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oo.gl/ZHhoyc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IgorMinar/angular2_calendar/tree/broccoli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Broccoli?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 team review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7439275" y="4280375"/>
            <a:ext cx="1526699" cy="6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Igor Minar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2015-04-06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350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mainstream usage only in ember-cli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- used as a library rather than standalone tool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lots of rough edges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some amount of implementation flaws (fixable)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less popular plugins are not well maintained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 some parts of the design will not scale to g3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350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our pipeline is complex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possible unknowns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not clear how this fits into g3 yet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 view: current state</a:t>
            </a:r>
          </a:p>
        </p:txBody>
      </p:sp>
      <p:sp>
        <p:nvSpPr>
          <p:cNvPr id="196" name="Shape 196"/>
          <p:cNvSpPr/>
          <p:nvPr/>
        </p:nvSpPr>
        <p:spPr>
          <a:xfrm>
            <a:off x="145350" y="4299287"/>
            <a:ext cx="8907900" cy="739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329000" y="4345925"/>
            <a:ext cx="36963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build dir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1931073" y="2201475"/>
            <a:ext cx="1356099" cy="2031244"/>
            <a:chOff x="6820413" y="2577762"/>
            <a:chExt cx="1044599" cy="1658700"/>
          </a:xfrm>
        </p:grpSpPr>
        <p:sp>
          <p:nvSpPr>
            <p:cNvPr id="199" name="Shape 199"/>
            <p:cNvSpPr/>
            <p:nvPr/>
          </p:nvSpPr>
          <p:spPr>
            <a:xfrm>
              <a:off x="6820413" y="2577762"/>
              <a:ext cx="1044599" cy="16587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karma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47427" y="4066774"/>
              <a:ext cx="594300" cy="143099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6865316" y="1818864"/>
            <a:ext cx="1460990" cy="2411333"/>
            <a:chOff x="7980378" y="2420546"/>
            <a:chExt cx="1337046" cy="1824280"/>
          </a:xfrm>
        </p:grpSpPr>
        <p:grpSp>
          <p:nvGrpSpPr>
            <p:cNvPr id="202" name="Shape 202"/>
            <p:cNvGrpSpPr/>
            <p:nvPr/>
          </p:nvGrpSpPr>
          <p:grpSpPr>
            <a:xfrm>
              <a:off x="7980378" y="2420546"/>
              <a:ext cx="1337046" cy="1824280"/>
              <a:chOff x="7980378" y="2420546"/>
              <a:chExt cx="1337046" cy="1824280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7980378" y="2420546"/>
                <a:ext cx="1044599" cy="6219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e2e/perf test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browser</a:t>
                </a:r>
              </a:p>
            </p:txBody>
          </p:sp>
          <p:sp>
            <p:nvSpPr>
              <p:cNvPr id="204" name="Shape 204"/>
              <p:cNvSpPr txBox="1"/>
              <p:nvPr/>
            </p:nvSpPr>
            <p:spPr>
              <a:xfrm>
                <a:off x="8162217" y="307132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HTTP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8144328" y="307902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8636753" y="307985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 txBox="1"/>
              <p:nvPr/>
            </p:nvSpPr>
            <p:spPr>
              <a:xfrm>
                <a:off x="8665824" y="306884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wd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7980378" y="3387126"/>
                <a:ext cx="1044599" cy="857699"/>
              </a:xfrm>
              <a:prstGeom prst="rect">
                <a:avLst/>
              </a:prstGeom>
              <a:solidFill>
                <a:srgbClr val="00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Protractor / Benchpress</a:t>
                </a:r>
              </a:p>
            </p:txBody>
          </p:sp>
        </p:grpSp>
        <p:sp>
          <p:nvSpPr>
            <p:cNvPr id="209" name="Shape 209"/>
            <p:cNvSpPr/>
            <p:nvPr/>
          </p:nvSpPr>
          <p:spPr>
            <a:xfrm>
              <a:off x="8009352" y="4039300"/>
              <a:ext cx="692100" cy="176099"/>
            </a:xfrm>
            <a:prstGeom prst="rect">
              <a:avLst/>
            </a:prstGeom>
            <a:solidFill>
              <a:srgbClr val="00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sp>
        <p:nvSpPr>
          <p:cNvPr id="210" name="Shape 210"/>
          <p:cNvSpPr/>
          <p:nvPr/>
        </p:nvSpPr>
        <p:spPr>
          <a:xfrm>
            <a:off x="1971881" y="2950750"/>
            <a:ext cx="1257600" cy="4721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/>
              <a:t>preprocesor pipeline</a:t>
            </a:r>
          </a:p>
        </p:txBody>
      </p:sp>
      <p:sp>
        <p:nvSpPr>
          <p:cNvPr id="211" name="Shape 211"/>
          <p:cNvSpPr/>
          <p:nvPr/>
        </p:nvSpPr>
        <p:spPr>
          <a:xfrm>
            <a:off x="1977475" y="2314575"/>
            <a:ext cx="5729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 server</a:t>
            </a:r>
          </a:p>
        </p:txBody>
      </p:sp>
      <p:sp>
        <p:nvSpPr>
          <p:cNvPr id="212" name="Shape 212"/>
          <p:cNvSpPr/>
          <p:nvPr/>
        </p:nvSpPr>
        <p:spPr>
          <a:xfrm>
            <a:off x="2583428" y="2314575"/>
            <a:ext cx="6515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browser control</a:t>
            </a:r>
          </a:p>
        </p:txBody>
      </p:sp>
      <p:sp>
        <p:nvSpPr>
          <p:cNvPr id="213" name="Shape 213"/>
          <p:cNvSpPr/>
          <p:nvPr/>
        </p:nvSpPr>
        <p:spPr>
          <a:xfrm>
            <a:off x="1944425" y="1073425"/>
            <a:ext cx="1326000" cy="6860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214" name="Shape 214"/>
          <p:cNvSpPr txBox="1"/>
          <p:nvPr/>
        </p:nvSpPr>
        <p:spPr>
          <a:xfrm>
            <a:off x="2138131" y="1808770"/>
            <a:ext cx="717899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15" name="Shape 215"/>
          <p:cNvSpPr/>
          <p:nvPr/>
        </p:nvSpPr>
        <p:spPr>
          <a:xfrm>
            <a:off x="2900331" y="1788150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2944200" y="1816438"/>
            <a:ext cx="896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ws</a:t>
            </a:r>
          </a:p>
        </p:txBody>
      </p:sp>
      <p:sp>
        <p:nvSpPr>
          <p:cNvPr id="217" name="Shape 217"/>
          <p:cNvSpPr/>
          <p:nvPr/>
        </p:nvSpPr>
        <p:spPr>
          <a:xfrm>
            <a:off x="2049931" y="178814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612327" y="1495200"/>
            <a:ext cx="620700" cy="229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karma client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037936" y="3513312"/>
            <a:ext cx="1101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Karma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514981" y="3875241"/>
            <a:ext cx="1133017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Grunt</a:t>
            </a:r>
          </a:p>
        </p:txBody>
      </p:sp>
      <p:sp>
        <p:nvSpPr>
          <p:cNvPr id="221" name="Shape 221"/>
          <p:cNvSpPr/>
          <p:nvPr/>
        </p:nvSpPr>
        <p:spPr>
          <a:xfrm>
            <a:off x="8043850" y="3406200"/>
            <a:ext cx="980999" cy="821999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 client</a:t>
            </a:r>
          </a:p>
        </p:txBody>
      </p:sp>
      <p:sp>
        <p:nvSpPr>
          <p:cNvPr id="222" name="Shape 222"/>
          <p:cNvSpPr/>
          <p:nvPr/>
        </p:nvSpPr>
        <p:spPr>
          <a:xfrm>
            <a:off x="8055025" y="326949"/>
            <a:ext cx="998100" cy="821999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8592575" y="2058100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180400" y="1073425"/>
            <a:ext cx="896100" cy="2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unit test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browser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001525" y="4698171"/>
            <a:ext cx="1175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FS</a:t>
            </a:r>
          </a:p>
        </p:txBody>
      </p:sp>
      <p:sp>
        <p:nvSpPr>
          <p:cNvPr id="226" name="Shape 226"/>
          <p:cNvSpPr/>
          <p:nvPr/>
        </p:nvSpPr>
        <p:spPr>
          <a:xfrm>
            <a:off x="5328991" y="268970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5373708" y="2698499"/>
            <a:ext cx="651599" cy="17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28" name="Shape 228"/>
          <p:cNvSpPr/>
          <p:nvPr/>
        </p:nvSpPr>
        <p:spPr>
          <a:xfrm>
            <a:off x="4829387" y="1808500"/>
            <a:ext cx="1076100" cy="8219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dev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browser</a:t>
            </a:r>
          </a:p>
        </p:txBody>
      </p:sp>
      <p:grpSp>
        <p:nvGrpSpPr>
          <p:cNvPr id="229" name="Shape 229"/>
          <p:cNvGrpSpPr/>
          <p:nvPr/>
        </p:nvGrpSpPr>
        <p:grpSpPr>
          <a:xfrm>
            <a:off x="3337456" y="3093611"/>
            <a:ext cx="3488558" cy="1133700"/>
            <a:chOff x="2376075" y="3116812"/>
            <a:chExt cx="3390900" cy="1133700"/>
          </a:xfrm>
        </p:grpSpPr>
        <p:sp>
          <p:nvSpPr>
            <p:cNvPr id="230" name="Shape 230"/>
            <p:cNvSpPr/>
            <p:nvPr/>
          </p:nvSpPr>
          <p:spPr>
            <a:xfrm>
              <a:off x="2376075" y="3116812"/>
              <a:ext cx="3390900" cy="11337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01952" y="4045144"/>
              <a:ext cx="717899" cy="1760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2417057" y="3153835"/>
              <a:ext cx="1370099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pipeline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4910426" y="3156650"/>
              <a:ext cx="806100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serializer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3823337" y="3153825"/>
              <a:ext cx="1050900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HTTP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server</a:t>
              </a: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4515226" y="3903194"/>
            <a:ext cx="113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Gulp</a:t>
            </a:r>
          </a:p>
        </p:txBody>
      </p:sp>
      <p:sp>
        <p:nvSpPr>
          <p:cNvPr id="236" name="Shape 236"/>
          <p:cNvSpPr/>
          <p:nvPr/>
        </p:nvSpPr>
        <p:spPr>
          <a:xfrm>
            <a:off x="8490245" y="1234021"/>
            <a:ext cx="88200" cy="20870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829200" y="3422975"/>
            <a:ext cx="1055100" cy="8042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editors / src tools / npm client</a:t>
            </a:r>
          </a:p>
        </p:txBody>
      </p:sp>
      <p:sp>
        <p:nvSpPr>
          <p:cNvPr id="238" name="Shape 238"/>
          <p:cNvSpPr/>
          <p:nvPr/>
        </p:nvSpPr>
        <p:spPr>
          <a:xfrm>
            <a:off x="829200" y="4345925"/>
            <a:ext cx="4458899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working dir</a:t>
            </a:r>
          </a:p>
        </p:txBody>
      </p:sp>
      <p:sp>
        <p:nvSpPr>
          <p:cNvPr id="239" name="Shape 239"/>
          <p:cNvSpPr/>
          <p:nvPr/>
        </p:nvSpPr>
        <p:spPr>
          <a:xfrm>
            <a:off x="177599" y="4345925"/>
            <a:ext cx="606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.git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 view: w/ Broccoli</a:t>
            </a:r>
          </a:p>
        </p:txBody>
      </p:sp>
      <p:sp>
        <p:nvSpPr>
          <p:cNvPr id="245" name="Shape 245"/>
          <p:cNvSpPr/>
          <p:nvPr/>
        </p:nvSpPr>
        <p:spPr>
          <a:xfrm>
            <a:off x="145350" y="4299287"/>
            <a:ext cx="8907900" cy="739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857423" y="4345937"/>
            <a:ext cx="22371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tmp dir</a:t>
            </a:r>
          </a:p>
        </p:txBody>
      </p:sp>
      <p:sp>
        <p:nvSpPr>
          <p:cNvPr id="247" name="Shape 247"/>
          <p:cNvSpPr/>
          <p:nvPr/>
        </p:nvSpPr>
        <p:spPr>
          <a:xfrm>
            <a:off x="6135800" y="4345937"/>
            <a:ext cx="28893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build dir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1931073" y="2201475"/>
            <a:ext cx="1356099" cy="2031244"/>
            <a:chOff x="6820413" y="2577762"/>
            <a:chExt cx="1044599" cy="1658700"/>
          </a:xfrm>
        </p:grpSpPr>
        <p:sp>
          <p:nvSpPr>
            <p:cNvPr id="249" name="Shape 249"/>
            <p:cNvSpPr/>
            <p:nvPr/>
          </p:nvSpPr>
          <p:spPr>
            <a:xfrm>
              <a:off x="6820413" y="2577762"/>
              <a:ext cx="1044599" cy="16587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karma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6847427" y="4066774"/>
              <a:ext cx="594300" cy="143099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6865316" y="1818864"/>
            <a:ext cx="1460990" cy="2411333"/>
            <a:chOff x="7980378" y="2420546"/>
            <a:chExt cx="1337046" cy="1824280"/>
          </a:xfrm>
        </p:grpSpPr>
        <p:grpSp>
          <p:nvGrpSpPr>
            <p:cNvPr id="252" name="Shape 252"/>
            <p:cNvGrpSpPr/>
            <p:nvPr/>
          </p:nvGrpSpPr>
          <p:grpSpPr>
            <a:xfrm>
              <a:off x="7980378" y="2420546"/>
              <a:ext cx="1337046" cy="1824280"/>
              <a:chOff x="7980378" y="2420546"/>
              <a:chExt cx="1337046" cy="1824280"/>
            </a:xfrm>
          </p:grpSpPr>
          <p:sp>
            <p:nvSpPr>
              <p:cNvPr id="253" name="Shape 253"/>
              <p:cNvSpPr/>
              <p:nvPr/>
            </p:nvSpPr>
            <p:spPr>
              <a:xfrm>
                <a:off x="7980378" y="2420546"/>
                <a:ext cx="1044599" cy="6219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e2e/perf test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browser</a:t>
                </a:r>
              </a:p>
            </p:txBody>
          </p:sp>
          <p:sp>
            <p:nvSpPr>
              <p:cNvPr id="254" name="Shape 254"/>
              <p:cNvSpPr txBox="1"/>
              <p:nvPr/>
            </p:nvSpPr>
            <p:spPr>
              <a:xfrm>
                <a:off x="8162217" y="307132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HTTP</a:t>
                </a: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8144328" y="307902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8636753" y="307985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 txBox="1"/>
              <p:nvPr/>
            </p:nvSpPr>
            <p:spPr>
              <a:xfrm>
                <a:off x="8665824" y="306884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wd</a:t>
                </a: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7980378" y="3387126"/>
                <a:ext cx="1044599" cy="857699"/>
              </a:xfrm>
              <a:prstGeom prst="rect">
                <a:avLst/>
              </a:prstGeom>
              <a:solidFill>
                <a:srgbClr val="00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Protractor / Benchpress</a:t>
                </a:r>
              </a:p>
            </p:txBody>
          </p:sp>
        </p:grpSp>
        <p:sp>
          <p:nvSpPr>
            <p:cNvPr id="259" name="Shape 259"/>
            <p:cNvSpPr/>
            <p:nvPr/>
          </p:nvSpPr>
          <p:spPr>
            <a:xfrm>
              <a:off x="8009352" y="4039300"/>
              <a:ext cx="692100" cy="176099"/>
            </a:xfrm>
            <a:prstGeom prst="rect">
              <a:avLst/>
            </a:prstGeom>
            <a:solidFill>
              <a:srgbClr val="00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sp>
        <p:nvSpPr>
          <p:cNvPr id="260" name="Shape 260"/>
          <p:cNvSpPr/>
          <p:nvPr/>
        </p:nvSpPr>
        <p:spPr>
          <a:xfrm>
            <a:off x="1971881" y="2950750"/>
            <a:ext cx="1257600" cy="4721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preprocesor pipeline</a:t>
            </a:r>
          </a:p>
        </p:txBody>
      </p:sp>
      <p:sp>
        <p:nvSpPr>
          <p:cNvPr id="261" name="Shape 261"/>
          <p:cNvSpPr/>
          <p:nvPr/>
        </p:nvSpPr>
        <p:spPr>
          <a:xfrm>
            <a:off x="1977475" y="2314575"/>
            <a:ext cx="5729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 server</a:t>
            </a:r>
          </a:p>
        </p:txBody>
      </p:sp>
      <p:sp>
        <p:nvSpPr>
          <p:cNvPr id="262" name="Shape 262"/>
          <p:cNvSpPr/>
          <p:nvPr/>
        </p:nvSpPr>
        <p:spPr>
          <a:xfrm>
            <a:off x="2583428" y="2314575"/>
            <a:ext cx="6515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browser control</a:t>
            </a:r>
          </a:p>
        </p:txBody>
      </p:sp>
      <p:sp>
        <p:nvSpPr>
          <p:cNvPr id="263" name="Shape 263"/>
          <p:cNvSpPr/>
          <p:nvPr/>
        </p:nvSpPr>
        <p:spPr>
          <a:xfrm>
            <a:off x="1944425" y="1073425"/>
            <a:ext cx="1326000" cy="6860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264" name="Shape 264"/>
          <p:cNvSpPr txBox="1"/>
          <p:nvPr/>
        </p:nvSpPr>
        <p:spPr>
          <a:xfrm>
            <a:off x="2138131" y="1808770"/>
            <a:ext cx="717899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65" name="Shape 265"/>
          <p:cNvSpPr/>
          <p:nvPr/>
        </p:nvSpPr>
        <p:spPr>
          <a:xfrm>
            <a:off x="2900331" y="1788150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944200" y="1816438"/>
            <a:ext cx="896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ws</a:t>
            </a:r>
          </a:p>
        </p:txBody>
      </p:sp>
      <p:sp>
        <p:nvSpPr>
          <p:cNvPr id="267" name="Shape 267"/>
          <p:cNvSpPr/>
          <p:nvPr/>
        </p:nvSpPr>
        <p:spPr>
          <a:xfrm>
            <a:off x="2049931" y="178814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612327" y="1495200"/>
            <a:ext cx="620700" cy="229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karma client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037936" y="3513312"/>
            <a:ext cx="1101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Karma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514981" y="3875241"/>
            <a:ext cx="113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Grunt</a:t>
            </a:r>
          </a:p>
        </p:txBody>
      </p:sp>
      <p:sp>
        <p:nvSpPr>
          <p:cNvPr id="271" name="Shape 271"/>
          <p:cNvSpPr/>
          <p:nvPr/>
        </p:nvSpPr>
        <p:spPr>
          <a:xfrm>
            <a:off x="8043850" y="3406200"/>
            <a:ext cx="980999" cy="821999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 client</a:t>
            </a:r>
          </a:p>
        </p:txBody>
      </p:sp>
      <p:sp>
        <p:nvSpPr>
          <p:cNvPr id="272" name="Shape 272"/>
          <p:cNvSpPr/>
          <p:nvPr/>
        </p:nvSpPr>
        <p:spPr>
          <a:xfrm>
            <a:off x="8055025" y="326949"/>
            <a:ext cx="998100" cy="821999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8592575" y="2058100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180400" y="1073425"/>
            <a:ext cx="896100" cy="2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unit test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browser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001525" y="4698171"/>
            <a:ext cx="1175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FS</a:t>
            </a:r>
          </a:p>
        </p:txBody>
      </p:sp>
      <p:sp>
        <p:nvSpPr>
          <p:cNvPr id="276" name="Shape 276"/>
          <p:cNvSpPr/>
          <p:nvPr/>
        </p:nvSpPr>
        <p:spPr>
          <a:xfrm>
            <a:off x="5328991" y="268970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5373708" y="2698499"/>
            <a:ext cx="651599" cy="17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78" name="Shape 278"/>
          <p:cNvSpPr/>
          <p:nvPr/>
        </p:nvSpPr>
        <p:spPr>
          <a:xfrm>
            <a:off x="4829387" y="1808500"/>
            <a:ext cx="1076100" cy="8219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dev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browser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3337456" y="3093611"/>
            <a:ext cx="3488558" cy="1133700"/>
            <a:chOff x="2376075" y="3116812"/>
            <a:chExt cx="3390900" cy="1133700"/>
          </a:xfrm>
        </p:grpSpPr>
        <p:sp>
          <p:nvSpPr>
            <p:cNvPr id="280" name="Shape 280"/>
            <p:cNvSpPr/>
            <p:nvPr/>
          </p:nvSpPr>
          <p:spPr>
            <a:xfrm>
              <a:off x="2376075" y="3116812"/>
              <a:ext cx="3390900" cy="11337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401952" y="4045144"/>
              <a:ext cx="717899" cy="176099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2417057" y="3153835"/>
              <a:ext cx="1370099" cy="821999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pipeline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4910426" y="3156650"/>
              <a:ext cx="806100" cy="821999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serializer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3823337" y="3153825"/>
              <a:ext cx="1050900" cy="821999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HTTP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server</a:t>
              </a:r>
            </a:p>
          </p:txBody>
        </p:sp>
      </p:grpSp>
      <p:sp>
        <p:nvSpPr>
          <p:cNvPr id="285" name="Shape 285"/>
          <p:cNvSpPr txBox="1"/>
          <p:nvPr/>
        </p:nvSpPr>
        <p:spPr>
          <a:xfrm>
            <a:off x="4515226" y="3903194"/>
            <a:ext cx="113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Broccoli</a:t>
            </a:r>
          </a:p>
        </p:txBody>
      </p:sp>
      <p:sp>
        <p:nvSpPr>
          <p:cNvPr id="286" name="Shape 286"/>
          <p:cNvSpPr/>
          <p:nvPr/>
        </p:nvSpPr>
        <p:spPr>
          <a:xfrm>
            <a:off x="8490245" y="1234021"/>
            <a:ext cx="88200" cy="20870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29200" y="3422975"/>
            <a:ext cx="1055100" cy="8042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editors / src tools / npm client</a:t>
            </a:r>
          </a:p>
        </p:txBody>
      </p:sp>
      <p:sp>
        <p:nvSpPr>
          <p:cNvPr id="288" name="Shape 288"/>
          <p:cNvSpPr/>
          <p:nvPr/>
        </p:nvSpPr>
        <p:spPr>
          <a:xfrm>
            <a:off x="829200" y="4345925"/>
            <a:ext cx="3000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working dir</a:t>
            </a:r>
          </a:p>
        </p:txBody>
      </p:sp>
      <p:sp>
        <p:nvSpPr>
          <p:cNvPr id="289" name="Shape 289"/>
          <p:cNvSpPr/>
          <p:nvPr/>
        </p:nvSpPr>
        <p:spPr>
          <a:xfrm>
            <a:off x="177599" y="4345925"/>
            <a:ext cx="606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.git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 view: duplication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145350" y="4299287"/>
            <a:ext cx="8907900" cy="739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857423" y="4345937"/>
            <a:ext cx="22371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tmp dir</a:t>
            </a:r>
          </a:p>
        </p:txBody>
      </p:sp>
      <p:sp>
        <p:nvSpPr>
          <p:cNvPr id="297" name="Shape 297"/>
          <p:cNvSpPr/>
          <p:nvPr/>
        </p:nvSpPr>
        <p:spPr>
          <a:xfrm>
            <a:off x="6135800" y="4345937"/>
            <a:ext cx="28893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build dir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1931073" y="2201475"/>
            <a:ext cx="1356099" cy="2031244"/>
            <a:chOff x="6820413" y="2577762"/>
            <a:chExt cx="1044599" cy="1658700"/>
          </a:xfrm>
        </p:grpSpPr>
        <p:sp>
          <p:nvSpPr>
            <p:cNvPr id="299" name="Shape 299"/>
            <p:cNvSpPr/>
            <p:nvPr/>
          </p:nvSpPr>
          <p:spPr>
            <a:xfrm>
              <a:off x="6820413" y="2577762"/>
              <a:ext cx="1044599" cy="16587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karma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47427" y="4066774"/>
              <a:ext cx="594300" cy="143099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6865316" y="1818864"/>
            <a:ext cx="1460990" cy="2411333"/>
            <a:chOff x="7980378" y="2420546"/>
            <a:chExt cx="1337046" cy="1824280"/>
          </a:xfrm>
        </p:grpSpPr>
        <p:grpSp>
          <p:nvGrpSpPr>
            <p:cNvPr id="302" name="Shape 302"/>
            <p:cNvGrpSpPr/>
            <p:nvPr/>
          </p:nvGrpSpPr>
          <p:grpSpPr>
            <a:xfrm>
              <a:off x="7980378" y="2420546"/>
              <a:ext cx="1337046" cy="1824280"/>
              <a:chOff x="7980378" y="2420546"/>
              <a:chExt cx="1337046" cy="1824280"/>
            </a:xfrm>
          </p:grpSpPr>
          <p:sp>
            <p:nvSpPr>
              <p:cNvPr id="303" name="Shape 303"/>
              <p:cNvSpPr/>
              <p:nvPr/>
            </p:nvSpPr>
            <p:spPr>
              <a:xfrm>
                <a:off x="7980378" y="2420546"/>
                <a:ext cx="1044599" cy="6219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e2e/perf test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browser</a:t>
                </a:r>
              </a:p>
            </p:txBody>
          </p:sp>
          <p:sp>
            <p:nvSpPr>
              <p:cNvPr id="304" name="Shape 304"/>
              <p:cNvSpPr txBox="1"/>
              <p:nvPr/>
            </p:nvSpPr>
            <p:spPr>
              <a:xfrm>
                <a:off x="8162217" y="307132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HTTP</a:t>
                </a: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8144328" y="307902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8636753" y="307985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Shape 307"/>
              <p:cNvSpPr txBox="1"/>
              <p:nvPr/>
            </p:nvSpPr>
            <p:spPr>
              <a:xfrm>
                <a:off x="8665824" y="306884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wd</a:t>
                </a: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7980378" y="3387126"/>
                <a:ext cx="1044599" cy="857699"/>
              </a:xfrm>
              <a:prstGeom prst="rect">
                <a:avLst/>
              </a:prstGeom>
              <a:solidFill>
                <a:srgbClr val="00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Protractor / Benchpress</a:t>
                </a:r>
              </a:p>
            </p:txBody>
          </p:sp>
        </p:grpSp>
        <p:sp>
          <p:nvSpPr>
            <p:cNvPr id="309" name="Shape 309"/>
            <p:cNvSpPr/>
            <p:nvPr/>
          </p:nvSpPr>
          <p:spPr>
            <a:xfrm>
              <a:off x="8009352" y="4039300"/>
              <a:ext cx="692100" cy="176099"/>
            </a:xfrm>
            <a:prstGeom prst="rect">
              <a:avLst/>
            </a:prstGeom>
            <a:solidFill>
              <a:srgbClr val="00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sp>
        <p:nvSpPr>
          <p:cNvPr id="310" name="Shape 310"/>
          <p:cNvSpPr/>
          <p:nvPr/>
        </p:nvSpPr>
        <p:spPr>
          <a:xfrm>
            <a:off x="1971881" y="2950750"/>
            <a:ext cx="1257600" cy="4721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preprocesor pipeline</a:t>
            </a:r>
          </a:p>
        </p:txBody>
      </p:sp>
      <p:sp>
        <p:nvSpPr>
          <p:cNvPr id="311" name="Shape 311"/>
          <p:cNvSpPr/>
          <p:nvPr/>
        </p:nvSpPr>
        <p:spPr>
          <a:xfrm>
            <a:off x="1977475" y="2314575"/>
            <a:ext cx="5729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 server</a:t>
            </a:r>
          </a:p>
        </p:txBody>
      </p:sp>
      <p:sp>
        <p:nvSpPr>
          <p:cNvPr id="312" name="Shape 312"/>
          <p:cNvSpPr/>
          <p:nvPr/>
        </p:nvSpPr>
        <p:spPr>
          <a:xfrm>
            <a:off x="2583428" y="2314575"/>
            <a:ext cx="6515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browser control</a:t>
            </a:r>
          </a:p>
        </p:txBody>
      </p:sp>
      <p:sp>
        <p:nvSpPr>
          <p:cNvPr id="313" name="Shape 313"/>
          <p:cNvSpPr/>
          <p:nvPr/>
        </p:nvSpPr>
        <p:spPr>
          <a:xfrm>
            <a:off x="1944425" y="1073425"/>
            <a:ext cx="1326000" cy="6860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14" name="Shape 314"/>
          <p:cNvSpPr txBox="1"/>
          <p:nvPr/>
        </p:nvSpPr>
        <p:spPr>
          <a:xfrm>
            <a:off x="2138131" y="1808770"/>
            <a:ext cx="717899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315" name="Shape 315"/>
          <p:cNvSpPr/>
          <p:nvPr/>
        </p:nvSpPr>
        <p:spPr>
          <a:xfrm>
            <a:off x="2900331" y="1788150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2944200" y="1816438"/>
            <a:ext cx="896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ws</a:t>
            </a:r>
          </a:p>
        </p:txBody>
      </p:sp>
      <p:sp>
        <p:nvSpPr>
          <p:cNvPr id="317" name="Shape 317"/>
          <p:cNvSpPr/>
          <p:nvPr/>
        </p:nvSpPr>
        <p:spPr>
          <a:xfrm>
            <a:off x="2049931" y="178814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612327" y="1495200"/>
            <a:ext cx="620700" cy="229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karma client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037936" y="3513312"/>
            <a:ext cx="1101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Karma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514981" y="3875241"/>
            <a:ext cx="113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Grunt</a:t>
            </a:r>
          </a:p>
        </p:txBody>
      </p:sp>
      <p:sp>
        <p:nvSpPr>
          <p:cNvPr id="321" name="Shape 321"/>
          <p:cNvSpPr/>
          <p:nvPr/>
        </p:nvSpPr>
        <p:spPr>
          <a:xfrm>
            <a:off x="8043850" y="3406200"/>
            <a:ext cx="980999" cy="821999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 client</a:t>
            </a:r>
          </a:p>
        </p:txBody>
      </p:sp>
      <p:sp>
        <p:nvSpPr>
          <p:cNvPr id="322" name="Shape 322"/>
          <p:cNvSpPr/>
          <p:nvPr/>
        </p:nvSpPr>
        <p:spPr>
          <a:xfrm>
            <a:off x="8055025" y="326949"/>
            <a:ext cx="998100" cy="821999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592575" y="2058100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180400" y="1073425"/>
            <a:ext cx="896100" cy="2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unit test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browser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001525" y="4698171"/>
            <a:ext cx="1175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FS</a:t>
            </a:r>
          </a:p>
        </p:txBody>
      </p:sp>
      <p:sp>
        <p:nvSpPr>
          <p:cNvPr id="326" name="Shape 326"/>
          <p:cNvSpPr/>
          <p:nvPr/>
        </p:nvSpPr>
        <p:spPr>
          <a:xfrm>
            <a:off x="5328991" y="268970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5373708" y="2698499"/>
            <a:ext cx="651599" cy="17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328" name="Shape 328"/>
          <p:cNvSpPr/>
          <p:nvPr/>
        </p:nvSpPr>
        <p:spPr>
          <a:xfrm>
            <a:off x="4829387" y="1808500"/>
            <a:ext cx="1076100" cy="8219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dev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browser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x="3337456" y="3093611"/>
            <a:ext cx="3488558" cy="1133700"/>
            <a:chOff x="2376075" y="3116812"/>
            <a:chExt cx="3390900" cy="1133700"/>
          </a:xfrm>
        </p:grpSpPr>
        <p:sp>
          <p:nvSpPr>
            <p:cNvPr id="330" name="Shape 330"/>
            <p:cNvSpPr/>
            <p:nvPr/>
          </p:nvSpPr>
          <p:spPr>
            <a:xfrm>
              <a:off x="2376075" y="3116812"/>
              <a:ext cx="3390900" cy="11337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01952" y="4045144"/>
              <a:ext cx="717899" cy="1760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17057" y="3153835"/>
              <a:ext cx="1370099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pipeline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4910426" y="3156650"/>
              <a:ext cx="806100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serializer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3823337" y="3153825"/>
              <a:ext cx="1050900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HTTP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server</a:t>
              </a:r>
            </a:p>
          </p:txBody>
        </p:sp>
      </p:grpSp>
      <p:sp>
        <p:nvSpPr>
          <p:cNvPr id="335" name="Shape 335"/>
          <p:cNvSpPr txBox="1"/>
          <p:nvPr/>
        </p:nvSpPr>
        <p:spPr>
          <a:xfrm>
            <a:off x="4515226" y="3903194"/>
            <a:ext cx="113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Broccoli</a:t>
            </a:r>
          </a:p>
        </p:txBody>
      </p:sp>
      <p:sp>
        <p:nvSpPr>
          <p:cNvPr id="336" name="Shape 336"/>
          <p:cNvSpPr/>
          <p:nvPr/>
        </p:nvSpPr>
        <p:spPr>
          <a:xfrm>
            <a:off x="8490245" y="1234021"/>
            <a:ext cx="88200" cy="20870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29200" y="3422975"/>
            <a:ext cx="1055100" cy="8042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editors / src tools / npm client</a:t>
            </a:r>
          </a:p>
        </p:txBody>
      </p:sp>
      <p:sp>
        <p:nvSpPr>
          <p:cNvPr id="338" name="Shape 338"/>
          <p:cNvSpPr/>
          <p:nvPr/>
        </p:nvSpPr>
        <p:spPr>
          <a:xfrm>
            <a:off x="829200" y="4345925"/>
            <a:ext cx="3000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working dir</a:t>
            </a:r>
          </a:p>
        </p:txBody>
      </p:sp>
      <p:sp>
        <p:nvSpPr>
          <p:cNvPr id="339" name="Shape 339"/>
          <p:cNvSpPr/>
          <p:nvPr/>
        </p:nvSpPr>
        <p:spPr>
          <a:xfrm>
            <a:off x="177599" y="4345925"/>
            <a:ext cx="606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.git</a:t>
            </a:r>
          </a:p>
        </p:txBody>
      </p:sp>
      <p:sp>
        <p:nvSpPr>
          <p:cNvPr id="340" name="Shape 340"/>
          <p:cNvSpPr/>
          <p:nvPr/>
        </p:nvSpPr>
        <p:spPr>
          <a:xfrm>
            <a:off x="1967657" y="2950750"/>
            <a:ext cx="1257600" cy="4721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preprocesor pipeline</a:t>
            </a:r>
          </a:p>
        </p:txBody>
      </p:sp>
      <p:sp>
        <p:nvSpPr>
          <p:cNvPr id="341" name="Shape 341"/>
          <p:cNvSpPr/>
          <p:nvPr/>
        </p:nvSpPr>
        <p:spPr>
          <a:xfrm>
            <a:off x="3382874" y="3125533"/>
            <a:ext cx="1409700" cy="8219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build pipeline</a:t>
            </a:r>
          </a:p>
        </p:txBody>
      </p:sp>
      <p:sp>
        <p:nvSpPr>
          <p:cNvPr id="342" name="Shape 342"/>
          <p:cNvSpPr/>
          <p:nvPr/>
        </p:nvSpPr>
        <p:spPr>
          <a:xfrm>
            <a:off x="1967021" y="4019474"/>
            <a:ext cx="771600" cy="1752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fs watcher</a:t>
            </a:r>
          </a:p>
        </p:txBody>
      </p:sp>
      <p:sp>
        <p:nvSpPr>
          <p:cNvPr id="343" name="Shape 343"/>
          <p:cNvSpPr/>
          <p:nvPr/>
        </p:nvSpPr>
        <p:spPr>
          <a:xfrm>
            <a:off x="3365458" y="4021239"/>
            <a:ext cx="738599" cy="1760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fs watcher</a:t>
            </a:r>
          </a:p>
        </p:txBody>
      </p:sp>
      <p:sp>
        <p:nvSpPr>
          <p:cNvPr id="344" name="Shape 344"/>
          <p:cNvSpPr/>
          <p:nvPr/>
        </p:nvSpPr>
        <p:spPr>
          <a:xfrm>
            <a:off x="6892053" y="3953524"/>
            <a:ext cx="756299" cy="2328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fs watcher</a:t>
            </a:r>
          </a:p>
        </p:txBody>
      </p:sp>
      <p:sp>
        <p:nvSpPr>
          <p:cNvPr id="345" name="Shape 345"/>
          <p:cNvSpPr/>
          <p:nvPr/>
        </p:nvSpPr>
        <p:spPr>
          <a:xfrm>
            <a:off x="4826400" y="3130625"/>
            <a:ext cx="1081199" cy="8219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server</a:t>
            </a:r>
          </a:p>
        </p:txBody>
      </p:sp>
      <p:sp>
        <p:nvSpPr>
          <p:cNvPr id="346" name="Shape 346"/>
          <p:cNvSpPr/>
          <p:nvPr/>
        </p:nvSpPr>
        <p:spPr>
          <a:xfrm>
            <a:off x="1982791" y="2314575"/>
            <a:ext cx="572999" cy="5868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 server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-7049" y="1073425"/>
            <a:ext cx="1734599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🙈 </a:t>
            </a:r>
            <a:r>
              <a:rPr b="1" lang="en" sz="1700"/>
              <a:t>FS watcher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-20382" y="1497559"/>
            <a:ext cx="20823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🙉 </a:t>
            </a:r>
            <a:r>
              <a:rPr b="1" lang="en" sz="1700"/>
              <a:t>Build Pipeline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-10345" y="1925076"/>
            <a:ext cx="1857599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🙊 </a:t>
            </a:r>
            <a:r>
              <a:rPr b="1" lang="en" sz="1700"/>
              <a:t>HTTP server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757300" y="997225"/>
            <a:ext cx="31617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🙈 </a:t>
            </a:r>
            <a:r>
              <a:rPr b="1" lang="en" sz="3000"/>
              <a:t>FS watcher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757950" y="1001772"/>
            <a:ext cx="33303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🙉 </a:t>
            </a:r>
            <a:r>
              <a:rPr b="1" lang="en" sz="3000"/>
              <a:t>Build Pipeline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744401" y="996471"/>
            <a:ext cx="32703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🙊 </a:t>
            </a:r>
            <a:r>
              <a:rPr b="1" lang="en" sz="3000"/>
              <a:t>HTTP server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is duplication bad?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457200" y="1583075"/>
            <a:ext cx="8229600" cy="33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💩 Complex config       </a:t>
            </a:r>
            <a:r>
              <a:rPr lang="en" sz="1500"/>
              <a:t> </a:t>
            </a:r>
            <a:r>
              <a:rPr lang="en"/>
              <a:t>⇒   UNMAINTAINABLE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🐌 Inefficient                 ⇒   SLOW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💣 Small bugs multiply </a:t>
            </a:r>
            <a:r>
              <a:rPr lang="en" sz="1000"/>
              <a:t> </a:t>
            </a:r>
            <a:r>
              <a:rPr lang="en"/>
              <a:t>⇒   FLAKES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 view: future</a:t>
            </a:r>
          </a:p>
        </p:txBody>
      </p:sp>
      <p:sp>
        <p:nvSpPr>
          <p:cNvPr id="364" name="Shape 364"/>
          <p:cNvSpPr/>
          <p:nvPr/>
        </p:nvSpPr>
        <p:spPr>
          <a:xfrm>
            <a:off x="145350" y="4299287"/>
            <a:ext cx="8907900" cy="739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77599" y="4345925"/>
            <a:ext cx="606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.git</a:t>
            </a:r>
          </a:p>
        </p:txBody>
      </p:sp>
      <p:sp>
        <p:nvSpPr>
          <p:cNvPr id="366" name="Shape 366"/>
          <p:cNvSpPr/>
          <p:nvPr/>
        </p:nvSpPr>
        <p:spPr>
          <a:xfrm>
            <a:off x="829200" y="4345925"/>
            <a:ext cx="3000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working dir</a:t>
            </a:r>
          </a:p>
        </p:txBody>
      </p:sp>
      <p:sp>
        <p:nvSpPr>
          <p:cNvPr id="367" name="Shape 367"/>
          <p:cNvSpPr/>
          <p:nvPr/>
        </p:nvSpPr>
        <p:spPr>
          <a:xfrm>
            <a:off x="3857423" y="4345937"/>
            <a:ext cx="22371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tmp dir</a:t>
            </a:r>
          </a:p>
        </p:txBody>
      </p:sp>
      <p:sp>
        <p:nvSpPr>
          <p:cNvPr id="368" name="Shape 368"/>
          <p:cNvSpPr/>
          <p:nvPr/>
        </p:nvSpPr>
        <p:spPr>
          <a:xfrm>
            <a:off x="829200" y="3422975"/>
            <a:ext cx="1055100" cy="8042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editors / src tools / npm client</a:t>
            </a:r>
          </a:p>
        </p:txBody>
      </p:sp>
      <p:sp>
        <p:nvSpPr>
          <p:cNvPr id="369" name="Shape 369"/>
          <p:cNvSpPr/>
          <p:nvPr/>
        </p:nvSpPr>
        <p:spPr>
          <a:xfrm>
            <a:off x="6135800" y="4345937"/>
            <a:ext cx="28893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build dir</a:t>
            </a:r>
          </a:p>
        </p:txBody>
      </p:sp>
      <p:sp>
        <p:nvSpPr>
          <p:cNvPr id="370" name="Shape 370"/>
          <p:cNvSpPr/>
          <p:nvPr/>
        </p:nvSpPr>
        <p:spPr>
          <a:xfrm>
            <a:off x="5305500" y="1438724"/>
            <a:ext cx="980999" cy="8042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dev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browser</a:t>
            </a:r>
          </a:p>
        </p:txBody>
      </p:sp>
      <p:grpSp>
        <p:nvGrpSpPr>
          <p:cNvPr id="371" name="Shape 371"/>
          <p:cNvGrpSpPr/>
          <p:nvPr/>
        </p:nvGrpSpPr>
        <p:grpSpPr>
          <a:xfrm>
            <a:off x="6865316" y="1437864"/>
            <a:ext cx="1460990" cy="2792333"/>
            <a:chOff x="7980378" y="2132302"/>
            <a:chExt cx="1337046" cy="2112523"/>
          </a:xfrm>
        </p:grpSpPr>
        <p:grpSp>
          <p:nvGrpSpPr>
            <p:cNvPr id="372" name="Shape 372"/>
            <p:cNvGrpSpPr/>
            <p:nvPr/>
          </p:nvGrpSpPr>
          <p:grpSpPr>
            <a:xfrm>
              <a:off x="7980378" y="2132302"/>
              <a:ext cx="1337046" cy="2112523"/>
              <a:chOff x="7980378" y="2132302"/>
              <a:chExt cx="1337046" cy="2112523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7980378" y="2132302"/>
                <a:ext cx="1044599" cy="6219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e2e/perf test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browser</a:t>
                </a: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8636742" y="2800006"/>
                <a:ext cx="88200" cy="5594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Shape 375"/>
              <p:cNvSpPr txBox="1"/>
              <p:nvPr/>
            </p:nvSpPr>
            <p:spPr>
              <a:xfrm>
                <a:off x="8665824" y="2961059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wd</a:t>
                </a: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7980378" y="3387126"/>
                <a:ext cx="1044599" cy="857699"/>
              </a:xfrm>
              <a:prstGeom prst="rect">
                <a:avLst/>
              </a:prstGeom>
              <a:solidFill>
                <a:srgbClr val="00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Protractor / Benchpress</a:t>
                </a:r>
              </a:p>
            </p:txBody>
          </p:sp>
        </p:grpSp>
        <p:sp>
          <p:nvSpPr>
            <p:cNvPr id="377" name="Shape 377"/>
            <p:cNvSpPr/>
            <p:nvPr/>
          </p:nvSpPr>
          <p:spPr>
            <a:xfrm>
              <a:off x="8009352" y="4039300"/>
              <a:ext cx="692100" cy="176099"/>
            </a:xfrm>
            <a:prstGeom prst="rect">
              <a:avLst/>
            </a:prstGeom>
            <a:solidFill>
              <a:srgbClr val="00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5633800" y="2292475"/>
            <a:ext cx="88200" cy="766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5715842" y="2474076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380" name="Shape 380"/>
          <p:cNvSpPr/>
          <p:nvPr/>
        </p:nvSpPr>
        <p:spPr>
          <a:xfrm>
            <a:off x="1931075" y="3081075"/>
            <a:ext cx="1355999" cy="11337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1977475" y="3135879"/>
            <a:ext cx="572999" cy="5820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 server</a:t>
            </a:r>
          </a:p>
        </p:txBody>
      </p:sp>
      <p:sp>
        <p:nvSpPr>
          <p:cNvPr id="382" name="Shape 382"/>
          <p:cNvSpPr/>
          <p:nvPr/>
        </p:nvSpPr>
        <p:spPr>
          <a:xfrm>
            <a:off x="2583428" y="3132425"/>
            <a:ext cx="651599" cy="5820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browser control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3341331" y="2201920"/>
            <a:ext cx="717899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384" name="Shape 384"/>
          <p:cNvSpPr/>
          <p:nvPr/>
        </p:nvSpPr>
        <p:spPr>
          <a:xfrm rot="2932151">
            <a:off x="3685663" y="2068955"/>
            <a:ext cx="88023" cy="115643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3750975" y="2470250"/>
            <a:ext cx="358499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ws</a:t>
            </a:r>
          </a:p>
        </p:txBody>
      </p:sp>
      <p:sp>
        <p:nvSpPr>
          <p:cNvPr id="386" name="Shape 386"/>
          <p:cNvSpPr/>
          <p:nvPr/>
        </p:nvSpPr>
        <p:spPr>
          <a:xfrm rot="2939838">
            <a:off x="3289567" y="1317017"/>
            <a:ext cx="88249" cy="206473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2018511" y="3891962"/>
            <a:ext cx="1101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Karma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x="3337456" y="3093611"/>
            <a:ext cx="3488558" cy="1133700"/>
            <a:chOff x="3435325" y="3093600"/>
            <a:chExt cx="3390900" cy="1133700"/>
          </a:xfrm>
        </p:grpSpPr>
        <p:grpSp>
          <p:nvGrpSpPr>
            <p:cNvPr id="389" name="Shape 389"/>
            <p:cNvGrpSpPr/>
            <p:nvPr/>
          </p:nvGrpSpPr>
          <p:grpSpPr>
            <a:xfrm>
              <a:off x="3435325" y="3093600"/>
              <a:ext cx="3390900" cy="1133700"/>
              <a:chOff x="2376075" y="3116812"/>
              <a:chExt cx="3390900" cy="1133700"/>
            </a:xfrm>
          </p:grpSpPr>
          <p:sp>
            <p:nvSpPr>
              <p:cNvPr id="390" name="Shape 390"/>
              <p:cNvSpPr/>
              <p:nvPr/>
            </p:nvSpPr>
            <p:spPr>
              <a:xfrm>
                <a:off x="2376075" y="3116812"/>
                <a:ext cx="3390900" cy="1133700"/>
              </a:xfrm>
              <a:prstGeom prst="rect">
                <a:avLst/>
              </a:prstGeom>
              <a:solidFill>
                <a:srgbClr val="6AA84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2401952" y="4045144"/>
                <a:ext cx="717899" cy="176099"/>
              </a:xfrm>
              <a:prstGeom prst="rect">
                <a:avLst/>
              </a:prstGeom>
              <a:solidFill>
                <a:srgbClr val="6AA84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700"/>
                  <a:t>fs watcher</a:t>
                </a: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2417057" y="3153835"/>
                <a:ext cx="1370099" cy="821999"/>
              </a:xfrm>
              <a:prstGeom prst="rect">
                <a:avLst/>
              </a:prstGeom>
              <a:solidFill>
                <a:srgbClr val="6AA84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/>
                  <a:t>build pipeline</a:t>
                </a: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4910426" y="3156650"/>
                <a:ext cx="806100" cy="821999"/>
              </a:xfrm>
              <a:prstGeom prst="rect">
                <a:avLst/>
              </a:prstGeom>
              <a:solidFill>
                <a:srgbClr val="6AA84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/>
                  <a:t>build serializer</a:t>
                </a: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3823337" y="3153825"/>
                <a:ext cx="1050900" cy="821999"/>
              </a:xfrm>
              <a:prstGeom prst="rect">
                <a:avLst/>
              </a:prstGeom>
              <a:solidFill>
                <a:srgbClr val="6AA84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/>
                  <a:t>HTTP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/>
                  <a:t>server</a:t>
                </a:r>
              </a:p>
            </p:txBody>
          </p:sp>
        </p:grpSp>
        <p:sp>
          <p:nvSpPr>
            <p:cNvPr id="395" name="Shape 395"/>
            <p:cNvSpPr txBox="1"/>
            <p:nvPr/>
          </p:nvSpPr>
          <p:spPr>
            <a:xfrm>
              <a:off x="4580124" y="3903183"/>
              <a:ext cx="11013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Broccoli</a:t>
              </a:r>
            </a:p>
          </p:txBody>
        </p:sp>
      </p:grpSp>
      <p:sp>
        <p:nvSpPr>
          <p:cNvPr id="396" name="Shape 396"/>
          <p:cNvSpPr/>
          <p:nvPr/>
        </p:nvSpPr>
        <p:spPr>
          <a:xfrm>
            <a:off x="8043850" y="3406200"/>
            <a:ext cx="980999" cy="821999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 client</a:t>
            </a:r>
          </a:p>
        </p:txBody>
      </p:sp>
      <p:sp>
        <p:nvSpPr>
          <p:cNvPr id="397" name="Shape 397"/>
          <p:cNvSpPr/>
          <p:nvPr/>
        </p:nvSpPr>
        <p:spPr>
          <a:xfrm>
            <a:off x="8055025" y="326949"/>
            <a:ext cx="998100" cy="821999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516375" y="2058100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grpSp>
        <p:nvGrpSpPr>
          <p:cNvPr id="399" name="Shape 399"/>
          <p:cNvGrpSpPr/>
          <p:nvPr/>
        </p:nvGrpSpPr>
        <p:grpSpPr>
          <a:xfrm>
            <a:off x="4197052" y="1437875"/>
            <a:ext cx="1074351" cy="804299"/>
            <a:chOff x="3420958" y="1818875"/>
            <a:chExt cx="935846" cy="804299"/>
          </a:xfrm>
        </p:grpSpPr>
        <p:sp>
          <p:nvSpPr>
            <p:cNvPr id="400" name="Shape 400"/>
            <p:cNvSpPr/>
            <p:nvPr/>
          </p:nvSpPr>
          <p:spPr>
            <a:xfrm>
              <a:off x="3420958" y="1818875"/>
              <a:ext cx="935699" cy="804299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80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447720" y="2362950"/>
              <a:ext cx="373199" cy="2298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700"/>
                <a:t>karma client</a:t>
              </a: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3460704" y="1818875"/>
              <a:ext cx="8961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chemeClr val="dk1"/>
                  </a:solidFill>
                </a:rPr>
                <a:t>unit test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chemeClr val="dk1"/>
                  </a:solidFill>
                </a:rPr>
                <a:t>browser</a:t>
              </a:r>
            </a:p>
          </p:txBody>
        </p:sp>
      </p:grpSp>
      <p:sp>
        <p:nvSpPr>
          <p:cNvPr id="403" name="Shape 403"/>
          <p:cNvSpPr txBox="1"/>
          <p:nvPr/>
        </p:nvSpPr>
        <p:spPr>
          <a:xfrm>
            <a:off x="4001525" y="4698171"/>
            <a:ext cx="1175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FS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103125" y="1573650"/>
            <a:ext cx="4058838" cy="2292800"/>
            <a:chOff x="103125" y="1573650"/>
            <a:chExt cx="4058838" cy="2292800"/>
          </a:xfrm>
        </p:grpSpPr>
        <p:sp>
          <p:nvSpPr>
            <p:cNvPr id="405" name="Shape 405"/>
            <p:cNvSpPr/>
            <p:nvPr/>
          </p:nvSpPr>
          <p:spPr>
            <a:xfrm>
              <a:off x="1810263" y="1573650"/>
              <a:ext cx="2351700" cy="2292800"/>
            </a:xfrm>
            <a:custGeom>
              <a:pathLst>
                <a:path extrusionOk="0" h="91712" w="94068">
                  <a:moveTo>
                    <a:pt x="85342" y="1036"/>
                  </a:moveTo>
                  <a:cubicBezTo>
                    <a:pt x="88087" y="-183"/>
                    <a:pt x="93239" y="953"/>
                    <a:pt x="93891" y="3886"/>
                  </a:cubicBezTo>
                  <a:cubicBezTo>
                    <a:pt x="95046" y="9088"/>
                    <a:pt x="89020" y="13366"/>
                    <a:pt x="86638" y="18133"/>
                  </a:cubicBezTo>
                  <a:cubicBezTo>
                    <a:pt x="84733" y="21943"/>
                    <a:pt x="86296" y="27944"/>
                    <a:pt x="82752" y="30307"/>
                  </a:cubicBezTo>
                  <a:cubicBezTo>
                    <a:pt x="76439" y="34515"/>
                    <a:pt x="72737" y="42608"/>
                    <a:pt x="65656" y="45331"/>
                  </a:cubicBezTo>
                  <a:cubicBezTo>
                    <a:pt x="61348" y="46987"/>
                    <a:pt x="56496" y="47265"/>
                    <a:pt x="52445" y="49476"/>
                  </a:cubicBezTo>
                  <a:cubicBezTo>
                    <a:pt x="49649" y="51000"/>
                    <a:pt x="48264" y="54855"/>
                    <a:pt x="45192" y="55693"/>
                  </a:cubicBezTo>
                  <a:cubicBezTo>
                    <a:pt x="41045" y="56823"/>
                    <a:pt x="36313" y="57575"/>
                    <a:pt x="33276" y="60615"/>
                  </a:cubicBezTo>
                  <a:cubicBezTo>
                    <a:pt x="26965" y="66929"/>
                    <a:pt x="33768" y="78825"/>
                    <a:pt x="30945" y="87295"/>
                  </a:cubicBezTo>
                  <a:cubicBezTo>
                    <a:pt x="30133" y="89730"/>
                    <a:pt x="26224" y="89464"/>
                    <a:pt x="23692" y="89886"/>
                  </a:cubicBezTo>
                  <a:cubicBezTo>
                    <a:pt x="18411" y="90765"/>
                    <a:pt x="11695" y="93370"/>
                    <a:pt x="7631" y="89886"/>
                  </a:cubicBezTo>
                  <a:cubicBezTo>
                    <a:pt x="3564" y="86400"/>
                    <a:pt x="2524" y="80185"/>
                    <a:pt x="1933" y="74862"/>
                  </a:cubicBezTo>
                  <a:cubicBezTo>
                    <a:pt x="1396" y="70028"/>
                    <a:pt x="-800" y="65073"/>
                    <a:pt x="378" y="60356"/>
                  </a:cubicBezTo>
                  <a:cubicBezTo>
                    <a:pt x="985" y="57926"/>
                    <a:pt x="3855" y="56751"/>
                    <a:pt x="5559" y="54916"/>
                  </a:cubicBezTo>
                  <a:cubicBezTo>
                    <a:pt x="7642" y="52671"/>
                    <a:pt x="8761" y="49257"/>
                    <a:pt x="11517" y="47922"/>
                  </a:cubicBezTo>
                  <a:cubicBezTo>
                    <a:pt x="16499" y="45506"/>
                    <a:pt x="23481" y="48233"/>
                    <a:pt x="27836" y="44813"/>
                  </a:cubicBezTo>
                  <a:cubicBezTo>
                    <a:pt x="33802" y="40126"/>
                    <a:pt x="37132" y="32691"/>
                    <a:pt x="42860" y="27717"/>
                  </a:cubicBezTo>
                  <a:cubicBezTo>
                    <a:pt x="50780" y="20837"/>
                    <a:pt x="59713" y="15148"/>
                    <a:pt x="68764" y="9843"/>
                  </a:cubicBezTo>
                  <a:cubicBezTo>
                    <a:pt x="72775" y="7491"/>
                    <a:pt x="78085" y="7567"/>
                    <a:pt x="81716" y="4663"/>
                  </a:cubicBezTo>
                  <a:cubicBezTo>
                    <a:pt x="83632" y="3129"/>
                    <a:pt x="85086" y="776"/>
                    <a:pt x="87415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06" name="Shape 406"/>
            <p:cNvSpPr txBox="1"/>
            <p:nvPr/>
          </p:nvSpPr>
          <p:spPr>
            <a:xfrm>
              <a:off x="103125" y="1754975"/>
              <a:ext cx="2809199" cy="8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We need this for karma's index.html and karma client. Or do we? Could it be delivered as a part of the pipeline?</a:t>
              </a:r>
            </a:p>
          </p:txBody>
        </p:sp>
        <p:cxnSp>
          <p:nvCxnSpPr>
            <p:cNvPr id="407" name="Shape 407"/>
            <p:cNvCxnSpPr/>
            <p:nvPr/>
          </p:nvCxnSpPr>
          <p:spPr>
            <a:xfrm>
              <a:off x="1981625" y="2525600"/>
              <a:ext cx="434100" cy="103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408" name="Shape 408"/>
          <p:cNvSpPr txBox="1"/>
          <p:nvPr/>
        </p:nvSpPr>
        <p:spPr>
          <a:xfrm>
            <a:off x="4953842" y="2474076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409" name="Shape 409"/>
          <p:cNvSpPr/>
          <p:nvPr/>
        </p:nvSpPr>
        <p:spPr>
          <a:xfrm>
            <a:off x="4948000" y="2292475"/>
            <a:ext cx="88200" cy="766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8490245" y="1234021"/>
            <a:ext cx="88200" cy="20870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/>
        </p:nvSpPr>
        <p:spPr>
          <a:xfrm>
            <a:off x="6270310" y="2626476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412" name="Shape 412"/>
          <p:cNvSpPr/>
          <p:nvPr/>
        </p:nvSpPr>
        <p:spPr>
          <a:xfrm rot="3155133">
            <a:off x="6351492" y="2091316"/>
            <a:ext cx="88383" cy="111197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Broccoli review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Doc with architecture, detailed info, useful plugins, problems we discovered, and more...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http://goo.gl/ZHhoyc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app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https://github.com/IgorMinar/angular2_calendar/tree/broccoli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Rollout strategy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500"/>
              <a:t>Incremental migration</a:t>
            </a:r>
          </a:p>
          <a:p>
            <a:pPr rtl="0">
              <a:spcBef>
                <a:spcPts val="0"/>
              </a:spcBef>
              <a:buNone/>
            </a:pPr>
            <a:r>
              <a:rPr lang="en" sz="2500"/>
              <a:t>  - replace most frequently used build steps first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rtl="0">
              <a:spcBef>
                <a:spcPts val="0"/>
              </a:spcBef>
              <a:buNone/>
            </a:pPr>
            <a:r>
              <a:rPr lang="en" sz="2500"/>
              <a:t>Keep on using Gulp</a:t>
            </a:r>
          </a:p>
          <a:p>
            <a:pPr rtl="0">
              <a:spcBef>
                <a:spcPts val="0"/>
              </a:spcBef>
              <a:buNone/>
            </a:pPr>
            <a:r>
              <a:rPr lang="en" sz="2500"/>
              <a:t>  - as taskrunner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rtl="0">
              <a:spcBef>
                <a:spcPts val="0"/>
              </a:spcBef>
              <a:buNone/>
            </a:pPr>
            <a:r>
              <a:rPr lang="en" sz="2500"/>
              <a:t>When?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  - This week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not stick to Gulp?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408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One reason: Streams are not a great abstraction for complex builds. They don't compose well.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436" name="Shape 43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 with Gulp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368025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45" name="Shape 45"/>
          <p:cNvSpPr/>
          <p:nvPr/>
        </p:nvSpPr>
        <p:spPr>
          <a:xfrm>
            <a:off x="2242275" y="2213650"/>
            <a:ext cx="1391699" cy="545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784121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47" name="Shape 47"/>
          <p:cNvSpPr/>
          <p:nvPr/>
        </p:nvSpPr>
        <p:spPr>
          <a:xfrm>
            <a:off x="5687462" y="2173375"/>
            <a:ext cx="1442099" cy="63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2763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737458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74034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 with Gulp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68025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677625" y="2063500"/>
            <a:ext cx="898200" cy="13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242275" y="2213650"/>
            <a:ext cx="1391699" cy="545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784121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60" name="Shape 60"/>
          <p:cNvSpPr/>
          <p:nvPr/>
        </p:nvSpPr>
        <p:spPr>
          <a:xfrm>
            <a:off x="5687462" y="2173375"/>
            <a:ext cx="1442099" cy="63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668225" y="2063500"/>
            <a:ext cx="898200" cy="13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2763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737458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4034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726988" y="290537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bar.js.map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4727227" y="290537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foo.js.map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397053" y="290537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out.map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687475" y="2905375"/>
            <a:ext cx="1442099" cy="4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 to ES5 with Gulp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68025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677625" y="2063500"/>
            <a:ext cx="898200" cy="1835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242275" y="2213650"/>
            <a:ext cx="1391699" cy="545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 to ES5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784121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668225" y="2063500"/>
            <a:ext cx="898200" cy="1835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2763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37458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4034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726988" y="290537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bar.js.map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4727227" y="290537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foo.js.map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3726988" y="339939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bar.d.ts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727227" y="3401954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foo.d.ts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7347953" y="291362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out.js.map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7347953" y="3410204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out.d.ts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5687462" y="2173375"/>
            <a:ext cx="1442099" cy="63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89" name="Shape 89"/>
          <p:cNvSpPr/>
          <p:nvPr/>
        </p:nvSpPr>
        <p:spPr>
          <a:xfrm>
            <a:off x="5687475" y="2905375"/>
            <a:ext cx="1442099" cy="4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90" name="Shape 90"/>
          <p:cNvSpPr/>
          <p:nvPr/>
        </p:nvSpPr>
        <p:spPr>
          <a:xfrm>
            <a:off x="5688450" y="3475675"/>
            <a:ext cx="1442099" cy="4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3677625" y="1456150"/>
            <a:ext cx="1589099" cy="2612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es5 tree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 with Broccoli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81850" y="1679650"/>
            <a:ext cx="1268400" cy="2207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es6 tree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1655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99" name="Shape 99"/>
          <p:cNvSpPr/>
          <p:nvPr/>
        </p:nvSpPr>
        <p:spPr>
          <a:xfrm>
            <a:off x="1956650" y="2142725"/>
            <a:ext cx="1589099" cy="11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968025" y="19675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890900" y="1831925"/>
            <a:ext cx="1589099" cy="170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 tree</a:t>
            </a:r>
          </a:p>
        </p:txBody>
      </p:sp>
      <p:sp>
        <p:nvSpPr>
          <p:cNvPr id="102" name="Shape 102"/>
          <p:cNvSpPr/>
          <p:nvPr/>
        </p:nvSpPr>
        <p:spPr>
          <a:xfrm>
            <a:off x="5429225" y="1984455"/>
            <a:ext cx="1391699" cy="15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16550" y="3034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968025" y="301675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044075" y="2290525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973901" y="2448175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973901" y="3509125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7044075" y="2801100"/>
            <a:ext cx="1210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out.js.map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677625" y="1456150"/>
            <a:ext cx="1589099" cy="349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es5 tree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 to ES5 with Broccoli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81850" y="1679650"/>
            <a:ext cx="1268400" cy="2207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 tree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1655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117" name="Shape 117"/>
          <p:cNvSpPr/>
          <p:nvPr/>
        </p:nvSpPr>
        <p:spPr>
          <a:xfrm>
            <a:off x="1956650" y="2142725"/>
            <a:ext cx="1589099" cy="11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 to ES5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968025" y="19675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890900" y="1831925"/>
            <a:ext cx="1589099" cy="2090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 tree</a:t>
            </a:r>
          </a:p>
        </p:txBody>
      </p:sp>
      <p:sp>
        <p:nvSpPr>
          <p:cNvPr id="120" name="Shape 120"/>
          <p:cNvSpPr/>
          <p:nvPr/>
        </p:nvSpPr>
        <p:spPr>
          <a:xfrm>
            <a:off x="5429225" y="1984455"/>
            <a:ext cx="1391699" cy="15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816550" y="3034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968025" y="3493377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044075" y="2290525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73901" y="2448175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967426" y="3966325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7044075" y="2801100"/>
            <a:ext cx="1210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out.js.map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968541" y="2928850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foo.d.ts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968551" y="4434798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bar.d.ts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7044075" y="3311675"/>
            <a:ext cx="1210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out.d.ts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Merging trees with Broccoli</a:t>
            </a:r>
          </a:p>
        </p:txBody>
      </p:sp>
      <p:sp>
        <p:nvSpPr>
          <p:cNvPr id="135" name="Shape 135"/>
          <p:cNvSpPr/>
          <p:nvPr/>
        </p:nvSpPr>
        <p:spPr>
          <a:xfrm>
            <a:off x="1692173" y="1846000"/>
            <a:ext cx="1111799" cy="63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TS to ES5</a:t>
            </a:r>
          </a:p>
        </p:txBody>
      </p:sp>
      <p:sp>
        <p:nvSpPr>
          <p:cNvPr id="136" name="Shape 136"/>
          <p:cNvSpPr/>
          <p:nvPr/>
        </p:nvSpPr>
        <p:spPr>
          <a:xfrm>
            <a:off x="6829696" y="3286450"/>
            <a:ext cx="838500" cy="5378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concat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481850" y="1583056"/>
            <a:ext cx="1041000" cy="1253699"/>
            <a:chOff x="481850" y="1583056"/>
            <a:chExt cx="1041000" cy="1253699"/>
          </a:xfrm>
        </p:grpSpPr>
        <p:sp>
          <p:nvSpPr>
            <p:cNvPr id="138" name="Shape 138"/>
            <p:cNvSpPr txBox="1"/>
            <p:nvPr/>
          </p:nvSpPr>
          <p:spPr>
            <a:xfrm>
              <a:off x="481850" y="1583056"/>
              <a:ext cx="1041000" cy="12536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TS tree</a:t>
              </a: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756525" y="1919570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foo.js</a:t>
              </a: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756525" y="2352243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bar.js</a:t>
              </a:r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2888853" y="1456150"/>
            <a:ext cx="1304399" cy="1982699"/>
            <a:chOff x="2888853" y="1456150"/>
            <a:chExt cx="1304399" cy="1982699"/>
          </a:xfrm>
        </p:grpSpPr>
        <p:sp>
          <p:nvSpPr>
            <p:cNvPr id="142" name="Shape 142"/>
            <p:cNvSpPr txBox="1"/>
            <p:nvPr/>
          </p:nvSpPr>
          <p:spPr>
            <a:xfrm>
              <a:off x="2888853" y="1456150"/>
              <a:ext cx="1304399" cy="19826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es5 tree A</a:t>
              </a: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3127174" y="1746500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foo.js</a:t>
              </a: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3127174" y="2612913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bar.js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3131997" y="2019434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3126682" y="2881458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3127597" y="2292367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foo.d.ts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3127606" y="3158904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bar.d.ts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7728031" y="2964919"/>
            <a:ext cx="1304399" cy="1186799"/>
            <a:chOff x="7798915" y="2964919"/>
            <a:chExt cx="1304399" cy="1186799"/>
          </a:xfrm>
        </p:grpSpPr>
        <p:sp>
          <p:nvSpPr>
            <p:cNvPr id="150" name="Shape 150"/>
            <p:cNvSpPr txBox="1"/>
            <p:nvPr/>
          </p:nvSpPr>
          <p:spPr>
            <a:xfrm>
              <a:off x="7798915" y="2964919"/>
              <a:ext cx="1304399" cy="11867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concat tree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7924620" y="3262663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out.js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7924620" y="3552573"/>
              <a:ext cx="9936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out.js.map</a:t>
              </a: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924620" y="3842484"/>
              <a:ext cx="9936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out.d.ts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483798" y="3657877"/>
            <a:ext cx="1041000" cy="709199"/>
            <a:chOff x="420550" y="3353077"/>
            <a:chExt cx="1041000" cy="709199"/>
          </a:xfrm>
        </p:grpSpPr>
        <p:sp>
          <p:nvSpPr>
            <p:cNvPr id="155" name="Shape 155"/>
            <p:cNvSpPr txBox="1"/>
            <p:nvPr/>
          </p:nvSpPr>
          <p:spPr>
            <a:xfrm>
              <a:off x="420550" y="3353077"/>
              <a:ext cx="1041000" cy="7091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ES6 tree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695224" y="3689601"/>
              <a:ext cx="610500" cy="3110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baz.js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1630873" y="3539825"/>
            <a:ext cx="1173000" cy="63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ES6 to ES5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2890800" y="3607175"/>
            <a:ext cx="1304399" cy="883499"/>
            <a:chOff x="2890800" y="3607175"/>
            <a:chExt cx="1304399" cy="883499"/>
          </a:xfrm>
        </p:grpSpPr>
        <p:sp>
          <p:nvSpPr>
            <p:cNvPr id="159" name="Shape 159"/>
            <p:cNvSpPr txBox="1"/>
            <p:nvPr/>
          </p:nvSpPr>
          <p:spPr>
            <a:xfrm>
              <a:off x="2890800" y="3607175"/>
              <a:ext cx="1304399" cy="8834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es5 tree B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129125" y="3897525"/>
              <a:ext cx="6429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baz.js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33950" y="4170450"/>
              <a:ext cx="9936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baz.js.map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162" name="Shape 162"/>
          <p:cNvSpPr/>
          <p:nvPr/>
        </p:nvSpPr>
        <p:spPr>
          <a:xfrm>
            <a:off x="4299825" y="3210250"/>
            <a:ext cx="1081500" cy="63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merge trees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5458657" y="2174650"/>
            <a:ext cx="1304399" cy="2662800"/>
            <a:chOff x="5458657" y="2174650"/>
            <a:chExt cx="1304399" cy="2662800"/>
          </a:xfrm>
        </p:grpSpPr>
        <p:sp>
          <p:nvSpPr>
            <p:cNvPr id="164" name="Shape 164"/>
            <p:cNvSpPr txBox="1"/>
            <p:nvPr/>
          </p:nvSpPr>
          <p:spPr>
            <a:xfrm>
              <a:off x="5458657" y="2174650"/>
              <a:ext cx="1304399" cy="2662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es5 tree A+B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5696981" y="2465000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foo.js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5696981" y="3331413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bar.js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5701804" y="2737934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5696489" y="3599958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5697405" y="3010867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foo.d.ts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5697414" y="3877404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bar.d.ts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5698932" y="4158825"/>
              <a:ext cx="6429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baz.js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5703757" y="4431750"/>
              <a:ext cx="9936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baz.js.map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supports any to any transformations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composable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good caching built-in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incremental builds by default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tree = virtual fs backed by real fs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- serializable as build artifact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 - exposed via http for development &amp; testing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