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Open Sans"/>
      <p:regular r:id="rId33"/>
      <p:bold r:id="rId34"/>
      <p:italic r:id="rId35"/>
      <p:boldItalic r:id="rId3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3.org/TR/2013/WD-components-intro-20130606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"Web components" are actually a group of related standards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http://www.w3.org/TR/2013/WD-components-intro-20130606/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.innerHTML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maybe this will simplify angular's implementation for directives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this will make it easier for angular to consume widgets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still, it's exciting for browsers to have this kind of feature natively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isolate scope : model :: shadow dom : presentation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better encapsulation means that it'll be easier to share reuse components, especially with regard to style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now we have the digest cycle which does an efficient job of dirty checking.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Developers have to call $apply when some model changes outside of Angular's control.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These are reasonable tradeoffs given what browsers can do today, but what if the browser could handle some of this concern natively?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AngularJS was conceived in a very different world.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have new features coming to the browser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available under a flag in Chrome. Go check it out!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hope is that this will allow us to remove one of the common sources of confusion when using Angular while at the same time making Angular faster.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It's unlikely that any of what I've shown here will look exactly like this when it's implemented, but you get the idea.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this out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see where Angular is going to go, look at the standards.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WRT standards, Angular's goal is to both internally use them, and make it easier to develop apps using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But before I talk about that...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I have to set some expectations.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if we sat down and implemented support for all of this stuff right now, it's not available in most browsers.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Chrome Canary has some of this for those who want to experiment, but it's behind flags.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if it was implemented, these standards are still in flux, and so you probably wouldn't want to use them quite yet for anything in production.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question is not really whether or not Angular will use/implement support for standards, but when, how, and to what extent.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Developers need to choose between fragmented ecosystems.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now, you might download an app.js file, which then lazy loads my-module, and fetches my-partial in order to get to your initial rendering.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future of AngularJS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 ford → @briantford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less js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interoperability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better tools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components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components =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templates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decorators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 elements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shadow dom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imports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38850" y="1600200"/>
            <a:ext cx="844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container for dom-to-be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50"/>
            <a:ext cx="52304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238850" y="1600200"/>
            <a:ext cx="844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&lt;script type="text/ng-template"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id="/my-template.html"&gt;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&lt;span&gt;{{hello}}&lt;/span&gt;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&lt;img src="{{picture}}"&gt;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&lt;template id="my-template"&gt;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&lt;span&gt;{{hello}}&lt;/span&gt;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&lt;img src="{{picture}}"&gt;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&lt;/template&gt;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not parsed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won't load images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 security issues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no html-in-a-string grossness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decorators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custom elements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standard for what angular is kinda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already doing with directives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&lt;element extends="button" name="fancy-button"&gt;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&lt;/element&gt;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&lt;fancy-button&gt;&lt;/fancy-button&gt;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lets you encapsulate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inside a single special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that looks like one element on the outside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think transclusion in angular 1.x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if you look at the dom…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&lt;div class="pane-container"&gt;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&lt;div class="pane-row pane-active"&gt;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&lt;div class="pane"&gt;{{hello}}&lt;/div&gt;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&lt;!-- the other divs are hidden from the outside world --&gt;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&lt;div class="shadow-pane"&gt;{{hello}}&lt;/div&gt;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shadow dom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67550" y="1600200"/>
            <a:ext cx="8853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directive's new best friend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better encapsulation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less cognitive overload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render?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600200"/>
            <a:ext cx="5676599" cy="514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now: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 digest cycle, dirty-checking, $apply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future: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    </a:t>
            </a:r>
            <a:r>
              <a:rPr lang="en" sz="1800">
                <a:solidFill>
                  <a:srgbClr val="999999"/>
                </a:solidFill>
              </a:rPr>
              <a:t>(this space left intentionally blank)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past → the present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01775" y="1600200"/>
            <a:ext cx="84926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"reimagine the browser"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0.9.0				oct 2010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0.10.0				sep 2011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1.0.0				jun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1.1.0				aug 2012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1.2.0-rc.1			aug 2013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changing browsers → time for more imagination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5676599" cy="514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native javascript support for getting notifications that an object changed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$apply</a:t>
            </a:r>
            <a:r>
              <a:rPr lang="en"/>
              <a:t>? more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$goodbye</a:t>
            </a:r>
            <a:r>
              <a:rPr lang="en"/>
              <a:t>*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now: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socket.on('data', function (data)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$scope.$apply(function 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$scope.model = data;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/>
              <a:t>future: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socket.on('data', function (data)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strike="sng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$scope.$apply(function 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$scope.model = data;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strike="sngStrike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5484100" y="6455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*$goodbye is not an upcoming angular api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$apply?</a:t>
            </a:r>
            <a:r>
              <a:rPr lang="en"/>
              <a:t> more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$goodbye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with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  <a:r>
              <a:rPr lang="en" sz="3600"/>
              <a:t>, there's no need to manually tell angular that your app's model updated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457200" y="1925500"/>
            <a:ext cx="5957400" cy="464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but how?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var x = {};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Object.observe(x, console.log);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x.prop = 'some value';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[ { type: 'new',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object: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  prop: 'some value'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    name: 'prop' } ]</a:t>
            </a:r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object.Observe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925500"/>
            <a:ext cx="5957400" cy="464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simplified api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8761D"/>
                </a:solidFill>
              </a:rPr>
              <a:t>✓</a:t>
            </a:r>
            <a:r>
              <a:rPr lang="en" sz="3600"/>
              <a:t> performance gains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→ this is an early preview of what we hope the future looks like someday maybe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→ angular will definitely co-evolve with standards as they mature for certain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50"/>
            <a:ext cx="5159399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5676599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caniuse.com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html5rocks.com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w3.org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0" y="0"/>
            <a:ext cx="9104099" cy="68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960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273" name="Shape 273"/>
          <p:cNvSpPr txBox="1"/>
          <p:nvPr>
            <p:ph idx="4294967295" type="subTitle"/>
          </p:nvPr>
        </p:nvSpPr>
        <p:spPr>
          <a:xfrm>
            <a:off x="6264600" y="6333605"/>
            <a:ext cx="2839500" cy="5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brian ford → @briantford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angular + standards = </a:t>
            </a:r>
            <a:r>
              <a:rPr lang="en" sz="6000">
                <a:solidFill>
                  <a:srgbClr val="980000"/>
                </a:solidFill>
              </a:rPr>
              <a:t>♥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es6 modules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web components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50"/>
            <a:ext cx="5373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future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standards are mostly: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  → still in flux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not implemented in browsers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we (the angular team) are mostly: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still in the exploratory phase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   → excited about these things :)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"/>
              <a:t>consider this an early preview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 modules of today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→ &lt;script&gt; + globals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require.js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AMD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CommonJS (node, browserify)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→ UMD (catch-all for the above)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new dependency injection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based on es6 modules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easier to share and use modules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across frameworks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→ easier to use/write tools around them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       (think bower, yeoman, etc)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now: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angular.module('myStuff' []).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value('x', 42);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future: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module "myStuff"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export let x = 42;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50"/>
            <a:ext cx="53643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399" y="0"/>
            <a:ext cx="3121923" cy="32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292100" y="2760200"/>
            <a:ext cx="3886500" cy="3886500"/>
          </a:xfrm>
          <a:prstGeom prst="ellipse">
            <a:avLst/>
          </a:prstGeom>
          <a:solidFill>
            <a:srgbClr val="D9D9D9"/>
          </a:solidFill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5200" y="306595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88900" y="31490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$location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2436300" y="377280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08600" y="3837874"/>
            <a:ext cx="16127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$compile</a:t>
            </a:r>
          </a:p>
        </p:txBody>
      </p:sp>
      <p:sp>
        <p:nvSpPr>
          <p:cNvPr id="89" name="Shape 89"/>
          <p:cNvSpPr/>
          <p:nvPr/>
        </p:nvSpPr>
        <p:spPr>
          <a:xfrm>
            <a:off x="2371475" y="3028800"/>
            <a:ext cx="1166999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469275" y="3149000"/>
            <a:ext cx="993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$http</a:t>
            </a:r>
          </a:p>
        </p:txBody>
      </p:sp>
      <p:sp>
        <p:nvSpPr>
          <p:cNvPr id="91" name="Shape 91"/>
          <p:cNvSpPr/>
          <p:nvPr/>
        </p:nvSpPr>
        <p:spPr>
          <a:xfrm>
            <a:off x="1522350" y="5005550"/>
            <a:ext cx="1432800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63200" y="5048575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$injector</a:t>
            </a:r>
          </a:p>
        </p:txBody>
      </p:sp>
      <p:sp>
        <p:nvSpPr>
          <p:cNvPr id="93" name="Shape 93"/>
          <p:cNvSpPr/>
          <p:nvPr/>
        </p:nvSpPr>
        <p:spPr>
          <a:xfrm>
            <a:off x="737550" y="3772787"/>
            <a:ext cx="1340999" cy="717899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63400" y="3809137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$parse</a:t>
            </a:r>
          </a:p>
        </p:txBody>
      </p:sp>
      <p:sp>
        <p:nvSpPr>
          <p:cNvPr id="95" name="Shape 95"/>
          <p:cNvSpPr/>
          <p:nvPr/>
        </p:nvSpPr>
        <p:spPr>
          <a:xfrm>
            <a:off x="412050" y="4499550"/>
            <a:ext cx="1717199" cy="57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140825" y="4486531"/>
            <a:ext cx="1868399" cy="579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91725" y="44693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dateFilter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60100" y="4469300"/>
            <a:ext cx="1649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ngRepeat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53200" y="5853900"/>
            <a:ext cx="1478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etc...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101650" y="2119112"/>
            <a:ext cx="24197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angular.js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956650" y="3254925"/>
            <a:ext cx="3661499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angular-resource.js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angular-route.js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angular-sanitize.js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angular-http.js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angular-filter.js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+ ...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Shape 102"/>
          <p:cNvCxnSpPr>
            <a:endCxn id="101" idx="1"/>
          </p:cNvCxnSpPr>
          <p:nvPr/>
        </p:nvCxnSpPr>
        <p:spPr>
          <a:xfrm flipH="1" rot="10800000">
            <a:off x="4393849" y="4730325"/>
            <a:ext cx="562800" cy="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50"/>
            <a:ext cx="6108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es6 modules + http2 </a:t>
            </a:r>
            <a:r>
              <a:rPr lang="en" sz="1400"/>
              <a:t>(aka spdy)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915" y="0"/>
            <a:ext cx="2171408" cy="22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525825" y="270465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Server</a:t>
            </a:r>
          </a:p>
          <a:p>
            <a:pPr algn="ctr">
              <a:spcBef>
                <a:spcPts val="0"/>
              </a:spcBef>
              <a:buNone/>
            </a:pPr>
            <a:r>
              <a:rPr lang="en" sz="1000"/>
              <a:t>HTTP/1.1</a:t>
            </a:r>
          </a:p>
        </p:txBody>
      </p:sp>
      <p:sp>
        <p:nvSpPr>
          <p:cNvPr id="110" name="Shape 110"/>
          <p:cNvSpPr/>
          <p:nvPr/>
        </p:nvSpPr>
        <p:spPr>
          <a:xfrm>
            <a:off x="449700" y="531440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Browser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97771" y="3552057"/>
            <a:ext cx="457154" cy="1693030"/>
            <a:chOff x="473971" y="3552057"/>
            <a:chExt cx="457154" cy="1693030"/>
          </a:xfrm>
        </p:grpSpPr>
        <p:sp>
          <p:nvSpPr>
            <p:cNvPr id="112" name="Shape 112"/>
            <p:cNvSpPr txBox="1"/>
            <p:nvPr/>
          </p:nvSpPr>
          <p:spPr>
            <a:xfrm rot="-5400000">
              <a:off x="43514" y="4267486"/>
              <a:ext cx="1318068" cy="457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13" name="Shape 113"/>
            <p:cNvCxnSpPr/>
            <p:nvPr/>
          </p:nvCxnSpPr>
          <p:spPr>
            <a:xfrm rot="-5400000">
              <a:off x="-21003" y="4398572"/>
              <a:ext cx="169303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4" name="Shape 114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15" name="Shape 115"/>
          <p:cNvGrpSpPr/>
          <p:nvPr/>
        </p:nvGrpSpPr>
        <p:grpSpPr>
          <a:xfrm>
            <a:off x="1058142" y="3552057"/>
            <a:ext cx="457200" cy="1693030"/>
            <a:chOff x="473971" y="3552057"/>
            <a:chExt cx="457200" cy="1693030"/>
          </a:xfrm>
        </p:grpSpPr>
        <p:sp>
          <p:nvSpPr>
            <p:cNvPr id="116" name="Shape 116"/>
            <p:cNvSpPr txBox="1"/>
            <p:nvPr/>
          </p:nvSpPr>
          <p:spPr>
            <a:xfrm rot="-5400000">
              <a:off x="43471" y="4267397"/>
              <a:ext cx="1318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app.js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8" name="Shape 118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19" name="Shape 119"/>
          <p:cNvGrpSpPr/>
          <p:nvPr/>
        </p:nvGrpSpPr>
        <p:grpSpPr>
          <a:xfrm>
            <a:off x="1718558" y="3552057"/>
            <a:ext cx="457200" cy="1693030"/>
            <a:chOff x="473971" y="3552057"/>
            <a:chExt cx="457200" cy="1693030"/>
          </a:xfrm>
        </p:grpSpPr>
        <p:sp>
          <p:nvSpPr>
            <p:cNvPr id="120" name="Shape 120"/>
            <p:cNvSpPr txBox="1"/>
            <p:nvPr/>
          </p:nvSpPr>
          <p:spPr>
            <a:xfrm rot="-5400000">
              <a:off x="43471" y="4267397"/>
              <a:ext cx="13181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my-module.js</a:t>
              </a:r>
            </a:p>
          </p:txBody>
        </p:sp>
        <p:cxnSp>
          <p:nvCxnSpPr>
            <p:cNvPr id="121" name="Shape 121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2" name="Shape 122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23" name="Shape 123"/>
          <p:cNvGrpSpPr/>
          <p:nvPr/>
        </p:nvGrpSpPr>
        <p:grpSpPr>
          <a:xfrm>
            <a:off x="2378975" y="3552057"/>
            <a:ext cx="457200" cy="1693030"/>
            <a:chOff x="473975" y="3552057"/>
            <a:chExt cx="457200" cy="1693030"/>
          </a:xfrm>
        </p:grpSpPr>
        <p:sp>
          <p:nvSpPr>
            <p:cNvPr id="124" name="Shape 124"/>
            <p:cNvSpPr txBox="1"/>
            <p:nvPr/>
          </p:nvSpPr>
          <p:spPr>
            <a:xfrm rot="-5400000">
              <a:off x="-16674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my-partial.html</a:t>
              </a:r>
            </a:p>
          </p:txBody>
        </p:sp>
        <p:cxnSp>
          <p:nvCxnSpPr>
            <p:cNvPr id="125" name="Shape 125"/>
            <p:cNvCxnSpPr/>
            <p:nvPr/>
          </p:nvCxnSpPr>
          <p:spPr>
            <a:xfrm rot="-5400000">
              <a:off x="-20938" y="4398638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26" name="Shape 126"/>
            <p:cNvCxnSpPr/>
            <p:nvPr/>
          </p:nvCxnSpPr>
          <p:spPr>
            <a:xfrm rot="5400000">
              <a:off x="55261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27" name="Shape 127"/>
          <p:cNvSpPr/>
          <p:nvPr/>
        </p:nvSpPr>
        <p:spPr>
          <a:xfrm>
            <a:off x="4637500" y="270475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Server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lang="en" sz="1000"/>
              <a:t>HTTP/2.0</a:t>
            </a:r>
          </a:p>
        </p:txBody>
      </p:sp>
      <p:sp>
        <p:nvSpPr>
          <p:cNvPr id="128" name="Shape 128"/>
          <p:cNvSpPr/>
          <p:nvPr/>
        </p:nvSpPr>
        <p:spPr>
          <a:xfrm>
            <a:off x="4561375" y="5314400"/>
            <a:ext cx="2531099" cy="7286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Browser</a:t>
            </a:r>
          </a:p>
        </p:txBody>
      </p:sp>
      <p:grpSp>
        <p:nvGrpSpPr>
          <p:cNvPr id="129" name="Shape 129"/>
          <p:cNvGrpSpPr/>
          <p:nvPr/>
        </p:nvGrpSpPr>
        <p:grpSpPr>
          <a:xfrm rot="-576104">
            <a:off x="4290964" y="3592258"/>
            <a:ext cx="704514" cy="1660750"/>
            <a:chOff x="4595655" y="3516117"/>
            <a:chExt cx="704507" cy="1660734"/>
          </a:xfrm>
        </p:grpSpPr>
        <p:sp>
          <p:nvSpPr>
            <p:cNvPr id="130" name="Shape 130"/>
            <p:cNvSpPr txBox="1"/>
            <p:nvPr/>
          </p:nvSpPr>
          <p:spPr>
            <a:xfrm rot="-4728146">
              <a:off x="4288785" y="4189510"/>
              <a:ext cx="1318249" cy="457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rot="-4728146">
              <a:off x="4240939" y="4346485"/>
              <a:ext cx="1692963" cy="0"/>
            </a:xfrm>
            <a:prstGeom prst="straightConnector1">
              <a:avLst/>
            </a:prstGeom>
            <a:noFill/>
            <a:ln cap="flat" cmpd="sng" w="19050">
              <a:solidFill>
                <a:srgbClr val="6D9EEB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926875" y="1823375"/>
            <a:ext cx="1723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3000"/>
              <a:t>Now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965025" y="1823375"/>
            <a:ext cx="1723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Future</a:t>
            </a:r>
          </a:p>
        </p:txBody>
      </p:sp>
      <p:grpSp>
        <p:nvGrpSpPr>
          <p:cNvPr id="134" name="Shape 134"/>
          <p:cNvGrpSpPr/>
          <p:nvPr/>
        </p:nvGrpSpPr>
        <p:grpSpPr>
          <a:xfrm rot="-1991751">
            <a:off x="5333373" y="3334168"/>
            <a:ext cx="457197" cy="2055848"/>
            <a:chOff x="5474617" y="3552057"/>
            <a:chExt cx="457200" cy="1692900"/>
          </a:xfrm>
        </p:grpSpPr>
        <p:sp>
          <p:nvSpPr>
            <p:cNvPr id="135" name="Shape 135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index.html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37" name="Shape 137"/>
          <p:cNvGrpSpPr/>
          <p:nvPr/>
        </p:nvGrpSpPr>
        <p:grpSpPr>
          <a:xfrm rot="-1991751">
            <a:off x="5663573" y="3334168"/>
            <a:ext cx="457197" cy="2055848"/>
            <a:chOff x="5474617" y="3552057"/>
            <a:chExt cx="457200" cy="1692900"/>
          </a:xfrm>
        </p:grpSpPr>
        <p:sp>
          <p:nvSpPr>
            <p:cNvPr id="138" name="Shape 138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app.js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40" name="Shape 140"/>
          <p:cNvGrpSpPr/>
          <p:nvPr/>
        </p:nvGrpSpPr>
        <p:grpSpPr>
          <a:xfrm rot="-1991751">
            <a:off x="5993773" y="3334168"/>
            <a:ext cx="457197" cy="2055848"/>
            <a:chOff x="5474617" y="3552057"/>
            <a:chExt cx="457200" cy="1692900"/>
          </a:xfrm>
        </p:grpSpPr>
        <p:sp>
          <p:nvSpPr>
            <p:cNvPr id="141" name="Shape 141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my-module.js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143" name="Shape 143"/>
          <p:cNvGrpSpPr/>
          <p:nvPr/>
        </p:nvGrpSpPr>
        <p:grpSpPr>
          <a:xfrm rot="-1991751">
            <a:off x="6323973" y="3334168"/>
            <a:ext cx="457197" cy="2055848"/>
            <a:chOff x="5474617" y="3552057"/>
            <a:chExt cx="457200" cy="1692900"/>
          </a:xfrm>
        </p:grpSpPr>
        <p:sp>
          <p:nvSpPr>
            <p:cNvPr id="144" name="Shape 144"/>
            <p:cNvSpPr txBox="1"/>
            <p:nvPr/>
          </p:nvSpPr>
          <p:spPr>
            <a:xfrm flipH="1" rot="5400000">
              <a:off x="4983967" y="4207250"/>
              <a:ext cx="14384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dk2"/>
                  </a:solidFill>
                </a:rPr>
                <a:t>my-partial.html</a:t>
              </a:r>
            </a:p>
          </p:txBody>
        </p:sp>
        <p:cxnSp>
          <p:nvCxnSpPr>
            <p:cNvPr id="145" name="Shape 145"/>
            <p:cNvCxnSpPr/>
            <p:nvPr/>
          </p:nvCxnSpPr>
          <p:spPr>
            <a:xfrm rot="5400000">
              <a:off x="4733830" y="4398507"/>
              <a:ext cx="1692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516025" y="6250625"/>
            <a:ext cx="2388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 requests → 4 responses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630825" y="6250625"/>
            <a:ext cx="2388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requests → 4 responses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