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77" r:id="rId6"/>
    <p:sldId id="305" r:id="rId7"/>
    <p:sldId id="293" r:id="rId8"/>
    <p:sldId id="304" r:id="rId9"/>
    <p:sldId id="307" r:id="rId10"/>
    <p:sldId id="294" r:id="rId11"/>
    <p:sldId id="297" r:id="rId12"/>
    <p:sldId id="308" r:id="rId13"/>
    <p:sldId id="309" r:id="rId14"/>
    <p:sldId id="306" r:id="rId15"/>
  </p:sldIdLst>
  <p:sldSz cx="9144000" cy="6858000" type="screen4x3"/>
  <p:notesSz cx="6858000" cy="9144000"/>
  <p:custDataLst>
    <p:tags r:id="rId1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251"/>
    <a:srgbClr val="002052"/>
    <a:srgbClr val="002A0A"/>
    <a:srgbClr val="001405"/>
    <a:srgbClr val="003D14"/>
    <a:srgbClr val="646464"/>
    <a:srgbClr val="B9C4CA"/>
    <a:srgbClr val="90989E"/>
    <a:srgbClr val="3F050D"/>
    <a:srgbClr val="5C091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0" autoAdjust="0"/>
  </p:normalViewPr>
  <p:slideViewPr>
    <p:cSldViewPr showGuides="1">
      <p:cViewPr>
        <p:scale>
          <a:sx n="75" d="100"/>
          <a:sy n="75" d="100"/>
        </p:scale>
        <p:origin x="-2664" y="-864"/>
      </p:cViewPr>
      <p:guideLst>
        <p:guide orient="horz" pos="2160"/>
        <p:guide orient="horz" pos="8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pPr/>
              <a:t>16/01/2018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052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buClr>
                <a:schemeClr val="accent4">
                  <a:lumMod val="90000"/>
                  <a:lumOff val="10000"/>
                </a:schemeClr>
              </a:buClr>
              <a:defRPr>
                <a:solidFill>
                  <a:schemeClr val="accent4">
                    <a:lumMod val="90000"/>
                    <a:lumOff val="10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8DDD64-71C5-400C-82FC-43022155770F}" type="datetime1">
              <a:rPr lang="fr-FR" smtClean="0"/>
              <a:pPr/>
              <a:t>16/01/2018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075240" cy="79776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356BC70-7CEE-40A3-B0E7-C3CF3E064629}" type="datetime1">
              <a:rPr lang="fr-FR" smtClean="0"/>
              <a:pPr/>
              <a:t>16/01/2018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351999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>
                <a:solidFill>
                  <a:srgbClr val="646464"/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7200" y="990600"/>
            <a:ext cx="8077200" cy="304800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54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28" r="11042"/>
          <a:stretch/>
        </p:blipFill>
        <p:spPr bwMode="auto">
          <a:xfrm>
            <a:off x="0" y="228600"/>
            <a:ext cx="9143999" cy="390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6F07D-9358-421A-A361-031971621BE1}" type="datetime1">
              <a:rPr lang="fr-FR" smtClean="0"/>
              <a:pPr/>
              <a:t>16/01/2018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1590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14C0B4-B6C6-493B-AF49-CF601917093D}" type="datetime1">
              <a:rPr lang="fr-FR" smtClean="0"/>
              <a:pPr/>
              <a:t>16/01/2018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98C4145-E662-4661-8E87-CFD806B22EBB}" type="datetime1">
              <a:rPr lang="fr-FR" smtClean="0"/>
              <a:pPr/>
              <a:t>16/01/2018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CDA36E-892F-42E3-9FFA-082033406B05}" type="datetime1">
              <a:rPr lang="fr-FR" smtClean="0"/>
              <a:pPr/>
              <a:t>16/01/2018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5009865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ECF462-CC52-41A0-B75C-654FB56E3FF5}" type="datetime1">
              <a:rPr lang="fr-FR" smtClean="0"/>
              <a:pPr/>
              <a:t>16/01/2018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1600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.com/content/st_com/en/products/microcontrollers/stm32-32-bit-arm-cortex-mcus/stm32f1-series/stm32f103/stm32f103rb.html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www.st.com/content/st_com/en/products/evaluation-tools/product-evaluation-tools/mcu-eval-tools/stm32-mcu-eval-tools/stm32-mcu-nucleo/nucleo-f103r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" TargetMode="External"/><Relationship Id="rId5" Type="http://schemas.openxmlformats.org/officeDocument/2006/relationships/hyperlink" Target="http://www.openstm32.org/HomePage" TargetMode="External"/><Relationship Id="rId4" Type="http://schemas.openxmlformats.org/officeDocument/2006/relationships/hyperlink" Target="http://www.st.com/content/st_com/en/products/embedded-software/mcus-embedded-software/stm32-embedded-software/stm32cube-embedded-software/stm32cubef1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Tutorials for STM32F103RB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Nicolas </a:t>
            </a:r>
            <a:r>
              <a:rPr lang="en-US" dirty="0" err="1" smtClean="0"/>
              <a:t>Barbot</a:t>
            </a:r>
            <a:r>
              <a:rPr lang="en-US" dirty="0" smtClean="0"/>
              <a:t>, </a:t>
            </a:r>
            <a:r>
              <a:rPr lang="en-US" dirty="0" err="1" smtClean="0"/>
              <a:t>Edouard</a:t>
            </a:r>
            <a:r>
              <a:rPr lang="en-US" dirty="0" smtClean="0"/>
              <a:t> BURTZ</a:t>
            </a:r>
            <a:endParaRPr lang="en-US" dirty="0"/>
          </a:p>
          <a:p>
            <a:r>
              <a:rPr lang="fr-FR" dirty="0" smtClean="0"/>
              <a:t>2017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3199" y="5791200"/>
            <a:ext cx="18002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019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ADC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8229600" cy="4601260"/>
          </a:xfrm>
        </p:spPr>
        <p:txBody>
          <a:bodyPr/>
          <a:lstStyle/>
          <a:p>
            <a:r>
              <a:rPr lang="fr-FR" dirty="0" smtClean="0"/>
              <a:t>Test </a:t>
            </a:r>
            <a:r>
              <a:rPr lang="fr-FR" dirty="0" err="1" smtClean="0"/>
              <a:t>your</a:t>
            </a:r>
            <a:r>
              <a:rPr lang="fr-FR" dirty="0" smtClean="0"/>
              <a:t> software</a:t>
            </a:r>
          </a:p>
          <a:p>
            <a:pPr lvl="1"/>
            <a:r>
              <a:rPr lang="fr-FR" dirty="0" smtClean="0"/>
              <a:t>Put a </a:t>
            </a:r>
            <a:r>
              <a:rPr lang="fr-FR" dirty="0" err="1" smtClean="0"/>
              <a:t>breakpoint</a:t>
            </a:r>
            <a:r>
              <a:rPr lang="fr-FR" dirty="0" smtClean="0"/>
              <a:t> on the </a:t>
            </a:r>
            <a:r>
              <a:rPr lang="fr-FR" dirty="0" err="1" smtClean="0"/>
              <a:t>next</a:t>
            </a:r>
            <a:r>
              <a:rPr lang="fr-FR" dirty="0" smtClean="0"/>
              <a:t> instruction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reading</a:t>
            </a:r>
            <a:r>
              <a:rPr lang="fr-FR" dirty="0" smtClean="0"/>
              <a:t> the </a:t>
            </a:r>
            <a:r>
              <a:rPr lang="fr-FR" dirty="0" err="1" smtClean="0"/>
              <a:t>converted</a:t>
            </a:r>
            <a:r>
              <a:rPr lang="fr-FR" dirty="0" smtClean="0"/>
              <a:t> value. </a:t>
            </a:r>
            <a:r>
              <a:rPr lang="fr-FR" dirty="0" err="1" smtClean="0"/>
              <a:t>Verify</a:t>
            </a:r>
            <a:r>
              <a:rPr lang="fr-FR" dirty="0" smtClean="0"/>
              <a:t> the value in the </a:t>
            </a:r>
            <a:r>
              <a:rPr lang="fr-FR" dirty="0" err="1" smtClean="0"/>
              <a:t>result</a:t>
            </a:r>
            <a:r>
              <a:rPr lang="fr-FR" dirty="0" smtClean="0"/>
              <a:t> variable </a:t>
            </a:r>
            <a:r>
              <a:rPr lang="fr-FR" dirty="0" err="1" smtClean="0"/>
              <a:t>compared</a:t>
            </a:r>
            <a:r>
              <a:rPr lang="fr-FR" dirty="0" smtClean="0"/>
              <a:t> to the </a:t>
            </a:r>
            <a:r>
              <a:rPr lang="fr-FR" dirty="0" err="1" smtClean="0"/>
              <a:t>analogical</a:t>
            </a:r>
            <a:r>
              <a:rPr lang="fr-FR" dirty="0" smtClean="0"/>
              <a:t> value on the </a:t>
            </a:r>
            <a:r>
              <a:rPr lang="fr-FR" dirty="0" err="1" smtClean="0"/>
              <a:t>analog</a:t>
            </a:r>
            <a:r>
              <a:rPr lang="fr-FR" dirty="0" smtClean="0"/>
              <a:t> input.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test. </a:t>
            </a:r>
          </a:p>
          <a:p>
            <a:r>
              <a:rPr lang="fr-FR" dirty="0" smtClean="0"/>
              <a:t>Manage an </a:t>
            </a:r>
            <a:r>
              <a:rPr lang="fr-FR" dirty="0" err="1" smtClean="0"/>
              <a:t>alarm</a:t>
            </a:r>
            <a:r>
              <a:rPr lang="fr-FR" dirty="0" smtClean="0"/>
              <a:t> </a:t>
            </a:r>
            <a:r>
              <a:rPr lang="fr-FR" dirty="0" err="1" smtClean="0"/>
              <a:t>according</a:t>
            </a:r>
            <a:r>
              <a:rPr lang="fr-FR" dirty="0" smtClean="0"/>
              <a:t> to voltage value on </a:t>
            </a:r>
            <a:r>
              <a:rPr lang="fr-FR" dirty="0" err="1" smtClean="0"/>
              <a:t>analog</a:t>
            </a:r>
            <a:r>
              <a:rPr lang="fr-FR" dirty="0" smtClean="0"/>
              <a:t> input</a:t>
            </a:r>
          </a:p>
          <a:p>
            <a:pPr lvl="1"/>
            <a:r>
              <a:rPr lang="fr-FR" dirty="0" smtClean="0"/>
              <a:t>Complete </a:t>
            </a:r>
            <a:r>
              <a:rPr lang="fr-FR" dirty="0" err="1" smtClean="0"/>
              <a:t>your</a:t>
            </a:r>
            <a:r>
              <a:rPr lang="fr-FR" dirty="0" smtClean="0"/>
              <a:t> program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specification</a:t>
            </a:r>
            <a:r>
              <a:rPr lang="fr-FR" dirty="0" smtClean="0"/>
              <a:t> </a:t>
            </a:r>
            <a:r>
              <a:rPr lang="fr-FR" dirty="0" err="1" smtClean="0"/>
              <a:t>below</a:t>
            </a:r>
            <a:r>
              <a:rPr lang="fr-FR" dirty="0" smtClean="0"/>
              <a:t>. </a:t>
            </a:r>
            <a:r>
              <a:rPr lang="fr-FR" dirty="0" err="1" smtClean="0"/>
              <a:t>Then</a:t>
            </a:r>
            <a:r>
              <a:rPr lang="fr-FR" dirty="0" smtClean="0"/>
              <a:t> test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software in </a:t>
            </a:r>
            <a:r>
              <a:rPr lang="fr-FR" dirty="0" err="1" smtClean="0"/>
              <a:t>adding</a:t>
            </a:r>
            <a:r>
              <a:rPr lang="fr-FR" dirty="0" smtClean="0"/>
              <a:t> an </a:t>
            </a:r>
            <a:r>
              <a:rPr lang="fr-FR" dirty="0" err="1" smtClean="0"/>
              <a:t>hysteresis</a:t>
            </a:r>
            <a:r>
              <a:rPr lang="fr-FR" dirty="0" smtClean="0"/>
              <a:t> for the </a:t>
            </a:r>
            <a:r>
              <a:rPr lang="fr-FR" dirty="0" err="1" smtClean="0"/>
              <a:t>red</a:t>
            </a:r>
            <a:r>
              <a:rPr lang="fr-FR" dirty="0" smtClean="0"/>
              <a:t> LED (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specification</a:t>
            </a:r>
            <a:r>
              <a:rPr lang="fr-FR" dirty="0" smtClean="0"/>
              <a:t> </a:t>
            </a:r>
            <a:r>
              <a:rPr lang="fr-FR" dirty="0" err="1" smtClean="0"/>
              <a:t>below</a:t>
            </a:r>
            <a:r>
              <a:rPr lang="fr-FR" dirty="0" smtClean="0"/>
              <a:t>). </a:t>
            </a:r>
            <a:r>
              <a:rPr lang="fr-FR" dirty="0" err="1" smtClean="0"/>
              <a:t>Then</a:t>
            </a:r>
            <a:r>
              <a:rPr lang="fr-FR" dirty="0" smtClean="0"/>
              <a:t> test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pPr lvl="1"/>
            <a:endParaRPr lang="en-US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371600" y="2819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Orange LED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Red</a:t>
                      </a:r>
                      <a:r>
                        <a:rPr lang="fr-FR" baseline="0" dirty="0" smtClean="0"/>
                        <a:t> LED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Vin &lt; 1V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OFF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1V ≤ Vin ≤ 2V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OFF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Vin &gt; 2V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ON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371600" y="5029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Red</a:t>
                      </a:r>
                      <a:r>
                        <a:rPr lang="fr-FR" dirty="0" smtClean="0"/>
                        <a:t> LED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Increase</a:t>
                      </a:r>
                      <a:r>
                        <a:rPr lang="fr-FR" baseline="0" dirty="0" smtClean="0"/>
                        <a:t> and Vin &gt; 2V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Decrease</a:t>
                      </a:r>
                      <a:r>
                        <a:rPr lang="fr-FR" dirty="0" smtClean="0"/>
                        <a:t> and Vin ≤ 1.5V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OFF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572412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153400" cy="1015663"/>
          </a:xfrm>
        </p:spPr>
        <p:txBody>
          <a:bodyPr/>
          <a:lstStyle/>
          <a:p>
            <a:r>
              <a:rPr lang="en-US" dirty="0" smtClean="0"/>
              <a:t>Thanks to this tutorial, you are now able to:</a:t>
            </a:r>
          </a:p>
          <a:p>
            <a:pPr lvl="1"/>
            <a:r>
              <a:rPr lang="en-US" dirty="0" smtClean="0"/>
              <a:t>Configure an use ADC</a:t>
            </a:r>
          </a:p>
          <a:p>
            <a:pPr lvl="1"/>
            <a:r>
              <a:rPr lang="en-US" dirty="0" smtClean="0"/>
              <a:t>Convert analogical value for numeric treatment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54121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Tutorials for STM32F103RB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708981"/>
          </a:xfrm>
        </p:spPr>
        <p:txBody>
          <a:bodyPr/>
          <a:lstStyle/>
          <a:p>
            <a:r>
              <a:rPr lang="en-US" dirty="0"/>
              <a:t>Create</a:t>
            </a:r>
            <a:r>
              <a:rPr lang="fr-FR" dirty="0"/>
              <a:t> an OpenSTM32 Project </a:t>
            </a:r>
          </a:p>
          <a:p>
            <a:r>
              <a:rPr lang="fr-FR" dirty="0" err="1"/>
              <a:t>Create</a:t>
            </a:r>
            <a:r>
              <a:rPr lang="fr-FR" dirty="0"/>
              <a:t> a STM32CubeMX Project</a:t>
            </a:r>
          </a:p>
          <a:p>
            <a:r>
              <a:rPr lang="fr-FR" dirty="0"/>
              <a:t>GPIO</a:t>
            </a:r>
          </a:p>
          <a:p>
            <a:r>
              <a:rPr lang="fr-FR" dirty="0"/>
              <a:t>UART</a:t>
            </a:r>
          </a:p>
          <a:p>
            <a:r>
              <a:rPr lang="fr-FR" dirty="0" err="1"/>
              <a:t>Timer</a:t>
            </a:r>
            <a:endParaRPr lang="fr-FR" dirty="0"/>
          </a:p>
          <a:p>
            <a:r>
              <a:rPr lang="fr-FR" dirty="0" err="1">
                <a:solidFill>
                  <a:srgbClr val="002060"/>
                </a:solidFill>
              </a:rPr>
              <a:t>Analog</a:t>
            </a:r>
            <a:r>
              <a:rPr lang="fr-FR" dirty="0">
                <a:solidFill>
                  <a:srgbClr val="002060"/>
                </a:solidFill>
              </a:rPr>
              <a:t> to Digital Conversion</a:t>
            </a:r>
          </a:p>
          <a:p>
            <a:r>
              <a:rPr lang="fr-FR" dirty="0">
                <a:solidFill>
                  <a:schemeClr val="accent3"/>
                </a:solidFill>
              </a:rPr>
              <a:t>Digital to </a:t>
            </a:r>
            <a:r>
              <a:rPr lang="fr-FR" dirty="0" err="1">
                <a:solidFill>
                  <a:schemeClr val="accent3"/>
                </a:solidFill>
              </a:rPr>
              <a:t>Analog</a:t>
            </a:r>
            <a:r>
              <a:rPr lang="fr-FR" dirty="0">
                <a:solidFill>
                  <a:schemeClr val="accent3"/>
                </a:solidFill>
              </a:rPr>
              <a:t> Conversion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FLASH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766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5240" cy="914400"/>
          </a:xfrm>
        </p:spPr>
        <p:txBody>
          <a:bodyPr>
            <a:normAutofit/>
          </a:bodyPr>
          <a:lstStyle/>
          <a:p>
            <a:r>
              <a:rPr lang="en-US" dirty="0"/>
              <a:t>Tutorials for STM32F103RB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6096000"/>
          </a:xfrm>
        </p:spPr>
        <p:txBody>
          <a:bodyPr/>
          <a:lstStyle/>
          <a:p>
            <a:r>
              <a:rPr lang="fr-FR" dirty="0"/>
              <a:t>Ressources</a:t>
            </a:r>
          </a:p>
          <a:p>
            <a:pPr lvl="1"/>
            <a:r>
              <a:rPr lang="fr-FR" dirty="0" err="1"/>
              <a:t>Nucleo</a:t>
            </a:r>
            <a:r>
              <a:rPr lang="fr-FR" dirty="0"/>
              <a:t> F103RB</a:t>
            </a:r>
          </a:p>
          <a:p>
            <a:pPr lvl="2"/>
            <a:r>
              <a:rPr lang="fr-FR" dirty="0">
                <a:hlinkClick r:id="rId2"/>
              </a:rPr>
              <a:t>http://www.st.com/content/st_com/en/products/evaluation-tools/product-evaluation-tools/mcu-eval-tools/stm32-mcu-eval-tools/stm32-mcu-nucleo/nucleo-f103rb.html</a:t>
            </a:r>
            <a:endParaRPr lang="fr-FR" dirty="0"/>
          </a:p>
          <a:p>
            <a:pPr lvl="2"/>
            <a:r>
              <a:rPr lang="fr-FR" dirty="0"/>
              <a:t>This page </a:t>
            </a:r>
            <a:r>
              <a:rPr lang="fr-FR" dirty="0" err="1"/>
              <a:t>contains</a:t>
            </a:r>
            <a:r>
              <a:rPr lang="fr-FR" dirty="0"/>
              <a:t>  user </a:t>
            </a:r>
            <a:r>
              <a:rPr lang="fr-FR" dirty="0" err="1"/>
              <a:t>manual</a:t>
            </a:r>
            <a:r>
              <a:rPr lang="fr-FR" dirty="0"/>
              <a:t> UM1724 </a:t>
            </a:r>
            <a:r>
              <a:rPr lang="en-US" dirty="0"/>
              <a:t>describing</a:t>
            </a:r>
            <a:r>
              <a:rPr lang="fr-FR" dirty="0"/>
              <a:t> the hardware of </a:t>
            </a:r>
            <a:r>
              <a:rPr lang="fr-FR" dirty="0" err="1"/>
              <a:t>Nucleo</a:t>
            </a:r>
            <a:r>
              <a:rPr lang="fr-FR" dirty="0"/>
              <a:t> </a:t>
            </a:r>
            <a:r>
              <a:rPr lang="fr-FR" dirty="0" err="1"/>
              <a:t>boards</a:t>
            </a:r>
            <a:endParaRPr lang="fr-FR" dirty="0"/>
          </a:p>
          <a:p>
            <a:pPr lvl="1"/>
            <a:r>
              <a:rPr lang="fr-FR" dirty="0"/>
              <a:t>STM32F103RB</a:t>
            </a:r>
          </a:p>
          <a:p>
            <a:pPr lvl="2"/>
            <a:r>
              <a:rPr lang="fr-FR" dirty="0">
                <a:hlinkClick r:id="rId3"/>
              </a:rPr>
              <a:t>http://www.st.com/content/st_com/en/products/microcontrollers/stm32-32-bit-arm-cortex-mcus/stm32f1-series/stm32f103/stm32f103rb.html</a:t>
            </a:r>
            <a:endParaRPr lang="fr-FR" dirty="0"/>
          </a:p>
          <a:p>
            <a:pPr lvl="2"/>
            <a:r>
              <a:rPr lang="fr-FR" dirty="0"/>
              <a:t>This page </a:t>
            </a:r>
            <a:r>
              <a:rPr lang="fr-FR" dirty="0" err="1"/>
              <a:t>contains</a:t>
            </a:r>
            <a:r>
              <a:rPr lang="fr-FR" dirty="0"/>
              <a:t> 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manual</a:t>
            </a:r>
            <a:r>
              <a:rPr lang="fr-FR" dirty="0"/>
              <a:t> RM0008 </a:t>
            </a:r>
            <a:r>
              <a:rPr lang="en-US" dirty="0"/>
              <a:t>describing</a:t>
            </a:r>
            <a:r>
              <a:rPr lang="fr-FR" dirty="0"/>
              <a:t> STM32F103RB</a:t>
            </a:r>
          </a:p>
          <a:p>
            <a:pPr lvl="1"/>
            <a:r>
              <a:rPr lang="fr-FR" dirty="0"/>
              <a:t>STM32 Cube F1</a:t>
            </a:r>
          </a:p>
          <a:p>
            <a:pPr lvl="2"/>
            <a:r>
              <a:rPr lang="en-US" dirty="0">
                <a:hlinkClick r:id="rId4"/>
              </a:rPr>
              <a:t>http://www.st.com/content/st_com/en/products/embedded-software/mcus-embedded-software/stm32-embedded-software/stm32cube-embedded-software/stm32cubef1.html</a:t>
            </a:r>
            <a:endParaRPr lang="en-US" dirty="0"/>
          </a:p>
          <a:p>
            <a:pPr lvl="2"/>
            <a:r>
              <a:rPr lang="en-US" dirty="0"/>
              <a:t>This page contains UM1850 describing the HAL library</a:t>
            </a:r>
          </a:p>
          <a:p>
            <a:pPr lvl="1"/>
            <a:r>
              <a:rPr lang="en-US" dirty="0"/>
              <a:t>Open STM32</a:t>
            </a:r>
          </a:p>
          <a:p>
            <a:pPr lvl="2"/>
            <a:r>
              <a:rPr lang="en-US" dirty="0">
                <a:hlinkClick r:id="rId5"/>
              </a:rPr>
              <a:t>http://www.openstm32.org/HomePage</a:t>
            </a:r>
            <a:endParaRPr lang="en-US" dirty="0"/>
          </a:p>
          <a:p>
            <a:pPr lvl="2"/>
            <a:r>
              <a:rPr lang="en-US" dirty="0"/>
              <a:t>Open STM32 is a free Eclipse plugin for programming STM32 MCU (registration needed).</a:t>
            </a:r>
          </a:p>
          <a:p>
            <a:pPr lvl="1"/>
            <a:r>
              <a:rPr lang="en-US" dirty="0"/>
              <a:t>Eclipse</a:t>
            </a:r>
          </a:p>
          <a:p>
            <a:pPr lvl="2"/>
            <a:r>
              <a:rPr lang="en-US" dirty="0">
                <a:hlinkClick r:id="rId6"/>
              </a:rPr>
              <a:t>https://www.eclipse.org</a:t>
            </a:r>
            <a:endParaRPr lang="en-US" dirty="0"/>
          </a:p>
          <a:p>
            <a:pPr lvl="2"/>
            <a:r>
              <a:rPr lang="en-US" dirty="0" smtClean="0"/>
              <a:t>Eclipse is the IDE software</a:t>
            </a:r>
          </a:p>
          <a:p>
            <a:pPr lvl="1"/>
            <a:r>
              <a:rPr lang="en-US" dirty="0" smtClean="0"/>
              <a:t>Hardware Shield</a:t>
            </a:r>
          </a:p>
          <a:p>
            <a:pPr lvl="2"/>
            <a:r>
              <a:rPr lang="en-US" dirty="0" smtClean="0"/>
              <a:t>###### TBD  ######</a:t>
            </a:r>
          </a:p>
          <a:p>
            <a:pPr lvl="2"/>
            <a:r>
              <a:rPr lang="en-US" dirty="0" smtClean="0"/>
              <a:t>This page describe the shield hardware for </a:t>
            </a:r>
            <a:r>
              <a:rPr lang="en-US" dirty="0" err="1" smtClean="0"/>
              <a:t>Nucleo</a:t>
            </a:r>
            <a:r>
              <a:rPr lang="en-US" dirty="0" smtClean="0"/>
              <a:t> board (</a:t>
            </a:r>
            <a:r>
              <a:rPr lang="en-US" dirty="0" err="1" smtClean="0"/>
              <a:t>Arduino</a:t>
            </a:r>
            <a:r>
              <a:rPr lang="en-US" dirty="0" smtClean="0"/>
              <a:t> connector)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08691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ADC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219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2631490"/>
          </a:xfrm>
        </p:spPr>
        <p:txBody>
          <a:bodyPr/>
          <a:lstStyle/>
          <a:p>
            <a:r>
              <a:rPr lang="fr-FR" dirty="0" smtClean="0"/>
              <a:t>Goals:</a:t>
            </a:r>
          </a:p>
          <a:p>
            <a:pPr lvl="1"/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adc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datasheet</a:t>
            </a:r>
            <a:endParaRPr lang="fr-FR" dirty="0" smtClean="0"/>
          </a:p>
          <a:p>
            <a:pPr lvl="1"/>
            <a:r>
              <a:rPr lang="fr-FR" dirty="0" smtClean="0"/>
              <a:t>Configure and use </a:t>
            </a:r>
            <a:r>
              <a:rPr lang="fr-FR" dirty="0" err="1" smtClean="0"/>
              <a:t>timers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ADC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Use the ADC to </a:t>
            </a:r>
            <a:r>
              <a:rPr lang="fr-FR" dirty="0" err="1" smtClean="0"/>
              <a:t>verify</a:t>
            </a:r>
            <a:r>
              <a:rPr lang="fr-FR" dirty="0" smtClean="0"/>
              <a:t> an </a:t>
            </a:r>
            <a:r>
              <a:rPr lang="fr-FR" dirty="0" err="1" smtClean="0"/>
              <a:t>analogic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and </a:t>
            </a:r>
            <a:r>
              <a:rPr lang="fr-FR" dirty="0" err="1" smtClean="0"/>
              <a:t>trigg</a:t>
            </a:r>
            <a:r>
              <a:rPr lang="fr-FR" dirty="0" smtClean="0"/>
              <a:t> an </a:t>
            </a:r>
            <a:r>
              <a:rPr lang="fr-FR" dirty="0" err="1" smtClean="0"/>
              <a:t>alarm</a:t>
            </a:r>
            <a:endParaRPr lang="fr-FR" dirty="0" smtClean="0"/>
          </a:p>
          <a:p>
            <a:r>
              <a:rPr lang="fr-FR" dirty="0" err="1" smtClean="0"/>
              <a:t>Requirement</a:t>
            </a:r>
            <a:endParaRPr lang="fr-FR" dirty="0" smtClean="0"/>
          </a:p>
          <a:p>
            <a:pPr lvl="1"/>
            <a:r>
              <a:rPr lang="en-US" dirty="0"/>
              <a:t>Create</a:t>
            </a:r>
            <a:r>
              <a:rPr lang="fr-FR" dirty="0"/>
              <a:t> an OpenSTM32 Project </a:t>
            </a:r>
          </a:p>
          <a:p>
            <a:pPr lvl="1"/>
            <a:r>
              <a:rPr lang="fr-FR" dirty="0" smtClean="0"/>
              <a:t>GPIO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55851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</a:t>
            </a:r>
            <a:r>
              <a:rPr lang="fr-FR" dirty="0" smtClean="0"/>
              <a:t>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231654"/>
          </a:xfrm>
        </p:spPr>
        <p:txBody>
          <a:bodyPr/>
          <a:lstStyle/>
          <a:p>
            <a:r>
              <a:rPr lang="fr-FR" dirty="0" smtClean="0"/>
              <a:t>Open Reference Manuel RM0008 [2]</a:t>
            </a:r>
          </a:p>
          <a:p>
            <a:pPr lvl="1"/>
            <a:r>
              <a:rPr lang="fr-FR" dirty="0" smtClean="0"/>
              <a:t>This document </a:t>
            </a:r>
            <a:r>
              <a:rPr lang="fr-FR" dirty="0" err="1" smtClean="0"/>
              <a:t>describes</a:t>
            </a:r>
            <a:r>
              <a:rPr lang="fr-FR" dirty="0" smtClean="0"/>
              <a:t> the STMF103RB. </a:t>
            </a:r>
          </a:p>
          <a:p>
            <a:pPr lvl="1"/>
            <a:r>
              <a:rPr lang="fr-FR" dirty="0" err="1" smtClean="0"/>
              <a:t>Two</a:t>
            </a:r>
            <a:r>
              <a:rPr lang="fr-FR" dirty="0" smtClean="0"/>
              <a:t> 12 bits </a:t>
            </a:r>
            <a:r>
              <a:rPr lang="fr-FR" dirty="0" err="1" smtClean="0"/>
              <a:t>Analog</a:t>
            </a:r>
            <a:r>
              <a:rPr lang="fr-FR" dirty="0" smtClean="0"/>
              <a:t> to Digital </a:t>
            </a:r>
            <a:r>
              <a:rPr lang="fr-FR" dirty="0" err="1" smtClean="0"/>
              <a:t>Converter</a:t>
            </a:r>
            <a:r>
              <a:rPr lang="fr-FR" dirty="0" smtClean="0"/>
              <a:t> (ADC1 &amp; ADC2)</a:t>
            </a:r>
          </a:p>
          <a:p>
            <a:pPr lvl="1"/>
            <a:r>
              <a:rPr lang="fr-FR" dirty="0" smtClean="0"/>
              <a:t>16 </a:t>
            </a:r>
            <a:r>
              <a:rPr lang="fr-FR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channels</a:t>
            </a:r>
            <a:r>
              <a:rPr lang="fr-FR" dirty="0" smtClean="0"/>
              <a:t>  for </a:t>
            </a:r>
            <a:r>
              <a:rPr lang="fr-FR" dirty="0" err="1" smtClean="0"/>
              <a:t>each</a:t>
            </a:r>
            <a:r>
              <a:rPr lang="fr-FR" dirty="0" smtClean="0"/>
              <a:t> ADC</a:t>
            </a:r>
          </a:p>
          <a:p>
            <a:pPr lvl="1"/>
            <a:r>
              <a:rPr lang="fr-FR" dirty="0" smtClean="0"/>
              <a:t>Conversion in single </a:t>
            </a:r>
            <a:r>
              <a:rPr lang="fr-FR" dirty="0" err="1" smtClean="0"/>
              <a:t>shot</a:t>
            </a:r>
            <a:r>
              <a:rPr lang="fr-FR" dirty="0" smtClean="0"/>
              <a:t> or scan mode, </a:t>
            </a:r>
            <a:r>
              <a:rPr lang="fr-FR" dirty="0" err="1" smtClean="0"/>
              <a:t>possibility</a:t>
            </a:r>
            <a:r>
              <a:rPr lang="fr-FR" dirty="0" smtClean="0"/>
              <a:t> of DMA 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In this tutorial, we will configure the ADC1 in mode Single continuous (simplest mode) to acquire voltage value.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376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153400" cy="2185214"/>
          </a:xfrm>
        </p:spPr>
        <p:txBody>
          <a:bodyPr/>
          <a:lstStyle/>
          <a:p>
            <a:r>
              <a:rPr lang="en-US" dirty="0" smtClean="0"/>
              <a:t>Create a new project for STM32F103RB using HAL library</a:t>
            </a:r>
          </a:p>
          <a:p>
            <a:pPr lvl="1"/>
            <a:r>
              <a:rPr lang="en-US" dirty="0"/>
              <a:t>See </a:t>
            </a:r>
            <a:r>
              <a:rPr lang="en-US" dirty="0" smtClean="0"/>
              <a:t>“CreateOpenSTM32Project” presentation</a:t>
            </a:r>
          </a:p>
          <a:p>
            <a:r>
              <a:rPr lang="en-US" dirty="0" smtClean="0"/>
              <a:t>Add the </a:t>
            </a:r>
            <a:r>
              <a:rPr lang="en-US" dirty="0" err="1" smtClean="0"/>
              <a:t>SystemClock_Config</a:t>
            </a:r>
            <a:r>
              <a:rPr lang="en-US" dirty="0" smtClean="0"/>
              <a:t> function in </a:t>
            </a:r>
            <a:r>
              <a:rPr lang="en-US" dirty="0" err="1" smtClean="0"/>
              <a:t>main.c</a:t>
            </a:r>
            <a:endParaRPr lang="en-US" dirty="0" smtClean="0"/>
          </a:p>
          <a:p>
            <a:pPr lvl="1"/>
            <a:r>
              <a:rPr lang="en-US" dirty="0" smtClean="0"/>
              <a:t>Set HCLK to 64 MHz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SystemClock_Config</a:t>
            </a:r>
            <a:r>
              <a:rPr lang="en-US" dirty="0" smtClean="0"/>
              <a:t> and </a:t>
            </a:r>
            <a:r>
              <a:rPr lang="en-US" dirty="0" err="1" smtClean="0"/>
              <a:t>HAL_Init</a:t>
            </a:r>
            <a:r>
              <a:rPr lang="en-US" dirty="0" smtClean="0"/>
              <a:t> function in main().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34482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ADC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229600" cy="5109091"/>
          </a:xfrm>
        </p:spPr>
        <p:txBody>
          <a:bodyPr/>
          <a:lstStyle/>
          <a:p>
            <a:r>
              <a:rPr lang="fr-FR" dirty="0" smtClean="0"/>
              <a:t>Open Hardware </a:t>
            </a:r>
            <a:r>
              <a:rPr lang="fr-FR" dirty="0" err="1" smtClean="0"/>
              <a:t>shield</a:t>
            </a:r>
            <a:r>
              <a:rPr lang="fr-FR" dirty="0" smtClean="0"/>
              <a:t> </a:t>
            </a:r>
            <a:r>
              <a:rPr lang="fr-FR" dirty="0" err="1" smtClean="0"/>
              <a:t>schématic</a:t>
            </a:r>
            <a:r>
              <a:rPr lang="fr-FR" dirty="0" smtClean="0"/>
              <a:t> document [4]</a:t>
            </a:r>
          </a:p>
          <a:p>
            <a:pPr lvl="1"/>
            <a:r>
              <a:rPr lang="fr-FR" dirty="0" smtClean="0"/>
              <a:t>This document </a:t>
            </a:r>
            <a:r>
              <a:rPr lang="fr-FR" dirty="0" err="1" smtClean="0"/>
              <a:t>describes</a:t>
            </a:r>
            <a:r>
              <a:rPr lang="fr-FR" dirty="0" smtClean="0"/>
              <a:t> the hardware </a:t>
            </a:r>
            <a:r>
              <a:rPr lang="fr-FR" dirty="0" err="1" smtClean="0"/>
              <a:t>layout</a:t>
            </a:r>
            <a:r>
              <a:rPr lang="fr-FR" dirty="0" smtClean="0"/>
              <a:t> of </a:t>
            </a:r>
            <a:r>
              <a:rPr lang="fr-FR" dirty="0" err="1" smtClean="0"/>
              <a:t>shield</a:t>
            </a:r>
            <a:r>
              <a:rPr lang="fr-FR" dirty="0" smtClean="0"/>
              <a:t> </a:t>
            </a:r>
            <a:r>
              <a:rPr lang="fr-FR" dirty="0" err="1" smtClean="0"/>
              <a:t>connected</a:t>
            </a:r>
            <a:r>
              <a:rPr lang="fr-FR" dirty="0" smtClean="0"/>
              <a:t> on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connector</a:t>
            </a:r>
            <a:r>
              <a:rPr lang="fr-FR" dirty="0" smtClean="0"/>
              <a:t> of the </a:t>
            </a:r>
            <a:r>
              <a:rPr lang="fr-FR" dirty="0" err="1" smtClean="0"/>
              <a:t>Nucleo</a:t>
            </a:r>
            <a:r>
              <a:rPr lang="fr-FR" dirty="0" smtClean="0"/>
              <a:t> </a:t>
            </a:r>
            <a:r>
              <a:rPr lang="fr-FR" dirty="0" err="1" smtClean="0"/>
              <a:t>boards</a:t>
            </a:r>
            <a:r>
              <a:rPr lang="fr-FR" dirty="0" smtClean="0"/>
              <a:t>. </a:t>
            </a:r>
          </a:p>
          <a:p>
            <a:r>
              <a:rPr lang="en-US" dirty="0" smtClean="0"/>
              <a:t>This shield provide different hardware input and output</a:t>
            </a:r>
          </a:p>
          <a:p>
            <a:pPr lvl="1"/>
            <a:r>
              <a:rPr lang="en-US" dirty="0" smtClean="0"/>
              <a:t>Two adjustable resistors “POT1” and “POT2” which provides 2 analog voltages between 0 and 3,3V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bicolour</a:t>
            </a:r>
            <a:r>
              <a:rPr lang="en-US" dirty="0" smtClean="0"/>
              <a:t> Led (Red and orange) “LED1” and “LED2”</a:t>
            </a:r>
          </a:p>
          <a:p>
            <a:r>
              <a:rPr lang="en-US" dirty="0" smtClean="0"/>
              <a:t>Configure the GPIO:</a:t>
            </a:r>
          </a:p>
          <a:p>
            <a:pPr lvl="1"/>
            <a:r>
              <a:rPr lang="en-US" dirty="0" smtClean="0"/>
              <a:t>Configure the GPIO output for driving the </a:t>
            </a:r>
            <a:r>
              <a:rPr lang="en-US" dirty="0" err="1" smtClean="0"/>
              <a:t>bicolour</a:t>
            </a:r>
            <a:r>
              <a:rPr lang="en-US" dirty="0" smtClean="0"/>
              <a:t> Led </a:t>
            </a:r>
          </a:p>
          <a:p>
            <a:pPr lvl="1"/>
            <a:r>
              <a:rPr lang="en-US" dirty="0" smtClean="0"/>
              <a:t>Configure the GPIO Input  for  acquire an </a:t>
            </a:r>
            <a:r>
              <a:rPr lang="en-US" dirty="0" err="1" smtClean="0"/>
              <a:t>analogic</a:t>
            </a:r>
            <a:r>
              <a:rPr lang="en-US" dirty="0" smtClean="0"/>
              <a:t> voltage on “POT1” (GPIO_MODE_ANALOG, GPIO_NOPULL, GPIO_SPEED_FREQ_HIGH)</a:t>
            </a:r>
          </a:p>
          <a:p>
            <a:pPr lvl="1"/>
            <a:r>
              <a:rPr lang="en-US" dirty="0" smtClean="0"/>
              <a:t>Make sure that the </a:t>
            </a:r>
            <a:r>
              <a:rPr lang="en-US" dirty="0" err="1" smtClean="0"/>
              <a:t>choosen</a:t>
            </a:r>
            <a:r>
              <a:rPr lang="en-US" dirty="0" smtClean="0"/>
              <a:t> </a:t>
            </a:r>
            <a:r>
              <a:rPr lang="en-US" dirty="0" err="1" smtClean="0"/>
              <a:t>GPIO_Pin</a:t>
            </a:r>
            <a:r>
              <a:rPr lang="en-US" dirty="0" smtClean="0"/>
              <a:t> correspond to the STM32 port pin (</a:t>
            </a:r>
            <a:r>
              <a:rPr lang="fr-FR" dirty="0" smtClean="0"/>
              <a:t>User Manuel 1724 « STM32 </a:t>
            </a:r>
            <a:r>
              <a:rPr lang="fr-FR" dirty="0" err="1" smtClean="0"/>
              <a:t>Nucleo</a:t>
            </a:r>
            <a:r>
              <a:rPr lang="fr-FR" dirty="0" smtClean="0"/>
              <a:t>-64 </a:t>
            </a:r>
            <a:r>
              <a:rPr lang="fr-FR" dirty="0" err="1" smtClean="0"/>
              <a:t>boards</a:t>
            </a:r>
            <a:r>
              <a:rPr lang="fr-FR" dirty="0" smtClean="0"/>
              <a:t>, page 39)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72412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ADC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229600" cy="6063198"/>
          </a:xfrm>
        </p:spPr>
        <p:txBody>
          <a:bodyPr/>
          <a:lstStyle/>
          <a:p>
            <a:r>
              <a:rPr lang="fr-FR" dirty="0"/>
              <a:t>Open User Manuel </a:t>
            </a:r>
            <a:r>
              <a:rPr lang="fr-FR" dirty="0" smtClean="0"/>
              <a:t>1850 </a:t>
            </a:r>
            <a:r>
              <a:rPr lang="fr-FR" dirty="0"/>
              <a:t>« </a:t>
            </a:r>
            <a:r>
              <a:rPr lang="en-US" dirty="0"/>
              <a:t>Description of STM32F1xx HAL drivers</a:t>
            </a:r>
            <a:r>
              <a:rPr lang="fr-FR" dirty="0"/>
              <a:t> » </a:t>
            </a:r>
            <a:r>
              <a:rPr lang="fr-FR" dirty="0" smtClean="0"/>
              <a:t>[3]</a:t>
            </a:r>
          </a:p>
          <a:p>
            <a:pPr lvl="1"/>
            <a:r>
              <a:rPr lang="fr-FR" dirty="0" err="1" smtClean="0"/>
              <a:t>Chapter</a:t>
            </a:r>
            <a:r>
              <a:rPr lang="fr-FR" dirty="0" smtClean="0"/>
              <a:t> 4 (p. 82) </a:t>
            </a:r>
            <a:r>
              <a:rPr lang="fr-FR" dirty="0" err="1" smtClean="0"/>
              <a:t>describes</a:t>
            </a:r>
            <a:r>
              <a:rPr lang="fr-FR" dirty="0" smtClean="0"/>
              <a:t> the use of  ADC</a:t>
            </a:r>
            <a:endParaRPr lang="fr-FR" dirty="0"/>
          </a:p>
          <a:p>
            <a:pPr lvl="1"/>
            <a:r>
              <a:rPr lang="fr-FR" dirty="0" smtClean="0"/>
              <a:t>ADC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configured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RCC top </a:t>
            </a:r>
            <a:r>
              <a:rPr lang="fr-FR" dirty="0" err="1" smtClean="0"/>
              <a:t>level</a:t>
            </a:r>
            <a:r>
              <a:rPr lang="fr-FR" dirty="0" smtClean="0"/>
              <a:t>. In </a:t>
            </a:r>
            <a:r>
              <a:rPr lang="fr-FR" dirty="0" err="1" smtClean="0"/>
              <a:t>HAL_ADC_MspInit</a:t>
            </a:r>
            <a:r>
              <a:rPr lang="fr-FR" dirty="0" smtClean="0"/>
              <a:t>  </a:t>
            </a:r>
            <a:r>
              <a:rPr lang="fr-FR" dirty="0" err="1" smtClean="0"/>
              <a:t>declare</a:t>
            </a:r>
            <a:r>
              <a:rPr lang="fr-FR" dirty="0" smtClean="0"/>
              <a:t> a </a:t>
            </a:r>
            <a:r>
              <a:rPr lang="fr-FR" dirty="0" err="1" smtClean="0"/>
              <a:t>RCC_PeriphCLKInitTypeDef</a:t>
            </a:r>
            <a:r>
              <a:rPr lang="fr-FR" dirty="0" smtClean="0"/>
              <a:t>  variable  and set the </a:t>
            </a:r>
            <a:r>
              <a:rPr lang="fr-FR" dirty="0" err="1" smtClean="0"/>
              <a:t>field</a:t>
            </a:r>
            <a:r>
              <a:rPr lang="fr-FR" dirty="0" smtClean="0"/>
              <a:t> as </a:t>
            </a:r>
            <a:r>
              <a:rPr lang="fr-FR" dirty="0" err="1" smtClean="0"/>
              <a:t>describe</a:t>
            </a:r>
            <a:r>
              <a:rPr lang="fr-FR" dirty="0" smtClean="0"/>
              <a:t> in [doc3] page 85. </a:t>
            </a:r>
            <a:r>
              <a:rPr lang="fr-FR" dirty="0" err="1" smtClean="0"/>
              <a:t>then</a:t>
            </a:r>
            <a:r>
              <a:rPr lang="fr-FR" dirty="0" smtClean="0"/>
              <a:t> call </a:t>
            </a:r>
            <a:r>
              <a:rPr lang="fr-FR" dirty="0" err="1" smtClean="0"/>
              <a:t>HAL_RCCEx_PeriphCLKConfig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Call </a:t>
            </a:r>
            <a:r>
              <a:rPr lang="fr-FR" dirty="0" err="1" smtClean="0"/>
              <a:t>__HAL_RCC_ADCx_CLK_ENABLE</a:t>
            </a:r>
            <a:r>
              <a:rPr lang="fr-FR" dirty="0" smtClean="0"/>
              <a:t>() to </a:t>
            </a:r>
            <a:r>
              <a:rPr lang="fr-FR" dirty="0" err="1" smtClean="0"/>
              <a:t>enabling</a:t>
            </a:r>
            <a:r>
              <a:rPr lang="fr-FR" dirty="0" smtClean="0"/>
              <a:t> </a:t>
            </a:r>
            <a:r>
              <a:rPr lang="fr-FR" dirty="0" err="1" smtClean="0"/>
              <a:t>clock</a:t>
            </a:r>
            <a:r>
              <a:rPr lang="fr-FR" dirty="0" smtClean="0"/>
              <a:t> for the </a:t>
            </a:r>
            <a:r>
              <a:rPr lang="fr-FR" dirty="0" err="1" smtClean="0"/>
              <a:t>corresponding</a:t>
            </a:r>
            <a:r>
              <a:rPr lang="fr-FR" dirty="0" smtClean="0"/>
              <a:t> ADC.</a:t>
            </a:r>
          </a:p>
          <a:p>
            <a:pPr lvl="1"/>
            <a:r>
              <a:rPr lang="fr-FR" dirty="0" smtClean="0"/>
              <a:t>You must select the </a:t>
            </a:r>
            <a:r>
              <a:rPr lang="fr-FR" dirty="0" err="1" smtClean="0"/>
              <a:t>operation</a:t>
            </a:r>
            <a:r>
              <a:rPr lang="fr-FR" dirty="0" smtClean="0"/>
              <a:t> mode: </a:t>
            </a:r>
            <a:r>
              <a:rPr lang="fr-FR" dirty="0" err="1" smtClean="0"/>
              <a:t>Declare</a:t>
            </a:r>
            <a:r>
              <a:rPr lang="fr-FR" dirty="0" smtClean="0"/>
              <a:t> an </a:t>
            </a:r>
            <a:r>
              <a:rPr lang="fr-FR" dirty="0" err="1" smtClean="0"/>
              <a:t>ADC_HandleTypeDef</a:t>
            </a:r>
            <a:r>
              <a:rPr lang="fr-FR" dirty="0" smtClean="0"/>
              <a:t> global variable . In Main </a:t>
            </a:r>
            <a:r>
              <a:rPr lang="fr-FR" dirty="0" err="1" smtClean="0"/>
              <a:t>init</a:t>
            </a:r>
            <a:r>
              <a:rPr lang="fr-FR" dirty="0" smtClean="0"/>
              <a:t>, affect </a:t>
            </a:r>
            <a:r>
              <a:rPr lang="fr-FR" dirty="0" err="1" smtClean="0"/>
              <a:t>it</a:t>
            </a:r>
            <a:r>
              <a:rPr lang="fr-FR" dirty="0" smtClean="0"/>
              <a:t>  </a:t>
            </a:r>
            <a:r>
              <a:rPr lang="fr-FR" dirty="0" err="1" smtClean="0"/>
              <a:t>with</a:t>
            </a:r>
            <a:r>
              <a:rPr lang="fr-FR" dirty="0" smtClean="0"/>
              <a:t> « data alignement right », « scan </a:t>
            </a:r>
            <a:r>
              <a:rPr lang="fr-FR" dirty="0" err="1" smtClean="0"/>
              <a:t>disable</a:t>
            </a:r>
            <a:r>
              <a:rPr lang="fr-FR" dirty="0" smtClean="0"/>
              <a:t> »,  « </a:t>
            </a:r>
            <a:r>
              <a:rPr lang="fr-FR" dirty="0" err="1" smtClean="0"/>
              <a:t>continuous</a:t>
            </a:r>
            <a:r>
              <a:rPr lang="fr-FR" dirty="0" smtClean="0"/>
              <a:t> mode » and « software </a:t>
            </a:r>
            <a:r>
              <a:rPr lang="fr-FR" dirty="0" err="1" smtClean="0"/>
              <a:t>trigg</a:t>
            </a:r>
            <a:r>
              <a:rPr lang="fr-FR" dirty="0" smtClean="0"/>
              <a:t> » for </a:t>
            </a:r>
            <a:r>
              <a:rPr lang="fr-FR" dirty="0" err="1" smtClean="0"/>
              <a:t>configuring</a:t>
            </a:r>
            <a:r>
              <a:rPr lang="fr-FR" dirty="0" smtClean="0"/>
              <a:t> the ADC in </a:t>
            </a:r>
            <a:r>
              <a:rPr lang="fr-FR" dirty="0" err="1" smtClean="0"/>
              <a:t>desired</a:t>
            </a:r>
            <a:r>
              <a:rPr lang="fr-FR" dirty="0" smtClean="0"/>
              <a:t> mode. Set the </a:t>
            </a:r>
            <a:r>
              <a:rPr lang="fr-FR" dirty="0" err="1" smtClean="0"/>
              <a:t>corresponding</a:t>
            </a:r>
            <a:r>
              <a:rPr lang="fr-FR" dirty="0" smtClean="0"/>
              <a:t> instance.</a:t>
            </a:r>
          </a:p>
          <a:p>
            <a:pPr lvl="1"/>
            <a:r>
              <a:rPr lang="fr-FR" dirty="0" smtClean="0"/>
              <a:t>Call </a:t>
            </a:r>
            <a:r>
              <a:rPr lang="fr-FR" dirty="0" err="1" smtClean="0"/>
              <a:t>HAL_ADC_Init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You must select the conversion </a:t>
            </a:r>
            <a:r>
              <a:rPr lang="fr-FR" dirty="0" err="1" smtClean="0"/>
              <a:t>channel</a:t>
            </a:r>
            <a:r>
              <a:rPr lang="fr-FR" dirty="0" smtClean="0"/>
              <a:t> and </a:t>
            </a:r>
            <a:r>
              <a:rPr lang="fr-FR" dirty="0" err="1" smtClean="0"/>
              <a:t>sample</a:t>
            </a:r>
            <a:r>
              <a:rPr lang="fr-FR" dirty="0" smtClean="0"/>
              <a:t> time: </a:t>
            </a:r>
            <a:r>
              <a:rPr lang="fr-FR" dirty="0" err="1" smtClean="0"/>
              <a:t>Declare</a:t>
            </a:r>
            <a:r>
              <a:rPr lang="fr-FR" dirty="0" smtClean="0"/>
              <a:t>  an </a:t>
            </a:r>
            <a:r>
              <a:rPr lang="fr-FR" dirty="0" err="1" smtClean="0"/>
              <a:t>ADC_ChannelConfTypeDef</a:t>
            </a:r>
            <a:r>
              <a:rPr lang="fr-FR" dirty="0" smtClean="0"/>
              <a:t>  variable. In Main </a:t>
            </a:r>
            <a:r>
              <a:rPr lang="fr-FR" dirty="0" err="1" smtClean="0"/>
              <a:t>init</a:t>
            </a:r>
            <a:r>
              <a:rPr lang="fr-FR" dirty="0" smtClean="0"/>
              <a:t>, affect </a:t>
            </a:r>
            <a:r>
              <a:rPr lang="fr-FR" dirty="0" err="1" smtClean="0"/>
              <a:t>it</a:t>
            </a:r>
            <a:r>
              <a:rPr lang="fr-FR" dirty="0" smtClean="0"/>
              <a:t> for </a:t>
            </a:r>
            <a:r>
              <a:rPr lang="fr-FR" dirty="0" err="1" smtClean="0"/>
              <a:t>selecting</a:t>
            </a:r>
            <a:r>
              <a:rPr lang="fr-FR" dirty="0" smtClean="0"/>
              <a:t> the </a:t>
            </a:r>
            <a:r>
              <a:rPr lang="fr-FR" dirty="0" err="1" smtClean="0"/>
              <a:t>corresponding</a:t>
            </a:r>
            <a:r>
              <a:rPr lang="fr-FR" dirty="0" smtClean="0"/>
              <a:t> </a:t>
            </a:r>
            <a:r>
              <a:rPr lang="fr-FR" dirty="0" err="1" smtClean="0"/>
              <a:t>channel</a:t>
            </a:r>
            <a:r>
              <a:rPr lang="fr-FR" dirty="0" smtClean="0"/>
              <a:t> , « ADC_REGULAR_RANK_1 » and «  ADC_SAMPLETIME_41CYCLES_5 « </a:t>
            </a:r>
          </a:p>
          <a:p>
            <a:pPr lvl="1"/>
            <a:r>
              <a:rPr lang="fr-FR" dirty="0" smtClean="0"/>
              <a:t>Call </a:t>
            </a:r>
            <a:r>
              <a:rPr lang="fr-FR" dirty="0" err="1" smtClean="0"/>
              <a:t>HAL_ADC_ConfigChannel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Call </a:t>
            </a:r>
            <a:r>
              <a:rPr lang="fr-FR" dirty="0" err="1" smtClean="0"/>
              <a:t>HAL_ADC_Start</a:t>
            </a:r>
            <a:r>
              <a:rPr lang="fr-FR" dirty="0" smtClean="0"/>
              <a:t>()</a:t>
            </a:r>
            <a:endParaRPr lang="fr-FR" dirty="0"/>
          </a:p>
          <a:p>
            <a:pPr lvl="1"/>
            <a:r>
              <a:rPr lang="fr-FR" dirty="0" smtClean="0"/>
              <a:t>In the main </a:t>
            </a:r>
            <a:r>
              <a:rPr lang="fr-FR" dirty="0" err="1" smtClean="0"/>
              <a:t>loop</a:t>
            </a:r>
            <a:r>
              <a:rPr lang="fr-FR" dirty="0" smtClean="0"/>
              <a:t> call </a:t>
            </a:r>
            <a:r>
              <a:rPr lang="fr-FR" dirty="0" err="1" smtClean="0"/>
              <a:t>HAL_ADC_PollForConversion</a:t>
            </a:r>
            <a:r>
              <a:rPr lang="fr-FR" dirty="0" smtClean="0"/>
              <a:t> () to </a:t>
            </a:r>
            <a:r>
              <a:rPr lang="fr-FR" dirty="0" err="1" smtClean="0"/>
              <a:t>wait</a:t>
            </a:r>
            <a:r>
              <a:rPr lang="fr-FR" dirty="0" smtClean="0"/>
              <a:t> for end of conversion </a:t>
            </a:r>
            <a:r>
              <a:rPr lang="fr-FR" dirty="0" err="1" smtClean="0"/>
              <a:t>then</a:t>
            </a:r>
            <a:r>
              <a:rPr lang="fr-FR" dirty="0" smtClean="0"/>
              <a:t> call </a:t>
            </a:r>
            <a:r>
              <a:rPr lang="fr-FR" dirty="0" err="1" smtClean="0"/>
              <a:t>HAL_ADC_GetValue</a:t>
            </a:r>
            <a:r>
              <a:rPr lang="fr-FR" dirty="0" smtClean="0"/>
              <a:t>() for </a:t>
            </a:r>
            <a:r>
              <a:rPr lang="fr-FR" dirty="0" err="1" smtClean="0"/>
              <a:t>getting</a:t>
            </a:r>
            <a:r>
              <a:rPr lang="fr-FR" dirty="0" smtClean="0"/>
              <a:t> the </a:t>
            </a:r>
            <a:r>
              <a:rPr lang="fr-FR" dirty="0" err="1" smtClean="0"/>
              <a:t>converted</a:t>
            </a:r>
            <a:r>
              <a:rPr lang="fr-FR" dirty="0" smtClean="0"/>
              <a:t> value</a:t>
            </a:r>
          </a:p>
          <a:p>
            <a:pPr lvl="1"/>
            <a:endParaRPr lang="en-US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4800" y="53340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72412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፥፾ፓ፼፱ᎃᎃ፹፶፹፵፴"/>
  <p:tag name="DATETIME" val="ፇጿፆጿፂፀፁፂጰጰፁፄፊፅፉ፠፝ጰጸፗ፝፤ጻፂፊፀጹ"/>
  <p:tag name="DONEBY" val="፣፤፬፳፼፱ᎂ፱ጰ፳፿፼፿፽፲፿"/>
  <p:tag name="IPADDRESS" val="ፑፗ።ፓ፧፜ፂፁፃፃ"/>
  <p:tag name="APPVER" val="ፃጾፀ"/>
  <p:tag name="RANDOM" val="16"/>
  <p:tag name="CHECKSUM" val="ፄፈፄፆ"/>
  <p:tag name="ISPRING_RESOURCE_PATHS_HASH_2" val="f4d3300a86bcc1ee095f5274cd938995671521"/>
</p:tagLst>
</file>

<file path=ppt/theme/theme1.xml><?xml version="1.0" encoding="utf-8"?>
<a:theme xmlns:a="http://schemas.openxmlformats.org/drawingml/2006/main" name="Blan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5F0B871300024D8232748DBAE27263" ma:contentTypeVersion="0" ma:contentTypeDescription="Create a new document." ma:contentTypeScope="" ma:versionID="9cd1209bd903bea677b2a1329093f74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3AA70F-37CD-4C97-ACBC-6F899A37A2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462EEAC-5282-4C3D-A1DE-F79AD64380EA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578E51-F567-4265-8DFD-B159E0FBC4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8253</TotalTime>
  <Words>428</Words>
  <Application>Microsoft Office PowerPoint</Application>
  <PresentationFormat>Affichage à l'écran (4:3)</PresentationFormat>
  <Paragraphs>118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Blank</vt:lpstr>
      <vt:lpstr>Tutorials for STM32F103RB</vt:lpstr>
      <vt:lpstr>Tutorials for STM32F103RB</vt:lpstr>
      <vt:lpstr>Tutorials for STM32F103RB</vt:lpstr>
      <vt:lpstr>Using ADC</vt:lpstr>
      <vt:lpstr>Using ADC</vt:lpstr>
      <vt:lpstr>Identify ADC</vt:lpstr>
      <vt:lpstr>Create the Project</vt:lpstr>
      <vt:lpstr>Using ADC</vt:lpstr>
      <vt:lpstr>Using ADC</vt:lpstr>
      <vt:lpstr>Using ADC</vt:lpstr>
      <vt:lpstr>Conclusion</vt:lpstr>
    </vt:vector>
  </TitlesOfParts>
  <Company>STMicroelectronics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– Arial, 36pt</dc:title>
  <dc:creator>Stephane FOUQUE</dc:creator>
  <cp:lastModifiedBy>edouard</cp:lastModifiedBy>
  <cp:revision>133</cp:revision>
  <dcterms:created xsi:type="dcterms:W3CDTF">2014-02-20T20:32:29Z</dcterms:created>
  <dcterms:modified xsi:type="dcterms:W3CDTF">2018-01-16T05:44:59Z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0x010100B55F0B871300024D8232748DBAE27263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Display on page">
    <vt:lpwstr>Yes</vt:lpwstr>
  </property>
</Properties>
</file>