
<file path=[Content_Types].xml><?xml version="1.0" encoding="utf-8"?>
<Types xmlns="http://schemas.openxmlformats.org/package/2006/content-types">
  <Default ContentType="image/png" Extension="png"/>
  <Default ContentType="image/x-emf" Extension="emf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customXmlProperties+xml" PartName="/customXml/itemProps1.xml"/>
  <Override ContentType="application/vnd.openxmlformats-officedocument.customXmlProperties+xml" PartName="/customXml/itemProps2.xml"/>
  <Override ContentType="application/vnd.openxmlformats-officedocument.customXmlProperties+xml" PartName="/customXml/itemProps3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notesMaster+xml" PartName="/ppt/notesMasters/notesMaster1.xml"/>
  <Override ContentType="application/vnd.openxmlformats-officedocument.presentationml.tags+xml" PartName="/ppt/tags/tag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77" r:id="rId6"/>
    <p:sldId id="305" r:id="rId7"/>
    <p:sldId id="293" r:id="rId8"/>
    <p:sldId id="304" r:id="rId9"/>
    <p:sldId id="307" r:id="rId10"/>
    <p:sldId id="294" r:id="rId11"/>
    <p:sldId id="297" r:id="rId12"/>
    <p:sldId id="306" r:id="rId13"/>
  </p:sldIdLst>
  <p:sldSz cx="9144000" cy="6858000" type="screen4x3"/>
  <p:notesSz cx="6858000" cy="9144000"/>
  <p:custDataLst>
    <p:tags r:id="rId1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251"/>
    <a:srgbClr val="002052"/>
    <a:srgbClr val="002A0A"/>
    <a:srgbClr val="001405"/>
    <a:srgbClr val="003D14"/>
    <a:srgbClr val="646464"/>
    <a:srgbClr val="B9C4CA"/>
    <a:srgbClr val="90989E"/>
    <a:srgbClr val="3F050D"/>
    <a:srgbClr val="5C0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0" autoAdjust="0"/>
  </p:normalViewPr>
  <p:slideViewPr>
    <p:cSldViewPr showGuides="1">
      <p:cViewPr>
        <p:scale>
          <a:sx n="75" d="100"/>
          <a:sy n="75" d="100"/>
        </p:scale>
        <p:origin x="-2028" y="-798"/>
      </p:cViewPr>
      <p:guideLst>
        <p:guide orient="horz" pos="2160"/>
        <p:guide orient="horz" pos="8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C714-B8C8-41CC-8B32-1E23D8396FA6}" type="datetimeFigureOut">
              <a:rPr lang="fr-FR" smtClean="0"/>
              <a:t>04/10/2016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0946-B3FE-4062-9BAE-4125F5E6C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buClr>
                <a:schemeClr val="accent4">
                  <a:lumMod val="90000"/>
                  <a:lumOff val="10000"/>
                </a:schemeClr>
              </a:buClr>
              <a:defRPr>
                <a:solidFill>
                  <a:schemeClr val="accent4">
                    <a:lumMod val="90000"/>
                    <a:lumOff val="10000"/>
                  </a:schemeClr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8DDD64-71C5-400C-82FC-43022155770F}" type="datetime1">
              <a:rPr lang="fr-FR" smtClean="0"/>
              <a:t>04/10/2016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749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075240" cy="797768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356BC70-7CEE-40A3-B0E7-C3CF3E064629}" type="datetime1">
              <a:rPr lang="fr-FR" smtClean="0"/>
              <a:t>04/10/2016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351999"/>
            <a:ext cx="8229600" cy="123880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>
                <a:solidFill>
                  <a:srgbClr val="646464"/>
                </a:solidFill>
              </a:defRPr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57200" y="990600"/>
            <a:ext cx="8077200" cy="304800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 smtClean="0"/>
              <a:t>Click to edit Master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8" r="11042"/>
          <a:stretch/>
        </p:blipFill>
        <p:spPr bwMode="auto">
          <a:xfrm>
            <a:off x="0" y="228600"/>
            <a:ext cx="9143999" cy="390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6F07D-9358-421A-A361-031971621BE1}" type="datetime1">
              <a:rPr lang="fr-FR" smtClean="0"/>
              <a:t>04/10/2016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</a:t>
            </a:r>
            <a:r>
              <a:rPr lang="en-US" noProof="0" dirty="0" err="1" smtClean="0"/>
              <a:t>sytles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14C0B4-B6C6-493B-AF49-CF601917093D}" type="datetime1">
              <a:rPr lang="fr-FR" smtClean="0"/>
              <a:t>04/10/2016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99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98C4145-E662-4661-8E87-CFD806B22EBB}" type="datetime1">
              <a:rPr lang="fr-FR" smtClean="0"/>
              <a:t>04/10/2016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7696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CDA36E-892F-42E3-9FFA-082033406B05}" type="datetime1">
              <a:rPr lang="fr-FR" smtClean="0"/>
              <a:t>04/10/2016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9865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95192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ECF462-CC52-41A0-B75C-654FB56E3FF5}" type="datetime1">
              <a:rPr lang="fr-FR" smtClean="0"/>
              <a:t>04/10/2016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1600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.com/content/st_com/en/products/microcontrollers/stm32-32-bit-arm-cortex-mcus/stm32f1-series/stm32f103/stm32f103rb.html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www.st.com/content/st_com/en/products/evaluation-tools/product-evaluation-tools/mcu-eval-tools/stm32-mcu-eval-tools/stm32-mcu-nucleo/nucleo-f103r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" TargetMode="External"/><Relationship Id="rId5" Type="http://schemas.openxmlformats.org/officeDocument/2006/relationships/hyperlink" Target="http://www.openstm32.org/HomePage" TargetMode="External"/><Relationship Id="rId4" Type="http://schemas.openxmlformats.org/officeDocument/2006/relationships/hyperlink" Target="http://www.st.com/content/st_com/en/products/embedded-software/mcus-embedded-software/stm32-embedded-software/stm32cube-embedded-software/stm32cubef1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Tutorials for STM32F103RB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Nicolas </a:t>
            </a:r>
            <a:r>
              <a:rPr lang="en-US" dirty="0" err="1" smtClean="0"/>
              <a:t>Barbot</a:t>
            </a:r>
            <a:endParaRPr lang="en-US" dirty="0"/>
          </a:p>
          <a:p>
            <a:r>
              <a:rPr lang="fr-FR" dirty="0" smtClean="0"/>
              <a:t>2016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9" y="5791200"/>
            <a:ext cx="18002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Tutorials for STM32F103RB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708981"/>
          </a:xfrm>
        </p:spPr>
        <p:txBody>
          <a:bodyPr/>
          <a:lstStyle/>
          <a:p>
            <a:r>
              <a:rPr lang="en-US" dirty="0"/>
              <a:t>Create</a:t>
            </a:r>
            <a:r>
              <a:rPr lang="fr-FR" dirty="0"/>
              <a:t> an OpenSTM32 Project </a:t>
            </a:r>
          </a:p>
          <a:p>
            <a:r>
              <a:rPr lang="fr-FR" dirty="0" err="1"/>
              <a:t>Create</a:t>
            </a:r>
            <a:r>
              <a:rPr lang="fr-FR" dirty="0"/>
              <a:t> a STM32CubeMX Project</a:t>
            </a:r>
          </a:p>
          <a:p>
            <a:r>
              <a:rPr lang="fr-FR" dirty="0"/>
              <a:t>GPIO</a:t>
            </a:r>
          </a:p>
          <a:p>
            <a:r>
              <a:rPr lang="fr-FR" dirty="0"/>
              <a:t>UART</a:t>
            </a:r>
          </a:p>
          <a:p>
            <a:r>
              <a:rPr lang="fr-FR" dirty="0" err="1"/>
              <a:t>Timer</a:t>
            </a:r>
            <a:endParaRPr lang="fr-FR" dirty="0"/>
          </a:p>
          <a:p>
            <a:r>
              <a:rPr lang="fr-FR" dirty="0" err="1">
                <a:solidFill>
                  <a:schemeClr val="accent3"/>
                </a:solidFill>
              </a:rPr>
              <a:t>Analog</a:t>
            </a:r>
            <a:r>
              <a:rPr lang="fr-FR" dirty="0">
                <a:solidFill>
                  <a:schemeClr val="accent3"/>
                </a:solidFill>
              </a:rPr>
              <a:t> to Digital Conversion</a:t>
            </a:r>
          </a:p>
          <a:p>
            <a:r>
              <a:rPr lang="fr-FR" dirty="0">
                <a:solidFill>
                  <a:schemeClr val="accent3"/>
                </a:solidFill>
              </a:rPr>
              <a:t>Digital to </a:t>
            </a:r>
            <a:r>
              <a:rPr lang="fr-FR" dirty="0" err="1">
                <a:solidFill>
                  <a:schemeClr val="accent3"/>
                </a:solidFill>
              </a:rPr>
              <a:t>Analog</a:t>
            </a:r>
            <a:r>
              <a:rPr lang="fr-FR" dirty="0">
                <a:solidFill>
                  <a:schemeClr val="accent3"/>
                </a:solidFill>
              </a:rPr>
              <a:t> Conversion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FLASH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6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Tutorials for STM32F103RB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5239896"/>
          </a:xfrm>
        </p:spPr>
        <p:txBody>
          <a:bodyPr/>
          <a:lstStyle/>
          <a:p>
            <a:r>
              <a:rPr lang="fr-FR" dirty="0"/>
              <a:t>Ressources</a:t>
            </a:r>
          </a:p>
          <a:p>
            <a:pPr lvl="1"/>
            <a:r>
              <a:rPr lang="fr-FR" dirty="0" err="1"/>
              <a:t>Nucleo</a:t>
            </a:r>
            <a:r>
              <a:rPr lang="fr-FR" dirty="0"/>
              <a:t> F103RB</a:t>
            </a:r>
          </a:p>
          <a:p>
            <a:pPr lvl="2"/>
            <a:r>
              <a:rPr lang="fr-FR" dirty="0">
                <a:hlinkClick r:id="rId2"/>
              </a:rPr>
              <a:t>http://www.st.com/content/st_com/en/products/evaluation-tools/product-evaluation-tools/mcu-eval-tools/stm32-mcu-eval-tools/stm32-mcu-nucleo/nucleo-f103rb.html</a:t>
            </a:r>
            <a:endParaRPr lang="fr-FR" dirty="0"/>
          </a:p>
          <a:p>
            <a:pPr lvl="2"/>
            <a:r>
              <a:rPr lang="fr-FR" dirty="0"/>
              <a:t>This page </a:t>
            </a:r>
            <a:r>
              <a:rPr lang="fr-FR" dirty="0" err="1"/>
              <a:t>contains</a:t>
            </a:r>
            <a:r>
              <a:rPr lang="fr-FR" dirty="0"/>
              <a:t>  user </a:t>
            </a:r>
            <a:r>
              <a:rPr lang="fr-FR" dirty="0" err="1"/>
              <a:t>manual</a:t>
            </a:r>
            <a:r>
              <a:rPr lang="fr-FR" dirty="0"/>
              <a:t> UM1724 </a:t>
            </a:r>
            <a:r>
              <a:rPr lang="en-US" dirty="0"/>
              <a:t>describing</a:t>
            </a:r>
            <a:r>
              <a:rPr lang="fr-FR" dirty="0"/>
              <a:t> the hardware of </a:t>
            </a:r>
            <a:r>
              <a:rPr lang="fr-FR" dirty="0" err="1"/>
              <a:t>Nucleo</a:t>
            </a:r>
            <a:r>
              <a:rPr lang="fr-FR" dirty="0"/>
              <a:t> </a:t>
            </a:r>
            <a:r>
              <a:rPr lang="fr-FR" dirty="0" err="1"/>
              <a:t>boards</a:t>
            </a:r>
            <a:endParaRPr lang="fr-FR" dirty="0"/>
          </a:p>
          <a:p>
            <a:pPr lvl="1"/>
            <a:r>
              <a:rPr lang="fr-FR" dirty="0"/>
              <a:t>STM32F103RB</a:t>
            </a:r>
          </a:p>
          <a:p>
            <a:pPr lvl="2"/>
            <a:r>
              <a:rPr lang="fr-FR" dirty="0">
                <a:hlinkClick r:id="rId3"/>
              </a:rPr>
              <a:t>http://www.st.com/content/st_com/en/products/microcontrollers/stm32-32-bit-arm-cortex-mcus/stm32f1-series/stm32f103/stm32f103rb.html</a:t>
            </a:r>
            <a:endParaRPr lang="fr-FR" dirty="0"/>
          </a:p>
          <a:p>
            <a:pPr lvl="2"/>
            <a:r>
              <a:rPr lang="fr-FR" dirty="0"/>
              <a:t>This page </a:t>
            </a:r>
            <a:r>
              <a:rPr lang="fr-FR" dirty="0" err="1"/>
              <a:t>contains</a:t>
            </a:r>
            <a:r>
              <a:rPr lang="fr-FR" dirty="0"/>
              <a:t> 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manual</a:t>
            </a:r>
            <a:r>
              <a:rPr lang="fr-FR" dirty="0"/>
              <a:t> RM0008 </a:t>
            </a:r>
            <a:r>
              <a:rPr lang="en-US" dirty="0"/>
              <a:t>describing</a:t>
            </a:r>
            <a:r>
              <a:rPr lang="fr-FR" dirty="0"/>
              <a:t> STM32F103RB</a:t>
            </a:r>
          </a:p>
          <a:p>
            <a:pPr lvl="1"/>
            <a:r>
              <a:rPr lang="fr-FR" dirty="0"/>
              <a:t>STM32 Cube F1</a:t>
            </a:r>
          </a:p>
          <a:p>
            <a:pPr lvl="2"/>
            <a:r>
              <a:rPr lang="en-US" dirty="0">
                <a:hlinkClick r:id="rId4"/>
              </a:rPr>
              <a:t>http://www.st.com/content/st_com/en/products/embedded-software/mcus-embedded-software/stm32-embedded-software/stm32cube-embedded-software/stm32cubef1.html</a:t>
            </a:r>
            <a:endParaRPr lang="en-US" dirty="0"/>
          </a:p>
          <a:p>
            <a:pPr lvl="2"/>
            <a:r>
              <a:rPr lang="en-US" dirty="0"/>
              <a:t>This page contains UM1850 describing the HAL library</a:t>
            </a:r>
          </a:p>
          <a:p>
            <a:pPr lvl="1"/>
            <a:r>
              <a:rPr lang="en-US" dirty="0"/>
              <a:t>Open STM32</a:t>
            </a:r>
          </a:p>
          <a:p>
            <a:pPr lvl="2"/>
            <a:r>
              <a:rPr lang="en-US" dirty="0">
                <a:hlinkClick r:id="rId5"/>
              </a:rPr>
              <a:t>http://www.openstm32.org/HomePage</a:t>
            </a:r>
            <a:endParaRPr lang="en-US" dirty="0"/>
          </a:p>
          <a:p>
            <a:pPr lvl="2"/>
            <a:r>
              <a:rPr lang="en-US" dirty="0"/>
              <a:t>Open STM32 is a free Eclipse plugin for programming STM32 MCU (registration needed).</a:t>
            </a:r>
          </a:p>
          <a:p>
            <a:pPr lvl="1"/>
            <a:r>
              <a:rPr lang="en-US" dirty="0"/>
              <a:t>Eclipse</a:t>
            </a:r>
          </a:p>
          <a:p>
            <a:pPr lvl="2"/>
            <a:r>
              <a:rPr lang="en-US" dirty="0">
                <a:hlinkClick r:id="rId6"/>
              </a:rPr>
              <a:t>https://www.eclipse.org</a:t>
            </a:r>
            <a:endParaRPr lang="en-US" dirty="0"/>
          </a:p>
          <a:p>
            <a:pPr lvl="2"/>
            <a:r>
              <a:rPr lang="en-US" dirty="0"/>
              <a:t>Eclipse is the IDE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91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timers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9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2631490"/>
          </a:xfrm>
        </p:spPr>
        <p:txBody>
          <a:bodyPr/>
          <a:lstStyle/>
          <a:p>
            <a:r>
              <a:rPr lang="fr-FR" dirty="0" smtClean="0"/>
              <a:t>Goals:</a:t>
            </a:r>
          </a:p>
          <a:p>
            <a:pPr lvl="1"/>
            <a:r>
              <a:rPr lang="fr-FR" dirty="0" smtClean="0"/>
              <a:t>To </a:t>
            </a:r>
            <a:r>
              <a:rPr lang="fr-FR" dirty="0" err="1" smtClean="0"/>
              <a:t>identify</a:t>
            </a:r>
            <a:r>
              <a:rPr lang="fr-FR" dirty="0" smtClean="0"/>
              <a:t> </a:t>
            </a:r>
            <a:r>
              <a:rPr lang="fr-FR" dirty="0" err="1" smtClean="0"/>
              <a:t>timers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datasheet</a:t>
            </a:r>
            <a:endParaRPr lang="fr-FR" dirty="0" smtClean="0"/>
          </a:p>
          <a:p>
            <a:pPr lvl="1"/>
            <a:r>
              <a:rPr lang="fr-FR" dirty="0" smtClean="0"/>
              <a:t>To configure </a:t>
            </a:r>
            <a:r>
              <a:rPr lang="fr-FR" dirty="0" smtClean="0"/>
              <a:t>and use </a:t>
            </a:r>
            <a:r>
              <a:rPr lang="fr-FR" dirty="0" err="1" smtClean="0"/>
              <a:t>timers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TIM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1"/>
            <a:r>
              <a:rPr lang="fr-FR" dirty="0" smtClean="0"/>
              <a:t>To set </a:t>
            </a:r>
            <a:r>
              <a:rPr lang="fr-FR" dirty="0" smtClean="0"/>
              <a:t>up a time base to </a:t>
            </a:r>
            <a:r>
              <a:rPr lang="fr-FR" dirty="0" err="1" smtClean="0"/>
              <a:t>generate</a:t>
            </a:r>
            <a:r>
              <a:rPr lang="fr-FR" dirty="0" smtClean="0"/>
              <a:t> a </a:t>
            </a:r>
            <a:r>
              <a:rPr lang="fr-FR" dirty="0" err="1" smtClean="0"/>
              <a:t>periodic</a:t>
            </a:r>
            <a:r>
              <a:rPr lang="fr-FR" dirty="0" smtClean="0"/>
              <a:t> interruption</a:t>
            </a:r>
          </a:p>
          <a:p>
            <a:r>
              <a:rPr lang="fr-FR" dirty="0" err="1" smtClean="0"/>
              <a:t>Requirement</a:t>
            </a:r>
            <a:endParaRPr lang="fr-FR" dirty="0" smtClean="0"/>
          </a:p>
          <a:p>
            <a:pPr lvl="1"/>
            <a:r>
              <a:rPr lang="en-US" dirty="0"/>
              <a:t>Create</a:t>
            </a:r>
            <a:r>
              <a:rPr lang="fr-FR" dirty="0"/>
              <a:t> an OpenSTM32 Project </a:t>
            </a:r>
          </a:p>
          <a:p>
            <a:pPr lvl="1"/>
            <a:r>
              <a:rPr lang="fr-FR" dirty="0" smtClean="0"/>
              <a:t>GPIO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851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</a:t>
            </a:r>
            <a:r>
              <a:rPr lang="fr-FR" dirty="0" smtClean="0"/>
              <a:t> </a:t>
            </a:r>
            <a:r>
              <a:rPr lang="fr-FR" dirty="0" err="1" smtClean="0"/>
              <a:t>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801041"/>
          </a:xfrm>
        </p:spPr>
        <p:txBody>
          <a:bodyPr/>
          <a:lstStyle/>
          <a:p>
            <a:r>
              <a:rPr lang="fr-FR" dirty="0" smtClean="0"/>
              <a:t>Open Reference Manuel RM0008 [2]</a:t>
            </a:r>
          </a:p>
          <a:p>
            <a:pPr lvl="1"/>
            <a:r>
              <a:rPr lang="fr-FR" dirty="0" smtClean="0"/>
              <a:t>This document </a:t>
            </a:r>
            <a:r>
              <a:rPr lang="fr-FR" dirty="0" err="1" smtClean="0"/>
              <a:t>describes</a:t>
            </a:r>
            <a:r>
              <a:rPr lang="fr-FR" dirty="0" smtClean="0"/>
              <a:t> the STMF103RB. </a:t>
            </a:r>
          </a:p>
          <a:p>
            <a:pPr lvl="1"/>
            <a:r>
              <a:rPr lang="fr-FR" dirty="0" smtClean="0"/>
              <a:t>General </a:t>
            </a:r>
            <a:r>
              <a:rPr lang="fr-FR" dirty="0" err="1" smtClean="0"/>
              <a:t>purpose</a:t>
            </a:r>
            <a:r>
              <a:rPr lang="fr-FR" dirty="0" smtClean="0"/>
              <a:t> </a:t>
            </a:r>
            <a:r>
              <a:rPr lang="fr-FR" dirty="0" err="1" smtClean="0"/>
              <a:t>timers</a:t>
            </a:r>
            <a:r>
              <a:rPr lang="fr-FR" dirty="0" smtClean="0"/>
              <a:t>: TIM2 to TIM5 (16 bit </a:t>
            </a:r>
            <a:r>
              <a:rPr lang="fr-FR" dirty="0" err="1" smtClean="0"/>
              <a:t>counter</a:t>
            </a:r>
            <a:r>
              <a:rPr lang="fr-FR" dirty="0" smtClean="0"/>
              <a:t>, 4 </a:t>
            </a:r>
            <a:r>
              <a:rPr lang="fr-FR" dirty="0" err="1" smtClean="0"/>
              <a:t>channels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General </a:t>
            </a:r>
            <a:r>
              <a:rPr lang="fr-FR" dirty="0" err="1" smtClean="0"/>
              <a:t>purpose</a:t>
            </a:r>
            <a:r>
              <a:rPr lang="fr-FR" dirty="0" smtClean="0"/>
              <a:t> </a:t>
            </a:r>
            <a:r>
              <a:rPr lang="fr-FR" dirty="0" err="1" smtClean="0"/>
              <a:t>timers</a:t>
            </a:r>
            <a:r>
              <a:rPr lang="fr-FR" dirty="0" smtClean="0"/>
              <a:t>: TIM9 </a:t>
            </a:r>
            <a:r>
              <a:rPr lang="fr-FR" dirty="0"/>
              <a:t>to TIM14 </a:t>
            </a:r>
            <a:r>
              <a:rPr lang="fr-FR" dirty="0" smtClean="0"/>
              <a:t>(16 bit </a:t>
            </a:r>
            <a:r>
              <a:rPr lang="fr-FR" dirty="0" err="1" smtClean="0"/>
              <a:t>counter</a:t>
            </a:r>
            <a:r>
              <a:rPr lang="fr-FR" dirty="0" smtClean="0"/>
              <a:t>, 2 </a:t>
            </a:r>
            <a:r>
              <a:rPr lang="fr-FR" dirty="0" err="1" smtClean="0"/>
              <a:t>channels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Basic </a:t>
            </a:r>
            <a:r>
              <a:rPr lang="fr-FR" dirty="0" err="1" smtClean="0"/>
              <a:t>timers</a:t>
            </a:r>
            <a:r>
              <a:rPr lang="fr-FR" dirty="0" smtClean="0"/>
              <a:t>: TIM6 and TIM7 (</a:t>
            </a:r>
            <a:r>
              <a:rPr lang="fr-FR" dirty="0" err="1" smtClean="0"/>
              <a:t>often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drive digital to </a:t>
            </a:r>
            <a:r>
              <a:rPr lang="fr-FR" dirty="0" err="1" smtClean="0"/>
              <a:t>analog</a:t>
            </a:r>
            <a:r>
              <a:rPr lang="fr-FR" dirty="0" smtClean="0"/>
              <a:t> </a:t>
            </a:r>
            <a:r>
              <a:rPr lang="fr-FR" dirty="0" err="1" smtClean="0"/>
              <a:t>converter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Advenced</a:t>
            </a:r>
            <a:r>
              <a:rPr lang="fr-FR" dirty="0" smtClean="0"/>
              <a:t>-control </a:t>
            </a:r>
            <a:r>
              <a:rPr lang="fr-FR" dirty="0" err="1" smtClean="0"/>
              <a:t>timers</a:t>
            </a:r>
            <a:r>
              <a:rPr lang="fr-FR" dirty="0" smtClean="0"/>
              <a:t>: TIM1 and TIM8 (16 bit </a:t>
            </a:r>
            <a:r>
              <a:rPr lang="fr-FR" dirty="0" err="1" smtClean="0"/>
              <a:t>counter</a:t>
            </a:r>
            <a:r>
              <a:rPr lang="fr-FR" dirty="0" smtClean="0"/>
              <a:t>, 4 </a:t>
            </a:r>
            <a:r>
              <a:rPr lang="fr-FR" dirty="0" err="1" smtClean="0"/>
              <a:t>channels</a:t>
            </a:r>
            <a:r>
              <a:rPr lang="fr-FR" dirty="0" smtClean="0"/>
              <a:t>, </a:t>
            </a:r>
            <a:r>
              <a:rPr lang="fr-FR" dirty="0" err="1" smtClean="0"/>
              <a:t>repetition</a:t>
            </a:r>
            <a:r>
              <a:rPr lang="fr-FR" dirty="0" smtClean="0"/>
              <a:t> </a:t>
            </a:r>
            <a:r>
              <a:rPr lang="fr-FR" dirty="0" err="1" smtClean="0"/>
              <a:t>counter</a:t>
            </a:r>
            <a:r>
              <a:rPr lang="fr-FR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In this tutorial, we will configure the TIM2 to generate an interruption every second.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376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7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153400" cy="2185214"/>
          </a:xfrm>
        </p:spPr>
        <p:txBody>
          <a:bodyPr/>
          <a:lstStyle/>
          <a:p>
            <a:r>
              <a:rPr lang="en-US" dirty="0" smtClean="0"/>
              <a:t>Create a new project for STM32F103RB using HAL library</a:t>
            </a:r>
          </a:p>
          <a:p>
            <a:pPr lvl="1"/>
            <a:r>
              <a:rPr lang="en-US" dirty="0"/>
              <a:t>See </a:t>
            </a:r>
            <a:r>
              <a:rPr lang="en-US" dirty="0" smtClean="0"/>
              <a:t>“CreateOpenSTM32Project” presentation</a:t>
            </a:r>
          </a:p>
          <a:p>
            <a:r>
              <a:rPr lang="en-US" dirty="0" smtClean="0"/>
              <a:t>Add the </a:t>
            </a:r>
            <a:r>
              <a:rPr lang="en-US" dirty="0" err="1" smtClean="0"/>
              <a:t>SystemClock_Config</a:t>
            </a:r>
            <a:r>
              <a:rPr lang="en-US" dirty="0" smtClean="0"/>
              <a:t> function in </a:t>
            </a:r>
            <a:r>
              <a:rPr lang="en-US" dirty="0" err="1" smtClean="0"/>
              <a:t>main.c</a:t>
            </a:r>
            <a:endParaRPr lang="en-US" dirty="0" smtClean="0"/>
          </a:p>
          <a:p>
            <a:pPr lvl="1"/>
            <a:r>
              <a:rPr lang="en-US" dirty="0" smtClean="0"/>
              <a:t>Set HCLK to 64 MHz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SystemClock_Config</a:t>
            </a:r>
            <a:r>
              <a:rPr lang="en-US" dirty="0" smtClean="0"/>
              <a:t> and </a:t>
            </a:r>
            <a:r>
              <a:rPr lang="en-US" dirty="0" err="1" smtClean="0"/>
              <a:t>HAL_Init</a:t>
            </a:r>
            <a:r>
              <a:rPr lang="en-US" dirty="0" smtClean="0"/>
              <a:t> function in main().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482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timers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8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229600" cy="4662815"/>
          </a:xfrm>
        </p:spPr>
        <p:txBody>
          <a:bodyPr/>
          <a:lstStyle/>
          <a:p>
            <a:r>
              <a:rPr lang="fr-FR" dirty="0"/>
              <a:t>Open User Manuel </a:t>
            </a:r>
            <a:r>
              <a:rPr lang="fr-FR" dirty="0" smtClean="0"/>
              <a:t>1850 </a:t>
            </a:r>
            <a:r>
              <a:rPr lang="fr-FR" dirty="0"/>
              <a:t>« </a:t>
            </a:r>
            <a:r>
              <a:rPr lang="en-US" dirty="0"/>
              <a:t>Description of STM32F1xx HAL drivers</a:t>
            </a:r>
            <a:r>
              <a:rPr lang="fr-FR" dirty="0"/>
              <a:t> » </a:t>
            </a:r>
            <a:r>
              <a:rPr lang="fr-FR" dirty="0" smtClean="0"/>
              <a:t>[3]</a:t>
            </a:r>
          </a:p>
          <a:p>
            <a:pPr lvl="1"/>
            <a:r>
              <a:rPr lang="fr-FR" dirty="0" err="1" smtClean="0"/>
              <a:t>Chapter</a:t>
            </a:r>
            <a:r>
              <a:rPr lang="fr-FR" dirty="0" smtClean="0"/>
              <a:t> 39 (p. 529) </a:t>
            </a:r>
            <a:r>
              <a:rPr lang="fr-FR" dirty="0" err="1" smtClean="0"/>
              <a:t>describes</a:t>
            </a:r>
            <a:r>
              <a:rPr lang="fr-FR" dirty="0" smtClean="0"/>
              <a:t> the use of TIM driver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By default TIM2 </a:t>
            </a:r>
            <a:r>
              <a:rPr lang="fr-FR" dirty="0" err="1" smtClean="0"/>
              <a:t>clock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driven</a:t>
            </a:r>
            <a:r>
              <a:rPr lang="fr-FR" dirty="0" smtClean="0"/>
              <a:t> by APB1 </a:t>
            </a:r>
            <a:r>
              <a:rPr lang="fr-FR" dirty="0" err="1" smtClean="0"/>
              <a:t>clock</a:t>
            </a:r>
            <a:r>
              <a:rPr lang="fr-FR" dirty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runs</a:t>
            </a:r>
            <a:r>
              <a:rPr lang="fr-FR" dirty="0" smtClean="0"/>
              <a:t> at the </a:t>
            </a:r>
            <a:r>
              <a:rPr lang="fr-FR" dirty="0" err="1" smtClean="0"/>
              <a:t>same</a:t>
            </a:r>
            <a:r>
              <a:rPr lang="fr-FR" dirty="0" smtClean="0"/>
              <a:t> speed as HCLK and </a:t>
            </a:r>
            <a:r>
              <a:rPr lang="fr-FR" dirty="0" err="1" smtClean="0"/>
              <a:t>SystemCoreClock</a:t>
            </a:r>
            <a:r>
              <a:rPr lang="fr-FR" dirty="0"/>
              <a:t> </a:t>
            </a:r>
            <a:r>
              <a:rPr lang="fr-FR" dirty="0" smtClean="0"/>
              <a:t>(64 MHz).</a:t>
            </a:r>
          </a:p>
          <a:p>
            <a:pPr lvl="1"/>
            <a:r>
              <a:rPr lang="fr-FR" dirty="0" err="1" smtClean="0"/>
              <a:t>Declare</a:t>
            </a:r>
            <a:r>
              <a:rPr lang="fr-FR" dirty="0" smtClean="0"/>
              <a:t> a </a:t>
            </a:r>
            <a:r>
              <a:rPr lang="fr-FR" dirty="0" err="1" smtClean="0"/>
              <a:t>TIM_HandleTypeDef</a:t>
            </a:r>
            <a:r>
              <a:rPr lang="fr-FR" dirty="0" smtClean="0"/>
              <a:t>. Set Instance to TIM2 and configure the </a:t>
            </a:r>
            <a:r>
              <a:rPr lang="fr-FR" dirty="0" err="1" smtClean="0"/>
              <a:t>timer</a:t>
            </a:r>
            <a:r>
              <a:rPr lang="fr-FR" dirty="0" smtClean="0"/>
              <a:t> to count </a:t>
            </a:r>
            <a:r>
              <a:rPr lang="fr-FR" dirty="0" err="1" smtClean="0"/>
              <a:t>every</a:t>
            </a:r>
            <a:r>
              <a:rPr lang="fr-FR" dirty="0" smtClean="0"/>
              <a:t> 0.1 ms and </a:t>
            </a:r>
            <a:r>
              <a:rPr lang="fr-FR" dirty="0" err="1" smtClean="0"/>
              <a:t>generate</a:t>
            </a:r>
            <a:r>
              <a:rPr lang="fr-FR" dirty="0" smtClean="0"/>
              <a:t> an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second.</a:t>
            </a:r>
          </a:p>
          <a:p>
            <a:pPr lvl="1"/>
            <a:r>
              <a:rPr lang="fr-FR" dirty="0" err="1" smtClean="0"/>
              <a:t>Add</a:t>
            </a:r>
            <a:r>
              <a:rPr lang="fr-FR" dirty="0" smtClean="0"/>
              <a:t> stm32f1xx_hal_msp.c to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. This file </a:t>
            </a:r>
            <a:r>
              <a:rPr lang="fr-FR" dirty="0" err="1" smtClean="0"/>
              <a:t>implements</a:t>
            </a:r>
            <a:r>
              <a:rPr lang="fr-FR" dirty="0" smtClean="0"/>
              <a:t> </a:t>
            </a:r>
            <a:r>
              <a:rPr lang="fr-FR" dirty="0" err="1" smtClean="0"/>
              <a:t>HAL_TIM_Base_MspInit</a:t>
            </a:r>
            <a:r>
              <a:rPr lang="fr-FR" dirty="0" smtClean="0"/>
              <a:t>() </a:t>
            </a:r>
            <a:r>
              <a:rPr lang="fr-FR" dirty="0" err="1" smtClean="0"/>
              <a:t>function</a:t>
            </a:r>
            <a:r>
              <a:rPr lang="fr-FR" dirty="0" smtClean="0"/>
              <a:t> for TIM3 and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by </a:t>
            </a:r>
            <a:r>
              <a:rPr lang="fr-FR" dirty="0" err="1" smtClean="0"/>
              <a:t>HAL_TIM_Base_Init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Call </a:t>
            </a:r>
            <a:r>
              <a:rPr lang="fr-FR" dirty="0" err="1" smtClean="0"/>
              <a:t>HAL_TIM_Base_Init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Call </a:t>
            </a:r>
            <a:r>
              <a:rPr lang="fr-FR" dirty="0" err="1" smtClean="0"/>
              <a:t>HAL_TIM_Base_Start_IT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Overload</a:t>
            </a:r>
            <a:r>
              <a:rPr lang="fr-FR" dirty="0" smtClean="0"/>
              <a:t> TIM2_IRQHandler() (in stm32f1xx_it.c) to call </a:t>
            </a:r>
            <a:r>
              <a:rPr lang="fr-FR" dirty="0" err="1" smtClean="0"/>
              <a:t>HAL_TIM_IRQHandler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Define</a:t>
            </a:r>
            <a:r>
              <a:rPr lang="fr-FR" dirty="0" smtClean="0"/>
              <a:t> </a:t>
            </a:r>
            <a:r>
              <a:rPr lang="fr-FR" dirty="0" err="1" smtClean="0"/>
              <a:t>HAL_TIM_PeriodElapsedCallback</a:t>
            </a:r>
            <a:r>
              <a:rPr lang="fr-FR" dirty="0" smtClean="0"/>
              <a:t>() to </a:t>
            </a:r>
            <a:r>
              <a:rPr lang="fr-FR" dirty="0" err="1" smtClean="0"/>
              <a:t>toogle</a:t>
            </a:r>
            <a:r>
              <a:rPr lang="fr-FR" dirty="0" smtClean="0"/>
              <a:t> LD2 </a:t>
            </a:r>
            <a:r>
              <a:rPr lang="fr-FR" dirty="0" err="1" smtClean="0"/>
              <a:t>every</a:t>
            </a:r>
            <a:r>
              <a:rPr lang="fr-FR" dirty="0" smtClean="0"/>
              <a:t> second</a:t>
            </a:r>
            <a:endParaRPr lang="fr-FR" dirty="0"/>
          </a:p>
          <a:p>
            <a:pPr lvl="1"/>
            <a:r>
              <a:rPr lang="fr-FR" dirty="0" err="1" smtClean="0"/>
              <a:t>Build</a:t>
            </a:r>
            <a:r>
              <a:rPr lang="fr-FR" dirty="0"/>
              <a:t> </a:t>
            </a:r>
            <a:r>
              <a:rPr lang="fr-FR" dirty="0" smtClean="0"/>
              <a:t>and check </a:t>
            </a:r>
            <a:r>
              <a:rPr lang="fr-FR" dirty="0" err="1" smtClean="0"/>
              <a:t>that</a:t>
            </a:r>
            <a:r>
              <a:rPr lang="fr-FR" dirty="0" smtClean="0"/>
              <a:t> LD2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blincking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second</a:t>
            </a:r>
          </a:p>
          <a:p>
            <a:pPr lvl="1"/>
            <a:endParaRPr lang="en-US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412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9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153400" cy="1015663"/>
          </a:xfrm>
        </p:spPr>
        <p:txBody>
          <a:bodyPr/>
          <a:lstStyle/>
          <a:p>
            <a:r>
              <a:rPr lang="en-US" dirty="0" smtClean="0"/>
              <a:t>Thanks to this tutorial, you are now able to:</a:t>
            </a:r>
          </a:p>
          <a:p>
            <a:pPr lvl="1"/>
            <a:r>
              <a:rPr lang="en-US" smtClean="0"/>
              <a:t>Configure an use </a:t>
            </a:r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Generate a periodic interruption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172200"/>
            <a:ext cx="1066801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121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፥፾ፓ፼፱ᎃᎃ፹፶፹፵፴"/>
  <p:tag name="DATETIME" val="ፇጿፆጿፂፀፁፂጰጰፁፄፊፅፉ፠፝ጰጸፗ፝፤ጻፂፊፀጹ"/>
  <p:tag name="DONEBY" val="፣፤፬፳፼፱ᎂ፱ጰ፳፿፼፿፽፲፿"/>
  <p:tag name="IPADDRESS" val="ፑፗ።ፓ፧፜ፂፁፃፃ"/>
  <p:tag name="APPVER" val="ፃጾፀ"/>
  <p:tag name="RANDOM" val="16"/>
  <p:tag name="CHECKSUM" val="ፄፈፄፆ"/>
  <p:tag name="ISPRING_RESOURCE_PATHS_HASH_2" val="f4d3300a86bcc1ee095f5274cd938995671521"/>
</p:tagLst>
</file>

<file path=ppt/theme/theme1.xml><?xml version="1.0" encoding="utf-8"?>
<a:theme xmlns:a="http://schemas.openxmlformats.org/drawingml/2006/main" name="Blank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5F0B871300024D8232748DBAE27263" ma:contentTypeVersion="0" ma:contentTypeDescription="Create a new document." ma:contentTypeScope="" ma:versionID="9cd1209bd903bea677b2a1329093f74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3AA70F-37CD-4C97-ACBC-6F899A37A2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462EEAC-5282-4C3D-A1DE-F79AD64380EA}">
  <ds:schemaRefs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578E51-F567-4265-8DFD-B159E0FBC4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8027</TotalTime>
  <Words>307</Words>
  <Application>Microsoft Office PowerPoint</Application>
  <PresentationFormat>Affichage à l'écran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Blank</vt:lpstr>
      <vt:lpstr>Tutorials for STM32F103RB</vt:lpstr>
      <vt:lpstr>Tutorials for STM32F103RB</vt:lpstr>
      <vt:lpstr>Tutorials for STM32F103RB</vt:lpstr>
      <vt:lpstr>Using timers</vt:lpstr>
      <vt:lpstr>Using timers</vt:lpstr>
      <vt:lpstr>Identify timers</vt:lpstr>
      <vt:lpstr>Create the Project</vt:lpstr>
      <vt:lpstr>Using timers</vt:lpstr>
      <vt:lpstr>Conclusion</vt:lpstr>
    </vt:vector>
  </TitlesOfParts>
  <Company>STMicroelectronics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– Arial, 36pt</dc:title>
  <dc:creator>Stephane FOUQUE</dc:creator>
  <cp:lastModifiedBy>helyd</cp:lastModifiedBy>
  <cp:revision>111</cp:revision>
  <dcterms:created xsi:type="dcterms:W3CDTF">2014-02-20T20:32:29Z</dcterms:created>
  <dcterms:modified xsi:type="dcterms:W3CDTF">2016-10-04T14:31:54Z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0x010100B55F0B871300024D8232748DBAE27263</vt:lpwstr>
  </property>
  <property fmtid="{D5CDD505-2E9C-101B-9397-08002B2CF9AE}" name="TaxKeyword" pid="3">
    <vt:lpwstr/>
  </property>
  <property fmtid="{D5CDD505-2E9C-101B-9397-08002B2CF9AE}" name="TaxCatchAll" pid="4">
    <vt:lpwstr/>
  </property>
  <property fmtid="{D5CDD505-2E9C-101B-9397-08002B2CF9AE}" name="TaxKeywordTaxHTField" pid="5">
    <vt:lpwstr/>
  </property>
  <property fmtid="{D5CDD505-2E9C-101B-9397-08002B2CF9AE}" name="Display on page" pid="6">
    <vt:lpwstr>Yes</vt:lpwstr>
  </property>
  <property fmtid="{D5CDD505-2E9C-101B-9397-08002B2CF9AE}" name="Jive_VersionGuid" pid="7">
    <vt:lpwstr>c35500d1-60a4-44d0-8bec-edff2b58f251</vt:lpwstr>
  </property>
  <property fmtid="{D5CDD505-2E9C-101B-9397-08002B2CF9AE}" name="Offisync_ServerID" pid="8">
    <vt:lpwstr>16c5fe9a-3973-4b3e-bc60-c29f8ec9db6a</vt:lpwstr>
  </property>
  <property fmtid="{D5CDD505-2E9C-101B-9397-08002B2CF9AE}" name="Offisync_UniqueId" pid="9">
    <vt:lpwstr>1234</vt:lpwstr>
  </property>
  <property fmtid="{D5CDD505-2E9C-101B-9397-08002B2CF9AE}" name="Offisync_ProviderInitializationData" pid="10">
    <vt:lpwstr>https://community.st.com</vt:lpwstr>
  </property>
  <property fmtid="{D5CDD505-2E9C-101B-9397-08002B2CF9AE}" name="Offisync_UpdateToken" pid="11">
    <vt:lpwstr>1</vt:lpwstr>
  </property>
  <property fmtid="{D5CDD505-2E9C-101B-9397-08002B2CF9AE}" name="Jive_LatestUserAccountName" pid="12">
    <vt:lpwstr>boris.simunovic</vt:lpwstr>
  </property>
</Properties>
</file>