
<file path=[Content_Types].xml><?xml version="1.0" encoding="utf-8"?>
<Types xmlns="http://schemas.openxmlformats.org/package/2006/content-types">
  <Default ContentType="image/png" Extension="png"/>
  <Default ContentType="image/x-emf" Extension="emf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notesMaster+xml" PartName="/ppt/notesMasters/notesMaster1.xml"/>
  <Override ContentType="application/vnd.openxmlformats-officedocument.presentationml.tags+xml" PartName="/ppt/tags/tag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77" r:id="rId6"/>
    <p:sldId id="305" r:id="rId7"/>
    <p:sldId id="293" r:id="rId8"/>
    <p:sldId id="304" r:id="rId9"/>
    <p:sldId id="307" r:id="rId10"/>
    <p:sldId id="294" r:id="rId11"/>
    <p:sldId id="297" r:id="rId12"/>
    <p:sldId id="310" r:id="rId13"/>
    <p:sldId id="311" r:id="rId14"/>
    <p:sldId id="298" r:id="rId15"/>
    <p:sldId id="306" r:id="rId16"/>
  </p:sldIdLst>
  <p:sldSz cx="9144000" cy="6858000" type="screen4x3"/>
  <p:notesSz cx="6858000" cy="9144000"/>
  <p:custDataLst>
    <p:tags r:id="rId1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251"/>
    <a:srgbClr val="002052"/>
    <a:srgbClr val="002A0A"/>
    <a:srgbClr val="001405"/>
    <a:srgbClr val="003D14"/>
    <a:srgbClr val="646464"/>
    <a:srgbClr val="B9C4CA"/>
    <a:srgbClr val="90989E"/>
    <a:srgbClr val="3F050D"/>
    <a:srgbClr val="5C0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0" autoAdjust="0"/>
  </p:normalViewPr>
  <p:slideViewPr>
    <p:cSldViewPr showGuides="1">
      <p:cViewPr>
        <p:scale>
          <a:sx n="75" d="100"/>
          <a:sy n="75" d="100"/>
        </p:scale>
        <p:origin x="-2028" y="-798"/>
      </p:cViewPr>
      <p:guideLst>
        <p:guide orient="horz" pos="2160"/>
        <p:guide orient="horz" pos="8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t>16/09/2016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buClr>
                <a:schemeClr val="accent4">
                  <a:lumMod val="90000"/>
                  <a:lumOff val="10000"/>
                </a:schemeClr>
              </a:buClr>
              <a:defRPr>
                <a:solidFill>
                  <a:schemeClr val="accent4">
                    <a:lumMod val="90000"/>
                    <a:lumOff val="10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8DDD64-71C5-400C-82FC-43022155770F}" type="datetime1">
              <a:rPr lang="fr-FR" smtClean="0"/>
              <a:t>16/09/2016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075240" cy="797768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356BC70-7CEE-40A3-B0E7-C3CF3E064629}" type="datetime1">
              <a:rPr lang="fr-FR" smtClean="0"/>
              <a:t>16/09/2016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351999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>
                <a:solidFill>
                  <a:srgbClr val="646464"/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57200" y="990600"/>
            <a:ext cx="8077200" cy="304800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 smtClean="0"/>
              <a:t>Click to edit Master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8" r="11042"/>
          <a:stretch/>
        </p:blipFill>
        <p:spPr bwMode="auto">
          <a:xfrm>
            <a:off x="0" y="228600"/>
            <a:ext cx="9143999" cy="390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6F07D-9358-421A-A361-031971621BE1}" type="datetime1">
              <a:rPr lang="fr-FR" smtClean="0"/>
              <a:t>16/09/2016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</a:t>
            </a:r>
            <a:r>
              <a:rPr lang="en-US" noProof="0" dirty="0" err="1" smtClean="0"/>
              <a:t>sytles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14C0B4-B6C6-493B-AF49-CF601917093D}" type="datetime1">
              <a:rPr lang="fr-FR" smtClean="0"/>
              <a:t>16/09/2016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98C4145-E662-4661-8E87-CFD806B22EBB}" type="datetime1">
              <a:rPr lang="fr-FR" smtClean="0"/>
              <a:t>16/09/2016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CDA36E-892F-42E3-9FFA-082033406B05}" type="datetime1">
              <a:rPr lang="fr-FR" smtClean="0"/>
              <a:t>16/09/2016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ECF462-CC52-41A0-B75C-654FB56E3FF5}" type="datetime1">
              <a:rPr lang="fr-FR" smtClean="0"/>
              <a:t>16/09/2016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1600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Caesar_cipher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.com/content/st_com/en/products/microcontrollers/stm32-32-bit-arm-cortex-mcus/stm32f1-series/stm32f103/stm32f103rb.html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www.st.com/content/st_com/en/products/evaluation-tools/product-evaluation-tools/mcu-eval-tools/stm32-mcu-eval-tools/stm32-mcu-nucleo/nucleo-f103r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" TargetMode="External"/><Relationship Id="rId5" Type="http://schemas.openxmlformats.org/officeDocument/2006/relationships/hyperlink" Target="http://www.openstm32.org/HomePage" TargetMode="External"/><Relationship Id="rId4" Type="http://schemas.openxmlformats.org/officeDocument/2006/relationships/hyperlink" Target="http://www.st.com/content/st_com/en/products/embedded-software/mcus-embedded-software/stm32-embedded-software/stm32cube-embedded-software/stm32cubef1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Tutorials for STM32F103RB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Nicolas </a:t>
            </a:r>
            <a:r>
              <a:rPr lang="en-US" dirty="0" err="1" smtClean="0"/>
              <a:t>Barbot</a:t>
            </a:r>
            <a:endParaRPr lang="en-US" dirty="0"/>
          </a:p>
          <a:p>
            <a:r>
              <a:rPr lang="fr-FR" dirty="0" smtClean="0"/>
              <a:t>2016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9" y="5791200"/>
            <a:ext cx="18002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Echo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10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229600" cy="2569934"/>
          </a:xfrm>
        </p:spPr>
        <p:txBody>
          <a:bodyPr/>
          <a:lstStyle/>
          <a:p>
            <a:r>
              <a:rPr lang="en-US" dirty="0" smtClean="0"/>
              <a:t>Write a program that echo each received character (from and to USART2)</a:t>
            </a:r>
          </a:p>
          <a:p>
            <a:pPr lvl="1"/>
            <a:r>
              <a:rPr lang="en-US" dirty="0" smtClean="0"/>
              <a:t>Validate your program (using screen) for simple letter</a:t>
            </a:r>
          </a:p>
          <a:p>
            <a:pPr lvl="1"/>
            <a:r>
              <a:rPr lang="en-US" dirty="0" smtClean="0"/>
              <a:t>Deal with end line</a:t>
            </a:r>
          </a:p>
          <a:p>
            <a:r>
              <a:rPr lang="en-US" dirty="0" smtClean="0"/>
              <a:t>Write a program to implement Caesar cipher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en.wikipedia.org/wiki/Caesar_cipher</a:t>
            </a:r>
            <a:endParaRPr lang="en-US" dirty="0" smtClean="0"/>
          </a:p>
          <a:p>
            <a:pPr lvl="1"/>
            <a:r>
              <a:rPr lang="en-US" dirty="0" smtClean="0"/>
              <a:t>Plaintext is typed with the keyboard</a:t>
            </a:r>
          </a:p>
          <a:p>
            <a:pPr lvl="1"/>
            <a:r>
              <a:rPr lang="en-US" dirty="0" err="1" smtClean="0"/>
              <a:t>Ciphertext</a:t>
            </a:r>
            <a:r>
              <a:rPr lang="en-US" dirty="0" smtClean="0"/>
              <a:t> is print on the screen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749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printf</a:t>
            </a:r>
            <a:r>
              <a:rPr lang="fr-FR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11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153400" cy="3108543"/>
          </a:xfrm>
        </p:spPr>
        <p:txBody>
          <a:bodyPr/>
          <a:lstStyle/>
          <a:p>
            <a:r>
              <a:rPr lang="en-US" dirty="0" smtClean="0"/>
              <a:t>By default </a:t>
            </a:r>
            <a:r>
              <a:rPr lang="en-US" dirty="0" err="1" smtClean="0"/>
              <a:t>printf</a:t>
            </a:r>
            <a:r>
              <a:rPr lang="en-US" dirty="0" smtClean="0"/>
              <a:t>() function calls _write() which calls __</a:t>
            </a:r>
            <a:r>
              <a:rPr lang="en-US" dirty="0" err="1" smtClean="0"/>
              <a:t>io_putchar</a:t>
            </a:r>
            <a:r>
              <a:rPr lang="en-US" dirty="0" smtClean="0"/>
              <a:t>() (all functions are declared in </a:t>
            </a:r>
            <a:r>
              <a:rPr lang="en-US" dirty="0" err="1" smtClean="0"/>
              <a:t>syscalls.c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_write() function is just a loop which calls __</a:t>
            </a:r>
            <a:r>
              <a:rPr lang="en-US" dirty="0" err="1" smtClean="0"/>
              <a:t>io_putchar</a:t>
            </a:r>
            <a:r>
              <a:rPr lang="en-US" dirty="0" smtClean="0"/>
              <a:t>() for every character</a:t>
            </a:r>
          </a:p>
          <a:p>
            <a:pPr lvl="1"/>
            <a:r>
              <a:rPr lang="en-US" dirty="0" smtClean="0"/>
              <a:t>__</a:t>
            </a:r>
            <a:r>
              <a:rPr lang="en-US" dirty="0" err="1" smtClean="0"/>
              <a:t>ioput_char</a:t>
            </a:r>
            <a:r>
              <a:rPr lang="en-US" dirty="0" smtClean="0"/>
              <a:t> is declared as weak and can be overloaded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main.c</a:t>
            </a:r>
            <a:r>
              <a:rPr lang="en-US" dirty="0" smtClean="0"/>
              <a:t>, declare an new __</a:t>
            </a:r>
            <a:r>
              <a:rPr lang="en-US" dirty="0" err="1" smtClean="0"/>
              <a:t>io_putchar</a:t>
            </a:r>
            <a:r>
              <a:rPr lang="en-US" dirty="0" smtClean="0"/>
              <a:t>() function</a:t>
            </a:r>
          </a:p>
          <a:p>
            <a:pPr lvl="1"/>
            <a:r>
              <a:rPr lang="en-US" dirty="0" smtClean="0"/>
              <a:t>__</a:t>
            </a:r>
            <a:r>
              <a:rPr lang="en-US" dirty="0" err="1" smtClean="0"/>
              <a:t>io_putchar</a:t>
            </a:r>
            <a:r>
              <a:rPr lang="en-US" dirty="0" smtClean="0"/>
              <a:t>() have to transmit a single character to USART2</a:t>
            </a:r>
          </a:p>
          <a:p>
            <a:pPr lvl="1"/>
            <a:r>
              <a:rPr lang="en-US" dirty="0" smtClean="0"/>
              <a:t>In main(), call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Build and validate your program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795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12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153400" cy="1015663"/>
          </a:xfrm>
        </p:spPr>
        <p:txBody>
          <a:bodyPr/>
          <a:lstStyle/>
          <a:p>
            <a:r>
              <a:rPr lang="en-US" dirty="0" smtClean="0"/>
              <a:t>Thanks to this tutorial, you are now able to:</a:t>
            </a:r>
          </a:p>
          <a:p>
            <a:pPr lvl="1"/>
            <a:r>
              <a:rPr lang="en-US" dirty="0" smtClean="0"/>
              <a:t>Use UART to transmit and receive </a:t>
            </a:r>
            <a:r>
              <a:rPr lang="en-US" dirty="0" smtClean="0"/>
              <a:t>characters</a:t>
            </a:r>
            <a:endParaRPr lang="en-US" dirty="0" smtClean="0"/>
          </a:p>
          <a:p>
            <a:pPr lvl="1"/>
            <a:r>
              <a:rPr lang="en-US" dirty="0" smtClean="0"/>
              <a:t>Redirect </a:t>
            </a:r>
            <a:r>
              <a:rPr lang="en-US" dirty="0" err="1" smtClean="0"/>
              <a:t>printf</a:t>
            </a:r>
            <a:r>
              <a:rPr lang="en-US" dirty="0" smtClean="0"/>
              <a:t>() function to </a:t>
            </a:r>
            <a:r>
              <a:rPr lang="en-US" smtClean="0"/>
              <a:t>send </a:t>
            </a:r>
            <a:r>
              <a:rPr lang="en-US" smtClean="0"/>
              <a:t>characters </a:t>
            </a:r>
            <a:r>
              <a:rPr lang="en-US" dirty="0" smtClean="0"/>
              <a:t>to USART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121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Tutorials for STM32F103RB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708981"/>
          </a:xfrm>
        </p:spPr>
        <p:txBody>
          <a:bodyPr/>
          <a:lstStyle/>
          <a:p>
            <a:r>
              <a:rPr lang="en-US" dirty="0"/>
              <a:t>Create</a:t>
            </a:r>
            <a:r>
              <a:rPr lang="fr-FR" dirty="0"/>
              <a:t> an OpenSTM32 Project </a:t>
            </a:r>
          </a:p>
          <a:p>
            <a:r>
              <a:rPr lang="fr-FR" dirty="0" err="1"/>
              <a:t>Create</a:t>
            </a:r>
            <a:r>
              <a:rPr lang="fr-FR" dirty="0"/>
              <a:t> a STM32CubeMX Project</a:t>
            </a:r>
          </a:p>
          <a:p>
            <a:r>
              <a:rPr lang="fr-FR" dirty="0"/>
              <a:t>GPIO</a:t>
            </a:r>
          </a:p>
          <a:p>
            <a:r>
              <a:rPr lang="fr-FR" dirty="0"/>
              <a:t>UART</a:t>
            </a:r>
          </a:p>
          <a:p>
            <a:r>
              <a:rPr lang="fr-FR" dirty="0" err="1"/>
              <a:t>Timer</a:t>
            </a:r>
            <a:endParaRPr lang="fr-FR" dirty="0"/>
          </a:p>
          <a:p>
            <a:r>
              <a:rPr lang="fr-FR" dirty="0" err="1">
                <a:solidFill>
                  <a:schemeClr val="accent3"/>
                </a:solidFill>
              </a:rPr>
              <a:t>Analog</a:t>
            </a:r>
            <a:r>
              <a:rPr lang="fr-FR" dirty="0">
                <a:solidFill>
                  <a:schemeClr val="accent3"/>
                </a:solidFill>
              </a:rPr>
              <a:t> to Digital Conversion</a:t>
            </a:r>
          </a:p>
          <a:p>
            <a:r>
              <a:rPr lang="fr-FR" dirty="0">
                <a:solidFill>
                  <a:schemeClr val="accent3"/>
                </a:solidFill>
              </a:rPr>
              <a:t>Digital to </a:t>
            </a:r>
            <a:r>
              <a:rPr lang="fr-FR" dirty="0" err="1">
                <a:solidFill>
                  <a:schemeClr val="accent3"/>
                </a:solidFill>
              </a:rPr>
              <a:t>Analog</a:t>
            </a:r>
            <a:r>
              <a:rPr lang="fr-FR" dirty="0">
                <a:solidFill>
                  <a:schemeClr val="accent3"/>
                </a:solidFill>
              </a:rPr>
              <a:t> Conversion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FLASH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6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Tutorials for STM32F103RB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5239896"/>
          </a:xfrm>
        </p:spPr>
        <p:txBody>
          <a:bodyPr/>
          <a:lstStyle/>
          <a:p>
            <a:r>
              <a:rPr lang="fr-FR" dirty="0"/>
              <a:t>Ressources</a:t>
            </a:r>
          </a:p>
          <a:p>
            <a:pPr lvl="1"/>
            <a:r>
              <a:rPr lang="fr-FR" dirty="0" err="1"/>
              <a:t>Nucleo</a:t>
            </a:r>
            <a:r>
              <a:rPr lang="fr-FR" dirty="0"/>
              <a:t> F103RB</a:t>
            </a:r>
          </a:p>
          <a:p>
            <a:pPr lvl="2"/>
            <a:r>
              <a:rPr lang="fr-FR" dirty="0">
                <a:hlinkClick r:id="rId2"/>
              </a:rPr>
              <a:t>http://www.st.com/content/st_com/en/products/evaluation-tools/product-evaluation-tools/mcu-eval-tools/stm32-mcu-eval-tools/stm32-mcu-nucleo/nucleo-f103rb.html</a:t>
            </a:r>
            <a:endParaRPr lang="fr-FR" dirty="0"/>
          </a:p>
          <a:p>
            <a:pPr lvl="2"/>
            <a:r>
              <a:rPr lang="fr-FR" dirty="0"/>
              <a:t>This page </a:t>
            </a:r>
            <a:r>
              <a:rPr lang="fr-FR" dirty="0" err="1"/>
              <a:t>contains</a:t>
            </a:r>
            <a:r>
              <a:rPr lang="fr-FR" dirty="0"/>
              <a:t>  user </a:t>
            </a:r>
            <a:r>
              <a:rPr lang="fr-FR" dirty="0" err="1"/>
              <a:t>manual</a:t>
            </a:r>
            <a:r>
              <a:rPr lang="fr-FR" dirty="0"/>
              <a:t> UM1724 </a:t>
            </a:r>
            <a:r>
              <a:rPr lang="en-US" dirty="0"/>
              <a:t>describing</a:t>
            </a:r>
            <a:r>
              <a:rPr lang="fr-FR" dirty="0"/>
              <a:t> the hardware of </a:t>
            </a:r>
            <a:r>
              <a:rPr lang="fr-FR" dirty="0" err="1"/>
              <a:t>Nucleo</a:t>
            </a:r>
            <a:r>
              <a:rPr lang="fr-FR" dirty="0"/>
              <a:t> </a:t>
            </a:r>
            <a:r>
              <a:rPr lang="fr-FR" dirty="0" err="1"/>
              <a:t>boards</a:t>
            </a:r>
            <a:endParaRPr lang="fr-FR" dirty="0"/>
          </a:p>
          <a:p>
            <a:pPr lvl="1"/>
            <a:r>
              <a:rPr lang="fr-FR" dirty="0"/>
              <a:t>STM32F103RB</a:t>
            </a:r>
          </a:p>
          <a:p>
            <a:pPr lvl="2"/>
            <a:r>
              <a:rPr lang="fr-FR" dirty="0">
                <a:hlinkClick r:id="rId3"/>
              </a:rPr>
              <a:t>http://www.st.com/content/st_com/en/products/microcontrollers/stm32-32-bit-arm-cortex-mcus/stm32f1-series/stm32f103/stm32f103rb.html</a:t>
            </a:r>
            <a:endParaRPr lang="fr-FR" dirty="0"/>
          </a:p>
          <a:p>
            <a:pPr lvl="2"/>
            <a:r>
              <a:rPr lang="fr-FR" dirty="0"/>
              <a:t>This page </a:t>
            </a:r>
            <a:r>
              <a:rPr lang="fr-FR" dirty="0" err="1"/>
              <a:t>contains</a:t>
            </a:r>
            <a:r>
              <a:rPr lang="fr-FR" dirty="0"/>
              <a:t> 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manual</a:t>
            </a:r>
            <a:r>
              <a:rPr lang="fr-FR" dirty="0"/>
              <a:t> RM0008 </a:t>
            </a:r>
            <a:r>
              <a:rPr lang="en-US" dirty="0"/>
              <a:t>describing</a:t>
            </a:r>
            <a:r>
              <a:rPr lang="fr-FR" dirty="0"/>
              <a:t> STM32F103RB</a:t>
            </a:r>
          </a:p>
          <a:p>
            <a:pPr lvl="1"/>
            <a:r>
              <a:rPr lang="fr-FR" dirty="0"/>
              <a:t>STM32 Cube F1</a:t>
            </a:r>
          </a:p>
          <a:p>
            <a:pPr lvl="2"/>
            <a:r>
              <a:rPr lang="en-US" dirty="0">
                <a:hlinkClick r:id="rId4"/>
              </a:rPr>
              <a:t>http://www.st.com/content/st_com/en/products/embedded-software/mcus-embedded-software/stm32-embedded-software/stm32cube-embedded-software/stm32cubef1.html</a:t>
            </a:r>
            <a:endParaRPr lang="en-US" dirty="0"/>
          </a:p>
          <a:p>
            <a:pPr lvl="2"/>
            <a:r>
              <a:rPr lang="en-US" dirty="0"/>
              <a:t>This page contains UM1850 describing the HAL library</a:t>
            </a:r>
          </a:p>
          <a:p>
            <a:pPr lvl="1"/>
            <a:r>
              <a:rPr lang="en-US" dirty="0"/>
              <a:t>Open STM32</a:t>
            </a:r>
          </a:p>
          <a:p>
            <a:pPr lvl="2"/>
            <a:r>
              <a:rPr lang="en-US" dirty="0">
                <a:hlinkClick r:id="rId5"/>
              </a:rPr>
              <a:t>http://www.openstm32.org/HomePage</a:t>
            </a:r>
            <a:endParaRPr lang="en-US" dirty="0"/>
          </a:p>
          <a:p>
            <a:pPr lvl="2"/>
            <a:r>
              <a:rPr lang="en-US" dirty="0"/>
              <a:t>Open STM32 is a free Eclipse plugin for programming STM32 MCU (registration needed).</a:t>
            </a:r>
          </a:p>
          <a:p>
            <a:pPr lvl="1"/>
            <a:r>
              <a:rPr lang="en-US" dirty="0"/>
              <a:t>Eclipse</a:t>
            </a:r>
          </a:p>
          <a:p>
            <a:pPr lvl="2"/>
            <a:r>
              <a:rPr lang="en-US" dirty="0">
                <a:hlinkClick r:id="rId6"/>
              </a:rPr>
              <a:t>https://www.eclipse.org</a:t>
            </a:r>
            <a:endParaRPr lang="en-US" dirty="0"/>
          </a:p>
          <a:p>
            <a:pPr lvl="2"/>
            <a:r>
              <a:rPr lang="en-US" dirty="0"/>
              <a:t>Eclipse is the IDE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91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UART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9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1692771"/>
          </a:xfrm>
        </p:spPr>
        <p:txBody>
          <a:bodyPr/>
          <a:lstStyle/>
          <a:p>
            <a:r>
              <a:rPr lang="fr-FR" dirty="0" smtClean="0"/>
              <a:t>Goals:</a:t>
            </a:r>
          </a:p>
          <a:p>
            <a:pPr lvl="1"/>
            <a:r>
              <a:rPr lang="fr-FR" dirty="0" err="1" smtClean="0"/>
              <a:t>Identify</a:t>
            </a:r>
            <a:r>
              <a:rPr lang="fr-FR" dirty="0" smtClean="0"/>
              <a:t> </a:t>
            </a:r>
            <a:r>
              <a:rPr lang="fr-FR" dirty="0" err="1" smtClean="0"/>
              <a:t>UARTs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datasheet</a:t>
            </a:r>
            <a:endParaRPr lang="fr-FR" dirty="0" smtClean="0"/>
          </a:p>
          <a:p>
            <a:pPr lvl="1"/>
            <a:r>
              <a:rPr lang="fr-FR" dirty="0" smtClean="0"/>
              <a:t>Configure and use UART </a:t>
            </a:r>
            <a:r>
              <a:rPr lang="fr-FR" dirty="0" err="1" smtClean="0"/>
              <a:t>with</a:t>
            </a:r>
            <a:r>
              <a:rPr lang="fr-FR" dirty="0" smtClean="0"/>
              <a:t> HAL drivers (transmission and </a:t>
            </a:r>
            <a:r>
              <a:rPr lang="fr-FR" dirty="0" err="1" smtClean="0"/>
              <a:t>reception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Use </a:t>
            </a:r>
            <a:r>
              <a:rPr lang="fr-FR" dirty="0" err="1" smtClean="0"/>
              <a:t>printf</a:t>
            </a:r>
            <a:r>
              <a:rPr lang="fr-FR" dirty="0" smtClean="0"/>
              <a:t>() </a:t>
            </a:r>
            <a:r>
              <a:rPr lang="fr-FR" dirty="0" err="1" smtClean="0"/>
              <a:t>with</a:t>
            </a:r>
            <a:r>
              <a:rPr lang="fr-FR" dirty="0" smtClean="0"/>
              <a:t> UART</a:t>
            </a:r>
            <a:endParaRPr lang="fr-FR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851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</a:t>
            </a:r>
            <a:r>
              <a:rPr lang="fr-FR" dirty="0" smtClean="0"/>
              <a:t> a </a:t>
            </a:r>
            <a:r>
              <a:rPr lang="fr-FR" dirty="0" err="1" smtClean="0"/>
              <a:t>UARTs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5293757"/>
          </a:xfrm>
        </p:spPr>
        <p:txBody>
          <a:bodyPr/>
          <a:lstStyle/>
          <a:p>
            <a:r>
              <a:rPr lang="fr-FR" dirty="0" smtClean="0"/>
              <a:t>Open User Manuel 1724 « STM32 Nucleo-64 </a:t>
            </a:r>
            <a:r>
              <a:rPr lang="fr-FR" dirty="0" err="1" smtClean="0"/>
              <a:t>boards</a:t>
            </a:r>
            <a:r>
              <a:rPr lang="fr-FR" dirty="0" smtClean="0"/>
              <a:t> » [1]</a:t>
            </a:r>
          </a:p>
          <a:p>
            <a:pPr lvl="1"/>
            <a:r>
              <a:rPr lang="fr-FR" dirty="0" smtClean="0"/>
              <a:t>Go to 6.8 USART Communication (p.24</a:t>
            </a:r>
            <a:r>
              <a:rPr lang="fr-FR" dirty="0"/>
              <a:t>), STM32F103RB </a:t>
            </a:r>
            <a:r>
              <a:rPr lang="fr-FR" dirty="0" err="1"/>
              <a:t>provides</a:t>
            </a:r>
            <a:r>
              <a:rPr lang="fr-FR" dirty="0"/>
              <a:t> 3 </a:t>
            </a:r>
            <a:r>
              <a:rPr lang="fr-FR" dirty="0" smtClean="0"/>
              <a:t>USART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For USART1, PA9 and PA10 </a:t>
            </a:r>
            <a:r>
              <a:rPr lang="fr-FR" dirty="0" smtClean="0"/>
              <a:t>are </a:t>
            </a:r>
            <a:r>
              <a:rPr lang="fr-FR" dirty="0" err="1" smtClean="0"/>
              <a:t>connected</a:t>
            </a:r>
            <a:r>
              <a:rPr lang="fr-FR" dirty="0" smtClean="0"/>
              <a:t> </a:t>
            </a:r>
            <a:r>
              <a:rPr lang="fr-FR" dirty="0" smtClean="0"/>
              <a:t>to D8 and D2 (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connectors</a:t>
            </a:r>
            <a:r>
              <a:rPr lang="fr-FR" dirty="0" smtClean="0"/>
              <a:t>) and CN10 pin 21 and 33 (Morpho </a:t>
            </a:r>
            <a:r>
              <a:rPr lang="fr-FR" dirty="0" err="1" smtClean="0"/>
              <a:t>connectors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For USART2, PA2 and PA3 are </a:t>
            </a:r>
            <a:r>
              <a:rPr lang="fr-FR" dirty="0" err="1" smtClean="0"/>
              <a:t>connected</a:t>
            </a:r>
            <a:r>
              <a:rPr lang="fr-FR" dirty="0" smtClean="0"/>
              <a:t> to ST-LINK by default (and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connected</a:t>
            </a:r>
            <a:r>
              <a:rPr lang="fr-FR" dirty="0" smtClean="0"/>
              <a:t> to USB)</a:t>
            </a:r>
          </a:p>
          <a:p>
            <a:pPr lvl="1"/>
            <a:r>
              <a:rPr lang="fr-FR" dirty="0" smtClean="0"/>
              <a:t>For USART3, PC10 and PC11 are </a:t>
            </a:r>
            <a:r>
              <a:rPr lang="fr-FR" dirty="0" err="1" smtClean="0"/>
              <a:t>connected</a:t>
            </a:r>
            <a:r>
              <a:rPr lang="fr-FR" dirty="0" smtClean="0"/>
              <a:t> to CN7 pin 1 and 2 (Morpho </a:t>
            </a:r>
            <a:r>
              <a:rPr lang="fr-FR" dirty="0" err="1" smtClean="0"/>
              <a:t>connectors</a:t>
            </a:r>
            <a:r>
              <a:rPr lang="fr-FR" dirty="0" smtClean="0"/>
              <a:t>)</a:t>
            </a:r>
          </a:p>
          <a:p>
            <a:r>
              <a:rPr lang="fr-FR" dirty="0" smtClean="0"/>
              <a:t>In </a:t>
            </a:r>
            <a:r>
              <a:rPr lang="fr-FR" dirty="0" err="1" smtClean="0"/>
              <a:t>this</a:t>
            </a:r>
            <a:r>
              <a:rPr lang="fr-FR" dirty="0" smtClean="0"/>
              <a:t> tutorial,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configure USAR2 to </a:t>
            </a:r>
            <a:r>
              <a:rPr lang="fr-FR" dirty="0" err="1" smtClean="0"/>
              <a:t>send</a:t>
            </a:r>
            <a:r>
              <a:rPr lang="fr-FR" dirty="0" smtClean="0"/>
              <a:t> and </a:t>
            </a:r>
            <a:r>
              <a:rPr lang="fr-FR" dirty="0" err="1" smtClean="0"/>
              <a:t>receive</a:t>
            </a:r>
            <a:r>
              <a:rPr lang="fr-FR" dirty="0" smtClean="0"/>
              <a:t> </a:t>
            </a:r>
            <a:r>
              <a:rPr lang="fr-FR" dirty="0" err="1" smtClean="0"/>
              <a:t>characters</a:t>
            </a:r>
            <a:r>
              <a:rPr lang="fr-FR" dirty="0" smtClean="0"/>
              <a:t> to the host PC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6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33784"/>
              </p:ext>
            </p:extLst>
          </p:nvPr>
        </p:nvGraphicFramePr>
        <p:xfrm>
          <a:off x="1524000" y="22504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USART1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USART2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USART3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PB10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PB11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376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7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153400" cy="2185214"/>
          </a:xfrm>
        </p:spPr>
        <p:txBody>
          <a:bodyPr/>
          <a:lstStyle/>
          <a:p>
            <a:r>
              <a:rPr lang="en-US" dirty="0" smtClean="0"/>
              <a:t>Create a new project for STM32F103RB using HAL library</a:t>
            </a:r>
          </a:p>
          <a:p>
            <a:pPr lvl="1"/>
            <a:r>
              <a:rPr lang="en-US" dirty="0"/>
              <a:t>See </a:t>
            </a:r>
            <a:r>
              <a:rPr lang="en-US" dirty="0" smtClean="0"/>
              <a:t>“CreateOpenSTM32Project” presentation</a:t>
            </a:r>
          </a:p>
          <a:p>
            <a:r>
              <a:rPr lang="en-US" dirty="0" smtClean="0"/>
              <a:t>Add the </a:t>
            </a:r>
            <a:r>
              <a:rPr lang="en-US" dirty="0" err="1" smtClean="0"/>
              <a:t>SystemClock_Config</a:t>
            </a:r>
            <a:r>
              <a:rPr lang="en-US" dirty="0" smtClean="0"/>
              <a:t> function in </a:t>
            </a:r>
            <a:r>
              <a:rPr lang="en-US" dirty="0" err="1" smtClean="0"/>
              <a:t>main.c</a:t>
            </a:r>
            <a:endParaRPr lang="en-US" dirty="0" smtClean="0"/>
          </a:p>
          <a:p>
            <a:pPr lvl="1"/>
            <a:r>
              <a:rPr lang="en-US" dirty="0" smtClean="0"/>
              <a:t>Set HCLK to 64 MHz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SystemClock_Config</a:t>
            </a:r>
            <a:r>
              <a:rPr lang="en-US" dirty="0" smtClean="0"/>
              <a:t> and </a:t>
            </a:r>
            <a:r>
              <a:rPr lang="en-US" dirty="0" err="1" smtClean="0"/>
              <a:t>HAL_Init</a:t>
            </a:r>
            <a:r>
              <a:rPr lang="en-US" dirty="0" smtClean="0"/>
              <a:t> function in main().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482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UART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8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229600" cy="4816703"/>
          </a:xfrm>
        </p:spPr>
        <p:txBody>
          <a:bodyPr/>
          <a:lstStyle/>
          <a:p>
            <a:r>
              <a:rPr lang="fr-FR" dirty="0"/>
              <a:t>Open User Manuel </a:t>
            </a:r>
            <a:r>
              <a:rPr lang="fr-FR" dirty="0" smtClean="0"/>
              <a:t>1850 </a:t>
            </a:r>
            <a:r>
              <a:rPr lang="fr-FR" dirty="0"/>
              <a:t>« </a:t>
            </a:r>
            <a:r>
              <a:rPr lang="en-US" dirty="0"/>
              <a:t>Description of STM32F1xx HAL drivers</a:t>
            </a:r>
            <a:r>
              <a:rPr lang="fr-FR" dirty="0"/>
              <a:t> » </a:t>
            </a:r>
            <a:r>
              <a:rPr lang="fr-FR" dirty="0" smtClean="0"/>
              <a:t>[3]</a:t>
            </a:r>
          </a:p>
          <a:p>
            <a:pPr lvl="1"/>
            <a:r>
              <a:rPr lang="fr-FR" dirty="0" err="1" smtClean="0"/>
              <a:t>Chapter</a:t>
            </a:r>
            <a:r>
              <a:rPr lang="fr-FR" dirty="0" smtClean="0"/>
              <a:t> 41 (p. 598) </a:t>
            </a:r>
            <a:r>
              <a:rPr lang="fr-FR" dirty="0" err="1" smtClean="0"/>
              <a:t>describes</a:t>
            </a:r>
            <a:r>
              <a:rPr lang="fr-FR" dirty="0" smtClean="0"/>
              <a:t> the use of UART </a:t>
            </a:r>
            <a:r>
              <a:rPr lang="fr-FR" dirty="0" err="1" smtClean="0"/>
              <a:t>with</a:t>
            </a:r>
            <a:r>
              <a:rPr lang="fr-FR" dirty="0" smtClean="0"/>
              <a:t> HAL drivers (all UART, USART, SMARTCARD and IRDA driver modules control USART </a:t>
            </a:r>
            <a:r>
              <a:rPr lang="fr-FR" dirty="0" err="1" smtClean="0"/>
              <a:t>peripherals</a:t>
            </a:r>
            <a:r>
              <a:rPr lang="fr-FR" dirty="0" smtClean="0"/>
              <a:t>).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/>
              <a:t>Declare</a:t>
            </a:r>
            <a:r>
              <a:rPr lang="fr-FR" dirty="0"/>
              <a:t> a </a:t>
            </a:r>
            <a:r>
              <a:rPr lang="fr-FR" b="1" dirty="0" smtClean="0"/>
              <a:t>global</a:t>
            </a:r>
            <a:r>
              <a:rPr lang="fr-FR" dirty="0" smtClean="0"/>
              <a:t> </a:t>
            </a:r>
            <a:r>
              <a:rPr lang="fr-FR" dirty="0" err="1" smtClean="0"/>
              <a:t>UART_HandleTypeDef</a:t>
            </a:r>
            <a:r>
              <a:rPr lang="fr-FR" dirty="0" smtClean="0"/>
              <a:t> structure (</a:t>
            </a:r>
            <a:r>
              <a:rPr lang="fr-FR" dirty="0" err="1" smtClean="0"/>
              <a:t>outside</a:t>
            </a:r>
            <a:r>
              <a:rPr lang="fr-FR" dirty="0"/>
              <a:t> </a:t>
            </a:r>
            <a:r>
              <a:rPr lang="fr-FR" dirty="0" smtClean="0"/>
              <a:t>main())</a:t>
            </a:r>
            <a:endParaRPr lang="fr-FR" dirty="0"/>
          </a:p>
          <a:p>
            <a:pPr lvl="1"/>
            <a:r>
              <a:rPr lang="fr-FR" dirty="0" err="1"/>
              <a:t>Fill</a:t>
            </a:r>
            <a:r>
              <a:rPr lang="fr-FR" dirty="0"/>
              <a:t> up the structure </a:t>
            </a:r>
            <a:r>
              <a:rPr lang="fr-FR" dirty="0" err="1" smtClean="0"/>
              <a:t>fields</a:t>
            </a:r>
            <a:r>
              <a:rPr lang="fr-FR" dirty="0" smtClean="0"/>
              <a:t> to: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Call </a:t>
            </a:r>
            <a:r>
              <a:rPr lang="fr-FR" dirty="0" err="1" smtClean="0"/>
              <a:t>HAL_UART_Init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to </a:t>
            </a:r>
            <a:r>
              <a:rPr lang="fr-FR" dirty="0" err="1" smtClean="0"/>
              <a:t>initialize</a:t>
            </a:r>
            <a:r>
              <a:rPr lang="fr-FR" dirty="0" smtClean="0"/>
              <a:t> USART2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en-US" dirty="0" smtClean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33456"/>
              </p:ext>
            </p:extLst>
          </p:nvPr>
        </p:nvGraphicFramePr>
        <p:xfrm>
          <a:off x="761999" y="3124200"/>
          <a:ext cx="784860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29"/>
                <a:gridCol w="1121229"/>
                <a:gridCol w="1121229"/>
                <a:gridCol w="1121229"/>
                <a:gridCol w="1121229"/>
                <a:gridCol w="1121229"/>
                <a:gridCol w="1121229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Baud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HW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USART2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TX/RX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412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UART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9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229600" cy="5724644"/>
          </a:xfrm>
        </p:spPr>
        <p:txBody>
          <a:bodyPr/>
          <a:lstStyle/>
          <a:p>
            <a:r>
              <a:rPr lang="fr-FR" dirty="0" smtClean="0"/>
              <a:t>By default </a:t>
            </a:r>
            <a:r>
              <a:rPr lang="fr-FR" dirty="0" err="1"/>
              <a:t>HAL_UART_Init</a:t>
            </a:r>
            <a:r>
              <a:rPr lang="fr-FR" dirty="0" smtClean="0"/>
              <a:t>() call </a:t>
            </a:r>
            <a:r>
              <a:rPr lang="fr-FR" dirty="0" err="1" smtClean="0"/>
              <a:t>HAL_UART_MspInit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HAL_UART_MspInit</a:t>
            </a:r>
            <a:r>
              <a:rPr lang="fr-FR" dirty="0" smtClean="0"/>
              <a:t>() </a:t>
            </a:r>
            <a:r>
              <a:rPr lang="fr-FR" dirty="0" err="1" smtClean="0"/>
              <a:t>is</a:t>
            </a:r>
            <a:r>
              <a:rPr lang="fr-FR" dirty="0" smtClean="0"/>
              <a:t> an </a:t>
            </a:r>
            <a:r>
              <a:rPr lang="fr-FR" dirty="0" err="1" smtClean="0"/>
              <a:t>empty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(</a:t>
            </a:r>
            <a:r>
              <a:rPr lang="fr-FR" dirty="0" err="1" smtClean="0"/>
              <a:t>declared</a:t>
            </a:r>
            <a:r>
              <a:rPr lang="fr-FR" dirty="0" smtClean="0"/>
              <a:t> in </a:t>
            </a:r>
            <a:r>
              <a:rPr lang="fr-FR" dirty="0"/>
              <a:t>stm32f1xx_hal_uart.c </a:t>
            </a:r>
            <a:r>
              <a:rPr lang="fr-FR" dirty="0" smtClean="0"/>
              <a:t>file)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weak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r>
              <a:rPr lang="fr-FR" dirty="0" smtClean="0"/>
              <a:t> and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overloaded</a:t>
            </a:r>
            <a:r>
              <a:rPr lang="fr-FR" dirty="0" smtClean="0"/>
              <a:t> to configure USART2 pins</a:t>
            </a:r>
          </a:p>
          <a:p>
            <a:r>
              <a:rPr lang="fr-FR" dirty="0" smtClean="0"/>
              <a:t>In the </a:t>
            </a:r>
            <a:r>
              <a:rPr lang="fr-FR" dirty="0" err="1" smtClean="0"/>
              <a:t>project</a:t>
            </a:r>
            <a:r>
              <a:rPr lang="fr-FR" dirty="0" smtClean="0"/>
              <a:t>, </a:t>
            </a:r>
            <a:r>
              <a:rPr lang="fr-FR" dirty="0" err="1" smtClean="0"/>
              <a:t>add</a:t>
            </a:r>
            <a:r>
              <a:rPr lang="fr-FR" dirty="0" smtClean="0"/>
              <a:t> the file stm32f1xx_hal_msp.c</a:t>
            </a:r>
          </a:p>
          <a:p>
            <a:pPr lvl="1"/>
            <a:r>
              <a:rPr lang="fr-FR" dirty="0" smtClean="0"/>
              <a:t>This file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overloaded</a:t>
            </a:r>
            <a:r>
              <a:rPr lang="fr-FR" dirty="0" smtClean="0"/>
              <a:t> </a:t>
            </a:r>
            <a:r>
              <a:rPr lang="fr-FR" dirty="0" err="1" smtClean="0"/>
              <a:t>HAL_UART_MspInit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for USART2</a:t>
            </a:r>
          </a:p>
          <a:p>
            <a:pPr lvl="1"/>
            <a:r>
              <a:rPr lang="fr-FR" dirty="0" smtClean="0"/>
              <a:t>This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enables</a:t>
            </a:r>
            <a:r>
              <a:rPr lang="fr-FR" dirty="0" smtClean="0"/>
              <a:t> </a:t>
            </a:r>
            <a:r>
              <a:rPr lang="fr-FR" dirty="0" err="1" smtClean="0"/>
              <a:t>clocks</a:t>
            </a:r>
            <a:r>
              <a:rPr lang="fr-FR" dirty="0" smtClean="0"/>
              <a:t> </a:t>
            </a:r>
            <a:r>
              <a:rPr lang="fr-FR" dirty="0" err="1" smtClean="0"/>
              <a:t>corresponding</a:t>
            </a:r>
            <a:r>
              <a:rPr lang="fr-FR" dirty="0" smtClean="0"/>
              <a:t> to USART2 and configure PA2 and PA3 in </a:t>
            </a:r>
            <a:r>
              <a:rPr lang="fr-FR" dirty="0" err="1" smtClean="0"/>
              <a:t>alternate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mode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Implement</a:t>
            </a:r>
            <a:r>
              <a:rPr lang="fr-FR" dirty="0" smtClean="0"/>
              <a:t> an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loop</a:t>
            </a:r>
            <a:r>
              <a:rPr lang="fr-FR" dirty="0" smtClean="0"/>
              <a:t> in main() to transmit a </a:t>
            </a:r>
            <a:r>
              <a:rPr lang="fr-FR" dirty="0" err="1" smtClean="0"/>
              <a:t>character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/>
              <a:t>HAL_UART_Transmit</a:t>
            </a:r>
            <a:r>
              <a:rPr lang="fr-FR" dirty="0" smtClean="0"/>
              <a:t>()) </a:t>
            </a:r>
            <a:r>
              <a:rPr lang="fr-FR" dirty="0" err="1" smtClean="0"/>
              <a:t>every</a:t>
            </a:r>
            <a:r>
              <a:rPr lang="fr-FR" dirty="0" smtClean="0"/>
              <a:t> 500 ms</a:t>
            </a:r>
          </a:p>
          <a:p>
            <a:r>
              <a:rPr lang="fr-FR" dirty="0" smtClean="0"/>
              <a:t>To </a:t>
            </a:r>
            <a:r>
              <a:rPr lang="fr-FR" dirty="0" err="1" smtClean="0"/>
              <a:t>see</a:t>
            </a:r>
            <a:r>
              <a:rPr lang="fr-FR" dirty="0" smtClean="0"/>
              <a:t> the </a:t>
            </a:r>
            <a:r>
              <a:rPr lang="fr-FR" dirty="0" err="1" smtClean="0"/>
              <a:t>transmitted</a:t>
            </a:r>
            <a:r>
              <a:rPr lang="fr-FR" dirty="0" smtClean="0"/>
              <a:t> </a:t>
            </a:r>
            <a:r>
              <a:rPr lang="fr-FR" dirty="0" err="1" smtClean="0"/>
              <a:t>character</a:t>
            </a:r>
            <a:r>
              <a:rPr lang="fr-FR" dirty="0" smtClean="0"/>
              <a:t>, open a </a:t>
            </a:r>
            <a:r>
              <a:rPr lang="fr-FR" dirty="0" err="1" smtClean="0"/>
              <a:t>screen</a:t>
            </a:r>
            <a:r>
              <a:rPr lang="fr-FR" dirty="0" smtClean="0"/>
              <a:t> session</a:t>
            </a:r>
          </a:p>
          <a:p>
            <a:pPr lvl="1"/>
            <a:r>
              <a:rPr lang="fr-FR" dirty="0" err="1"/>
              <a:t>s</a:t>
            </a:r>
            <a:r>
              <a:rPr lang="fr-FR" dirty="0" err="1" smtClean="0"/>
              <a:t>creen</a:t>
            </a:r>
            <a:r>
              <a:rPr lang="fr-FR" dirty="0" smtClean="0"/>
              <a:t> </a:t>
            </a:r>
            <a:r>
              <a:rPr lang="fr-FR" dirty="0" smtClean="0"/>
              <a:t>/</a:t>
            </a:r>
            <a:r>
              <a:rPr lang="fr-FR" dirty="0" err="1" smtClean="0"/>
              <a:t>dev</a:t>
            </a:r>
            <a:r>
              <a:rPr lang="fr-FR" dirty="0" smtClean="0"/>
              <a:t>/ttyACM0 9600</a:t>
            </a:r>
          </a:p>
          <a:p>
            <a:pPr lvl="1"/>
            <a:r>
              <a:rPr lang="fr-FR" dirty="0" smtClean="0"/>
              <a:t>Exit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Ctrl+A</a:t>
            </a:r>
            <a:r>
              <a:rPr lang="fr-FR" dirty="0" smtClean="0"/>
              <a:t> k and y(es)</a:t>
            </a:r>
          </a:p>
          <a:p>
            <a:r>
              <a:rPr lang="fr-FR" dirty="0" err="1" smtClean="0"/>
              <a:t>Build</a:t>
            </a:r>
            <a:r>
              <a:rPr lang="fr-FR" dirty="0" smtClean="0"/>
              <a:t> the </a:t>
            </a:r>
            <a:r>
              <a:rPr lang="fr-FR" dirty="0" err="1" smtClean="0"/>
              <a:t>project</a:t>
            </a:r>
            <a:r>
              <a:rPr lang="fr-FR" dirty="0" smtClean="0"/>
              <a:t>, check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overloaded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r>
              <a:rPr lang="fr-FR" dirty="0" smtClean="0"/>
              <a:t> and </a:t>
            </a:r>
            <a:r>
              <a:rPr lang="fr-FR" dirty="0" err="1" smtClean="0"/>
              <a:t>validate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application.</a:t>
            </a:r>
          </a:p>
          <a:p>
            <a:pPr lvl="1"/>
            <a:endParaRPr lang="en-US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93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፥፾ፓ፼፱ᎃᎃ፹፶፹፵፴"/>
  <p:tag name="DATETIME" val="ፇጿፆጿፂፀፁፂጰጰፁፄፊፅፉ፠፝ጰጸፗ፝፤ጻፂፊፀጹ"/>
  <p:tag name="DONEBY" val="፣፤፬፳፼፱ᎂ፱ጰ፳፿፼፿፽፲፿"/>
  <p:tag name="IPADDRESS" val="ፑፗ።ፓ፧፜ፂፁፃፃ"/>
  <p:tag name="APPVER" val="ፃጾፀ"/>
  <p:tag name="RANDOM" val="16"/>
  <p:tag name="CHECKSUM" val="ፄፈፄፆ"/>
  <p:tag name="ISPRING_RESOURCE_PATHS_HASH_2" val="f4d3300a86bcc1ee095f5274cd938995671521"/>
</p:tagLst>
</file>

<file path=ppt/theme/theme1.xml><?xml version="1.0" encoding="utf-8"?>
<a:theme xmlns:a="http://schemas.openxmlformats.org/drawingml/2006/main" name="Blank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5F0B871300024D8232748DBAE27263" ma:contentTypeVersion="0" ma:contentTypeDescription="Create a new document." ma:contentTypeScope="" ma:versionID="9cd1209bd903bea677b2a1329093f74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4578E51-F567-4265-8DFD-B159E0FBC4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62EEAC-5282-4C3D-A1DE-F79AD64380EA}">
  <ds:schemaRefs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3AA70F-37CD-4C97-ACBC-6F899A37A2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6660</TotalTime>
  <Words>509</Words>
  <Application>Microsoft Office PowerPoint</Application>
  <PresentationFormat>Affichage à l'écran (4:3)</PresentationFormat>
  <Paragraphs>134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Blank</vt:lpstr>
      <vt:lpstr>Tutorials for STM32F103RB</vt:lpstr>
      <vt:lpstr>Tutorials for STM32F103RB</vt:lpstr>
      <vt:lpstr>Tutorials for STM32F103RB</vt:lpstr>
      <vt:lpstr>Using UART</vt:lpstr>
      <vt:lpstr>Using UART</vt:lpstr>
      <vt:lpstr>Identify a UARTs</vt:lpstr>
      <vt:lpstr>Create the Project</vt:lpstr>
      <vt:lpstr>Using UART</vt:lpstr>
      <vt:lpstr>Using UART</vt:lpstr>
      <vt:lpstr>Echo server</vt:lpstr>
      <vt:lpstr>Using printf()</vt:lpstr>
      <vt:lpstr>Conclusion</vt:lpstr>
    </vt:vector>
  </TitlesOfParts>
  <Company>STMicroelectronics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– Arial, 36pt</dc:title>
  <dc:creator>Stephane FOUQUE</dc:creator>
  <cp:lastModifiedBy>BARBOT Nicolas</cp:lastModifiedBy>
  <cp:revision>118</cp:revision>
  <dcterms:created xsi:type="dcterms:W3CDTF">2014-02-20T20:32:29Z</dcterms:created>
  <dcterms:modified xsi:type="dcterms:W3CDTF">2016-09-16T14:25:10Z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0x010100B55F0B871300024D8232748DBAE27263</vt:lpwstr>
  </property>
  <property fmtid="{D5CDD505-2E9C-101B-9397-08002B2CF9AE}" name="TaxKeyword" pid="3">
    <vt:lpwstr/>
  </property>
  <property fmtid="{D5CDD505-2E9C-101B-9397-08002B2CF9AE}" name="TaxCatchAll" pid="4">
    <vt:lpwstr/>
  </property>
  <property fmtid="{D5CDD505-2E9C-101B-9397-08002B2CF9AE}" name="TaxKeywordTaxHTField" pid="5">
    <vt:lpwstr/>
  </property>
  <property fmtid="{D5CDD505-2E9C-101B-9397-08002B2CF9AE}" name="Display on page" pid="6">
    <vt:lpwstr>Yes</vt:lpwstr>
  </property>
  <property fmtid="{D5CDD505-2E9C-101B-9397-08002B2CF9AE}" name="Offisync_UniqueId" pid="7">
    <vt:lpwstr>1235</vt:lpwstr>
  </property>
  <property fmtid="{D5CDD505-2E9C-101B-9397-08002B2CF9AE}" name="Offisync_ServerID" pid="8">
    <vt:lpwstr>16c5fe9a-3973-4b3e-bc60-c29f8ec9db6a</vt:lpwstr>
  </property>
  <property fmtid="{D5CDD505-2E9C-101B-9397-08002B2CF9AE}" name="Jive_VersionGuid" pid="9">
    <vt:lpwstr>3e8c83bd-e5fa-4306-874e-12537a689776</vt:lpwstr>
  </property>
  <property fmtid="{D5CDD505-2E9C-101B-9397-08002B2CF9AE}" name="Offisync_ProviderInitializationData" pid="10">
    <vt:lpwstr>https://community.st.com</vt:lpwstr>
  </property>
  <property fmtid="{D5CDD505-2E9C-101B-9397-08002B2CF9AE}" name="Offisync_UpdateToken" pid="11">
    <vt:lpwstr>1</vt:lpwstr>
  </property>
  <property fmtid="{D5CDD505-2E9C-101B-9397-08002B2CF9AE}" name="Jive_LatestUserAccountName" pid="12">
    <vt:lpwstr>boris.simunovic</vt:lpwstr>
  </property>
</Properties>
</file>