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86" r:id="rId2"/>
    <p:sldId id="391" r:id="rId3"/>
    <p:sldId id="390" r:id="rId4"/>
    <p:sldId id="258" r:id="rId5"/>
    <p:sldId id="281" r:id="rId6"/>
    <p:sldId id="35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82" r:id="rId30"/>
    <p:sldId id="383" r:id="rId31"/>
    <p:sldId id="384" r:id="rId32"/>
    <p:sldId id="385" r:id="rId33"/>
    <p:sldId id="278" r:id="rId3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63"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133"/>
    <a:srgbClr val="475C75"/>
    <a:srgbClr val="394555"/>
    <a:srgbClr val="FEB41E"/>
    <a:srgbClr val="FFE187"/>
    <a:srgbClr val="FFD75E"/>
    <a:srgbClr val="FFC80C"/>
    <a:srgbClr val="FECC06"/>
    <a:srgbClr val="CF2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20" autoAdjust="0"/>
    <p:restoredTop sz="94664" autoAdjust="0"/>
  </p:normalViewPr>
  <p:slideViewPr>
    <p:cSldViewPr snapToGrid="0">
      <p:cViewPr varScale="1">
        <p:scale>
          <a:sx n="112" d="100"/>
          <a:sy n="112" d="100"/>
        </p:scale>
        <p:origin x="96" y="96"/>
      </p:cViewPr>
      <p:guideLst>
        <p:guide pos="3863"/>
        <p:guide orient="horz" pos="216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A5201-2C5A-4418-B383-7D1398FB759A}" type="datetimeFigureOut">
              <a:rPr lang="id-ID" smtClean="0"/>
              <a:t>08/04/2018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AB690-E535-45CF-9793-7D67099CA752}" type="slidenum">
              <a:rPr lang="id-ID" smtClean="0"/>
              <a:t>‹#›</a:t>
            </a:fld>
            <a:endParaRPr lang="id-ID"/>
          </a:p>
        </p:txBody>
      </p:sp>
    </p:spTree>
    <p:extLst>
      <p:ext uri="{BB962C8B-B14F-4D97-AF65-F5344CB8AC3E}">
        <p14:creationId xmlns:p14="http://schemas.microsoft.com/office/powerpoint/2010/main" val="606220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prstGeom prst="rtTriangle">
            <a:avLst/>
          </a:prstGeom>
        </p:spPr>
        <p:txBody>
          <a:bodyPr/>
          <a:lstStyle>
            <a:lvl1pPr>
              <a:defRPr sz="1600"/>
            </a:lvl1pPr>
          </a:lstStyle>
          <a:p>
            <a:endParaRPr lang="id-ID" dirty="0"/>
          </a:p>
        </p:txBody>
      </p:sp>
    </p:spTree>
    <p:extLst>
      <p:ext uri="{BB962C8B-B14F-4D97-AF65-F5344CB8AC3E}">
        <p14:creationId xmlns:p14="http://schemas.microsoft.com/office/powerpoint/2010/main" val="4941022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0" name="Picture Placeholder 7"/>
          <p:cNvSpPr>
            <a:spLocks noGrp="1"/>
          </p:cNvSpPr>
          <p:nvPr>
            <p:ph type="pic" sz="quarter" idx="10"/>
          </p:nvPr>
        </p:nvSpPr>
        <p:spPr>
          <a:xfrm>
            <a:off x="7519634" y="1934070"/>
            <a:ext cx="3584971" cy="3410941"/>
          </a:xfrm>
          <a:prstGeom prst="rect">
            <a:avLst/>
          </a:prstGeom>
        </p:spPr>
        <p:txBody>
          <a:bodyPr/>
          <a:lstStyle>
            <a:lvl1pPr>
              <a:defRPr sz="1600"/>
            </a:lvl1pPr>
          </a:lstStyle>
          <a:p>
            <a:endParaRPr lang="id-ID" dirty="0"/>
          </a:p>
        </p:txBody>
      </p:sp>
      <p:sp>
        <p:nvSpPr>
          <p:cNvPr id="11" name="Right Triangle 10"/>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grpSp>
        <p:nvGrpSpPr>
          <p:cNvPr id="13" name="Group 12"/>
          <p:cNvGrpSpPr/>
          <p:nvPr userDrawn="1"/>
        </p:nvGrpSpPr>
        <p:grpSpPr>
          <a:xfrm>
            <a:off x="0" y="6400801"/>
            <a:ext cx="12192000" cy="457200"/>
            <a:chOff x="0" y="6400801"/>
            <a:chExt cx="12192000" cy="457200"/>
          </a:xfrm>
        </p:grpSpPr>
        <p:sp>
          <p:nvSpPr>
            <p:cNvPr id="14" name="Rectangle 13"/>
            <p:cNvSpPr/>
            <p:nvPr userDrawn="1"/>
          </p:nvSpPr>
          <p:spPr>
            <a:xfrm>
              <a:off x="0" y="6400801"/>
              <a:ext cx="12192000" cy="457200"/>
            </a:xfrm>
            <a:prstGeom prst="rect">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extBox 14"/>
            <p:cNvSpPr txBox="1"/>
            <p:nvPr userDrawn="1"/>
          </p:nvSpPr>
          <p:spPr>
            <a:xfrm>
              <a:off x="284646" y="6460124"/>
              <a:ext cx="1359243" cy="338554"/>
            </a:xfrm>
            <a:prstGeom prst="rect">
              <a:avLst/>
            </a:prstGeom>
            <a:noFill/>
          </p:spPr>
          <p:txBody>
            <a:bodyPr wrap="square" rtlCol="0">
              <a:spAutoFit/>
            </a:bodyPr>
            <a:lstStyle/>
            <a:p>
              <a:pPr algn="l"/>
              <a:r>
                <a:rPr lang="en-US" sz="1600" b="1" i="1" spc="0" dirty="0" err="1">
                  <a:solidFill>
                    <a:schemeClr val="accent1"/>
                  </a:solidFill>
                  <a:latin typeface="Neris Black" panose="00000A00000000000000" pitchFamily="50" charset="0"/>
                </a:rPr>
                <a:t>Lazy</a:t>
              </a:r>
              <a:r>
                <a:rPr lang="en-US" sz="1600" b="1" i="1" spc="0" dirty="0" err="1">
                  <a:solidFill>
                    <a:schemeClr val="bg1"/>
                  </a:solidFill>
                  <a:latin typeface="Neris Black" panose="00000A00000000000000" pitchFamily="50" charset="0"/>
                </a:rPr>
                <a:t>DAX</a:t>
              </a:r>
              <a:endParaRPr lang="id-ID" sz="1600" b="1" i="1" spc="0" dirty="0">
                <a:solidFill>
                  <a:schemeClr val="bg1"/>
                </a:solidFill>
                <a:latin typeface="Neris Black" panose="00000A00000000000000" pitchFamily="50" charset="0"/>
              </a:endParaRPr>
            </a:p>
          </p:txBody>
        </p:sp>
        <p:sp>
          <p:nvSpPr>
            <p:cNvPr id="16" name="Title 1"/>
            <p:cNvSpPr txBox="1">
              <a:spLocks/>
            </p:cNvSpPr>
            <p:nvPr userDrawn="1"/>
          </p:nvSpPr>
          <p:spPr>
            <a:xfrm>
              <a:off x="3989721" y="6400801"/>
              <a:ext cx="4212557" cy="457200"/>
            </a:xfrm>
            <a:prstGeom prst="parallelogram">
              <a:avLst>
                <a:gd name="adj" fmla="val 30556"/>
              </a:avLst>
            </a:prstGeom>
            <a:solidFill>
              <a:schemeClr val="tx2">
                <a:lumMod val="50000"/>
                <a:alpha val="61000"/>
              </a:schemeClr>
            </a:solidFill>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i="1" dirty="0">
                  <a:solidFill>
                    <a:schemeClr val="bg1"/>
                  </a:solidFill>
                  <a:latin typeface="Neris Light" panose="00000400000000000000" pitchFamily="50" charset="0"/>
                </a:rPr>
                <a:t>www.</a:t>
              </a:r>
              <a:r>
                <a:rPr lang="en-US" sz="1400" i="1" dirty="0">
                  <a:solidFill>
                    <a:schemeClr val="bg1"/>
                  </a:solidFill>
                  <a:latin typeface="Neris Light" panose="00000400000000000000" pitchFamily="50" charset="0"/>
                </a:rPr>
                <a:t>lazysnail.net</a:t>
              </a:r>
            </a:p>
          </p:txBody>
        </p:sp>
        <p:sp>
          <p:nvSpPr>
            <p:cNvPr id="17" name="Freeform 16">
              <a:hlinkClick r:id="" action="ppaction://hlinkshowjump?jump=nextslide"/>
            </p:cNvPr>
            <p:cNvSpPr/>
            <p:nvPr userDrawn="1"/>
          </p:nvSpPr>
          <p:spPr>
            <a:xfrm>
              <a:off x="11567528"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hlinkClick r:id="" action="ppaction://hlinkshowjump?jump=previousslide"/>
            </p:cNvPr>
            <p:cNvSpPr/>
            <p:nvPr userDrawn="1"/>
          </p:nvSpPr>
          <p:spPr>
            <a:xfrm flipH="1">
              <a:off x="11237990"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656200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outVertical)">
                                      <p:cBhvr>
                                        <p:cTn id="15" dur="500"/>
                                        <p:tgtEl>
                                          <p:spTgt spid="13"/>
                                        </p:tgtEl>
                                      </p:cBhvr>
                                    </p:animEffect>
                                  </p:childTnLst>
                                </p:cTn>
                              </p:par>
                            </p:childTnLst>
                          </p:cTn>
                        </p:par>
                        <p:par>
                          <p:cTn id="16" fill="hold">
                            <p:stCondLst>
                              <p:cond delay="1500"/>
                            </p:stCondLst>
                            <p:childTnLst>
                              <p:par>
                                <p:cTn id="17" presetID="42" presetClass="entr" presetSubtype="0" fill="hold" grpId="0" nodeType="after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0" name="Picture Placeholder 7"/>
          <p:cNvSpPr>
            <a:spLocks noGrp="1"/>
          </p:cNvSpPr>
          <p:nvPr>
            <p:ph type="pic" sz="quarter" idx="10"/>
          </p:nvPr>
        </p:nvSpPr>
        <p:spPr>
          <a:xfrm>
            <a:off x="0" y="3606800"/>
            <a:ext cx="12192000" cy="2794001"/>
          </a:xfrm>
          <a:prstGeom prst="rect">
            <a:avLst/>
          </a:prstGeom>
        </p:spPr>
        <p:txBody>
          <a:bodyPr/>
          <a:lstStyle>
            <a:lvl1pPr>
              <a:defRPr sz="1600"/>
            </a:lvl1pPr>
          </a:lstStyle>
          <a:p>
            <a:endParaRPr lang="id-ID" dirty="0"/>
          </a:p>
        </p:txBody>
      </p:sp>
      <p:sp>
        <p:nvSpPr>
          <p:cNvPr id="11" name="Right Triangle 10"/>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grpSp>
        <p:nvGrpSpPr>
          <p:cNvPr id="13" name="Group 12"/>
          <p:cNvGrpSpPr/>
          <p:nvPr userDrawn="1"/>
        </p:nvGrpSpPr>
        <p:grpSpPr>
          <a:xfrm>
            <a:off x="0" y="6400801"/>
            <a:ext cx="12192000" cy="457200"/>
            <a:chOff x="0" y="6400801"/>
            <a:chExt cx="12192000" cy="457200"/>
          </a:xfrm>
        </p:grpSpPr>
        <p:sp>
          <p:nvSpPr>
            <p:cNvPr id="14" name="Rectangle 13"/>
            <p:cNvSpPr/>
            <p:nvPr userDrawn="1"/>
          </p:nvSpPr>
          <p:spPr>
            <a:xfrm>
              <a:off x="0" y="6400801"/>
              <a:ext cx="12192000" cy="457200"/>
            </a:xfrm>
            <a:prstGeom prst="rect">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extBox 14"/>
            <p:cNvSpPr txBox="1"/>
            <p:nvPr userDrawn="1"/>
          </p:nvSpPr>
          <p:spPr>
            <a:xfrm>
              <a:off x="284646" y="6460124"/>
              <a:ext cx="1359243" cy="338554"/>
            </a:xfrm>
            <a:prstGeom prst="rect">
              <a:avLst/>
            </a:prstGeom>
            <a:noFill/>
          </p:spPr>
          <p:txBody>
            <a:bodyPr wrap="square" rtlCol="0">
              <a:spAutoFit/>
            </a:bodyPr>
            <a:lstStyle/>
            <a:p>
              <a:pPr algn="l"/>
              <a:r>
                <a:rPr lang="id-ID" sz="1600" b="1" i="1" spc="0" dirty="0">
                  <a:solidFill>
                    <a:schemeClr val="bg1"/>
                  </a:solidFill>
                  <a:latin typeface="Neris Black" panose="00000A00000000000000" pitchFamily="50" charset="0"/>
                </a:rPr>
                <a:t>H</a:t>
              </a:r>
              <a:r>
                <a:rPr lang="id-ID" sz="1600" b="1" i="1" spc="0" dirty="0">
                  <a:solidFill>
                    <a:schemeClr val="accent1"/>
                  </a:solidFill>
                  <a:latin typeface="Neris Black" panose="00000A00000000000000" pitchFamily="50" charset="0"/>
                </a:rPr>
                <a:t>E</a:t>
              </a:r>
              <a:r>
                <a:rPr lang="id-ID" sz="1600" b="1" i="1" spc="0" dirty="0">
                  <a:solidFill>
                    <a:schemeClr val="bg1"/>
                  </a:solidFill>
                  <a:latin typeface="Neris Black" panose="00000A00000000000000" pitchFamily="50" charset="0"/>
                </a:rPr>
                <a:t>RO v1</a:t>
              </a:r>
            </a:p>
          </p:txBody>
        </p:sp>
        <p:sp>
          <p:nvSpPr>
            <p:cNvPr id="16" name="Title 1"/>
            <p:cNvSpPr txBox="1">
              <a:spLocks/>
            </p:cNvSpPr>
            <p:nvPr userDrawn="1"/>
          </p:nvSpPr>
          <p:spPr>
            <a:xfrm>
              <a:off x="3989721" y="6400801"/>
              <a:ext cx="4212557" cy="457200"/>
            </a:xfrm>
            <a:prstGeom prst="parallelogram">
              <a:avLst>
                <a:gd name="adj" fmla="val 30556"/>
              </a:avLst>
            </a:prstGeom>
            <a:solidFill>
              <a:schemeClr val="tx2">
                <a:lumMod val="50000"/>
                <a:alpha val="61000"/>
              </a:schemeClr>
            </a:solidFill>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i="1" dirty="0">
                  <a:solidFill>
                    <a:schemeClr val="bg1"/>
                  </a:solidFill>
                  <a:latin typeface="Neris Light" panose="00000400000000000000" pitchFamily="50" charset="0"/>
                </a:rPr>
                <a:t>www.companyweb.com</a:t>
              </a:r>
              <a:endParaRPr lang="en-US" sz="1400" i="1" dirty="0">
                <a:solidFill>
                  <a:schemeClr val="bg1"/>
                </a:solidFill>
                <a:latin typeface="Neris Light" panose="00000400000000000000" pitchFamily="50" charset="0"/>
              </a:endParaRPr>
            </a:p>
          </p:txBody>
        </p:sp>
        <p:sp>
          <p:nvSpPr>
            <p:cNvPr id="17" name="Freeform 16">
              <a:hlinkClick r:id="" action="ppaction://hlinkshowjump?jump=nextslide"/>
            </p:cNvPr>
            <p:cNvSpPr/>
            <p:nvPr userDrawn="1"/>
          </p:nvSpPr>
          <p:spPr>
            <a:xfrm>
              <a:off x="11567528"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hlinkClick r:id="" action="ppaction://hlinkshowjump?jump=previousslide"/>
            </p:cNvPr>
            <p:cNvSpPr/>
            <p:nvPr userDrawn="1"/>
          </p:nvSpPr>
          <p:spPr>
            <a:xfrm flipH="1">
              <a:off x="11237990"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757256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outVertical)">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0" y="0"/>
            <a:ext cx="5384800" cy="6858000"/>
          </a:xfrm>
          <a:prstGeom prst="rect">
            <a:avLst/>
          </a:prstGeom>
        </p:spPr>
        <p:txBody>
          <a:bodyPr/>
          <a:lstStyle>
            <a:lvl1pPr>
              <a:defRPr sz="1600"/>
            </a:lvl1pPr>
          </a:lstStyle>
          <a:p>
            <a:endParaRPr lang="id-ID" dirty="0"/>
          </a:p>
        </p:txBody>
      </p:sp>
      <p:sp>
        <p:nvSpPr>
          <p:cNvPr id="6" name="Right Triangle 5"/>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spTree>
    <p:extLst>
      <p:ext uri="{BB962C8B-B14F-4D97-AF65-F5344CB8AC3E}">
        <p14:creationId xmlns:p14="http://schemas.microsoft.com/office/powerpoint/2010/main" val="2145300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6" presetClass="entr" presetSubtype="42" fill="hold" grpId="0" nodeType="afterEffect" nodePh="1">
                                  <p:stCondLst>
                                    <p:cond delay="0"/>
                                  </p:stCondLst>
                                  <p:endCondLst>
                                    <p:cond evt="begin" delay="0">
                                      <p:tn val="13"/>
                                    </p:cond>
                                  </p:endCondLst>
                                  <p:childTnLst>
                                    <p:set>
                                      <p:cBhvr>
                                        <p:cTn id="14" dur="1" fill="hold">
                                          <p:stCondLst>
                                            <p:cond delay="0"/>
                                          </p:stCondLst>
                                        </p:cTn>
                                        <p:tgtEl>
                                          <p:spTgt spid="3"/>
                                        </p:tgtEl>
                                        <p:attrNameLst>
                                          <p:attrName>style.visibility</p:attrName>
                                        </p:attrNameLst>
                                      </p:cBhvr>
                                      <p:to>
                                        <p:strVal val="visible"/>
                                      </p:to>
                                    </p:set>
                                    <p:animEffect transition="in" filter="barn(out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0" y="0"/>
            <a:ext cx="3695700" cy="6858000"/>
          </a:xfrm>
          <a:prstGeom prst="rect">
            <a:avLst/>
          </a:prstGeom>
        </p:spPr>
        <p:txBody>
          <a:bodyPr/>
          <a:lstStyle>
            <a:lvl1pPr>
              <a:defRPr sz="1600"/>
            </a:lvl1pPr>
          </a:lstStyle>
          <a:p>
            <a:endParaRPr lang="id-ID" dirty="0"/>
          </a:p>
        </p:txBody>
      </p:sp>
      <p:sp>
        <p:nvSpPr>
          <p:cNvPr id="6" name="Right Triangle 5"/>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spTree>
    <p:extLst>
      <p:ext uri="{BB962C8B-B14F-4D97-AF65-F5344CB8AC3E}">
        <p14:creationId xmlns:p14="http://schemas.microsoft.com/office/powerpoint/2010/main" val="17744005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0" name="Picture Placeholder 7"/>
          <p:cNvSpPr>
            <a:spLocks noGrp="1"/>
          </p:cNvSpPr>
          <p:nvPr>
            <p:ph type="pic" sz="quarter" idx="10"/>
          </p:nvPr>
        </p:nvSpPr>
        <p:spPr>
          <a:xfrm>
            <a:off x="1656589" y="2336800"/>
            <a:ext cx="3407968" cy="3503511"/>
          </a:xfrm>
          <a:custGeom>
            <a:avLst/>
            <a:gdLst>
              <a:gd name="connsiteX0" fmla="*/ 0 w 3584971"/>
              <a:gd name="connsiteY0" fmla="*/ 0 h 3410941"/>
              <a:gd name="connsiteX1" fmla="*/ 3584971 w 3584971"/>
              <a:gd name="connsiteY1" fmla="*/ 0 h 3410941"/>
              <a:gd name="connsiteX2" fmla="*/ 3584971 w 3584971"/>
              <a:gd name="connsiteY2" fmla="*/ 3410941 h 3410941"/>
              <a:gd name="connsiteX3" fmla="*/ 0 w 3584971"/>
              <a:gd name="connsiteY3" fmla="*/ 3410941 h 3410941"/>
              <a:gd name="connsiteX4" fmla="*/ 0 w 3584971"/>
              <a:gd name="connsiteY4" fmla="*/ 0 h 3410941"/>
              <a:gd name="connsiteX0" fmla="*/ 0 w 3584971"/>
              <a:gd name="connsiteY0" fmla="*/ 723900 h 4134841"/>
              <a:gd name="connsiteX1" fmla="*/ 3216671 w 3584971"/>
              <a:gd name="connsiteY1" fmla="*/ 0 h 4134841"/>
              <a:gd name="connsiteX2" fmla="*/ 3584971 w 3584971"/>
              <a:gd name="connsiteY2" fmla="*/ 4134841 h 4134841"/>
              <a:gd name="connsiteX3" fmla="*/ 0 w 3584971"/>
              <a:gd name="connsiteY3" fmla="*/ 4134841 h 4134841"/>
              <a:gd name="connsiteX4" fmla="*/ 0 w 3584971"/>
              <a:gd name="connsiteY4" fmla="*/ 723900 h 4134841"/>
              <a:gd name="connsiteX0" fmla="*/ 0 w 4664471"/>
              <a:gd name="connsiteY0" fmla="*/ 723900 h 4134841"/>
              <a:gd name="connsiteX1" fmla="*/ 3216671 w 4664471"/>
              <a:gd name="connsiteY1" fmla="*/ 0 h 4134841"/>
              <a:gd name="connsiteX2" fmla="*/ 4664471 w 4664471"/>
              <a:gd name="connsiteY2" fmla="*/ 3855441 h 4134841"/>
              <a:gd name="connsiteX3" fmla="*/ 0 w 4664471"/>
              <a:gd name="connsiteY3" fmla="*/ 4134841 h 4134841"/>
              <a:gd name="connsiteX4" fmla="*/ 0 w 4664471"/>
              <a:gd name="connsiteY4" fmla="*/ 723900 h 4134841"/>
              <a:gd name="connsiteX0" fmla="*/ 0 w 4664471"/>
              <a:gd name="connsiteY0" fmla="*/ 723900 h 4719041"/>
              <a:gd name="connsiteX1" fmla="*/ 3216671 w 4664471"/>
              <a:gd name="connsiteY1" fmla="*/ 0 h 4719041"/>
              <a:gd name="connsiteX2" fmla="*/ 4664471 w 4664471"/>
              <a:gd name="connsiteY2" fmla="*/ 3855441 h 4719041"/>
              <a:gd name="connsiteX3" fmla="*/ 1206500 w 4664471"/>
              <a:gd name="connsiteY3" fmla="*/ 4719041 h 4719041"/>
              <a:gd name="connsiteX4" fmla="*/ 0 w 4664471"/>
              <a:gd name="connsiteY4" fmla="*/ 723900 h 4719041"/>
              <a:gd name="connsiteX0" fmla="*/ 0 w 4664471"/>
              <a:gd name="connsiteY0" fmla="*/ 723900 h 4795241"/>
              <a:gd name="connsiteX1" fmla="*/ 3216671 w 4664471"/>
              <a:gd name="connsiteY1" fmla="*/ 0 h 4795241"/>
              <a:gd name="connsiteX2" fmla="*/ 4664471 w 4664471"/>
              <a:gd name="connsiteY2" fmla="*/ 3855441 h 4795241"/>
              <a:gd name="connsiteX3" fmla="*/ 1219200 w 4664471"/>
              <a:gd name="connsiteY3" fmla="*/ 4795241 h 4795241"/>
              <a:gd name="connsiteX4" fmla="*/ 0 w 4664471"/>
              <a:gd name="connsiteY4" fmla="*/ 723900 h 4795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4471" h="4795241">
                <a:moveTo>
                  <a:pt x="0" y="723900"/>
                </a:moveTo>
                <a:lnTo>
                  <a:pt x="3216671" y="0"/>
                </a:lnTo>
                <a:lnTo>
                  <a:pt x="4664471" y="3855441"/>
                </a:lnTo>
                <a:lnTo>
                  <a:pt x="1219200" y="4795241"/>
                </a:lnTo>
                <a:lnTo>
                  <a:pt x="0" y="723900"/>
                </a:lnTo>
                <a:close/>
              </a:path>
            </a:pathLst>
          </a:custGeom>
          <a:effectLst>
            <a:outerShdw blurRad="50800" dist="38100" dir="8100000" algn="tr" rotWithShape="0">
              <a:prstClr val="black">
                <a:alpha val="40000"/>
              </a:prstClr>
            </a:outerShdw>
          </a:effectLst>
        </p:spPr>
        <p:txBody>
          <a:bodyPr/>
          <a:lstStyle>
            <a:lvl1pPr>
              <a:defRPr sz="1600"/>
            </a:lvl1pPr>
          </a:lstStyle>
          <a:p>
            <a:endParaRPr lang="id-ID" dirty="0"/>
          </a:p>
        </p:txBody>
      </p:sp>
      <p:sp>
        <p:nvSpPr>
          <p:cNvPr id="11" name="Picture Placeholder 7"/>
          <p:cNvSpPr>
            <a:spLocks noGrp="1"/>
          </p:cNvSpPr>
          <p:nvPr>
            <p:ph type="pic" sz="quarter" idx="11"/>
          </p:nvPr>
        </p:nvSpPr>
        <p:spPr>
          <a:xfrm>
            <a:off x="976967" y="1917700"/>
            <a:ext cx="3407968" cy="3503511"/>
          </a:xfrm>
          <a:custGeom>
            <a:avLst/>
            <a:gdLst>
              <a:gd name="connsiteX0" fmla="*/ 0 w 3584971"/>
              <a:gd name="connsiteY0" fmla="*/ 0 h 3410941"/>
              <a:gd name="connsiteX1" fmla="*/ 3584971 w 3584971"/>
              <a:gd name="connsiteY1" fmla="*/ 0 h 3410941"/>
              <a:gd name="connsiteX2" fmla="*/ 3584971 w 3584971"/>
              <a:gd name="connsiteY2" fmla="*/ 3410941 h 3410941"/>
              <a:gd name="connsiteX3" fmla="*/ 0 w 3584971"/>
              <a:gd name="connsiteY3" fmla="*/ 3410941 h 3410941"/>
              <a:gd name="connsiteX4" fmla="*/ 0 w 3584971"/>
              <a:gd name="connsiteY4" fmla="*/ 0 h 3410941"/>
              <a:gd name="connsiteX0" fmla="*/ 0 w 3584971"/>
              <a:gd name="connsiteY0" fmla="*/ 723900 h 4134841"/>
              <a:gd name="connsiteX1" fmla="*/ 3216671 w 3584971"/>
              <a:gd name="connsiteY1" fmla="*/ 0 h 4134841"/>
              <a:gd name="connsiteX2" fmla="*/ 3584971 w 3584971"/>
              <a:gd name="connsiteY2" fmla="*/ 4134841 h 4134841"/>
              <a:gd name="connsiteX3" fmla="*/ 0 w 3584971"/>
              <a:gd name="connsiteY3" fmla="*/ 4134841 h 4134841"/>
              <a:gd name="connsiteX4" fmla="*/ 0 w 3584971"/>
              <a:gd name="connsiteY4" fmla="*/ 723900 h 4134841"/>
              <a:gd name="connsiteX0" fmla="*/ 0 w 4664471"/>
              <a:gd name="connsiteY0" fmla="*/ 723900 h 4134841"/>
              <a:gd name="connsiteX1" fmla="*/ 3216671 w 4664471"/>
              <a:gd name="connsiteY1" fmla="*/ 0 h 4134841"/>
              <a:gd name="connsiteX2" fmla="*/ 4664471 w 4664471"/>
              <a:gd name="connsiteY2" fmla="*/ 3855441 h 4134841"/>
              <a:gd name="connsiteX3" fmla="*/ 0 w 4664471"/>
              <a:gd name="connsiteY3" fmla="*/ 4134841 h 4134841"/>
              <a:gd name="connsiteX4" fmla="*/ 0 w 4664471"/>
              <a:gd name="connsiteY4" fmla="*/ 723900 h 4134841"/>
              <a:gd name="connsiteX0" fmla="*/ 0 w 4664471"/>
              <a:gd name="connsiteY0" fmla="*/ 723900 h 4719041"/>
              <a:gd name="connsiteX1" fmla="*/ 3216671 w 4664471"/>
              <a:gd name="connsiteY1" fmla="*/ 0 h 4719041"/>
              <a:gd name="connsiteX2" fmla="*/ 4664471 w 4664471"/>
              <a:gd name="connsiteY2" fmla="*/ 3855441 h 4719041"/>
              <a:gd name="connsiteX3" fmla="*/ 1206500 w 4664471"/>
              <a:gd name="connsiteY3" fmla="*/ 4719041 h 4719041"/>
              <a:gd name="connsiteX4" fmla="*/ 0 w 4664471"/>
              <a:gd name="connsiteY4" fmla="*/ 723900 h 4719041"/>
              <a:gd name="connsiteX0" fmla="*/ 0 w 4664471"/>
              <a:gd name="connsiteY0" fmla="*/ 723900 h 4795241"/>
              <a:gd name="connsiteX1" fmla="*/ 3216671 w 4664471"/>
              <a:gd name="connsiteY1" fmla="*/ 0 h 4795241"/>
              <a:gd name="connsiteX2" fmla="*/ 4664471 w 4664471"/>
              <a:gd name="connsiteY2" fmla="*/ 3855441 h 4795241"/>
              <a:gd name="connsiteX3" fmla="*/ 1219200 w 4664471"/>
              <a:gd name="connsiteY3" fmla="*/ 4795241 h 4795241"/>
              <a:gd name="connsiteX4" fmla="*/ 0 w 4664471"/>
              <a:gd name="connsiteY4" fmla="*/ 723900 h 4795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4471" h="4795241">
                <a:moveTo>
                  <a:pt x="0" y="723900"/>
                </a:moveTo>
                <a:lnTo>
                  <a:pt x="3216671" y="0"/>
                </a:lnTo>
                <a:lnTo>
                  <a:pt x="4664471" y="3855441"/>
                </a:lnTo>
                <a:lnTo>
                  <a:pt x="1219200" y="4795241"/>
                </a:lnTo>
                <a:lnTo>
                  <a:pt x="0" y="723900"/>
                </a:lnTo>
                <a:close/>
              </a:path>
            </a:pathLst>
          </a:custGeom>
          <a:effectLst>
            <a:outerShdw blurRad="50800" dist="38100" dir="8100000" algn="tr" rotWithShape="0">
              <a:prstClr val="black">
                <a:alpha val="40000"/>
              </a:prstClr>
            </a:outerShdw>
          </a:effectLst>
        </p:spPr>
        <p:txBody>
          <a:bodyPr/>
          <a:lstStyle>
            <a:lvl1pPr>
              <a:defRPr sz="1600"/>
            </a:lvl1pPr>
          </a:lstStyle>
          <a:p>
            <a:endParaRPr lang="id-ID" dirty="0"/>
          </a:p>
        </p:txBody>
      </p:sp>
      <p:sp>
        <p:nvSpPr>
          <p:cNvPr id="12" name="Right Triangle 11"/>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TextBox 12"/>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grpSp>
        <p:nvGrpSpPr>
          <p:cNvPr id="14" name="Group 13"/>
          <p:cNvGrpSpPr/>
          <p:nvPr userDrawn="1"/>
        </p:nvGrpSpPr>
        <p:grpSpPr>
          <a:xfrm>
            <a:off x="0" y="6400801"/>
            <a:ext cx="12192000" cy="457200"/>
            <a:chOff x="0" y="6400801"/>
            <a:chExt cx="12192000" cy="457200"/>
          </a:xfrm>
        </p:grpSpPr>
        <p:sp>
          <p:nvSpPr>
            <p:cNvPr id="15" name="Rectangle 14"/>
            <p:cNvSpPr/>
            <p:nvPr userDrawn="1"/>
          </p:nvSpPr>
          <p:spPr>
            <a:xfrm>
              <a:off x="0" y="6400801"/>
              <a:ext cx="12192000" cy="457200"/>
            </a:xfrm>
            <a:prstGeom prst="rect">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TextBox 15"/>
            <p:cNvSpPr txBox="1"/>
            <p:nvPr userDrawn="1"/>
          </p:nvSpPr>
          <p:spPr>
            <a:xfrm>
              <a:off x="284646" y="6460124"/>
              <a:ext cx="1359243" cy="338554"/>
            </a:xfrm>
            <a:prstGeom prst="rect">
              <a:avLst/>
            </a:prstGeom>
            <a:noFill/>
          </p:spPr>
          <p:txBody>
            <a:bodyPr wrap="square" rtlCol="0">
              <a:spAutoFit/>
            </a:bodyPr>
            <a:lstStyle/>
            <a:p>
              <a:pPr algn="l"/>
              <a:r>
                <a:rPr lang="id-ID" sz="1600" b="1" i="1" spc="0" dirty="0">
                  <a:solidFill>
                    <a:schemeClr val="bg1"/>
                  </a:solidFill>
                  <a:latin typeface="Neris Black" panose="00000A00000000000000" pitchFamily="50" charset="0"/>
                </a:rPr>
                <a:t>H</a:t>
              </a:r>
              <a:r>
                <a:rPr lang="id-ID" sz="1600" b="1" i="1" spc="0" dirty="0">
                  <a:solidFill>
                    <a:schemeClr val="accent1"/>
                  </a:solidFill>
                  <a:latin typeface="Neris Black" panose="00000A00000000000000" pitchFamily="50" charset="0"/>
                </a:rPr>
                <a:t>E</a:t>
              </a:r>
              <a:r>
                <a:rPr lang="id-ID" sz="1600" b="1" i="1" spc="0" dirty="0">
                  <a:solidFill>
                    <a:schemeClr val="bg1"/>
                  </a:solidFill>
                  <a:latin typeface="Neris Black" panose="00000A00000000000000" pitchFamily="50" charset="0"/>
                </a:rPr>
                <a:t>RO v1</a:t>
              </a:r>
            </a:p>
          </p:txBody>
        </p:sp>
        <p:sp>
          <p:nvSpPr>
            <p:cNvPr id="17" name="Title 1"/>
            <p:cNvSpPr txBox="1">
              <a:spLocks/>
            </p:cNvSpPr>
            <p:nvPr userDrawn="1"/>
          </p:nvSpPr>
          <p:spPr>
            <a:xfrm>
              <a:off x="3989721" y="6400801"/>
              <a:ext cx="4212557" cy="457200"/>
            </a:xfrm>
            <a:prstGeom prst="parallelogram">
              <a:avLst>
                <a:gd name="adj" fmla="val 30556"/>
              </a:avLst>
            </a:prstGeom>
            <a:solidFill>
              <a:schemeClr val="tx2">
                <a:lumMod val="50000"/>
                <a:alpha val="61000"/>
              </a:schemeClr>
            </a:solidFill>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i="1" dirty="0">
                  <a:solidFill>
                    <a:schemeClr val="bg1"/>
                  </a:solidFill>
                  <a:latin typeface="Neris Light" panose="00000400000000000000" pitchFamily="50" charset="0"/>
                </a:rPr>
                <a:t>www.companyweb.com</a:t>
              </a:r>
              <a:endParaRPr lang="en-US" sz="1400" i="1" dirty="0">
                <a:solidFill>
                  <a:schemeClr val="bg1"/>
                </a:solidFill>
                <a:latin typeface="Neris Light" panose="00000400000000000000" pitchFamily="50" charset="0"/>
              </a:endParaRPr>
            </a:p>
          </p:txBody>
        </p:sp>
        <p:sp>
          <p:nvSpPr>
            <p:cNvPr id="18" name="Freeform 17">
              <a:hlinkClick r:id="" action="ppaction://hlinkshowjump?jump=nextslide"/>
            </p:cNvPr>
            <p:cNvSpPr/>
            <p:nvPr userDrawn="1"/>
          </p:nvSpPr>
          <p:spPr>
            <a:xfrm>
              <a:off x="11567528"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hlinkClick r:id="" action="ppaction://hlinkshowjump?jump=previousslide"/>
            </p:cNvPr>
            <p:cNvSpPr/>
            <p:nvPr userDrawn="1"/>
          </p:nvSpPr>
          <p:spPr>
            <a:xfrm flipH="1">
              <a:off x="11237990"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3448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outVertical)">
                                      <p:cBhvr>
                                        <p:cTn id="15" dur="500"/>
                                        <p:tgtEl>
                                          <p:spTgt spid="14"/>
                                        </p:tgtEl>
                                      </p:cBhvr>
                                    </p:animEffect>
                                  </p:childTnLst>
                                </p:cTn>
                              </p:par>
                            </p:childTnLst>
                          </p:cTn>
                        </p:par>
                        <p:par>
                          <p:cTn id="16" fill="hold">
                            <p:stCondLst>
                              <p:cond delay="1500"/>
                            </p:stCondLst>
                            <p:childTnLst>
                              <p:par>
                                <p:cTn id="17" presetID="2" presetClass="entr" presetSubtype="9" fill="hold" grpId="0" nodeType="afterEffect" nodePh="1">
                                  <p:stCondLst>
                                    <p:cond delay="0"/>
                                  </p:stCondLst>
                                  <p:endCondLst>
                                    <p:cond evt="begin" delay="0">
                                      <p:tn val="17"/>
                                    </p:cond>
                                  </p:end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2" presetClass="entr" presetSubtype="6" fill="hold" grpId="0" nodeType="afterEffect" nodePh="1">
                                  <p:stCondLst>
                                    <p:cond delay="0"/>
                                  </p:stCondLst>
                                  <p:endCondLst>
                                    <p:cond evt="begin" delay="0">
                                      <p:tn val="22"/>
                                    </p:cond>
                                  </p:end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1+#ppt_w/2"/>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0" name="Picture Placeholder 7"/>
          <p:cNvSpPr>
            <a:spLocks noGrp="1"/>
          </p:cNvSpPr>
          <p:nvPr>
            <p:ph type="pic" sz="quarter" idx="10"/>
          </p:nvPr>
        </p:nvSpPr>
        <p:spPr>
          <a:xfrm>
            <a:off x="4090085" y="1667852"/>
            <a:ext cx="3993023" cy="2155022"/>
          </a:xfrm>
          <a:prstGeom prst="rect">
            <a:avLst/>
          </a:prstGeom>
        </p:spPr>
        <p:txBody>
          <a:bodyPr/>
          <a:lstStyle>
            <a:lvl1pPr>
              <a:defRPr sz="1600"/>
            </a:lvl1pPr>
          </a:lstStyle>
          <a:p>
            <a:endParaRPr lang="id-ID" dirty="0"/>
          </a:p>
        </p:txBody>
      </p:sp>
      <p:sp>
        <p:nvSpPr>
          <p:cNvPr id="11" name="Picture Placeholder 7"/>
          <p:cNvSpPr>
            <a:spLocks noGrp="1"/>
          </p:cNvSpPr>
          <p:nvPr>
            <p:ph type="pic" sz="quarter" idx="11"/>
          </p:nvPr>
        </p:nvSpPr>
        <p:spPr>
          <a:xfrm>
            <a:off x="15501" y="1667852"/>
            <a:ext cx="4074584" cy="2155022"/>
          </a:xfrm>
          <a:prstGeom prst="rect">
            <a:avLst/>
          </a:prstGeom>
        </p:spPr>
        <p:txBody>
          <a:bodyPr/>
          <a:lstStyle>
            <a:lvl1pPr>
              <a:defRPr sz="1600"/>
            </a:lvl1pPr>
          </a:lstStyle>
          <a:p>
            <a:endParaRPr lang="id-ID" dirty="0"/>
          </a:p>
        </p:txBody>
      </p:sp>
      <p:sp>
        <p:nvSpPr>
          <p:cNvPr id="12" name="Picture Placeholder 7"/>
          <p:cNvSpPr>
            <a:spLocks noGrp="1"/>
          </p:cNvSpPr>
          <p:nvPr>
            <p:ph type="pic" sz="quarter" idx="12"/>
          </p:nvPr>
        </p:nvSpPr>
        <p:spPr>
          <a:xfrm>
            <a:off x="8083108" y="1667852"/>
            <a:ext cx="4108892" cy="2155022"/>
          </a:xfrm>
          <a:prstGeom prst="rect">
            <a:avLst/>
          </a:prstGeom>
        </p:spPr>
        <p:txBody>
          <a:bodyPr/>
          <a:lstStyle>
            <a:lvl1pPr>
              <a:defRPr sz="1600"/>
            </a:lvl1pPr>
          </a:lstStyle>
          <a:p>
            <a:endParaRPr lang="id-ID" dirty="0"/>
          </a:p>
        </p:txBody>
      </p:sp>
      <p:sp>
        <p:nvSpPr>
          <p:cNvPr id="13" name="Picture Placeholder 7"/>
          <p:cNvSpPr>
            <a:spLocks noGrp="1"/>
          </p:cNvSpPr>
          <p:nvPr>
            <p:ph type="pic" sz="quarter" idx="13"/>
          </p:nvPr>
        </p:nvSpPr>
        <p:spPr>
          <a:xfrm>
            <a:off x="4090085" y="3822874"/>
            <a:ext cx="3993023" cy="2155022"/>
          </a:xfrm>
          <a:prstGeom prst="rect">
            <a:avLst/>
          </a:prstGeom>
        </p:spPr>
        <p:txBody>
          <a:bodyPr/>
          <a:lstStyle>
            <a:lvl1pPr>
              <a:defRPr sz="1600"/>
            </a:lvl1pPr>
          </a:lstStyle>
          <a:p>
            <a:endParaRPr lang="id-ID" dirty="0"/>
          </a:p>
        </p:txBody>
      </p:sp>
      <p:sp>
        <p:nvSpPr>
          <p:cNvPr id="14" name="Picture Placeholder 7"/>
          <p:cNvSpPr>
            <a:spLocks noGrp="1"/>
          </p:cNvSpPr>
          <p:nvPr>
            <p:ph type="pic" sz="quarter" idx="14"/>
          </p:nvPr>
        </p:nvSpPr>
        <p:spPr>
          <a:xfrm>
            <a:off x="15501" y="3822874"/>
            <a:ext cx="4074584" cy="2155022"/>
          </a:xfrm>
          <a:prstGeom prst="rect">
            <a:avLst/>
          </a:prstGeom>
        </p:spPr>
        <p:txBody>
          <a:bodyPr/>
          <a:lstStyle>
            <a:lvl1pPr>
              <a:defRPr sz="1600"/>
            </a:lvl1pPr>
          </a:lstStyle>
          <a:p>
            <a:endParaRPr lang="id-ID" dirty="0"/>
          </a:p>
        </p:txBody>
      </p:sp>
      <p:sp>
        <p:nvSpPr>
          <p:cNvPr id="15" name="Picture Placeholder 7"/>
          <p:cNvSpPr>
            <a:spLocks noGrp="1"/>
          </p:cNvSpPr>
          <p:nvPr>
            <p:ph type="pic" sz="quarter" idx="15"/>
          </p:nvPr>
        </p:nvSpPr>
        <p:spPr>
          <a:xfrm>
            <a:off x="8083108" y="3822874"/>
            <a:ext cx="4108892" cy="2155022"/>
          </a:xfrm>
          <a:prstGeom prst="rect">
            <a:avLst/>
          </a:prstGeom>
        </p:spPr>
        <p:txBody>
          <a:bodyPr/>
          <a:lstStyle>
            <a:lvl1pPr>
              <a:defRPr sz="1600"/>
            </a:lvl1pPr>
          </a:lstStyle>
          <a:p>
            <a:endParaRPr lang="id-ID" dirty="0"/>
          </a:p>
        </p:txBody>
      </p:sp>
      <p:sp>
        <p:nvSpPr>
          <p:cNvPr id="16" name="Right Triangle 15"/>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Box 16"/>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grpSp>
        <p:nvGrpSpPr>
          <p:cNvPr id="18" name="Group 17"/>
          <p:cNvGrpSpPr/>
          <p:nvPr userDrawn="1"/>
        </p:nvGrpSpPr>
        <p:grpSpPr>
          <a:xfrm>
            <a:off x="0" y="6400801"/>
            <a:ext cx="12192000" cy="457200"/>
            <a:chOff x="0" y="6400801"/>
            <a:chExt cx="12192000" cy="457200"/>
          </a:xfrm>
        </p:grpSpPr>
        <p:sp>
          <p:nvSpPr>
            <p:cNvPr id="19" name="Rectangle 18"/>
            <p:cNvSpPr/>
            <p:nvPr userDrawn="1"/>
          </p:nvSpPr>
          <p:spPr>
            <a:xfrm>
              <a:off x="0" y="6400801"/>
              <a:ext cx="12192000" cy="457200"/>
            </a:xfrm>
            <a:prstGeom prst="rect">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TextBox 19"/>
            <p:cNvSpPr txBox="1"/>
            <p:nvPr userDrawn="1"/>
          </p:nvSpPr>
          <p:spPr>
            <a:xfrm>
              <a:off x="284646" y="6460124"/>
              <a:ext cx="1359243" cy="338554"/>
            </a:xfrm>
            <a:prstGeom prst="rect">
              <a:avLst/>
            </a:prstGeom>
            <a:noFill/>
          </p:spPr>
          <p:txBody>
            <a:bodyPr wrap="square" rtlCol="0">
              <a:spAutoFit/>
            </a:bodyPr>
            <a:lstStyle/>
            <a:p>
              <a:pPr algn="l"/>
              <a:r>
                <a:rPr lang="id-ID" sz="1600" b="1" i="1" spc="0" dirty="0">
                  <a:solidFill>
                    <a:schemeClr val="bg1"/>
                  </a:solidFill>
                  <a:latin typeface="Neris Black" panose="00000A00000000000000" pitchFamily="50" charset="0"/>
                </a:rPr>
                <a:t>H</a:t>
              </a:r>
              <a:r>
                <a:rPr lang="id-ID" sz="1600" b="1" i="1" spc="0" dirty="0">
                  <a:solidFill>
                    <a:schemeClr val="accent1"/>
                  </a:solidFill>
                  <a:latin typeface="Neris Black" panose="00000A00000000000000" pitchFamily="50" charset="0"/>
                </a:rPr>
                <a:t>E</a:t>
              </a:r>
              <a:r>
                <a:rPr lang="id-ID" sz="1600" b="1" i="1" spc="0" dirty="0">
                  <a:solidFill>
                    <a:schemeClr val="bg1"/>
                  </a:solidFill>
                  <a:latin typeface="Neris Black" panose="00000A00000000000000" pitchFamily="50" charset="0"/>
                </a:rPr>
                <a:t>RO v1</a:t>
              </a:r>
            </a:p>
          </p:txBody>
        </p:sp>
        <p:sp>
          <p:nvSpPr>
            <p:cNvPr id="21" name="Title 1"/>
            <p:cNvSpPr txBox="1">
              <a:spLocks/>
            </p:cNvSpPr>
            <p:nvPr userDrawn="1"/>
          </p:nvSpPr>
          <p:spPr>
            <a:xfrm>
              <a:off x="3989721" y="6400801"/>
              <a:ext cx="4212557" cy="457200"/>
            </a:xfrm>
            <a:prstGeom prst="parallelogram">
              <a:avLst>
                <a:gd name="adj" fmla="val 30556"/>
              </a:avLst>
            </a:prstGeom>
            <a:solidFill>
              <a:schemeClr val="tx2">
                <a:lumMod val="50000"/>
                <a:alpha val="61000"/>
              </a:schemeClr>
            </a:solidFill>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i="1" dirty="0">
                  <a:solidFill>
                    <a:schemeClr val="bg1"/>
                  </a:solidFill>
                  <a:latin typeface="Neris Light" panose="00000400000000000000" pitchFamily="50" charset="0"/>
                </a:rPr>
                <a:t>www.companyweb.com</a:t>
              </a:r>
              <a:endParaRPr lang="en-US" sz="1400" i="1" dirty="0">
                <a:solidFill>
                  <a:schemeClr val="bg1"/>
                </a:solidFill>
                <a:latin typeface="Neris Light" panose="00000400000000000000" pitchFamily="50" charset="0"/>
              </a:endParaRPr>
            </a:p>
          </p:txBody>
        </p:sp>
        <p:sp>
          <p:nvSpPr>
            <p:cNvPr id="22" name="Freeform 21">
              <a:hlinkClick r:id="" action="ppaction://hlinkshowjump?jump=nextslide"/>
            </p:cNvPr>
            <p:cNvSpPr/>
            <p:nvPr userDrawn="1"/>
          </p:nvSpPr>
          <p:spPr>
            <a:xfrm>
              <a:off x="11567528"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hlinkClick r:id="" action="ppaction://hlinkshowjump?jump=previousslide"/>
            </p:cNvPr>
            <p:cNvSpPr/>
            <p:nvPr userDrawn="1"/>
          </p:nvSpPr>
          <p:spPr>
            <a:xfrm flipH="1">
              <a:off x="11237990"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278834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outVertical)">
                                      <p:cBhvr>
                                        <p:cTn id="15" dur="500"/>
                                        <p:tgtEl>
                                          <p:spTgt spid="18"/>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nodePh="1">
                                  <p:stCondLst>
                                    <p:cond delay="0"/>
                                  </p:stCondLst>
                                  <p:endCondLst>
                                    <p:cond evt="begin" delay="0">
                                      <p:tn val="20"/>
                                    </p:cond>
                                  </p:end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2000"/>
                            </p:stCondLst>
                            <p:childTnLst>
                              <p:par>
                                <p:cTn id="27" presetID="10" presetClass="entr" presetSubtype="0" fill="hold" grpId="0" nodeType="afterEffect" nodePh="1">
                                  <p:stCondLst>
                                    <p:cond delay="0"/>
                                  </p:stCondLst>
                                  <p:endCondLst>
                                    <p:cond evt="begin" delay="0">
                                      <p:tn val="27"/>
                                    </p:cond>
                                  </p:end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nodePh="1">
                                  <p:stCondLst>
                                    <p:cond delay="0"/>
                                  </p:stCondLst>
                                  <p:endCondLst>
                                    <p:cond evt="begin" delay="0">
                                      <p:tn val="30"/>
                                    </p:cond>
                                  </p:end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nodePh="1">
                                  <p:stCondLst>
                                    <p:cond delay="0"/>
                                  </p:stCondLst>
                                  <p:endCondLst>
                                    <p:cond evt="begin" delay="0">
                                      <p:tn val="33"/>
                                    </p:cond>
                                  </p:end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animBg="1"/>
      <p:bldP spid="17"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bg1"/>
        </a:solidFill>
        <a:effectLst/>
      </p:bgPr>
    </p:bg>
    <p:spTree>
      <p:nvGrpSpPr>
        <p:cNvPr id="1" name=""/>
        <p:cNvGrpSpPr/>
        <p:nvPr/>
      </p:nvGrpSpPr>
      <p:grpSpPr>
        <a:xfrm>
          <a:off x="0" y="0"/>
          <a:ext cx="0" cy="0"/>
          <a:chOff x="0" y="0"/>
          <a:chExt cx="0" cy="0"/>
        </a:xfrm>
      </p:grpSpPr>
      <p:sp>
        <p:nvSpPr>
          <p:cNvPr id="13" name="Parallelogram 12"/>
          <p:cNvSpPr/>
          <p:nvPr userDrawn="1"/>
        </p:nvSpPr>
        <p:spPr>
          <a:xfrm rot="16200000" flipV="1">
            <a:off x="-590552" y="1581150"/>
            <a:ext cx="5867402" cy="4686301"/>
          </a:xfrm>
          <a:prstGeom prst="parallelogram">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ight Triangle 4"/>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spTree>
    <p:extLst>
      <p:ext uri="{BB962C8B-B14F-4D97-AF65-F5344CB8AC3E}">
        <p14:creationId xmlns:p14="http://schemas.microsoft.com/office/powerpoint/2010/main" val="3508579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6"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Custom Layout">
    <p:bg>
      <p:bgPr>
        <a:solidFill>
          <a:schemeClr val="accent1"/>
        </a:solidFill>
        <a:effectLst/>
      </p:bgPr>
    </p:bg>
    <p:spTree>
      <p:nvGrpSpPr>
        <p:cNvPr id="1" name=""/>
        <p:cNvGrpSpPr/>
        <p:nvPr/>
      </p:nvGrpSpPr>
      <p:grpSpPr>
        <a:xfrm>
          <a:off x="0" y="0"/>
          <a:ext cx="0" cy="0"/>
          <a:chOff x="0" y="0"/>
          <a:chExt cx="0" cy="0"/>
        </a:xfrm>
      </p:grpSpPr>
      <p:sp>
        <p:nvSpPr>
          <p:cNvPr id="9" name="Freeform 8"/>
          <p:cNvSpPr/>
          <p:nvPr userDrawn="1"/>
        </p:nvSpPr>
        <p:spPr>
          <a:xfrm rot="16200000">
            <a:off x="3922485" y="-1411516"/>
            <a:ext cx="4347031" cy="12192001"/>
          </a:xfrm>
          <a:custGeom>
            <a:avLst/>
            <a:gdLst>
              <a:gd name="connsiteX0" fmla="*/ 4347031 w 4347031"/>
              <a:gd name="connsiteY0" fmla="*/ 12192001 h 12192001"/>
              <a:gd name="connsiteX1" fmla="*/ 0 w 4347031"/>
              <a:gd name="connsiteY1" fmla="*/ 12192001 h 12192001"/>
              <a:gd name="connsiteX2" fmla="*/ 0 w 4347031"/>
              <a:gd name="connsiteY2" fmla="*/ 0 h 12192001"/>
              <a:gd name="connsiteX3" fmla="*/ 1208539 w 4347031"/>
              <a:gd name="connsiteY3" fmla="*/ 0 h 12192001"/>
            </a:gdLst>
            <a:ahLst/>
            <a:cxnLst>
              <a:cxn ang="0">
                <a:pos x="connsiteX0" y="connsiteY0"/>
              </a:cxn>
              <a:cxn ang="0">
                <a:pos x="connsiteX1" y="connsiteY1"/>
              </a:cxn>
              <a:cxn ang="0">
                <a:pos x="connsiteX2" y="connsiteY2"/>
              </a:cxn>
              <a:cxn ang="0">
                <a:pos x="connsiteX3" y="connsiteY3"/>
              </a:cxn>
            </a:cxnLst>
            <a:rect l="l" t="t" r="r" b="b"/>
            <a:pathLst>
              <a:path w="4347031" h="12192001">
                <a:moveTo>
                  <a:pt x="4347031" y="12192001"/>
                </a:moveTo>
                <a:lnTo>
                  <a:pt x="0" y="12192001"/>
                </a:lnTo>
                <a:lnTo>
                  <a:pt x="0" y="0"/>
                </a:lnTo>
                <a:lnTo>
                  <a:pt x="1208539" y="0"/>
                </a:lnTo>
                <a:close/>
              </a:path>
            </a:pathLst>
          </a:cu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Picture Placeholder 7"/>
          <p:cNvSpPr>
            <a:spLocks noGrp="1"/>
          </p:cNvSpPr>
          <p:nvPr>
            <p:ph type="pic" sz="quarter" idx="10"/>
          </p:nvPr>
        </p:nvSpPr>
        <p:spPr>
          <a:xfrm>
            <a:off x="5355771" y="0"/>
            <a:ext cx="683622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14514 w 6096000"/>
              <a:gd name="connsiteY0" fmla="*/ 2017486 h 6858000"/>
              <a:gd name="connsiteX1" fmla="*/ 6096000 w 6096000"/>
              <a:gd name="connsiteY1" fmla="*/ 0 h 6858000"/>
              <a:gd name="connsiteX2" fmla="*/ 6096000 w 6096000"/>
              <a:gd name="connsiteY2" fmla="*/ 6858000 h 6858000"/>
              <a:gd name="connsiteX3" fmla="*/ 0 w 6096000"/>
              <a:gd name="connsiteY3" fmla="*/ 6858000 h 6858000"/>
              <a:gd name="connsiteX4" fmla="*/ 14514 w 6096000"/>
              <a:gd name="connsiteY4" fmla="*/ 2017486 h 6858000"/>
              <a:gd name="connsiteX0" fmla="*/ 0 w 6081486"/>
              <a:gd name="connsiteY0" fmla="*/ 2017486 h 6858000"/>
              <a:gd name="connsiteX1" fmla="*/ 6081486 w 6081486"/>
              <a:gd name="connsiteY1" fmla="*/ 0 h 6858000"/>
              <a:gd name="connsiteX2" fmla="*/ 6081486 w 6081486"/>
              <a:gd name="connsiteY2" fmla="*/ 6858000 h 6858000"/>
              <a:gd name="connsiteX3" fmla="*/ 0 w 6081486"/>
              <a:gd name="connsiteY3" fmla="*/ 4913086 h 6858000"/>
              <a:gd name="connsiteX4" fmla="*/ 0 w 6081486"/>
              <a:gd name="connsiteY4" fmla="*/ 201748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486" h="6858000">
                <a:moveTo>
                  <a:pt x="0" y="2017486"/>
                </a:moveTo>
                <a:lnTo>
                  <a:pt x="6081486" y="0"/>
                </a:lnTo>
                <a:lnTo>
                  <a:pt x="6081486" y="6858000"/>
                </a:lnTo>
                <a:lnTo>
                  <a:pt x="0" y="4913086"/>
                </a:lnTo>
                <a:lnTo>
                  <a:pt x="0" y="2017486"/>
                </a:lnTo>
                <a:close/>
              </a:path>
            </a:pathLst>
          </a:custGeom>
          <a:solidFill>
            <a:srgbClr val="394555"/>
          </a:solidFill>
        </p:spPr>
        <p:txBody>
          <a:bodyPr/>
          <a:lstStyle>
            <a:lvl1pPr>
              <a:defRPr sz="1600"/>
            </a:lvl1pPr>
          </a:lstStyle>
          <a:p>
            <a:endParaRPr lang="id-ID" dirty="0"/>
          </a:p>
        </p:txBody>
      </p:sp>
    </p:spTree>
    <p:extLst>
      <p:ext uri="{BB962C8B-B14F-4D97-AF65-F5344CB8AC3E}">
        <p14:creationId xmlns:p14="http://schemas.microsoft.com/office/powerpoint/2010/main" val="3410641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bg>
      <p:bgPr>
        <a:solidFill>
          <a:srgbClr val="394555"/>
        </a:solidFill>
        <a:effectLst/>
      </p:bgPr>
    </p:bg>
    <p:spTree>
      <p:nvGrpSpPr>
        <p:cNvPr id="1" name=""/>
        <p:cNvGrpSpPr/>
        <p:nvPr/>
      </p:nvGrpSpPr>
      <p:grpSpPr>
        <a:xfrm>
          <a:off x="0" y="0"/>
          <a:ext cx="0" cy="0"/>
          <a:chOff x="0" y="0"/>
          <a:chExt cx="0" cy="0"/>
        </a:xfrm>
      </p:grpSpPr>
      <p:sp>
        <p:nvSpPr>
          <p:cNvPr id="2" name="Picture Placeholder 7"/>
          <p:cNvSpPr>
            <a:spLocks noGrp="1"/>
          </p:cNvSpPr>
          <p:nvPr>
            <p:ph type="pic" sz="quarter" idx="11"/>
          </p:nvPr>
        </p:nvSpPr>
        <p:spPr>
          <a:xfrm>
            <a:off x="-7361" y="-6193"/>
            <a:ext cx="12199359" cy="4984593"/>
          </a:xfrm>
          <a:custGeom>
            <a:avLst/>
            <a:gdLst>
              <a:gd name="connsiteX0" fmla="*/ 0 w 12176499"/>
              <a:gd name="connsiteY0" fmla="*/ 0 h 4978401"/>
              <a:gd name="connsiteX1" fmla="*/ 12176499 w 12176499"/>
              <a:gd name="connsiteY1" fmla="*/ 0 h 4978401"/>
              <a:gd name="connsiteX2" fmla="*/ 12176499 w 12176499"/>
              <a:gd name="connsiteY2" fmla="*/ 4978401 h 4978401"/>
              <a:gd name="connsiteX3" fmla="*/ 0 w 12176499"/>
              <a:gd name="connsiteY3" fmla="*/ 4978401 h 4978401"/>
              <a:gd name="connsiteX4" fmla="*/ 0 w 12176499"/>
              <a:gd name="connsiteY4" fmla="*/ 0 h 4978401"/>
              <a:gd name="connsiteX0" fmla="*/ 14515 w 12191014"/>
              <a:gd name="connsiteY0" fmla="*/ 0 h 4978401"/>
              <a:gd name="connsiteX1" fmla="*/ 12191014 w 12191014"/>
              <a:gd name="connsiteY1" fmla="*/ 0 h 4978401"/>
              <a:gd name="connsiteX2" fmla="*/ 12191014 w 12191014"/>
              <a:gd name="connsiteY2" fmla="*/ 4978401 h 4978401"/>
              <a:gd name="connsiteX3" fmla="*/ 0 w 12191014"/>
              <a:gd name="connsiteY3" fmla="*/ 1959429 h 4978401"/>
              <a:gd name="connsiteX4" fmla="*/ 14515 w 12191014"/>
              <a:gd name="connsiteY4" fmla="*/ 0 h 4978401"/>
              <a:gd name="connsiteX0" fmla="*/ 0 w 12199359"/>
              <a:gd name="connsiteY0" fmla="*/ 15240 h 4978401"/>
              <a:gd name="connsiteX1" fmla="*/ 12199359 w 12199359"/>
              <a:gd name="connsiteY1" fmla="*/ 0 h 4978401"/>
              <a:gd name="connsiteX2" fmla="*/ 12199359 w 12199359"/>
              <a:gd name="connsiteY2" fmla="*/ 4978401 h 4978401"/>
              <a:gd name="connsiteX3" fmla="*/ 8345 w 12199359"/>
              <a:gd name="connsiteY3" fmla="*/ 1959429 h 4978401"/>
              <a:gd name="connsiteX4" fmla="*/ 0 w 12199359"/>
              <a:gd name="connsiteY4" fmla="*/ 15240 h 4978401"/>
              <a:gd name="connsiteX0" fmla="*/ 0 w 12199359"/>
              <a:gd name="connsiteY0" fmla="*/ 0 h 4984593"/>
              <a:gd name="connsiteX1" fmla="*/ 12199359 w 12199359"/>
              <a:gd name="connsiteY1" fmla="*/ 6192 h 4984593"/>
              <a:gd name="connsiteX2" fmla="*/ 12199359 w 12199359"/>
              <a:gd name="connsiteY2" fmla="*/ 4984593 h 4984593"/>
              <a:gd name="connsiteX3" fmla="*/ 8345 w 12199359"/>
              <a:gd name="connsiteY3" fmla="*/ 1965621 h 4984593"/>
              <a:gd name="connsiteX4" fmla="*/ 0 w 12199359"/>
              <a:gd name="connsiteY4" fmla="*/ 0 h 4984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359" h="4984593">
                <a:moveTo>
                  <a:pt x="0" y="0"/>
                </a:moveTo>
                <a:lnTo>
                  <a:pt x="12199359" y="6192"/>
                </a:lnTo>
                <a:lnTo>
                  <a:pt x="12199359" y="4984593"/>
                </a:lnTo>
                <a:lnTo>
                  <a:pt x="8345" y="1965621"/>
                </a:lnTo>
                <a:cubicBezTo>
                  <a:pt x="5563" y="1317558"/>
                  <a:pt x="2782" y="648063"/>
                  <a:pt x="0" y="0"/>
                </a:cubicBezTo>
                <a:close/>
              </a:path>
            </a:pathLst>
          </a:custGeom>
        </p:spPr>
        <p:txBody>
          <a:bodyPr/>
          <a:lstStyle>
            <a:lvl1pPr>
              <a:defRPr sz="1600"/>
            </a:lvl1pPr>
          </a:lstStyle>
          <a:p>
            <a:endParaRPr lang="id-ID" dirty="0"/>
          </a:p>
        </p:txBody>
      </p:sp>
      <p:sp>
        <p:nvSpPr>
          <p:cNvPr id="3" name="Right Triangle 2"/>
          <p:cNvSpPr/>
          <p:nvPr userDrawn="1"/>
        </p:nvSpPr>
        <p:spPr>
          <a:xfrm flipH="1">
            <a:off x="11104605" y="597972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p:cNvSpPr txBox="1"/>
          <p:nvPr userDrawn="1"/>
        </p:nvSpPr>
        <p:spPr>
          <a:xfrm>
            <a:off x="11588959" y="6418860"/>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spTree>
    <p:extLst>
      <p:ext uri="{BB962C8B-B14F-4D97-AF65-F5344CB8AC3E}">
        <p14:creationId xmlns:p14="http://schemas.microsoft.com/office/powerpoint/2010/main" val="968633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 presetClass="entr" presetSubtype="1" fill="hold" grpId="0" nodeType="afterEffect" nodePh="1">
                                  <p:stCondLst>
                                    <p:cond delay="0"/>
                                  </p:stCondLst>
                                  <p:endCondLst>
                                    <p:cond evt="begin" delay="0">
                                      <p:tn val="13"/>
                                    </p:cond>
                                  </p:end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7"/>
          <p:cNvSpPr>
            <a:spLocks noGrp="1"/>
          </p:cNvSpPr>
          <p:nvPr>
            <p:ph type="pic" sz="quarter" idx="12"/>
          </p:nvPr>
        </p:nvSpPr>
        <p:spPr>
          <a:xfrm>
            <a:off x="3176668" y="1489777"/>
            <a:ext cx="2057495" cy="2942523"/>
          </a:xfrm>
          <a:prstGeom prst="rect">
            <a:avLst/>
          </a:prstGeom>
        </p:spPr>
        <p:txBody>
          <a:bodyPr/>
          <a:lstStyle>
            <a:lvl1pPr>
              <a:defRPr sz="1800"/>
            </a:lvl1pPr>
          </a:lstStyle>
          <a:p>
            <a:endParaRPr lang="id-ID" dirty="0"/>
          </a:p>
        </p:txBody>
      </p:sp>
      <p:sp>
        <p:nvSpPr>
          <p:cNvPr id="7" name="Picture Placeholder 7"/>
          <p:cNvSpPr>
            <a:spLocks noGrp="1"/>
          </p:cNvSpPr>
          <p:nvPr>
            <p:ph type="pic" sz="quarter" idx="13"/>
          </p:nvPr>
        </p:nvSpPr>
        <p:spPr>
          <a:xfrm>
            <a:off x="6226351" y="2063578"/>
            <a:ext cx="1656277" cy="2368722"/>
          </a:xfrm>
          <a:prstGeom prst="rect">
            <a:avLst/>
          </a:prstGeom>
        </p:spPr>
        <p:txBody>
          <a:bodyPr/>
          <a:lstStyle>
            <a:lvl1pPr>
              <a:defRPr sz="1800"/>
            </a:lvl1pPr>
          </a:lstStyle>
          <a:p>
            <a:endParaRPr lang="id-ID" dirty="0"/>
          </a:p>
        </p:txBody>
      </p:sp>
      <p:sp>
        <p:nvSpPr>
          <p:cNvPr id="8" name="Right Triangle 7"/>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spTree>
    <p:extLst>
      <p:ext uri="{BB962C8B-B14F-4D97-AF65-F5344CB8AC3E}">
        <p14:creationId xmlns:p14="http://schemas.microsoft.com/office/powerpoint/2010/main" val="1213222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0" y="0"/>
            <a:ext cx="12192000" cy="6858000"/>
          </a:xfrm>
          <a:prstGeom prst="rect">
            <a:avLst/>
          </a:prstGeom>
        </p:spPr>
        <p:txBody>
          <a:bodyPr/>
          <a:lstStyle>
            <a:lvl1pPr>
              <a:defRPr sz="1600"/>
            </a:lvl1pPr>
          </a:lstStyle>
          <a:p>
            <a:endParaRPr lang="id-ID" dirty="0"/>
          </a:p>
        </p:txBody>
      </p:sp>
    </p:spTree>
    <p:extLst>
      <p:ext uri="{BB962C8B-B14F-4D97-AF65-F5344CB8AC3E}">
        <p14:creationId xmlns:p14="http://schemas.microsoft.com/office/powerpoint/2010/main" val="3825962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0" name="Picture Placeholder 7"/>
          <p:cNvSpPr>
            <a:spLocks noGrp="1"/>
          </p:cNvSpPr>
          <p:nvPr>
            <p:ph type="pic" sz="quarter" idx="10"/>
          </p:nvPr>
        </p:nvSpPr>
        <p:spPr>
          <a:xfrm>
            <a:off x="1421339" y="1905042"/>
            <a:ext cx="2352237" cy="2550844"/>
          </a:xfrm>
          <a:prstGeom prst="rect">
            <a:avLst/>
          </a:prstGeom>
        </p:spPr>
        <p:txBody>
          <a:bodyPr/>
          <a:lstStyle>
            <a:lvl1pPr>
              <a:defRPr sz="1600"/>
            </a:lvl1pPr>
          </a:lstStyle>
          <a:p>
            <a:endParaRPr lang="id-ID" dirty="0"/>
          </a:p>
        </p:txBody>
      </p:sp>
      <p:sp>
        <p:nvSpPr>
          <p:cNvPr id="11" name="Picture Placeholder 7"/>
          <p:cNvSpPr>
            <a:spLocks noGrp="1"/>
          </p:cNvSpPr>
          <p:nvPr>
            <p:ph type="pic" sz="quarter" idx="11"/>
          </p:nvPr>
        </p:nvSpPr>
        <p:spPr>
          <a:xfrm>
            <a:off x="3773576" y="1905042"/>
            <a:ext cx="2352237" cy="2550844"/>
          </a:xfrm>
          <a:prstGeom prst="rect">
            <a:avLst/>
          </a:prstGeom>
        </p:spPr>
        <p:txBody>
          <a:bodyPr/>
          <a:lstStyle>
            <a:lvl1pPr>
              <a:defRPr sz="1600"/>
            </a:lvl1pPr>
          </a:lstStyle>
          <a:p>
            <a:endParaRPr lang="id-ID" dirty="0"/>
          </a:p>
        </p:txBody>
      </p:sp>
      <p:sp>
        <p:nvSpPr>
          <p:cNvPr id="12" name="Picture Placeholder 7"/>
          <p:cNvSpPr>
            <a:spLocks noGrp="1"/>
          </p:cNvSpPr>
          <p:nvPr>
            <p:ph type="pic" sz="quarter" idx="12"/>
          </p:nvPr>
        </p:nvSpPr>
        <p:spPr>
          <a:xfrm>
            <a:off x="6125813" y="1905042"/>
            <a:ext cx="2352237" cy="2550844"/>
          </a:xfrm>
          <a:prstGeom prst="rect">
            <a:avLst/>
          </a:prstGeom>
        </p:spPr>
        <p:txBody>
          <a:bodyPr/>
          <a:lstStyle>
            <a:lvl1pPr>
              <a:defRPr sz="1600"/>
            </a:lvl1pPr>
          </a:lstStyle>
          <a:p>
            <a:endParaRPr lang="id-ID" dirty="0"/>
          </a:p>
        </p:txBody>
      </p:sp>
      <p:sp>
        <p:nvSpPr>
          <p:cNvPr id="13" name="Picture Placeholder 7"/>
          <p:cNvSpPr>
            <a:spLocks noGrp="1"/>
          </p:cNvSpPr>
          <p:nvPr>
            <p:ph type="pic" sz="quarter" idx="13"/>
          </p:nvPr>
        </p:nvSpPr>
        <p:spPr>
          <a:xfrm>
            <a:off x="8478050" y="1905042"/>
            <a:ext cx="2352237" cy="2550844"/>
          </a:xfrm>
          <a:prstGeom prst="rect">
            <a:avLst/>
          </a:prstGeom>
        </p:spPr>
        <p:txBody>
          <a:bodyPr/>
          <a:lstStyle>
            <a:lvl1pPr>
              <a:defRPr sz="1600"/>
            </a:lvl1pPr>
          </a:lstStyle>
          <a:p>
            <a:endParaRPr lang="id-ID" dirty="0"/>
          </a:p>
        </p:txBody>
      </p:sp>
      <p:sp>
        <p:nvSpPr>
          <p:cNvPr id="14" name="Right Triangle 13"/>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extBox 14"/>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grpSp>
        <p:nvGrpSpPr>
          <p:cNvPr id="16" name="Group 15"/>
          <p:cNvGrpSpPr/>
          <p:nvPr userDrawn="1"/>
        </p:nvGrpSpPr>
        <p:grpSpPr>
          <a:xfrm>
            <a:off x="0" y="6400801"/>
            <a:ext cx="12192000" cy="457200"/>
            <a:chOff x="0" y="6400801"/>
            <a:chExt cx="12192000" cy="457200"/>
          </a:xfrm>
        </p:grpSpPr>
        <p:sp>
          <p:nvSpPr>
            <p:cNvPr id="17" name="Rectangle 16"/>
            <p:cNvSpPr/>
            <p:nvPr userDrawn="1"/>
          </p:nvSpPr>
          <p:spPr>
            <a:xfrm>
              <a:off x="0" y="6400801"/>
              <a:ext cx="12192000" cy="457200"/>
            </a:xfrm>
            <a:prstGeom prst="rect">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TextBox 17"/>
            <p:cNvSpPr txBox="1"/>
            <p:nvPr userDrawn="1"/>
          </p:nvSpPr>
          <p:spPr>
            <a:xfrm>
              <a:off x="284646" y="6460124"/>
              <a:ext cx="1359243" cy="338554"/>
            </a:xfrm>
            <a:prstGeom prst="rect">
              <a:avLst/>
            </a:prstGeom>
            <a:noFill/>
          </p:spPr>
          <p:txBody>
            <a:bodyPr wrap="square" rtlCol="0">
              <a:spAutoFit/>
            </a:bodyPr>
            <a:lstStyle/>
            <a:p>
              <a:pPr algn="l"/>
              <a:r>
                <a:rPr lang="id-ID" sz="1600" b="1" i="1" spc="0" dirty="0">
                  <a:solidFill>
                    <a:schemeClr val="bg1"/>
                  </a:solidFill>
                  <a:latin typeface="Neris Black" panose="00000A00000000000000" pitchFamily="50" charset="0"/>
                </a:rPr>
                <a:t>H</a:t>
              </a:r>
              <a:r>
                <a:rPr lang="id-ID" sz="1600" b="1" i="1" spc="0" dirty="0">
                  <a:solidFill>
                    <a:schemeClr val="accent1"/>
                  </a:solidFill>
                  <a:latin typeface="Neris Black" panose="00000A00000000000000" pitchFamily="50" charset="0"/>
                </a:rPr>
                <a:t>E</a:t>
              </a:r>
              <a:r>
                <a:rPr lang="id-ID" sz="1600" b="1" i="1" spc="0" dirty="0">
                  <a:solidFill>
                    <a:schemeClr val="bg1"/>
                  </a:solidFill>
                  <a:latin typeface="Neris Black" panose="00000A00000000000000" pitchFamily="50" charset="0"/>
                </a:rPr>
                <a:t>RO v1</a:t>
              </a:r>
            </a:p>
          </p:txBody>
        </p:sp>
        <p:sp>
          <p:nvSpPr>
            <p:cNvPr id="19" name="Title 1"/>
            <p:cNvSpPr txBox="1">
              <a:spLocks/>
            </p:cNvSpPr>
            <p:nvPr userDrawn="1"/>
          </p:nvSpPr>
          <p:spPr>
            <a:xfrm>
              <a:off x="3989721" y="6400801"/>
              <a:ext cx="4212557" cy="457200"/>
            </a:xfrm>
            <a:prstGeom prst="parallelogram">
              <a:avLst>
                <a:gd name="adj" fmla="val 30556"/>
              </a:avLst>
            </a:prstGeom>
            <a:solidFill>
              <a:schemeClr val="tx2">
                <a:lumMod val="50000"/>
                <a:alpha val="61000"/>
              </a:schemeClr>
            </a:solidFill>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i="1" dirty="0">
                  <a:solidFill>
                    <a:schemeClr val="bg1"/>
                  </a:solidFill>
                  <a:latin typeface="Neris Light" panose="00000400000000000000" pitchFamily="50" charset="0"/>
                </a:rPr>
                <a:t>www.companyweb.com</a:t>
              </a:r>
              <a:endParaRPr lang="en-US" sz="1400" i="1" dirty="0">
                <a:solidFill>
                  <a:schemeClr val="bg1"/>
                </a:solidFill>
                <a:latin typeface="Neris Light" panose="00000400000000000000" pitchFamily="50" charset="0"/>
              </a:endParaRPr>
            </a:p>
          </p:txBody>
        </p:sp>
        <p:sp>
          <p:nvSpPr>
            <p:cNvPr id="20" name="Freeform 19">
              <a:hlinkClick r:id="" action="ppaction://hlinkshowjump?jump=nextslide"/>
            </p:cNvPr>
            <p:cNvSpPr/>
            <p:nvPr userDrawn="1"/>
          </p:nvSpPr>
          <p:spPr>
            <a:xfrm>
              <a:off x="11567528"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hlinkClick r:id="" action="ppaction://hlinkshowjump?jump=previousslide"/>
            </p:cNvPr>
            <p:cNvSpPr/>
            <p:nvPr userDrawn="1"/>
          </p:nvSpPr>
          <p:spPr>
            <a:xfrm flipH="1">
              <a:off x="11237990"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3401153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outVertic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0" name="Picture Placeholder 7"/>
          <p:cNvSpPr>
            <a:spLocks noGrp="1"/>
          </p:cNvSpPr>
          <p:nvPr>
            <p:ph type="pic" sz="quarter" idx="10"/>
          </p:nvPr>
        </p:nvSpPr>
        <p:spPr>
          <a:xfrm>
            <a:off x="1346201" y="2019300"/>
            <a:ext cx="9423400" cy="2271486"/>
          </a:xfrm>
          <a:prstGeom prst="rect">
            <a:avLst/>
          </a:prstGeom>
        </p:spPr>
        <p:txBody>
          <a:bodyPr/>
          <a:lstStyle>
            <a:lvl1pPr>
              <a:defRPr sz="1600"/>
            </a:lvl1pPr>
          </a:lstStyle>
          <a:p>
            <a:endParaRPr lang="id-ID" dirty="0"/>
          </a:p>
        </p:txBody>
      </p:sp>
      <p:sp>
        <p:nvSpPr>
          <p:cNvPr id="11" name="Right Triangle 10"/>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grpSp>
        <p:nvGrpSpPr>
          <p:cNvPr id="13" name="Group 12"/>
          <p:cNvGrpSpPr/>
          <p:nvPr userDrawn="1"/>
        </p:nvGrpSpPr>
        <p:grpSpPr>
          <a:xfrm>
            <a:off x="0" y="6400801"/>
            <a:ext cx="12192000" cy="457200"/>
            <a:chOff x="0" y="6400801"/>
            <a:chExt cx="12192000" cy="457200"/>
          </a:xfrm>
        </p:grpSpPr>
        <p:sp>
          <p:nvSpPr>
            <p:cNvPr id="14" name="Rectangle 13"/>
            <p:cNvSpPr/>
            <p:nvPr userDrawn="1"/>
          </p:nvSpPr>
          <p:spPr>
            <a:xfrm>
              <a:off x="0" y="6400801"/>
              <a:ext cx="12192000" cy="457200"/>
            </a:xfrm>
            <a:prstGeom prst="rect">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extBox 14"/>
            <p:cNvSpPr txBox="1"/>
            <p:nvPr userDrawn="1"/>
          </p:nvSpPr>
          <p:spPr>
            <a:xfrm>
              <a:off x="284646" y="6460124"/>
              <a:ext cx="1359243" cy="338554"/>
            </a:xfrm>
            <a:prstGeom prst="rect">
              <a:avLst/>
            </a:prstGeom>
            <a:noFill/>
          </p:spPr>
          <p:txBody>
            <a:bodyPr wrap="square" rtlCol="0">
              <a:spAutoFit/>
            </a:bodyPr>
            <a:lstStyle/>
            <a:p>
              <a:pPr algn="l"/>
              <a:r>
                <a:rPr lang="id-ID" sz="1600" b="1" i="1" spc="0" dirty="0">
                  <a:solidFill>
                    <a:schemeClr val="bg1"/>
                  </a:solidFill>
                  <a:latin typeface="Neris Black" panose="00000A00000000000000" pitchFamily="50" charset="0"/>
                </a:rPr>
                <a:t>H</a:t>
              </a:r>
              <a:r>
                <a:rPr lang="id-ID" sz="1600" b="1" i="1" spc="0" dirty="0">
                  <a:solidFill>
                    <a:schemeClr val="accent1"/>
                  </a:solidFill>
                  <a:latin typeface="Neris Black" panose="00000A00000000000000" pitchFamily="50" charset="0"/>
                </a:rPr>
                <a:t>E</a:t>
              </a:r>
              <a:r>
                <a:rPr lang="id-ID" sz="1600" b="1" i="1" spc="0" dirty="0">
                  <a:solidFill>
                    <a:schemeClr val="bg1"/>
                  </a:solidFill>
                  <a:latin typeface="Neris Black" panose="00000A00000000000000" pitchFamily="50" charset="0"/>
                </a:rPr>
                <a:t>RO v1</a:t>
              </a:r>
            </a:p>
          </p:txBody>
        </p:sp>
        <p:sp>
          <p:nvSpPr>
            <p:cNvPr id="16" name="Title 1"/>
            <p:cNvSpPr txBox="1">
              <a:spLocks/>
            </p:cNvSpPr>
            <p:nvPr userDrawn="1"/>
          </p:nvSpPr>
          <p:spPr>
            <a:xfrm>
              <a:off x="3989721" y="6400801"/>
              <a:ext cx="4212557" cy="457200"/>
            </a:xfrm>
            <a:prstGeom prst="parallelogram">
              <a:avLst>
                <a:gd name="adj" fmla="val 30556"/>
              </a:avLst>
            </a:prstGeom>
            <a:solidFill>
              <a:schemeClr val="tx2">
                <a:lumMod val="50000"/>
                <a:alpha val="61000"/>
              </a:schemeClr>
            </a:solidFill>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i="1" dirty="0">
                  <a:solidFill>
                    <a:schemeClr val="bg1"/>
                  </a:solidFill>
                  <a:latin typeface="Neris Light" panose="00000400000000000000" pitchFamily="50" charset="0"/>
                </a:rPr>
                <a:t>www.companyweb.com</a:t>
              </a:r>
              <a:endParaRPr lang="en-US" sz="1400" i="1" dirty="0">
                <a:solidFill>
                  <a:schemeClr val="bg1"/>
                </a:solidFill>
                <a:latin typeface="Neris Light" panose="00000400000000000000" pitchFamily="50" charset="0"/>
              </a:endParaRPr>
            </a:p>
          </p:txBody>
        </p:sp>
        <p:sp>
          <p:nvSpPr>
            <p:cNvPr id="17" name="Freeform 16">
              <a:hlinkClick r:id="" action="ppaction://hlinkshowjump?jump=nextslide"/>
            </p:cNvPr>
            <p:cNvSpPr/>
            <p:nvPr userDrawn="1"/>
          </p:nvSpPr>
          <p:spPr>
            <a:xfrm>
              <a:off x="11567528"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hlinkClick r:id="" action="ppaction://hlinkshowjump?jump=previousslide"/>
            </p:cNvPr>
            <p:cNvSpPr/>
            <p:nvPr userDrawn="1"/>
          </p:nvSpPr>
          <p:spPr>
            <a:xfrm flipH="1">
              <a:off x="11237990"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7210583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outVertical)">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0" name="Picture Placeholder 7"/>
          <p:cNvSpPr>
            <a:spLocks noGrp="1"/>
          </p:cNvSpPr>
          <p:nvPr>
            <p:ph type="pic" sz="quarter" idx="10"/>
          </p:nvPr>
        </p:nvSpPr>
        <p:spPr>
          <a:xfrm>
            <a:off x="4946169" y="2019300"/>
            <a:ext cx="2299659" cy="2603500"/>
          </a:xfrm>
          <a:prstGeom prst="rect">
            <a:avLst/>
          </a:prstGeom>
        </p:spPr>
        <p:txBody>
          <a:bodyPr/>
          <a:lstStyle>
            <a:lvl1pPr>
              <a:defRPr sz="1600"/>
            </a:lvl1pPr>
          </a:lstStyle>
          <a:p>
            <a:endParaRPr lang="id-ID" dirty="0"/>
          </a:p>
        </p:txBody>
      </p:sp>
      <p:sp>
        <p:nvSpPr>
          <p:cNvPr id="11" name="Right Triangle 10"/>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grpSp>
        <p:nvGrpSpPr>
          <p:cNvPr id="13" name="Group 12"/>
          <p:cNvGrpSpPr/>
          <p:nvPr userDrawn="1"/>
        </p:nvGrpSpPr>
        <p:grpSpPr>
          <a:xfrm>
            <a:off x="0" y="6400801"/>
            <a:ext cx="12192000" cy="457200"/>
            <a:chOff x="0" y="6400801"/>
            <a:chExt cx="12192000" cy="457200"/>
          </a:xfrm>
        </p:grpSpPr>
        <p:sp>
          <p:nvSpPr>
            <p:cNvPr id="14" name="Rectangle 13"/>
            <p:cNvSpPr/>
            <p:nvPr userDrawn="1"/>
          </p:nvSpPr>
          <p:spPr>
            <a:xfrm>
              <a:off x="0" y="6400801"/>
              <a:ext cx="12192000" cy="457200"/>
            </a:xfrm>
            <a:prstGeom prst="rect">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extBox 14"/>
            <p:cNvSpPr txBox="1"/>
            <p:nvPr userDrawn="1"/>
          </p:nvSpPr>
          <p:spPr>
            <a:xfrm>
              <a:off x="284646" y="6460124"/>
              <a:ext cx="1359243" cy="338554"/>
            </a:xfrm>
            <a:prstGeom prst="rect">
              <a:avLst/>
            </a:prstGeom>
            <a:noFill/>
          </p:spPr>
          <p:txBody>
            <a:bodyPr wrap="square" rtlCol="0">
              <a:spAutoFit/>
            </a:bodyPr>
            <a:lstStyle/>
            <a:p>
              <a:pPr algn="l"/>
              <a:r>
                <a:rPr lang="id-ID" sz="1600" b="1" i="1" spc="0" dirty="0">
                  <a:solidFill>
                    <a:schemeClr val="bg1"/>
                  </a:solidFill>
                  <a:latin typeface="Neris Black" panose="00000A00000000000000" pitchFamily="50" charset="0"/>
                </a:rPr>
                <a:t>H</a:t>
              </a:r>
              <a:r>
                <a:rPr lang="id-ID" sz="1600" b="1" i="1" spc="0" dirty="0">
                  <a:solidFill>
                    <a:schemeClr val="accent1"/>
                  </a:solidFill>
                  <a:latin typeface="Neris Black" panose="00000A00000000000000" pitchFamily="50" charset="0"/>
                </a:rPr>
                <a:t>E</a:t>
              </a:r>
              <a:r>
                <a:rPr lang="id-ID" sz="1600" b="1" i="1" spc="0" dirty="0">
                  <a:solidFill>
                    <a:schemeClr val="bg1"/>
                  </a:solidFill>
                  <a:latin typeface="Neris Black" panose="00000A00000000000000" pitchFamily="50" charset="0"/>
                </a:rPr>
                <a:t>RO v1</a:t>
              </a:r>
            </a:p>
          </p:txBody>
        </p:sp>
        <p:sp>
          <p:nvSpPr>
            <p:cNvPr id="16" name="Title 1"/>
            <p:cNvSpPr txBox="1">
              <a:spLocks/>
            </p:cNvSpPr>
            <p:nvPr userDrawn="1"/>
          </p:nvSpPr>
          <p:spPr>
            <a:xfrm>
              <a:off x="3989721" y="6400801"/>
              <a:ext cx="4212557" cy="457200"/>
            </a:xfrm>
            <a:prstGeom prst="parallelogram">
              <a:avLst>
                <a:gd name="adj" fmla="val 30556"/>
              </a:avLst>
            </a:prstGeom>
            <a:solidFill>
              <a:schemeClr val="tx2">
                <a:lumMod val="50000"/>
                <a:alpha val="61000"/>
              </a:schemeClr>
            </a:solidFill>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i="1" dirty="0">
                  <a:solidFill>
                    <a:schemeClr val="bg1"/>
                  </a:solidFill>
                  <a:latin typeface="Neris Light" panose="00000400000000000000" pitchFamily="50" charset="0"/>
                </a:rPr>
                <a:t>www.companyweb.com</a:t>
              </a:r>
              <a:endParaRPr lang="en-US" sz="1400" i="1" dirty="0">
                <a:solidFill>
                  <a:schemeClr val="bg1"/>
                </a:solidFill>
                <a:latin typeface="Neris Light" panose="00000400000000000000" pitchFamily="50" charset="0"/>
              </a:endParaRPr>
            </a:p>
          </p:txBody>
        </p:sp>
        <p:sp>
          <p:nvSpPr>
            <p:cNvPr id="17" name="Freeform 16">
              <a:hlinkClick r:id="" action="ppaction://hlinkshowjump?jump=nextslide"/>
            </p:cNvPr>
            <p:cNvSpPr/>
            <p:nvPr userDrawn="1"/>
          </p:nvSpPr>
          <p:spPr>
            <a:xfrm>
              <a:off x="11567528"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hlinkClick r:id="" action="ppaction://hlinkshowjump?jump=previousslide"/>
            </p:cNvPr>
            <p:cNvSpPr/>
            <p:nvPr userDrawn="1"/>
          </p:nvSpPr>
          <p:spPr>
            <a:xfrm flipH="1">
              <a:off x="11237990"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9" name="Picture Placeholder 7"/>
          <p:cNvSpPr>
            <a:spLocks noGrp="1"/>
          </p:cNvSpPr>
          <p:nvPr>
            <p:ph type="pic" sz="quarter" idx="11"/>
          </p:nvPr>
        </p:nvSpPr>
        <p:spPr>
          <a:xfrm>
            <a:off x="2473084" y="2019300"/>
            <a:ext cx="2299659" cy="2603500"/>
          </a:xfrm>
          <a:prstGeom prst="rect">
            <a:avLst/>
          </a:prstGeom>
        </p:spPr>
        <p:txBody>
          <a:bodyPr/>
          <a:lstStyle>
            <a:lvl1pPr>
              <a:defRPr sz="1600"/>
            </a:lvl1pPr>
          </a:lstStyle>
          <a:p>
            <a:endParaRPr lang="id-ID" dirty="0"/>
          </a:p>
        </p:txBody>
      </p:sp>
      <p:sp>
        <p:nvSpPr>
          <p:cNvPr id="20" name="Picture Placeholder 7"/>
          <p:cNvSpPr>
            <a:spLocks noGrp="1"/>
          </p:cNvSpPr>
          <p:nvPr>
            <p:ph type="pic" sz="quarter" idx="12"/>
          </p:nvPr>
        </p:nvSpPr>
        <p:spPr>
          <a:xfrm>
            <a:off x="0" y="2019300"/>
            <a:ext cx="2299659" cy="2603500"/>
          </a:xfrm>
          <a:prstGeom prst="rect">
            <a:avLst/>
          </a:prstGeom>
        </p:spPr>
        <p:txBody>
          <a:bodyPr/>
          <a:lstStyle>
            <a:lvl1pPr>
              <a:defRPr sz="1600"/>
            </a:lvl1pPr>
          </a:lstStyle>
          <a:p>
            <a:endParaRPr lang="id-ID" dirty="0"/>
          </a:p>
        </p:txBody>
      </p:sp>
      <p:sp>
        <p:nvSpPr>
          <p:cNvPr id="21" name="Picture Placeholder 7"/>
          <p:cNvSpPr>
            <a:spLocks noGrp="1"/>
          </p:cNvSpPr>
          <p:nvPr>
            <p:ph type="pic" sz="quarter" idx="13"/>
          </p:nvPr>
        </p:nvSpPr>
        <p:spPr>
          <a:xfrm>
            <a:off x="9892338" y="2019300"/>
            <a:ext cx="2299659" cy="2603500"/>
          </a:xfrm>
          <a:prstGeom prst="rect">
            <a:avLst/>
          </a:prstGeom>
        </p:spPr>
        <p:txBody>
          <a:bodyPr/>
          <a:lstStyle>
            <a:lvl1pPr>
              <a:defRPr sz="1600"/>
            </a:lvl1pPr>
          </a:lstStyle>
          <a:p>
            <a:endParaRPr lang="id-ID" dirty="0"/>
          </a:p>
        </p:txBody>
      </p:sp>
      <p:sp>
        <p:nvSpPr>
          <p:cNvPr id="22" name="Picture Placeholder 7"/>
          <p:cNvSpPr>
            <a:spLocks noGrp="1"/>
          </p:cNvSpPr>
          <p:nvPr>
            <p:ph type="pic" sz="quarter" idx="14"/>
          </p:nvPr>
        </p:nvSpPr>
        <p:spPr>
          <a:xfrm>
            <a:off x="7419254" y="2019300"/>
            <a:ext cx="2299659" cy="2603500"/>
          </a:xfrm>
          <a:prstGeom prst="rect">
            <a:avLst/>
          </a:prstGeom>
        </p:spPr>
        <p:txBody>
          <a:bodyPr/>
          <a:lstStyle>
            <a:lvl1pPr>
              <a:defRPr sz="1600"/>
            </a:lvl1pPr>
          </a:lstStyle>
          <a:p>
            <a:endParaRPr lang="id-ID" dirty="0"/>
          </a:p>
        </p:txBody>
      </p:sp>
    </p:spTree>
    <p:extLst>
      <p:ext uri="{BB962C8B-B14F-4D97-AF65-F5344CB8AC3E}">
        <p14:creationId xmlns:p14="http://schemas.microsoft.com/office/powerpoint/2010/main" val="28748941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outVertical)">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nodePh="1">
                                  <p:stCondLst>
                                    <p:cond delay="0"/>
                                  </p:stCondLst>
                                  <p:endCondLst>
                                    <p:cond evt="begin" delay="0">
                                      <p:tn val="21"/>
                                    </p:cond>
                                  </p:end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nodePh="1">
                                  <p:stCondLst>
                                    <p:cond delay="0"/>
                                  </p:stCondLst>
                                  <p:endCondLst>
                                    <p:cond evt="begin" delay="0">
                                      <p:tn val="24"/>
                                    </p:cond>
                                  </p:end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2500"/>
                            </p:stCondLst>
                            <p:childTnLst>
                              <p:par>
                                <p:cTn id="28" presetID="10" presetClass="entr" presetSubtype="0" fill="hold" grpId="0" nodeType="afterEffect" nodePh="1">
                                  <p:stCondLst>
                                    <p:cond delay="0"/>
                                  </p:stCondLst>
                                  <p:endCondLst>
                                    <p:cond evt="begin" delay="0">
                                      <p:tn val="28"/>
                                    </p:cond>
                                  </p:end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nodePh="1">
                                  <p:stCondLst>
                                    <p:cond delay="0"/>
                                  </p:stCondLst>
                                  <p:endCondLst>
                                    <p:cond evt="begin" delay="0">
                                      <p:tn val="31"/>
                                    </p:cond>
                                  </p:end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9" grpId="0"/>
      <p:bldP spid="20" grpId="0"/>
      <p:bldP spid="21" grpId="0"/>
      <p:bldP spid="22"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7"/>
          <p:cNvSpPr>
            <a:spLocks noGrp="1"/>
          </p:cNvSpPr>
          <p:nvPr>
            <p:ph type="pic" sz="quarter" idx="12"/>
          </p:nvPr>
        </p:nvSpPr>
        <p:spPr>
          <a:xfrm>
            <a:off x="5729369" y="1079416"/>
            <a:ext cx="1080000" cy="1080000"/>
          </a:xfrm>
          <a:prstGeom prst="rect">
            <a:avLst/>
          </a:prstGeom>
        </p:spPr>
        <p:txBody>
          <a:bodyPr/>
          <a:lstStyle>
            <a:lvl1pPr>
              <a:defRPr sz="1800"/>
            </a:lvl1pPr>
          </a:lstStyle>
          <a:p>
            <a:endParaRPr lang="id-ID" dirty="0"/>
          </a:p>
        </p:txBody>
      </p:sp>
      <p:sp>
        <p:nvSpPr>
          <p:cNvPr id="8" name="Picture Placeholder 7"/>
          <p:cNvSpPr>
            <a:spLocks noGrp="1"/>
          </p:cNvSpPr>
          <p:nvPr>
            <p:ph type="pic" sz="quarter" idx="13"/>
          </p:nvPr>
        </p:nvSpPr>
        <p:spPr>
          <a:xfrm>
            <a:off x="6948569" y="1079416"/>
            <a:ext cx="1080000" cy="1080000"/>
          </a:xfrm>
          <a:prstGeom prst="rect">
            <a:avLst/>
          </a:prstGeom>
        </p:spPr>
        <p:txBody>
          <a:bodyPr/>
          <a:lstStyle>
            <a:lvl1pPr>
              <a:defRPr sz="1800"/>
            </a:lvl1pPr>
          </a:lstStyle>
          <a:p>
            <a:endParaRPr lang="id-ID" dirty="0"/>
          </a:p>
        </p:txBody>
      </p:sp>
      <p:sp>
        <p:nvSpPr>
          <p:cNvPr id="9" name="Picture Placeholder 7"/>
          <p:cNvSpPr>
            <a:spLocks noGrp="1"/>
          </p:cNvSpPr>
          <p:nvPr>
            <p:ph type="pic" sz="quarter" idx="14"/>
          </p:nvPr>
        </p:nvSpPr>
        <p:spPr>
          <a:xfrm>
            <a:off x="8167769" y="1079416"/>
            <a:ext cx="1080000" cy="1080000"/>
          </a:xfrm>
          <a:prstGeom prst="rect">
            <a:avLst/>
          </a:prstGeom>
        </p:spPr>
        <p:txBody>
          <a:bodyPr/>
          <a:lstStyle>
            <a:lvl1pPr>
              <a:defRPr sz="1800"/>
            </a:lvl1pPr>
          </a:lstStyle>
          <a:p>
            <a:endParaRPr lang="id-ID" dirty="0"/>
          </a:p>
        </p:txBody>
      </p:sp>
      <p:sp>
        <p:nvSpPr>
          <p:cNvPr id="10" name="Picture Placeholder 7"/>
          <p:cNvSpPr>
            <a:spLocks noGrp="1"/>
          </p:cNvSpPr>
          <p:nvPr>
            <p:ph type="pic" sz="quarter" idx="15"/>
          </p:nvPr>
        </p:nvSpPr>
        <p:spPr>
          <a:xfrm>
            <a:off x="6948569" y="4813216"/>
            <a:ext cx="1080000" cy="1080000"/>
          </a:xfrm>
          <a:prstGeom prst="rect">
            <a:avLst/>
          </a:prstGeom>
        </p:spPr>
        <p:txBody>
          <a:bodyPr/>
          <a:lstStyle>
            <a:lvl1pPr>
              <a:defRPr sz="1800"/>
            </a:lvl1pPr>
          </a:lstStyle>
          <a:p>
            <a:endParaRPr lang="id-ID" dirty="0"/>
          </a:p>
        </p:txBody>
      </p:sp>
      <p:sp>
        <p:nvSpPr>
          <p:cNvPr id="11" name="Picture Placeholder 7"/>
          <p:cNvSpPr>
            <a:spLocks noGrp="1"/>
          </p:cNvSpPr>
          <p:nvPr>
            <p:ph type="pic" sz="quarter" idx="16"/>
          </p:nvPr>
        </p:nvSpPr>
        <p:spPr>
          <a:xfrm>
            <a:off x="6948569" y="2324016"/>
            <a:ext cx="1080000" cy="1080000"/>
          </a:xfrm>
          <a:prstGeom prst="rect">
            <a:avLst/>
          </a:prstGeom>
        </p:spPr>
        <p:txBody>
          <a:bodyPr/>
          <a:lstStyle>
            <a:lvl1pPr>
              <a:defRPr sz="1800"/>
            </a:lvl1pPr>
          </a:lstStyle>
          <a:p>
            <a:endParaRPr lang="id-ID" dirty="0"/>
          </a:p>
        </p:txBody>
      </p:sp>
      <p:sp>
        <p:nvSpPr>
          <p:cNvPr id="12" name="Picture Placeholder 7"/>
          <p:cNvSpPr>
            <a:spLocks noGrp="1"/>
          </p:cNvSpPr>
          <p:nvPr>
            <p:ph type="pic" sz="quarter" idx="17"/>
          </p:nvPr>
        </p:nvSpPr>
        <p:spPr>
          <a:xfrm>
            <a:off x="8167769" y="2324016"/>
            <a:ext cx="1080000" cy="1080000"/>
          </a:xfrm>
          <a:prstGeom prst="rect">
            <a:avLst/>
          </a:prstGeom>
        </p:spPr>
        <p:txBody>
          <a:bodyPr/>
          <a:lstStyle>
            <a:lvl1pPr>
              <a:defRPr sz="1800"/>
            </a:lvl1pPr>
          </a:lstStyle>
          <a:p>
            <a:endParaRPr lang="id-ID" dirty="0"/>
          </a:p>
        </p:txBody>
      </p:sp>
      <p:sp>
        <p:nvSpPr>
          <p:cNvPr id="13" name="Picture Placeholder 7"/>
          <p:cNvSpPr>
            <a:spLocks noGrp="1"/>
          </p:cNvSpPr>
          <p:nvPr>
            <p:ph type="pic" sz="quarter" idx="18"/>
          </p:nvPr>
        </p:nvSpPr>
        <p:spPr>
          <a:xfrm>
            <a:off x="5729369" y="3568616"/>
            <a:ext cx="1080000" cy="1080000"/>
          </a:xfrm>
          <a:prstGeom prst="rect">
            <a:avLst/>
          </a:prstGeom>
        </p:spPr>
        <p:txBody>
          <a:bodyPr/>
          <a:lstStyle>
            <a:lvl1pPr>
              <a:defRPr sz="1800"/>
            </a:lvl1pPr>
          </a:lstStyle>
          <a:p>
            <a:endParaRPr lang="id-ID" dirty="0"/>
          </a:p>
        </p:txBody>
      </p:sp>
      <p:sp>
        <p:nvSpPr>
          <p:cNvPr id="14" name="Picture Placeholder 7"/>
          <p:cNvSpPr>
            <a:spLocks noGrp="1"/>
          </p:cNvSpPr>
          <p:nvPr>
            <p:ph type="pic" sz="quarter" idx="19"/>
          </p:nvPr>
        </p:nvSpPr>
        <p:spPr>
          <a:xfrm>
            <a:off x="6948569" y="3568616"/>
            <a:ext cx="1080000" cy="1080000"/>
          </a:xfrm>
          <a:prstGeom prst="rect">
            <a:avLst/>
          </a:prstGeom>
        </p:spPr>
        <p:txBody>
          <a:bodyPr/>
          <a:lstStyle>
            <a:lvl1pPr>
              <a:defRPr sz="1800"/>
            </a:lvl1pPr>
          </a:lstStyle>
          <a:p>
            <a:endParaRPr lang="id-ID" dirty="0"/>
          </a:p>
        </p:txBody>
      </p:sp>
      <p:sp>
        <p:nvSpPr>
          <p:cNvPr id="15" name="Picture Placeholder 7"/>
          <p:cNvSpPr>
            <a:spLocks noGrp="1"/>
          </p:cNvSpPr>
          <p:nvPr>
            <p:ph type="pic" sz="quarter" idx="20"/>
          </p:nvPr>
        </p:nvSpPr>
        <p:spPr>
          <a:xfrm>
            <a:off x="8167769" y="3568616"/>
            <a:ext cx="1080000" cy="1080000"/>
          </a:xfrm>
          <a:prstGeom prst="rect">
            <a:avLst/>
          </a:prstGeom>
        </p:spPr>
        <p:txBody>
          <a:bodyPr/>
          <a:lstStyle>
            <a:lvl1pPr>
              <a:defRPr sz="1800"/>
            </a:lvl1pPr>
          </a:lstStyle>
          <a:p>
            <a:endParaRPr lang="id-ID" dirty="0"/>
          </a:p>
        </p:txBody>
      </p:sp>
      <p:sp>
        <p:nvSpPr>
          <p:cNvPr id="16" name="Picture Placeholder 7"/>
          <p:cNvSpPr>
            <a:spLocks noGrp="1"/>
          </p:cNvSpPr>
          <p:nvPr>
            <p:ph type="pic" sz="quarter" idx="21"/>
          </p:nvPr>
        </p:nvSpPr>
        <p:spPr>
          <a:xfrm>
            <a:off x="9386969" y="2324016"/>
            <a:ext cx="1080000" cy="1080000"/>
          </a:xfrm>
          <a:prstGeom prst="rect">
            <a:avLst/>
          </a:prstGeom>
        </p:spPr>
        <p:txBody>
          <a:bodyPr/>
          <a:lstStyle>
            <a:lvl1pPr>
              <a:defRPr sz="1800"/>
            </a:lvl1pPr>
          </a:lstStyle>
          <a:p>
            <a:endParaRPr lang="id-ID" dirty="0"/>
          </a:p>
        </p:txBody>
      </p:sp>
      <p:sp>
        <p:nvSpPr>
          <p:cNvPr id="17" name="Right Triangle 16"/>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TextBox 17"/>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spTree>
    <p:extLst>
      <p:ext uri="{BB962C8B-B14F-4D97-AF65-F5344CB8AC3E}">
        <p14:creationId xmlns:p14="http://schemas.microsoft.com/office/powerpoint/2010/main" val="34149092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nodePh="1">
                                  <p:stCondLst>
                                    <p:cond delay="0"/>
                                  </p:stCondLst>
                                  <p:endCondLst>
                                    <p:cond evt="begin" delay="0">
                                      <p:tn val="16"/>
                                    </p:cond>
                                  </p:end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nodePh="1">
                                  <p:stCondLst>
                                    <p:cond delay="0"/>
                                  </p:stCondLst>
                                  <p:endCondLst>
                                    <p:cond evt="begin" delay="0">
                                      <p:tn val="19"/>
                                    </p:cond>
                                  </p:end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par>
                          <p:cTn id="25" fill="hold">
                            <p:stCondLst>
                              <p:cond delay="1500"/>
                            </p:stCondLst>
                            <p:childTnLst>
                              <p:par>
                                <p:cTn id="26" presetID="10" presetClass="entr" presetSubtype="0" fill="hold" grpId="0" nodeType="afterEffect" nodePh="1">
                                  <p:stCondLst>
                                    <p:cond delay="0"/>
                                  </p:stCondLst>
                                  <p:endCondLst>
                                    <p:cond evt="begin" delay="0">
                                      <p:tn val="26"/>
                                    </p:cond>
                                  </p:end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nodePh="1">
                                  <p:stCondLst>
                                    <p:cond delay="0"/>
                                  </p:stCondLst>
                                  <p:endCondLst>
                                    <p:cond evt="begin" delay="0">
                                      <p:tn val="29"/>
                                    </p:cond>
                                  </p:end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nodePh="1">
                                  <p:stCondLst>
                                    <p:cond delay="0"/>
                                  </p:stCondLst>
                                  <p:endCondLst>
                                    <p:cond evt="begin" delay="0">
                                      <p:tn val="32"/>
                                    </p:cond>
                                  </p:end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par>
                          <p:cTn id="35" fill="hold">
                            <p:stCondLst>
                              <p:cond delay="2000"/>
                            </p:stCondLst>
                            <p:childTnLst>
                              <p:par>
                                <p:cTn id="36" presetID="10" presetClass="entr" presetSubtype="0" fill="hold" grpId="0" nodeType="afterEffect" nodePh="1">
                                  <p:stCondLst>
                                    <p:cond delay="0"/>
                                  </p:stCondLst>
                                  <p:endCondLst>
                                    <p:cond evt="begin" delay="0">
                                      <p:tn val="36"/>
                                    </p:cond>
                                  </p:end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nodePh="1">
                                  <p:stCondLst>
                                    <p:cond delay="0"/>
                                  </p:stCondLst>
                                  <p:endCondLst>
                                    <p:cond evt="begin" delay="0">
                                      <p:tn val="39"/>
                                    </p:cond>
                                  </p:end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nodePh="1">
                                  <p:stCondLst>
                                    <p:cond delay="0"/>
                                  </p:stCondLst>
                                  <p:endCondLst>
                                    <p:cond evt="begin" delay="0">
                                      <p:tn val="42"/>
                                    </p:cond>
                                  </p:end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11" grpId="0"/>
      <p:bldP spid="12" grpId="0"/>
      <p:bldP spid="13" grpId="0"/>
      <p:bldP spid="14" grpId="0"/>
      <p:bldP spid="15" grpId="0"/>
      <p:bldP spid="16" grpId="0"/>
      <p:bldP spid="17" grpId="0" animBg="1"/>
      <p:bldP spid="18"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0" name="Picture Placeholder 7"/>
          <p:cNvSpPr>
            <a:spLocks noGrp="1"/>
          </p:cNvSpPr>
          <p:nvPr>
            <p:ph type="pic" sz="quarter" idx="10"/>
          </p:nvPr>
        </p:nvSpPr>
        <p:spPr>
          <a:xfrm>
            <a:off x="0" y="2010270"/>
            <a:ext cx="4660900" cy="2879229"/>
          </a:xfrm>
          <a:prstGeom prst="rect">
            <a:avLst/>
          </a:prstGeom>
        </p:spPr>
        <p:txBody>
          <a:bodyPr/>
          <a:lstStyle>
            <a:lvl1pPr>
              <a:defRPr sz="1600"/>
            </a:lvl1pPr>
          </a:lstStyle>
          <a:p>
            <a:endParaRPr lang="id-ID" dirty="0"/>
          </a:p>
        </p:txBody>
      </p:sp>
      <p:sp>
        <p:nvSpPr>
          <p:cNvPr id="11" name="Right Triangle 10"/>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grpSp>
        <p:nvGrpSpPr>
          <p:cNvPr id="13" name="Group 12"/>
          <p:cNvGrpSpPr/>
          <p:nvPr userDrawn="1"/>
        </p:nvGrpSpPr>
        <p:grpSpPr>
          <a:xfrm>
            <a:off x="0" y="6400801"/>
            <a:ext cx="12192000" cy="457200"/>
            <a:chOff x="0" y="6400801"/>
            <a:chExt cx="12192000" cy="457200"/>
          </a:xfrm>
        </p:grpSpPr>
        <p:sp>
          <p:nvSpPr>
            <p:cNvPr id="14" name="Rectangle 13"/>
            <p:cNvSpPr/>
            <p:nvPr userDrawn="1"/>
          </p:nvSpPr>
          <p:spPr>
            <a:xfrm>
              <a:off x="0" y="6400801"/>
              <a:ext cx="12192000" cy="457200"/>
            </a:xfrm>
            <a:prstGeom prst="rect">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extBox 14"/>
            <p:cNvSpPr txBox="1"/>
            <p:nvPr userDrawn="1"/>
          </p:nvSpPr>
          <p:spPr>
            <a:xfrm>
              <a:off x="284646" y="6460124"/>
              <a:ext cx="1359243" cy="338554"/>
            </a:xfrm>
            <a:prstGeom prst="rect">
              <a:avLst/>
            </a:prstGeom>
            <a:noFill/>
          </p:spPr>
          <p:txBody>
            <a:bodyPr wrap="square" rtlCol="0">
              <a:spAutoFit/>
            </a:bodyPr>
            <a:lstStyle/>
            <a:p>
              <a:pPr algn="l"/>
              <a:r>
                <a:rPr lang="id-ID" sz="1600" b="1" i="1" spc="0" dirty="0">
                  <a:solidFill>
                    <a:schemeClr val="bg1"/>
                  </a:solidFill>
                  <a:latin typeface="Neris Black" panose="00000A00000000000000" pitchFamily="50" charset="0"/>
                </a:rPr>
                <a:t>H</a:t>
              </a:r>
              <a:r>
                <a:rPr lang="id-ID" sz="1600" b="1" i="1" spc="0" dirty="0">
                  <a:solidFill>
                    <a:schemeClr val="accent1"/>
                  </a:solidFill>
                  <a:latin typeface="Neris Black" panose="00000A00000000000000" pitchFamily="50" charset="0"/>
                </a:rPr>
                <a:t>E</a:t>
              </a:r>
              <a:r>
                <a:rPr lang="id-ID" sz="1600" b="1" i="1" spc="0" dirty="0">
                  <a:solidFill>
                    <a:schemeClr val="bg1"/>
                  </a:solidFill>
                  <a:latin typeface="Neris Black" panose="00000A00000000000000" pitchFamily="50" charset="0"/>
                </a:rPr>
                <a:t>RO v1</a:t>
              </a:r>
            </a:p>
          </p:txBody>
        </p:sp>
        <p:sp>
          <p:nvSpPr>
            <p:cNvPr id="16" name="Title 1"/>
            <p:cNvSpPr txBox="1">
              <a:spLocks/>
            </p:cNvSpPr>
            <p:nvPr userDrawn="1"/>
          </p:nvSpPr>
          <p:spPr>
            <a:xfrm>
              <a:off x="3989721" y="6400801"/>
              <a:ext cx="4212557" cy="457200"/>
            </a:xfrm>
            <a:prstGeom prst="parallelogram">
              <a:avLst>
                <a:gd name="adj" fmla="val 30556"/>
              </a:avLst>
            </a:prstGeom>
            <a:solidFill>
              <a:schemeClr val="tx2">
                <a:lumMod val="50000"/>
                <a:alpha val="61000"/>
              </a:schemeClr>
            </a:solidFill>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i="1" dirty="0">
                  <a:solidFill>
                    <a:schemeClr val="bg1"/>
                  </a:solidFill>
                  <a:latin typeface="Neris Light" panose="00000400000000000000" pitchFamily="50" charset="0"/>
                </a:rPr>
                <a:t>www.companyweb.com</a:t>
              </a:r>
              <a:endParaRPr lang="en-US" sz="1400" i="1" dirty="0">
                <a:solidFill>
                  <a:schemeClr val="bg1"/>
                </a:solidFill>
                <a:latin typeface="Neris Light" panose="00000400000000000000" pitchFamily="50" charset="0"/>
              </a:endParaRPr>
            </a:p>
          </p:txBody>
        </p:sp>
        <p:sp>
          <p:nvSpPr>
            <p:cNvPr id="17" name="Freeform 16">
              <a:hlinkClick r:id="" action="ppaction://hlinkshowjump?jump=nextslide"/>
            </p:cNvPr>
            <p:cNvSpPr/>
            <p:nvPr userDrawn="1"/>
          </p:nvSpPr>
          <p:spPr>
            <a:xfrm>
              <a:off x="11567528"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hlinkClick r:id="" action="ppaction://hlinkshowjump?jump=previousslide"/>
            </p:cNvPr>
            <p:cNvSpPr/>
            <p:nvPr userDrawn="1"/>
          </p:nvSpPr>
          <p:spPr>
            <a:xfrm flipH="1">
              <a:off x="11237990"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62627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outVertic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1" name="Picture Placeholder 7"/>
          <p:cNvSpPr>
            <a:spLocks noGrp="1"/>
          </p:cNvSpPr>
          <p:nvPr>
            <p:ph type="pic" sz="quarter" idx="10"/>
          </p:nvPr>
        </p:nvSpPr>
        <p:spPr>
          <a:xfrm>
            <a:off x="6440074" y="1209675"/>
            <a:ext cx="7702145" cy="4791075"/>
          </a:xfrm>
          <a:prstGeom prst="rect">
            <a:avLst/>
          </a:prstGeom>
        </p:spPr>
        <p:txBody>
          <a:bodyPr/>
          <a:lstStyle>
            <a:lvl1pPr>
              <a:defRPr sz="1800">
                <a:solidFill>
                  <a:schemeClr val="bg1"/>
                </a:solidFill>
              </a:defRPr>
            </a:lvl1pPr>
          </a:lstStyle>
          <a:p>
            <a:endParaRPr lang="id-ID" dirty="0"/>
          </a:p>
        </p:txBody>
      </p:sp>
      <p:sp>
        <p:nvSpPr>
          <p:cNvPr id="5" name="Right Triangle 4"/>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spTree>
    <p:extLst>
      <p:ext uri="{BB962C8B-B14F-4D97-AF65-F5344CB8AC3E}">
        <p14:creationId xmlns:p14="http://schemas.microsoft.com/office/powerpoint/2010/main" val="1405882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4" name="Picture Placeholder 2"/>
          <p:cNvSpPr>
            <a:spLocks noGrp="1"/>
          </p:cNvSpPr>
          <p:nvPr>
            <p:ph type="pic" sz="quarter" idx="10"/>
          </p:nvPr>
        </p:nvSpPr>
        <p:spPr>
          <a:xfrm>
            <a:off x="6323805" y="1517339"/>
            <a:ext cx="5265153" cy="1398043"/>
          </a:xfrm>
          <a:prstGeom prst="rect">
            <a:avLst/>
          </a:prstGeom>
        </p:spPr>
        <p:txBody>
          <a:bodyPr/>
          <a:lstStyle>
            <a:lvl1pPr>
              <a:defRPr sz="1800">
                <a:solidFill>
                  <a:schemeClr val="bg1">
                    <a:lumMod val="65000"/>
                  </a:schemeClr>
                </a:solidFill>
                <a:latin typeface="Neris Thin" panose="00000300000000000000" pitchFamily="50" charset="0"/>
              </a:defRPr>
            </a:lvl1pPr>
          </a:lstStyle>
          <a:p>
            <a:endParaRPr lang="id-ID"/>
          </a:p>
        </p:txBody>
      </p:sp>
      <p:sp>
        <p:nvSpPr>
          <p:cNvPr id="15" name="Picture Placeholder 2"/>
          <p:cNvSpPr>
            <a:spLocks noGrp="1"/>
          </p:cNvSpPr>
          <p:nvPr>
            <p:ph type="pic" sz="quarter" idx="11"/>
          </p:nvPr>
        </p:nvSpPr>
        <p:spPr>
          <a:xfrm>
            <a:off x="6323806" y="3048596"/>
            <a:ext cx="5265153" cy="1398043"/>
          </a:xfrm>
          <a:prstGeom prst="rect">
            <a:avLst/>
          </a:prstGeom>
        </p:spPr>
        <p:txBody>
          <a:bodyPr/>
          <a:lstStyle>
            <a:lvl1pPr>
              <a:defRPr sz="1800">
                <a:solidFill>
                  <a:schemeClr val="bg1">
                    <a:lumMod val="65000"/>
                  </a:schemeClr>
                </a:solidFill>
                <a:latin typeface="Neris Thin" panose="00000300000000000000" pitchFamily="50" charset="0"/>
              </a:defRPr>
            </a:lvl1pPr>
          </a:lstStyle>
          <a:p>
            <a:endParaRPr lang="id-ID"/>
          </a:p>
        </p:txBody>
      </p:sp>
      <p:sp>
        <p:nvSpPr>
          <p:cNvPr id="16" name="Picture Placeholder 2"/>
          <p:cNvSpPr>
            <a:spLocks noGrp="1"/>
          </p:cNvSpPr>
          <p:nvPr>
            <p:ph type="pic" sz="quarter" idx="12"/>
          </p:nvPr>
        </p:nvSpPr>
        <p:spPr>
          <a:xfrm>
            <a:off x="6323806" y="4579853"/>
            <a:ext cx="5265153" cy="1398043"/>
          </a:xfrm>
          <a:prstGeom prst="rect">
            <a:avLst/>
          </a:prstGeom>
        </p:spPr>
        <p:txBody>
          <a:bodyPr/>
          <a:lstStyle>
            <a:lvl1pPr>
              <a:defRPr sz="1800">
                <a:solidFill>
                  <a:schemeClr val="bg1">
                    <a:lumMod val="65000"/>
                  </a:schemeClr>
                </a:solidFill>
                <a:latin typeface="Neris Thin" panose="00000300000000000000" pitchFamily="50" charset="0"/>
              </a:defRPr>
            </a:lvl1pPr>
          </a:lstStyle>
          <a:p>
            <a:endParaRPr lang="id-ID"/>
          </a:p>
        </p:txBody>
      </p:sp>
      <p:sp>
        <p:nvSpPr>
          <p:cNvPr id="12" name="Right Triangle 11"/>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TextBox 12"/>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grpSp>
        <p:nvGrpSpPr>
          <p:cNvPr id="17" name="Group 16"/>
          <p:cNvGrpSpPr/>
          <p:nvPr userDrawn="1"/>
        </p:nvGrpSpPr>
        <p:grpSpPr>
          <a:xfrm>
            <a:off x="0" y="6400801"/>
            <a:ext cx="12192000" cy="457200"/>
            <a:chOff x="0" y="6400801"/>
            <a:chExt cx="12192000" cy="457200"/>
          </a:xfrm>
        </p:grpSpPr>
        <p:sp>
          <p:nvSpPr>
            <p:cNvPr id="18" name="Rectangle 17"/>
            <p:cNvSpPr/>
            <p:nvPr userDrawn="1"/>
          </p:nvSpPr>
          <p:spPr>
            <a:xfrm>
              <a:off x="0" y="6400801"/>
              <a:ext cx="12192000" cy="457200"/>
            </a:xfrm>
            <a:prstGeom prst="rect">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Box 18"/>
            <p:cNvSpPr txBox="1"/>
            <p:nvPr userDrawn="1"/>
          </p:nvSpPr>
          <p:spPr>
            <a:xfrm>
              <a:off x="284646" y="6460124"/>
              <a:ext cx="1359243" cy="338554"/>
            </a:xfrm>
            <a:prstGeom prst="rect">
              <a:avLst/>
            </a:prstGeom>
            <a:noFill/>
          </p:spPr>
          <p:txBody>
            <a:bodyPr wrap="square" rtlCol="0">
              <a:spAutoFit/>
            </a:bodyPr>
            <a:lstStyle/>
            <a:p>
              <a:pPr algn="l"/>
              <a:r>
                <a:rPr lang="id-ID" sz="1600" b="1" i="1" spc="0" dirty="0">
                  <a:solidFill>
                    <a:schemeClr val="bg1"/>
                  </a:solidFill>
                  <a:latin typeface="Neris Black" panose="00000A00000000000000" pitchFamily="50" charset="0"/>
                </a:rPr>
                <a:t>H</a:t>
              </a:r>
              <a:r>
                <a:rPr lang="id-ID" sz="1600" b="1" i="1" spc="0" dirty="0">
                  <a:solidFill>
                    <a:schemeClr val="accent1"/>
                  </a:solidFill>
                  <a:latin typeface="Neris Black" panose="00000A00000000000000" pitchFamily="50" charset="0"/>
                </a:rPr>
                <a:t>E</a:t>
              </a:r>
              <a:r>
                <a:rPr lang="id-ID" sz="1600" b="1" i="1" spc="0" dirty="0">
                  <a:solidFill>
                    <a:schemeClr val="bg1"/>
                  </a:solidFill>
                  <a:latin typeface="Neris Black" panose="00000A00000000000000" pitchFamily="50" charset="0"/>
                </a:rPr>
                <a:t>RO v1</a:t>
              </a:r>
            </a:p>
          </p:txBody>
        </p:sp>
        <p:sp>
          <p:nvSpPr>
            <p:cNvPr id="20" name="Title 1"/>
            <p:cNvSpPr txBox="1">
              <a:spLocks/>
            </p:cNvSpPr>
            <p:nvPr userDrawn="1"/>
          </p:nvSpPr>
          <p:spPr>
            <a:xfrm>
              <a:off x="3989721" y="6400801"/>
              <a:ext cx="4212557" cy="457200"/>
            </a:xfrm>
            <a:prstGeom prst="parallelogram">
              <a:avLst>
                <a:gd name="adj" fmla="val 30556"/>
              </a:avLst>
            </a:prstGeom>
            <a:solidFill>
              <a:schemeClr val="tx2">
                <a:lumMod val="50000"/>
                <a:alpha val="61000"/>
              </a:schemeClr>
            </a:solidFill>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i="1" dirty="0">
                  <a:solidFill>
                    <a:schemeClr val="bg1"/>
                  </a:solidFill>
                  <a:latin typeface="Neris Light" panose="00000400000000000000" pitchFamily="50" charset="0"/>
                </a:rPr>
                <a:t>www.companyweb.com</a:t>
              </a:r>
              <a:endParaRPr lang="en-US" sz="1400" i="1" dirty="0">
                <a:solidFill>
                  <a:schemeClr val="bg1"/>
                </a:solidFill>
                <a:latin typeface="Neris Light" panose="00000400000000000000" pitchFamily="50" charset="0"/>
              </a:endParaRPr>
            </a:p>
          </p:txBody>
        </p:sp>
        <p:sp>
          <p:nvSpPr>
            <p:cNvPr id="21" name="Freeform 20">
              <a:hlinkClick r:id="" action="ppaction://hlinkshowjump?jump=nextslide"/>
            </p:cNvPr>
            <p:cNvSpPr/>
            <p:nvPr userDrawn="1"/>
          </p:nvSpPr>
          <p:spPr>
            <a:xfrm>
              <a:off x="11567528"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hlinkClick r:id="" action="ppaction://hlinkshowjump?jump=previousslide"/>
            </p:cNvPr>
            <p:cNvSpPr/>
            <p:nvPr userDrawn="1"/>
          </p:nvSpPr>
          <p:spPr>
            <a:xfrm flipH="1">
              <a:off x="11237990"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991289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outVertical)">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grpId="0" nodeType="afterEffect" nodePh="1">
                                  <p:stCondLst>
                                    <p:cond delay="0"/>
                                  </p:stCondLst>
                                  <p:endCondLst>
                                    <p:cond evt="begin" delay="0">
                                      <p:tn val="21"/>
                                    </p:cond>
                                  </p:end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nodePh="1">
                                  <p:stCondLst>
                                    <p:cond delay="0"/>
                                  </p:stCondLst>
                                  <p:endCondLst>
                                    <p:cond evt="begin" delay="0">
                                      <p:tn val="24"/>
                                    </p:cond>
                                  </p:end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2" grpId="0" animBg="1"/>
      <p:bldP spid="13"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2" name="Picture Placeholder 7"/>
          <p:cNvSpPr>
            <a:spLocks noGrp="1"/>
          </p:cNvSpPr>
          <p:nvPr>
            <p:ph type="pic" sz="quarter" idx="10"/>
          </p:nvPr>
        </p:nvSpPr>
        <p:spPr>
          <a:xfrm>
            <a:off x="1841597" y="2375452"/>
            <a:ext cx="1080000" cy="1080000"/>
          </a:xfrm>
          <a:prstGeom prst="ellipse">
            <a:avLst/>
          </a:prstGeom>
        </p:spPr>
        <p:txBody>
          <a:bodyPr/>
          <a:lstStyle>
            <a:lvl1pPr>
              <a:defRPr sz="1600"/>
            </a:lvl1pPr>
          </a:lstStyle>
          <a:p>
            <a:endParaRPr lang="id-ID" dirty="0"/>
          </a:p>
        </p:txBody>
      </p:sp>
      <p:sp>
        <p:nvSpPr>
          <p:cNvPr id="13" name="Picture Placeholder 7"/>
          <p:cNvSpPr>
            <a:spLocks noGrp="1"/>
          </p:cNvSpPr>
          <p:nvPr>
            <p:ph type="pic" sz="quarter" idx="11"/>
          </p:nvPr>
        </p:nvSpPr>
        <p:spPr>
          <a:xfrm>
            <a:off x="3020932" y="2375452"/>
            <a:ext cx="1080000" cy="1080000"/>
          </a:xfrm>
          <a:prstGeom prst="ellipse">
            <a:avLst/>
          </a:prstGeom>
        </p:spPr>
        <p:txBody>
          <a:bodyPr/>
          <a:lstStyle>
            <a:lvl1pPr>
              <a:defRPr sz="1600"/>
            </a:lvl1pPr>
          </a:lstStyle>
          <a:p>
            <a:endParaRPr lang="id-ID" dirty="0"/>
          </a:p>
        </p:txBody>
      </p:sp>
      <p:sp>
        <p:nvSpPr>
          <p:cNvPr id="17" name="Picture Placeholder 7"/>
          <p:cNvSpPr>
            <a:spLocks noGrp="1"/>
          </p:cNvSpPr>
          <p:nvPr>
            <p:ph type="pic" sz="quarter" idx="12"/>
          </p:nvPr>
        </p:nvSpPr>
        <p:spPr>
          <a:xfrm>
            <a:off x="4200267" y="2375452"/>
            <a:ext cx="1080000" cy="1080000"/>
          </a:xfrm>
          <a:prstGeom prst="ellipse">
            <a:avLst/>
          </a:prstGeom>
        </p:spPr>
        <p:txBody>
          <a:bodyPr/>
          <a:lstStyle>
            <a:lvl1pPr>
              <a:defRPr sz="1600"/>
            </a:lvl1pPr>
          </a:lstStyle>
          <a:p>
            <a:endParaRPr lang="id-ID" dirty="0"/>
          </a:p>
        </p:txBody>
      </p:sp>
      <p:sp>
        <p:nvSpPr>
          <p:cNvPr id="18" name="Picture Placeholder 7"/>
          <p:cNvSpPr>
            <a:spLocks noGrp="1"/>
          </p:cNvSpPr>
          <p:nvPr>
            <p:ph type="pic" sz="quarter" idx="13"/>
          </p:nvPr>
        </p:nvSpPr>
        <p:spPr>
          <a:xfrm>
            <a:off x="6927115" y="2375452"/>
            <a:ext cx="1080000" cy="1080000"/>
          </a:xfrm>
          <a:prstGeom prst="ellipse">
            <a:avLst/>
          </a:prstGeom>
        </p:spPr>
        <p:txBody>
          <a:bodyPr/>
          <a:lstStyle>
            <a:lvl1pPr>
              <a:defRPr sz="1600"/>
            </a:lvl1pPr>
          </a:lstStyle>
          <a:p>
            <a:endParaRPr lang="id-ID" dirty="0"/>
          </a:p>
        </p:txBody>
      </p:sp>
      <p:sp>
        <p:nvSpPr>
          <p:cNvPr id="19" name="Picture Placeholder 7"/>
          <p:cNvSpPr>
            <a:spLocks noGrp="1"/>
          </p:cNvSpPr>
          <p:nvPr>
            <p:ph type="pic" sz="quarter" idx="14"/>
          </p:nvPr>
        </p:nvSpPr>
        <p:spPr>
          <a:xfrm>
            <a:off x="8106450" y="2375452"/>
            <a:ext cx="1080000" cy="1080000"/>
          </a:xfrm>
          <a:prstGeom prst="ellipse">
            <a:avLst/>
          </a:prstGeom>
        </p:spPr>
        <p:txBody>
          <a:bodyPr/>
          <a:lstStyle>
            <a:lvl1pPr>
              <a:defRPr sz="1600"/>
            </a:lvl1pPr>
          </a:lstStyle>
          <a:p>
            <a:endParaRPr lang="id-ID" dirty="0"/>
          </a:p>
        </p:txBody>
      </p:sp>
      <p:sp>
        <p:nvSpPr>
          <p:cNvPr id="20" name="Picture Placeholder 7"/>
          <p:cNvSpPr>
            <a:spLocks noGrp="1"/>
          </p:cNvSpPr>
          <p:nvPr>
            <p:ph type="pic" sz="quarter" idx="15"/>
          </p:nvPr>
        </p:nvSpPr>
        <p:spPr>
          <a:xfrm>
            <a:off x="9285785" y="2375452"/>
            <a:ext cx="1080000" cy="1080000"/>
          </a:xfrm>
          <a:prstGeom prst="ellipse">
            <a:avLst/>
          </a:prstGeom>
        </p:spPr>
        <p:txBody>
          <a:bodyPr/>
          <a:lstStyle>
            <a:lvl1pPr>
              <a:defRPr sz="1600"/>
            </a:lvl1pPr>
          </a:lstStyle>
          <a:p>
            <a:endParaRPr lang="id-ID" dirty="0"/>
          </a:p>
        </p:txBody>
      </p:sp>
      <p:sp>
        <p:nvSpPr>
          <p:cNvPr id="21" name="Picture Placeholder 7"/>
          <p:cNvSpPr>
            <a:spLocks noGrp="1"/>
          </p:cNvSpPr>
          <p:nvPr>
            <p:ph type="pic" sz="quarter" idx="16"/>
          </p:nvPr>
        </p:nvSpPr>
        <p:spPr>
          <a:xfrm>
            <a:off x="5379602" y="2191363"/>
            <a:ext cx="1448178" cy="1448178"/>
          </a:xfrm>
          <a:prstGeom prst="ellipse">
            <a:avLst/>
          </a:prstGeom>
        </p:spPr>
        <p:txBody>
          <a:bodyPr/>
          <a:lstStyle>
            <a:lvl1pPr>
              <a:defRPr sz="1600"/>
            </a:lvl1pPr>
          </a:lstStyle>
          <a:p>
            <a:endParaRPr lang="id-ID" dirty="0"/>
          </a:p>
        </p:txBody>
      </p:sp>
      <p:sp>
        <p:nvSpPr>
          <p:cNvPr id="16" name="Right Triangle 15"/>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TextBox 21"/>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grpSp>
        <p:nvGrpSpPr>
          <p:cNvPr id="23" name="Group 22"/>
          <p:cNvGrpSpPr/>
          <p:nvPr userDrawn="1"/>
        </p:nvGrpSpPr>
        <p:grpSpPr>
          <a:xfrm>
            <a:off x="0" y="6400801"/>
            <a:ext cx="12192000" cy="457200"/>
            <a:chOff x="0" y="6400801"/>
            <a:chExt cx="12192000" cy="457200"/>
          </a:xfrm>
        </p:grpSpPr>
        <p:sp>
          <p:nvSpPr>
            <p:cNvPr id="24" name="Rectangle 23"/>
            <p:cNvSpPr/>
            <p:nvPr userDrawn="1"/>
          </p:nvSpPr>
          <p:spPr>
            <a:xfrm>
              <a:off x="0" y="6400801"/>
              <a:ext cx="12192000" cy="457200"/>
            </a:xfrm>
            <a:prstGeom prst="rect">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TextBox 24"/>
            <p:cNvSpPr txBox="1"/>
            <p:nvPr userDrawn="1"/>
          </p:nvSpPr>
          <p:spPr>
            <a:xfrm>
              <a:off x="284646" y="6460124"/>
              <a:ext cx="1359243" cy="338554"/>
            </a:xfrm>
            <a:prstGeom prst="rect">
              <a:avLst/>
            </a:prstGeom>
            <a:noFill/>
          </p:spPr>
          <p:txBody>
            <a:bodyPr wrap="square" rtlCol="0">
              <a:spAutoFit/>
            </a:bodyPr>
            <a:lstStyle/>
            <a:p>
              <a:pPr algn="l"/>
              <a:r>
                <a:rPr lang="id-ID" sz="1600" b="1" i="1" spc="0" dirty="0">
                  <a:solidFill>
                    <a:schemeClr val="bg1"/>
                  </a:solidFill>
                  <a:latin typeface="Neris Black" panose="00000A00000000000000" pitchFamily="50" charset="0"/>
                </a:rPr>
                <a:t>H</a:t>
              </a:r>
              <a:r>
                <a:rPr lang="id-ID" sz="1600" b="1" i="1" spc="0" dirty="0">
                  <a:solidFill>
                    <a:schemeClr val="accent1"/>
                  </a:solidFill>
                  <a:latin typeface="Neris Black" panose="00000A00000000000000" pitchFamily="50" charset="0"/>
                </a:rPr>
                <a:t>E</a:t>
              </a:r>
              <a:r>
                <a:rPr lang="id-ID" sz="1600" b="1" i="1" spc="0" dirty="0">
                  <a:solidFill>
                    <a:schemeClr val="bg1"/>
                  </a:solidFill>
                  <a:latin typeface="Neris Black" panose="00000A00000000000000" pitchFamily="50" charset="0"/>
                </a:rPr>
                <a:t>RO v1</a:t>
              </a:r>
            </a:p>
          </p:txBody>
        </p:sp>
        <p:sp>
          <p:nvSpPr>
            <p:cNvPr id="26" name="Title 1"/>
            <p:cNvSpPr txBox="1">
              <a:spLocks/>
            </p:cNvSpPr>
            <p:nvPr userDrawn="1"/>
          </p:nvSpPr>
          <p:spPr>
            <a:xfrm>
              <a:off x="3989721" y="6400801"/>
              <a:ext cx="4212557" cy="457200"/>
            </a:xfrm>
            <a:prstGeom prst="parallelogram">
              <a:avLst>
                <a:gd name="adj" fmla="val 30556"/>
              </a:avLst>
            </a:prstGeom>
            <a:solidFill>
              <a:schemeClr val="tx2">
                <a:lumMod val="50000"/>
                <a:alpha val="61000"/>
              </a:schemeClr>
            </a:solidFill>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i="1" dirty="0">
                  <a:solidFill>
                    <a:schemeClr val="bg1"/>
                  </a:solidFill>
                  <a:latin typeface="Neris Light" panose="00000400000000000000" pitchFamily="50" charset="0"/>
                </a:rPr>
                <a:t>www.companyweb.com</a:t>
              </a:r>
              <a:endParaRPr lang="en-US" sz="1400" i="1" dirty="0">
                <a:solidFill>
                  <a:schemeClr val="bg1"/>
                </a:solidFill>
                <a:latin typeface="Neris Light" panose="00000400000000000000" pitchFamily="50" charset="0"/>
              </a:endParaRPr>
            </a:p>
          </p:txBody>
        </p:sp>
        <p:sp>
          <p:nvSpPr>
            <p:cNvPr id="27" name="Freeform 26">
              <a:hlinkClick r:id="" action="ppaction://hlinkshowjump?jump=nextslide"/>
            </p:cNvPr>
            <p:cNvSpPr/>
            <p:nvPr userDrawn="1"/>
          </p:nvSpPr>
          <p:spPr>
            <a:xfrm>
              <a:off x="11567528"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hlinkClick r:id="" action="ppaction://hlinkshowjump?jump=previousslide"/>
            </p:cNvPr>
            <p:cNvSpPr/>
            <p:nvPr userDrawn="1"/>
          </p:nvSpPr>
          <p:spPr>
            <a:xfrm flipH="1">
              <a:off x="11237990"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970939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arn(outVertical)">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5" name="Right Triangle 4"/>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spTree>
    <p:extLst>
      <p:ext uri="{BB962C8B-B14F-4D97-AF65-F5344CB8AC3E}">
        <p14:creationId xmlns:p14="http://schemas.microsoft.com/office/powerpoint/2010/main" val="1159160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5" name="Picture Placeholder 7"/>
          <p:cNvSpPr>
            <a:spLocks noGrp="1"/>
          </p:cNvSpPr>
          <p:nvPr>
            <p:ph type="pic" sz="quarter" idx="10"/>
          </p:nvPr>
        </p:nvSpPr>
        <p:spPr>
          <a:xfrm>
            <a:off x="0" y="4864100"/>
            <a:ext cx="12192000" cy="1993900"/>
          </a:xfrm>
          <a:prstGeom prst="rect">
            <a:avLst/>
          </a:prstGeom>
        </p:spPr>
        <p:txBody>
          <a:bodyPr/>
          <a:lstStyle>
            <a:lvl1pPr>
              <a:defRPr sz="1600"/>
            </a:lvl1pPr>
          </a:lstStyle>
          <a:p>
            <a:endParaRPr lang="id-ID" dirty="0"/>
          </a:p>
        </p:txBody>
      </p:sp>
      <p:sp>
        <p:nvSpPr>
          <p:cNvPr id="6" name="Right Triangle 5"/>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spTree>
    <p:extLst>
      <p:ext uri="{BB962C8B-B14F-4D97-AF65-F5344CB8AC3E}">
        <p14:creationId xmlns:p14="http://schemas.microsoft.com/office/powerpoint/2010/main" val="11686064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9702935"/>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5" name="Picture Placeholder 8"/>
          <p:cNvSpPr>
            <a:spLocks noGrp="1"/>
          </p:cNvSpPr>
          <p:nvPr>
            <p:ph type="pic" sz="quarter" idx="10"/>
          </p:nvPr>
        </p:nvSpPr>
        <p:spPr>
          <a:xfrm>
            <a:off x="-1" y="-1"/>
            <a:ext cx="2294731" cy="2294731"/>
          </a:xfrm>
          <a:prstGeom prst="rect">
            <a:avLst/>
          </a:prstGeom>
        </p:spPr>
        <p:txBody>
          <a:bodyPr/>
          <a:lstStyle>
            <a:lvl1pPr>
              <a:defRPr sz="1800"/>
            </a:lvl1pPr>
          </a:lstStyle>
          <a:p>
            <a:endParaRPr lang="id-ID" dirty="0"/>
          </a:p>
        </p:txBody>
      </p:sp>
      <p:sp>
        <p:nvSpPr>
          <p:cNvPr id="7" name="Picture Placeholder 8"/>
          <p:cNvSpPr>
            <a:spLocks noGrp="1"/>
          </p:cNvSpPr>
          <p:nvPr>
            <p:ph type="pic" sz="quarter" idx="16"/>
          </p:nvPr>
        </p:nvSpPr>
        <p:spPr>
          <a:xfrm>
            <a:off x="-1" y="2294730"/>
            <a:ext cx="2294731" cy="2321719"/>
          </a:xfrm>
          <a:prstGeom prst="rect">
            <a:avLst/>
          </a:prstGeom>
        </p:spPr>
        <p:txBody>
          <a:bodyPr/>
          <a:lstStyle>
            <a:lvl1pPr>
              <a:defRPr sz="1800"/>
            </a:lvl1pPr>
          </a:lstStyle>
          <a:p>
            <a:endParaRPr lang="id-ID" dirty="0"/>
          </a:p>
        </p:txBody>
      </p:sp>
      <p:sp>
        <p:nvSpPr>
          <p:cNvPr id="8" name="Picture Placeholder 8"/>
          <p:cNvSpPr>
            <a:spLocks noGrp="1"/>
          </p:cNvSpPr>
          <p:nvPr>
            <p:ph type="pic" sz="quarter" idx="17"/>
          </p:nvPr>
        </p:nvSpPr>
        <p:spPr>
          <a:xfrm>
            <a:off x="-1" y="4616449"/>
            <a:ext cx="2294731" cy="2294731"/>
          </a:xfrm>
          <a:prstGeom prst="rect">
            <a:avLst/>
          </a:prstGeom>
        </p:spPr>
        <p:txBody>
          <a:bodyPr/>
          <a:lstStyle>
            <a:lvl1pPr>
              <a:defRPr sz="1800"/>
            </a:lvl1pPr>
          </a:lstStyle>
          <a:p>
            <a:endParaRPr lang="id-ID" dirty="0"/>
          </a:p>
        </p:txBody>
      </p:sp>
      <p:sp>
        <p:nvSpPr>
          <p:cNvPr id="9" name="Picture Placeholder 8"/>
          <p:cNvSpPr>
            <a:spLocks noGrp="1"/>
          </p:cNvSpPr>
          <p:nvPr>
            <p:ph type="pic" sz="quarter" idx="18"/>
          </p:nvPr>
        </p:nvSpPr>
        <p:spPr>
          <a:xfrm>
            <a:off x="2294730" y="0"/>
            <a:ext cx="2294731" cy="2294731"/>
          </a:xfrm>
          <a:prstGeom prst="rect">
            <a:avLst/>
          </a:prstGeom>
        </p:spPr>
        <p:txBody>
          <a:bodyPr/>
          <a:lstStyle>
            <a:lvl1pPr>
              <a:defRPr sz="1800"/>
            </a:lvl1pPr>
          </a:lstStyle>
          <a:p>
            <a:endParaRPr lang="id-ID" dirty="0"/>
          </a:p>
        </p:txBody>
      </p:sp>
      <p:sp>
        <p:nvSpPr>
          <p:cNvPr id="10" name="Picture Placeholder 8"/>
          <p:cNvSpPr>
            <a:spLocks noGrp="1"/>
          </p:cNvSpPr>
          <p:nvPr>
            <p:ph type="pic" sz="quarter" idx="19"/>
          </p:nvPr>
        </p:nvSpPr>
        <p:spPr>
          <a:xfrm>
            <a:off x="2294730" y="2294731"/>
            <a:ext cx="2294731" cy="2321719"/>
          </a:xfrm>
          <a:prstGeom prst="rect">
            <a:avLst/>
          </a:prstGeom>
        </p:spPr>
        <p:txBody>
          <a:bodyPr/>
          <a:lstStyle>
            <a:lvl1pPr>
              <a:defRPr sz="1800"/>
            </a:lvl1pPr>
          </a:lstStyle>
          <a:p>
            <a:endParaRPr lang="id-ID" dirty="0"/>
          </a:p>
        </p:txBody>
      </p:sp>
      <p:sp>
        <p:nvSpPr>
          <p:cNvPr id="11" name="Picture Placeholder 8"/>
          <p:cNvSpPr>
            <a:spLocks noGrp="1"/>
          </p:cNvSpPr>
          <p:nvPr>
            <p:ph type="pic" sz="quarter" idx="20"/>
          </p:nvPr>
        </p:nvSpPr>
        <p:spPr>
          <a:xfrm>
            <a:off x="2294730" y="4616450"/>
            <a:ext cx="2294731" cy="2294731"/>
          </a:xfrm>
          <a:prstGeom prst="rect">
            <a:avLst/>
          </a:prstGeom>
        </p:spPr>
        <p:txBody>
          <a:bodyPr/>
          <a:lstStyle>
            <a:lvl1pPr>
              <a:defRPr sz="1800"/>
            </a:lvl1pPr>
          </a:lstStyle>
          <a:p>
            <a:endParaRPr lang="id-ID" dirty="0"/>
          </a:p>
        </p:txBody>
      </p:sp>
      <p:sp>
        <p:nvSpPr>
          <p:cNvPr id="12" name="Picture Placeholder 8"/>
          <p:cNvSpPr>
            <a:spLocks noGrp="1"/>
          </p:cNvSpPr>
          <p:nvPr>
            <p:ph type="pic" sz="quarter" idx="21"/>
          </p:nvPr>
        </p:nvSpPr>
        <p:spPr>
          <a:xfrm>
            <a:off x="4589461" y="-1"/>
            <a:ext cx="2294731" cy="2294731"/>
          </a:xfrm>
          <a:prstGeom prst="rect">
            <a:avLst/>
          </a:prstGeom>
        </p:spPr>
        <p:txBody>
          <a:bodyPr/>
          <a:lstStyle>
            <a:lvl1pPr>
              <a:defRPr sz="1800"/>
            </a:lvl1pPr>
          </a:lstStyle>
          <a:p>
            <a:endParaRPr lang="id-ID" dirty="0"/>
          </a:p>
        </p:txBody>
      </p:sp>
      <p:sp>
        <p:nvSpPr>
          <p:cNvPr id="13" name="Picture Placeholder 8"/>
          <p:cNvSpPr>
            <a:spLocks noGrp="1"/>
          </p:cNvSpPr>
          <p:nvPr>
            <p:ph type="pic" sz="quarter" idx="22"/>
          </p:nvPr>
        </p:nvSpPr>
        <p:spPr>
          <a:xfrm>
            <a:off x="4589461" y="2294730"/>
            <a:ext cx="2294731" cy="2321719"/>
          </a:xfrm>
          <a:prstGeom prst="rect">
            <a:avLst/>
          </a:prstGeom>
        </p:spPr>
        <p:txBody>
          <a:bodyPr/>
          <a:lstStyle>
            <a:lvl1pPr>
              <a:defRPr sz="1800"/>
            </a:lvl1pPr>
          </a:lstStyle>
          <a:p>
            <a:endParaRPr lang="id-ID" dirty="0"/>
          </a:p>
        </p:txBody>
      </p:sp>
      <p:sp>
        <p:nvSpPr>
          <p:cNvPr id="14" name="Picture Placeholder 8"/>
          <p:cNvSpPr>
            <a:spLocks noGrp="1"/>
          </p:cNvSpPr>
          <p:nvPr>
            <p:ph type="pic" sz="quarter" idx="23"/>
          </p:nvPr>
        </p:nvSpPr>
        <p:spPr>
          <a:xfrm>
            <a:off x="4589461" y="4616449"/>
            <a:ext cx="2294731" cy="2294731"/>
          </a:xfrm>
          <a:prstGeom prst="rect">
            <a:avLst/>
          </a:prstGeom>
        </p:spPr>
        <p:txBody>
          <a:bodyPr/>
          <a:lstStyle>
            <a:lvl1pPr>
              <a:defRPr sz="1800"/>
            </a:lvl1pPr>
          </a:lstStyle>
          <a:p>
            <a:endParaRPr lang="id-ID" dirty="0"/>
          </a:p>
        </p:txBody>
      </p:sp>
      <p:sp>
        <p:nvSpPr>
          <p:cNvPr id="15" name="Right Triangle 14"/>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TextBox 15"/>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spTree>
    <p:extLst>
      <p:ext uri="{BB962C8B-B14F-4D97-AF65-F5344CB8AC3E}">
        <p14:creationId xmlns:p14="http://schemas.microsoft.com/office/powerpoint/2010/main" val="31482253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nodePh="1">
                                  <p:stCondLst>
                                    <p:cond delay="0"/>
                                  </p:stCondLst>
                                  <p:endCondLst>
                                    <p:cond evt="begin" delay="0">
                                      <p:tn val="25"/>
                                    </p:cond>
                                  </p:end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1500"/>
                            </p:stCondLst>
                            <p:childTnLst>
                              <p:par>
                                <p:cTn id="29" presetID="10" presetClass="entr" presetSubtype="0" fill="hold" grpId="0" nodeType="afterEffect" nodePh="1">
                                  <p:stCondLst>
                                    <p:cond delay="0"/>
                                  </p:stCondLst>
                                  <p:endCondLst>
                                    <p:cond evt="begin" delay="0">
                                      <p:tn val="29"/>
                                    </p:cond>
                                  </p:end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nodePh="1">
                                  <p:stCondLst>
                                    <p:cond delay="0"/>
                                  </p:stCondLst>
                                  <p:endCondLst>
                                    <p:cond evt="begin" delay="0">
                                      <p:tn val="32"/>
                                    </p:cond>
                                  </p:end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nodePh="1">
                                  <p:stCondLst>
                                    <p:cond delay="0"/>
                                  </p:stCondLst>
                                  <p:endCondLst>
                                    <p:cond evt="begin" delay="0">
                                      <p:tn val="35"/>
                                    </p:cond>
                                  </p:end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nodePh="1">
                                  <p:stCondLst>
                                    <p:cond delay="0"/>
                                  </p:stCondLst>
                                  <p:endCondLst>
                                    <p:cond evt="begin" delay="0">
                                      <p:tn val="38"/>
                                    </p:cond>
                                  </p:end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2" grpId="0"/>
      <p:bldP spid="13" grpId="0"/>
      <p:bldP spid="14" grpId="0"/>
      <p:bldP spid="15" grpId="0" animBg="1"/>
      <p:bldP spid="16"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21" name="Picture Placeholder 7"/>
          <p:cNvSpPr>
            <a:spLocks noGrp="1"/>
          </p:cNvSpPr>
          <p:nvPr>
            <p:ph type="pic" sz="quarter" idx="35"/>
          </p:nvPr>
        </p:nvSpPr>
        <p:spPr>
          <a:xfrm>
            <a:off x="4860131" y="0"/>
            <a:ext cx="2471738" cy="2295244"/>
          </a:xfrm>
          <a:prstGeom prst="rect">
            <a:avLst/>
          </a:prstGeom>
        </p:spPr>
        <p:txBody>
          <a:bodyPr/>
          <a:lstStyle>
            <a:lvl1pPr>
              <a:defRPr sz="1800"/>
            </a:lvl1pPr>
          </a:lstStyle>
          <a:p>
            <a:endParaRPr lang="id-ID" dirty="0"/>
          </a:p>
        </p:txBody>
      </p:sp>
      <p:sp>
        <p:nvSpPr>
          <p:cNvPr id="22" name="Picture Placeholder 7"/>
          <p:cNvSpPr>
            <a:spLocks noGrp="1"/>
          </p:cNvSpPr>
          <p:nvPr>
            <p:ph type="pic" sz="quarter" idx="37"/>
          </p:nvPr>
        </p:nvSpPr>
        <p:spPr>
          <a:xfrm>
            <a:off x="4860131" y="4569540"/>
            <a:ext cx="2471738" cy="2288459"/>
          </a:xfrm>
          <a:prstGeom prst="rect">
            <a:avLst/>
          </a:prstGeom>
        </p:spPr>
        <p:txBody>
          <a:bodyPr/>
          <a:lstStyle>
            <a:lvl1pPr>
              <a:defRPr sz="1800"/>
            </a:lvl1pPr>
          </a:lstStyle>
          <a:p>
            <a:endParaRPr lang="id-ID" dirty="0"/>
          </a:p>
        </p:txBody>
      </p:sp>
      <p:sp>
        <p:nvSpPr>
          <p:cNvPr id="23" name="Picture Placeholder 7"/>
          <p:cNvSpPr>
            <a:spLocks noGrp="1"/>
          </p:cNvSpPr>
          <p:nvPr>
            <p:ph type="pic" sz="quarter" idx="39"/>
          </p:nvPr>
        </p:nvSpPr>
        <p:spPr>
          <a:xfrm>
            <a:off x="2469356" y="2288459"/>
            <a:ext cx="2390775" cy="2281082"/>
          </a:xfrm>
          <a:prstGeom prst="rect">
            <a:avLst/>
          </a:prstGeom>
        </p:spPr>
        <p:txBody>
          <a:bodyPr/>
          <a:lstStyle>
            <a:lvl1pPr>
              <a:defRPr sz="1800"/>
            </a:lvl1pPr>
          </a:lstStyle>
          <a:p>
            <a:endParaRPr lang="id-ID" dirty="0"/>
          </a:p>
        </p:txBody>
      </p:sp>
      <p:sp>
        <p:nvSpPr>
          <p:cNvPr id="24" name="Picture Placeholder 7"/>
          <p:cNvSpPr>
            <a:spLocks noGrp="1"/>
          </p:cNvSpPr>
          <p:nvPr>
            <p:ph type="pic" sz="quarter" idx="41"/>
          </p:nvPr>
        </p:nvSpPr>
        <p:spPr>
          <a:xfrm>
            <a:off x="1" y="-1"/>
            <a:ext cx="2469356" cy="2300951"/>
          </a:xfrm>
          <a:prstGeom prst="rect">
            <a:avLst/>
          </a:prstGeom>
        </p:spPr>
        <p:txBody>
          <a:bodyPr/>
          <a:lstStyle>
            <a:lvl1pPr>
              <a:defRPr sz="1800"/>
            </a:lvl1pPr>
          </a:lstStyle>
          <a:p>
            <a:endParaRPr lang="id-ID" dirty="0"/>
          </a:p>
        </p:txBody>
      </p:sp>
      <p:sp>
        <p:nvSpPr>
          <p:cNvPr id="25" name="Picture Placeholder 7"/>
          <p:cNvSpPr>
            <a:spLocks noGrp="1"/>
          </p:cNvSpPr>
          <p:nvPr>
            <p:ph type="pic" sz="quarter" idx="43"/>
          </p:nvPr>
        </p:nvSpPr>
        <p:spPr>
          <a:xfrm>
            <a:off x="1" y="4569540"/>
            <a:ext cx="2469356" cy="2288459"/>
          </a:xfrm>
          <a:prstGeom prst="rect">
            <a:avLst/>
          </a:prstGeom>
        </p:spPr>
        <p:txBody>
          <a:bodyPr/>
          <a:lstStyle>
            <a:lvl1pPr>
              <a:defRPr sz="1800"/>
            </a:lvl1pPr>
          </a:lstStyle>
          <a:p>
            <a:endParaRPr lang="id-ID" dirty="0"/>
          </a:p>
        </p:txBody>
      </p:sp>
      <p:sp>
        <p:nvSpPr>
          <p:cNvPr id="26" name="Picture Placeholder 7"/>
          <p:cNvSpPr>
            <a:spLocks noGrp="1"/>
          </p:cNvSpPr>
          <p:nvPr>
            <p:ph type="pic" sz="quarter" idx="44"/>
          </p:nvPr>
        </p:nvSpPr>
        <p:spPr>
          <a:xfrm>
            <a:off x="9801225" y="0"/>
            <a:ext cx="2390775" cy="2298095"/>
          </a:xfrm>
          <a:prstGeom prst="rect">
            <a:avLst/>
          </a:prstGeom>
        </p:spPr>
        <p:txBody>
          <a:bodyPr/>
          <a:lstStyle>
            <a:lvl1pPr>
              <a:defRPr sz="1800"/>
            </a:lvl1pPr>
          </a:lstStyle>
          <a:p>
            <a:endParaRPr lang="id-ID" dirty="0"/>
          </a:p>
        </p:txBody>
      </p:sp>
      <p:sp>
        <p:nvSpPr>
          <p:cNvPr id="27" name="Picture Placeholder 7"/>
          <p:cNvSpPr>
            <a:spLocks noGrp="1"/>
          </p:cNvSpPr>
          <p:nvPr>
            <p:ph type="pic" sz="quarter" idx="46"/>
          </p:nvPr>
        </p:nvSpPr>
        <p:spPr>
          <a:xfrm>
            <a:off x="9801225" y="4572095"/>
            <a:ext cx="2390775" cy="2293281"/>
          </a:xfrm>
          <a:prstGeom prst="rect">
            <a:avLst/>
          </a:prstGeom>
        </p:spPr>
        <p:txBody>
          <a:bodyPr/>
          <a:lstStyle>
            <a:lvl1pPr>
              <a:defRPr sz="1800"/>
            </a:lvl1pPr>
          </a:lstStyle>
          <a:p>
            <a:endParaRPr lang="id-ID" dirty="0"/>
          </a:p>
        </p:txBody>
      </p:sp>
      <p:sp>
        <p:nvSpPr>
          <p:cNvPr id="28" name="Picture Placeholder 7"/>
          <p:cNvSpPr>
            <a:spLocks noGrp="1"/>
          </p:cNvSpPr>
          <p:nvPr>
            <p:ph type="pic" sz="quarter" idx="48"/>
          </p:nvPr>
        </p:nvSpPr>
        <p:spPr>
          <a:xfrm>
            <a:off x="7331870" y="2295836"/>
            <a:ext cx="2469356" cy="2281082"/>
          </a:xfrm>
          <a:prstGeom prst="rect">
            <a:avLst/>
          </a:prstGeom>
        </p:spPr>
        <p:txBody>
          <a:bodyPr/>
          <a:lstStyle>
            <a:lvl1pPr>
              <a:defRPr sz="1800"/>
            </a:lvl1pPr>
          </a:lstStyle>
          <a:p>
            <a:endParaRPr lang="id-ID" dirty="0"/>
          </a:p>
        </p:txBody>
      </p:sp>
      <p:sp>
        <p:nvSpPr>
          <p:cNvPr id="29" name="Rectangle 28"/>
          <p:cNvSpPr/>
          <p:nvPr userDrawn="1"/>
        </p:nvSpPr>
        <p:spPr>
          <a:xfrm>
            <a:off x="-2383" y="2295244"/>
            <a:ext cx="2471738" cy="22791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ectangle 29"/>
          <p:cNvSpPr/>
          <p:nvPr userDrawn="1"/>
        </p:nvSpPr>
        <p:spPr>
          <a:xfrm>
            <a:off x="2468164" y="1"/>
            <a:ext cx="2391965" cy="2295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30"/>
          <p:cNvSpPr/>
          <p:nvPr userDrawn="1"/>
        </p:nvSpPr>
        <p:spPr>
          <a:xfrm>
            <a:off x="2468164" y="4564426"/>
            <a:ext cx="2391965" cy="2305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31"/>
          <p:cNvSpPr/>
          <p:nvPr userDrawn="1"/>
        </p:nvSpPr>
        <p:spPr>
          <a:xfrm>
            <a:off x="7330678" y="-4820"/>
            <a:ext cx="2470545" cy="2300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32"/>
          <p:cNvSpPr/>
          <p:nvPr userDrawn="1"/>
        </p:nvSpPr>
        <p:spPr>
          <a:xfrm>
            <a:off x="7330678" y="4572391"/>
            <a:ext cx="2470545" cy="2302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Rectangle 33"/>
          <p:cNvSpPr/>
          <p:nvPr userDrawn="1"/>
        </p:nvSpPr>
        <p:spPr>
          <a:xfrm>
            <a:off x="9801223" y="2298391"/>
            <a:ext cx="2390777" cy="22737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Rectangle 34"/>
          <p:cNvSpPr/>
          <p:nvPr userDrawn="1"/>
        </p:nvSpPr>
        <p:spPr>
          <a:xfrm>
            <a:off x="4860131" y="2295540"/>
            <a:ext cx="2471738" cy="22810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93617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par>
                          <p:cTn id="14" fill="hold">
                            <p:stCondLst>
                              <p:cond delay="500"/>
                            </p:stCondLst>
                            <p:childTnLst>
                              <p:par>
                                <p:cTn id="15" presetID="10" presetClass="entr" presetSubtype="0" fill="hold" grpId="0" nodeType="afterEffect" nodePh="1">
                                  <p:stCondLst>
                                    <p:cond delay="0"/>
                                  </p:stCondLst>
                                  <p:endCondLst>
                                    <p:cond evt="begin" delay="0">
                                      <p:tn val="15"/>
                                    </p:cond>
                                  </p:end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nodePh="1">
                                  <p:stCondLst>
                                    <p:cond delay="0"/>
                                  </p:stCondLst>
                                  <p:endCondLst>
                                    <p:cond evt="begin" delay="0">
                                      <p:tn val="18"/>
                                    </p:cond>
                                  </p:end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nodePh="1">
                                  <p:stCondLst>
                                    <p:cond delay="0"/>
                                  </p:stCondLst>
                                  <p:endCondLst>
                                    <p:cond evt="begin" delay="0">
                                      <p:tn val="21"/>
                                    </p:cond>
                                  </p:end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nodePh="1">
                                  <p:stCondLst>
                                    <p:cond delay="0"/>
                                  </p:stCondLst>
                                  <p:endCondLst>
                                    <p:cond evt="begin" delay="0">
                                      <p:tn val="24"/>
                                    </p:cond>
                                  </p:end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grpId="0" nodeType="withEffect" nodePh="1">
                                  <p:stCondLst>
                                    <p:cond delay="0"/>
                                  </p:stCondLst>
                                  <p:endCondLst>
                                    <p:cond evt="begin" delay="0">
                                      <p:tn val="27"/>
                                    </p:cond>
                                  </p:end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29" grpId="0" animBg="1"/>
      <p:bldP spid="30" grpId="0" animBg="1"/>
      <p:bldP spid="31" grpId="0" animBg="1"/>
      <p:bldP spid="32" grpId="0" animBg="1"/>
      <p:bldP spid="33" grpId="0" animBg="1"/>
      <p:bldP spid="34" grpId="0" animBg="1"/>
      <p:bldP spid="35"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3_Custom Layout">
    <p:bg>
      <p:bgPr>
        <a:solidFill>
          <a:schemeClr val="bg1"/>
        </a:solidFill>
        <a:effectLst/>
      </p:bgPr>
    </p:bg>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3904180" cy="6858000"/>
          </a:xfrm>
          <a:prstGeom prst="rect">
            <a:avLst/>
          </a:prstGeom>
        </p:spPr>
        <p:txBody>
          <a:bodyPr/>
          <a:lstStyle>
            <a:lvl1pPr>
              <a:defRPr sz="1600"/>
            </a:lvl1pPr>
          </a:lstStyle>
          <a:p>
            <a:endParaRPr lang="id-ID" dirty="0"/>
          </a:p>
        </p:txBody>
      </p:sp>
      <p:sp>
        <p:nvSpPr>
          <p:cNvPr id="8" name="Right Triangle 7"/>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spTree>
    <p:extLst>
      <p:ext uri="{BB962C8B-B14F-4D97-AF65-F5344CB8AC3E}">
        <p14:creationId xmlns:p14="http://schemas.microsoft.com/office/powerpoint/2010/main" val="17528905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9143" y="0"/>
            <a:ext cx="7982859" cy="6858001"/>
            <a:chOff x="4087829" y="0"/>
            <a:chExt cx="8104173" cy="6858001"/>
          </a:xfrm>
        </p:grpSpPr>
        <p:sp>
          <p:nvSpPr>
            <p:cNvPr id="2" name="Rectangle 1"/>
            <p:cNvSpPr/>
            <p:nvPr userDrawn="1"/>
          </p:nvSpPr>
          <p:spPr>
            <a:xfrm>
              <a:off x="6179642" y="0"/>
              <a:ext cx="601236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ight Triangle 2"/>
            <p:cNvSpPr/>
            <p:nvPr userDrawn="1"/>
          </p:nvSpPr>
          <p:spPr>
            <a:xfrm flipH="1">
              <a:off x="4087829" y="1"/>
              <a:ext cx="2091813"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16178979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0" y="1288474"/>
            <a:ext cx="12192000" cy="4270662"/>
          </a:xfrm>
          <a:prstGeom prst="rect">
            <a:avLst/>
          </a:prstGeom>
        </p:spPr>
        <p:txBody>
          <a:bodyPr/>
          <a:lstStyle>
            <a:lvl1pPr>
              <a:defRPr sz="1600"/>
            </a:lvl1pPr>
          </a:lstStyle>
          <a:p>
            <a:endParaRPr lang="id-ID" dirty="0"/>
          </a:p>
        </p:txBody>
      </p:sp>
      <p:sp>
        <p:nvSpPr>
          <p:cNvPr id="4" name="Right Triangle 3"/>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grpSp>
        <p:nvGrpSpPr>
          <p:cNvPr id="6" name="Group 5"/>
          <p:cNvGrpSpPr/>
          <p:nvPr userDrawn="1"/>
        </p:nvGrpSpPr>
        <p:grpSpPr>
          <a:xfrm>
            <a:off x="0" y="6400801"/>
            <a:ext cx="12192000" cy="457200"/>
            <a:chOff x="0" y="6400801"/>
            <a:chExt cx="12192000" cy="457200"/>
          </a:xfrm>
        </p:grpSpPr>
        <p:sp>
          <p:nvSpPr>
            <p:cNvPr id="7" name="Rectangle 6"/>
            <p:cNvSpPr/>
            <p:nvPr userDrawn="1"/>
          </p:nvSpPr>
          <p:spPr>
            <a:xfrm>
              <a:off x="0" y="6400801"/>
              <a:ext cx="12192000" cy="457200"/>
            </a:xfrm>
            <a:prstGeom prst="rect">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userDrawn="1"/>
          </p:nvSpPr>
          <p:spPr>
            <a:xfrm>
              <a:off x="284646" y="6460124"/>
              <a:ext cx="1359243" cy="338554"/>
            </a:xfrm>
            <a:prstGeom prst="rect">
              <a:avLst/>
            </a:prstGeom>
            <a:noFill/>
          </p:spPr>
          <p:txBody>
            <a:bodyPr wrap="square" rtlCol="0">
              <a:spAutoFit/>
            </a:bodyPr>
            <a:lstStyle/>
            <a:p>
              <a:pPr algn="l"/>
              <a:r>
                <a:rPr lang="id-ID" sz="1600" b="1" i="1" spc="0" dirty="0">
                  <a:solidFill>
                    <a:schemeClr val="bg1"/>
                  </a:solidFill>
                  <a:latin typeface="Neris Black" panose="00000A00000000000000" pitchFamily="50" charset="0"/>
                </a:rPr>
                <a:t>H</a:t>
              </a:r>
              <a:r>
                <a:rPr lang="id-ID" sz="1600" b="1" i="1" spc="0" dirty="0">
                  <a:solidFill>
                    <a:schemeClr val="accent1"/>
                  </a:solidFill>
                  <a:latin typeface="Neris Black" panose="00000A00000000000000" pitchFamily="50" charset="0"/>
                </a:rPr>
                <a:t>E</a:t>
              </a:r>
              <a:r>
                <a:rPr lang="id-ID" sz="1600" b="1" i="1" spc="0" dirty="0">
                  <a:solidFill>
                    <a:schemeClr val="bg1"/>
                  </a:solidFill>
                  <a:latin typeface="Neris Black" panose="00000A00000000000000" pitchFamily="50" charset="0"/>
                </a:rPr>
                <a:t>RO v1</a:t>
              </a:r>
            </a:p>
          </p:txBody>
        </p:sp>
        <p:sp>
          <p:nvSpPr>
            <p:cNvPr id="9" name="Title 1"/>
            <p:cNvSpPr txBox="1">
              <a:spLocks/>
            </p:cNvSpPr>
            <p:nvPr userDrawn="1"/>
          </p:nvSpPr>
          <p:spPr>
            <a:xfrm>
              <a:off x="3989721" y="6400801"/>
              <a:ext cx="4212557" cy="457200"/>
            </a:xfrm>
            <a:prstGeom prst="parallelogram">
              <a:avLst>
                <a:gd name="adj" fmla="val 30556"/>
              </a:avLst>
            </a:prstGeom>
            <a:solidFill>
              <a:schemeClr val="tx2">
                <a:lumMod val="50000"/>
                <a:alpha val="61000"/>
              </a:schemeClr>
            </a:solidFill>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i="1" dirty="0">
                  <a:solidFill>
                    <a:schemeClr val="bg1"/>
                  </a:solidFill>
                  <a:latin typeface="Neris Light" panose="00000400000000000000" pitchFamily="50" charset="0"/>
                </a:rPr>
                <a:t>www.companyweb.com</a:t>
              </a:r>
              <a:endParaRPr lang="en-US" sz="1400" i="1" dirty="0">
                <a:solidFill>
                  <a:schemeClr val="bg1"/>
                </a:solidFill>
                <a:latin typeface="Neris Light" panose="00000400000000000000" pitchFamily="50" charset="0"/>
              </a:endParaRPr>
            </a:p>
          </p:txBody>
        </p:sp>
        <p:sp>
          <p:nvSpPr>
            <p:cNvPr id="10" name="Freeform 9">
              <a:hlinkClick r:id="" action="ppaction://hlinkshowjump?jump=nextslide"/>
            </p:cNvPr>
            <p:cNvSpPr/>
            <p:nvPr userDrawn="1"/>
          </p:nvSpPr>
          <p:spPr>
            <a:xfrm>
              <a:off x="11567528"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0">
              <a:hlinkClick r:id="" action="ppaction://hlinkshowjump?jump=previousslide"/>
            </p:cNvPr>
            <p:cNvSpPr/>
            <p:nvPr userDrawn="1"/>
          </p:nvSpPr>
          <p:spPr>
            <a:xfrm flipH="1">
              <a:off x="11237990"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9828819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out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7_Custom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030248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12192000" cy="4165600"/>
          </a:xfrm>
          <a:prstGeom prst="rect">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 name="Picture Placeholder 7"/>
          <p:cNvSpPr>
            <a:spLocks noGrp="1"/>
          </p:cNvSpPr>
          <p:nvPr>
            <p:ph type="pic" sz="quarter" idx="10"/>
          </p:nvPr>
        </p:nvSpPr>
        <p:spPr>
          <a:xfrm>
            <a:off x="0" y="4165600"/>
            <a:ext cx="4013200" cy="2247901"/>
          </a:xfrm>
          <a:custGeom>
            <a:avLst/>
            <a:gdLst>
              <a:gd name="connsiteX0" fmla="*/ 0 w 4013200"/>
              <a:gd name="connsiteY0" fmla="*/ 0 h 2235201"/>
              <a:gd name="connsiteX1" fmla="*/ 4013200 w 4013200"/>
              <a:gd name="connsiteY1" fmla="*/ 0 h 2235201"/>
              <a:gd name="connsiteX2" fmla="*/ 4013200 w 4013200"/>
              <a:gd name="connsiteY2" fmla="*/ 2235201 h 2235201"/>
              <a:gd name="connsiteX3" fmla="*/ 0 w 4013200"/>
              <a:gd name="connsiteY3" fmla="*/ 2235201 h 2235201"/>
              <a:gd name="connsiteX4" fmla="*/ 0 w 4013200"/>
              <a:gd name="connsiteY4" fmla="*/ 0 h 2235201"/>
              <a:gd name="connsiteX0" fmla="*/ 0 w 4013200"/>
              <a:gd name="connsiteY0" fmla="*/ 0 h 2247901"/>
              <a:gd name="connsiteX1" fmla="*/ 4013200 w 4013200"/>
              <a:gd name="connsiteY1" fmla="*/ 0 h 2247901"/>
              <a:gd name="connsiteX2" fmla="*/ 3136900 w 4013200"/>
              <a:gd name="connsiteY2" fmla="*/ 2247901 h 2247901"/>
              <a:gd name="connsiteX3" fmla="*/ 0 w 4013200"/>
              <a:gd name="connsiteY3" fmla="*/ 2235201 h 2247901"/>
              <a:gd name="connsiteX4" fmla="*/ 0 w 4013200"/>
              <a:gd name="connsiteY4" fmla="*/ 0 h 2247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3200" h="2247901">
                <a:moveTo>
                  <a:pt x="0" y="0"/>
                </a:moveTo>
                <a:lnTo>
                  <a:pt x="4013200" y="0"/>
                </a:lnTo>
                <a:lnTo>
                  <a:pt x="3136900" y="2247901"/>
                </a:lnTo>
                <a:lnTo>
                  <a:pt x="0" y="2235201"/>
                </a:lnTo>
                <a:lnTo>
                  <a:pt x="0" y="0"/>
                </a:lnTo>
                <a:close/>
              </a:path>
            </a:pathLst>
          </a:custGeom>
        </p:spPr>
        <p:txBody>
          <a:bodyPr/>
          <a:lstStyle>
            <a:lvl1pPr>
              <a:defRPr sz="1600"/>
            </a:lvl1pPr>
          </a:lstStyle>
          <a:p>
            <a:endParaRPr lang="id-ID" dirty="0"/>
          </a:p>
        </p:txBody>
      </p:sp>
      <p:sp>
        <p:nvSpPr>
          <p:cNvPr id="11" name="Picture Placeholder 7"/>
          <p:cNvSpPr>
            <a:spLocks noGrp="1"/>
          </p:cNvSpPr>
          <p:nvPr>
            <p:ph type="pic" sz="quarter" idx="11"/>
          </p:nvPr>
        </p:nvSpPr>
        <p:spPr>
          <a:xfrm>
            <a:off x="3146424" y="4165599"/>
            <a:ext cx="5044115" cy="2242821"/>
          </a:xfrm>
          <a:custGeom>
            <a:avLst/>
            <a:gdLst>
              <a:gd name="connsiteX0" fmla="*/ 0 w 4177340"/>
              <a:gd name="connsiteY0" fmla="*/ 0 h 2235201"/>
              <a:gd name="connsiteX1" fmla="*/ 4177340 w 4177340"/>
              <a:gd name="connsiteY1" fmla="*/ 0 h 2235201"/>
              <a:gd name="connsiteX2" fmla="*/ 4177340 w 4177340"/>
              <a:gd name="connsiteY2" fmla="*/ 2235201 h 2235201"/>
              <a:gd name="connsiteX3" fmla="*/ 0 w 4177340"/>
              <a:gd name="connsiteY3" fmla="*/ 2235201 h 2235201"/>
              <a:gd name="connsiteX4" fmla="*/ 0 w 4177340"/>
              <a:gd name="connsiteY4" fmla="*/ 0 h 2235201"/>
              <a:gd name="connsiteX0" fmla="*/ 866775 w 5044115"/>
              <a:gd name="connsiteY0" fmla="*/ 0 h 2239963"/>
              <a:gd name="connsiteX1" fmla="*/ 5044115 w 5044115"/>
              <a:gd name="connsiteY1" fmla="*/ 0 h 2239963"/>
              <a:gd name="connsiteX2" fmla="*/ 5044115 w 5044115"/>
              <a:gd name="connsiteY2" fmla="*/ 2235201 h 2239963"/>
              <a:gd name="connsiteX3" fmla="*/ 0 w 5044115"/>
              <a:gd name="connsiteY3" fmla="*/ 2239963 h 2239963"/>
              <a:gd name="connsiteX4" fmla="*/ 866775 w 5044115"/>
              <a:gd name="connsiteY4" fmla="*/ 0 h 2239963"/>
              <a:gd name="connsiteX0" fmla="*/ 866775 w 5044115"/>
              <a:gd name="connsiteY0" fmla="*/ 0 h 2242821"/>
              <a:gd name="connsiteX1" fmla="*/ 5044115 w 5044115"/>
              <a:gd name="connsiteY1" fmla="*/ 0 h 2242821"/>
              <a:gd name="connsiteX2" fmla="*/ 4266875 w 5044115"/>
              <a:gd name="connsiteY2" fmla="*/ 2242821 h 2242821"/>
              <a:gd name="connsiteX3" fmla="*/ 0 w 5044115"/>
              <a:gd name="connsiteY3" fmla="*/ 2239963 h 2242821"/>
              <a:gd name="connsiteX4" fmla="*/ 866775 w 5044115"/>
              <a:gd name="connsiteY4" fmla="*/ 0 h 2242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4115" h="2242821">
                <a:moveTo>
                  <a:pt x="866775" y="0"/>
                </a:moveTo>
                <a:lnTo>
                  <a:pt x="5044115" y="0"/>
                </a:lnTo>
                <a:lnTo>
                  <a:pt x="4266875" y="2242821"/>
                </a:lnTo>
                <a:lnTo>
                  <a:pt x="0" y="2239963"/>
                </a:lnTo>
                <a:lnTo>
                  <a:pt x="866775" y="0"/>
                </a:lnTo>
                <a:close/>
              </a:path>
            </a:pathLst>
          </a:custGeom>
        </p:spPr>
        <p:txBody>
          <a:bodyPr/>
          <a:lstStyle>
            <a:lvl1pPr>
              <a:defRPr sz="1600"/>
            </a:lvl1pPr>
          </a:lstStyle>
          <a:p>
            <a:endParaRPr lang="id-ID" dirty="0"/>
          </a:p>
        </p:txBody>
      </p:sp>
      <p:sp>
        <p:nvSpPr>
          <p:cNvPr id="12" name="Picture Placeholder 7"/>
          <p:cNvSpPr>
            <a:spLocks noGrp="1"/>
          </p:cNvSpPr>
          <p:nvPr>
            <p:ph type="pic" sz="quarter" idx="12"/>
          </p:nvPr>
        </p:nvSpPr>
        <p:spPr>
          <a:xfrm>
            <a:off x="7405060" y="4160518"/>
            <a:ext cx="4775200" cy="2235201"/>
          </a:xfrm>
          <a:custGeom>
            <a:avLst/>
            <a:gdLst>
              <a:gd name="connsiteX0" fmla="*/ 0 w 4013200"/>
              <a:gd name="connsiteY0" fmla="*/ 0 h 2235201"/>
              <a:gd name="connsiteX1" fmla="*/ 4013200 w 4013200"/>
              <a:gd name="connsiteY1" fmla="*/ 0 h 2235201"/>
              <a:gd name="connsiteX2" fmla="*/ 4013200 w 4013200"/>
              <a:gd name="connsiteY2" fmla="*/ 2235201 h 2235201"/>
              <a:gd name="connsiteX3" fmla="*/ 0 w 4013200"/>
              <a:gd name="connsiteY3" fmla="*/ 2235201 h 2235201"/>
              <a:gd name="connsiteX4" fmla="*/ 0 w 4013200"/>
              <a:gd name="connsiteY4" fmla="*/ 0 h 2235201"/>
              <a:gd name="connsiteX0" fmla="*/ 746760 w 4759960"/>
              <a:gd name="connsiteY0" fmla="*/ 0 h 2235201"/>
              <a:gd name="connsiteX1" fmla="*/ 4759960 w 4759960"/>
              <a:gd name="connsiteY1" fmla="*/ 0 h 2235201"/>
              <a:gd name="connsiteX2" fmla="*/ 4759960 w 4759960"/>
              <a:gd name="connsiteY2" fmla="*/ 2235201 h 2235201"/>
              <a:gd name="connsiteX3" fmla="*/ 0 w 4759960"/>
              <a:gd name="connsiteY3" fmla="*/ 2235201 h 2235201"/>
              <a:gd name="connsiteX4" fmla="*/ 746760 w 4759960"/>
              <a:gd name="connsiteY4" fmla="*/ 0 h 2235201"/>
              <a:gd name="connsiteX0" fmla="*/ 762000 w 4775200"/>
              <a:gd name="connsiteY0" fmla="*/ 0 h 2235201"/>
              <a:gd name="connsiteX1" fmla="*/ 4775200 w 4775200"/>
              <a:gd name="connsiteY1" fmla="*/ 0 h 2235201"/>
              <a:gd name="connsiteX2" fmla="*/ 4775200 w 4775200"/>
              <a:gd name="connsiteY2" fmla="*/ 2235201 h 2235201"/>
              <a:gd name="connsiteX3" fmla="*/ 0 w 4775200"/>
              <a:gd name="connsiteY3" fmla="*/ 2227581 h 2235201"/>
              <a:gd name="connsiteX4" fmla="*/ 762000 w 4775200"/>
              <a:gd name="connsiteY4" fmla="*/ 0 h 2235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5200" h="2235201">
                <a:moveTo>
                  <a:pt x="762000" y="0"/>
                </a:moveTo>
                <a:lnTo>
                  <a:pt x="4775200" y="0"/>
                </a:lnTo>
                <a:lnTo>
                  <a:pt x="4775200" y="2235201"/>
                </a:lnTo>
                <a:lnTo>
                  <a:pt x="0" y="2227581"/>
                </a:lnTo>
                <a:lnTo>
                  <a:pt x="762000" y="0"/>
                </a:lnTo>
                <a:close/>
              </a:path>
            </a:pathLst>
          </a:custGeom>
        </p:spPr>
        <p:txBody>
          <a:bodyPr/>
          <a:lstStyle>
            <a:lvl1pPr>
              <a:defRPr sz="1600"/>
            </a:lvl1pPr>
          </a:lstStyle>
          <a:p>
            <a:endParaRPr lang="id-ID" dirty="0"/>
          </a:p>
        </p:txBody>
      </p:sp>
      <p:sp>
        <p:nvSpPr>
          <p:cNvPr id="19" name="Right Triangle 18"/>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TextBox 19"/>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grpSp>
        <p:nvGrpSpPr>
          <p:cNvPr id="21" name="Group 20"/>
          <p:cNvGrpSpPr/>
          <p:nvPr userDrawn="1"/>
        </p:nvGrpSpPr>
        <p:grpSpPr>
          <a:xfrm>
            <a:off x="0" y="6400801"/>
            <a:ext cx="12192000" cy="457200"/>
            <a:chOff x="0" y="6400801"/>
            <a:chExt cx="12192000" cy="457200"/>
          </a:xfrm>
        </p:grpSpPr>
        <p:sp>
          <p:nvSpPr>
            <p:cNvPr id="22" name="Rectangle 21"/>
            <p:cNvSpPr/>
            <p:nvPr userDrawn="1"/>
          </p:nvSpPr>
          <p:spPr>
            <a:xfrm>
              <a:off x="0" y="6400801"/>
              <a:ext cx="12192000" cy="457200"/>
            </a:xfrm>
            <a:prstGeom prst="rect">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TextBox 22"/>
            <p:cNvSpPr txBox="1"/>
            <p:nvPr userDrawn="1"/>
          </p:nvSpPr>
          <p:spPr>
            <a:xfrm>
              <a:off x="284646" y="6460124"/>
              <a:ext cx="1359243" cy="338554"/>
            </a:xfrm>
            <a:prstGeom prst="rect">
              <a:avLst/>
            </a:prstGeom>
            <a:noFill/>
          </p:spPr>
          <p:txBody>
            <a:bodyPr wrap="square" rtlCol="0">
              <a:spAutoFit/>
            </a:bodyPr>
            <a:lstStyle/>
            <a:p>
              <a:pPr algn="l"/>
              <a:r>
                <a:rPr lang="id-ID" sz="1600" b="1" i="1" spc="0" dirty="0">
                  <a:solidFill>
                    <a:schemeClr val="bg1"/>
                  </a:solidFill>
                  <a:latin typeface="Neris Black" panose="00000A00000000000000" pitchFamily="50" charset="0"/>
                </a:rPr>
                <a:t>H</a:t>
              </a:r>
              <a:r>
                <a:rPr lang="id-ID" sz="1600" b="1" i="1" spc="0" dirty="0">
                  <a:solidFill>
                    <a:schemeClr val="accent1"/>
                  </a:solidFill>
                  <a:latin typeface="Neris Black" panose="00000A00000000000000" pitchFamily="50" charset="0"/>
                </a:rPr>
                <a:t>E</a:t>
              </a:r>
              <a:r>
                <a:rPr lang="id-ID" sz="1600" b="1" i="1" spc="0" dirty="0">
                  <a:solidFill>
                    <a:schemeClr val="bg1"/>
                  </a:solidFill>
                  <a:latin typeface="Neris Black" panose="00000A00000000000000" pitchFamily="50" charset="0"/>
                </a:rPr>
                <a:t>RO v1</a:t>
              </a:r>
            </a:p>
          </p:txBody>
        </p:sp>
        <p:sp>
          <p:nvSpPr>
            <p:cNvPr id="24" name="Title 1"/>
            <p:cNvSpPr txBox="1">
              <a:spLocks/>
            </p:cNvSpPr>
            <p:nvPr userDrawn="1"/>
          </p:nvSpPr>
          <p:spPr>
            <a:xfrm>
              <a:off x="3989721" y="6400801"/>
              <a:ext cx="4212557" cy="457200"/>
            </a:xfrm>
            <a:prstGeom prst="parallelogram">
              <a:avLst>
                <a:gd name="adj" fmla="val 30556"/>
              </a:avLst>
            </a:prstGeom>
            <a:solidFill>
              <a:schemeClr val="tx2">
                <a:lumMod val="50000"/>
                <a:alpha val="61000"/>
              </a:schemeClr>
            </a:solidFill>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i="1" dirty="0">
                  <a:solidFill>
                    <a:schemeClr val="bg1"/>
                  </a:solidFill>
                  <a:latin typeface="Neris Light" panose="00000400000000000000" pitchFamily="50" charset="0"/>
                </a:rPr>
                <a:t>www.companyweb.com</a:t>
              </a:r>
              <a:endParaRPr lang="en-US" sz="1400" i="1" dirty="0">
                <a:solidFill>
                  <a:schemeClr val="bg1"/>
                </a:solidFill>
                <a:latin typeface="Neris Light" panose="00000400000000000000" pitchFamily="50" charset="0"/>
              </a:endParaRPr>
            </a:p>
          </p:txBody>
        </p:sp>
        <p:sp>
          <p:nvSpPr>
            <p:cNvPr id="25" name="Freeform 24">
              <a:hlinkClick r:id="" action="ppaction://hlinkshowjump?jump=nextslide"/>
            </p:cNvPr>
            <p:cNvSpPr/>
            <p:nvPr userDrawn="1"/>
          </p:nvSpPr>
          <p:spPr>
            <a:xfrm>
              <a:off x="11567528"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hlinkClick r:id="" action="ppaction://hlinkshowjump?jump=previousslide"/>
            </p:cNvPr>
            <p:cNvSpPr/>
            <p:nvPr userDrawn="1"/>
          </p:nvSpPr>
          <p:spPr>
            <a:xfrm flipH="1">
              <a:off x="11237990"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65515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outVertical)">
                                      <p:cBhvr>
                                        <p:cTn id="15" dur="500"/>
                                        <p:tgtEl>
                                          <p:spTgt spid="2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nodePh="1">
                                  <p:stCondLst>
                                    <p:cond delay="0"/>
                                  </p:stCondLst>
                                  <p:endCondLst>
                                    <p:cond evt="begin" delay="0">
                                      <p:tn val="21"/>
                                    </p:cond>
                                  </p:end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nodePh="1">
                                  <p:stCondLst>
                                    <p:cond delay="0"/>
                                  </p:stCondLst>
                                  <p:endCondLst>
                                    <p:cond evt="begin" delay="0">
                                      <p:tn val="24"/>
                                    </p:cond>
                                  </p:end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nodePh="1">
                                  <p:stCondLst>
                                    <p:cond delay="0"/>
                                  </p:stCondLst>
                                  <p:endCondLst>
                                    <p:cond evt="begin" delay="0">
                                      <p:tn val="27"/>
                                    </p:cond>
                                  </p:end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9" grpId="0" animBg="1"/>
      <p:bldP spid="20"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ight Triangle 2"/>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grpSp>
        <p:nvGrpSpPr>
          <p:cNvPr id="2" name="Group 1"/>
          <p:cNvGrpSpPr/>
          <p:nvPr userDrawn="1"/>
        </p:nvGrpSpPr>
        <p:grpSpPr>
          <a:xfrm>
            <a:off x="0" y="6561727"/>
            <a:ext cx="12192000" cy="338555"/>
            <a:chOff x="0" y="6460123"/>
            <a:chExt cx="12192000" cy="338555"/>
          </a:xfrm>
        </p:grpSpPr>
        <p:sp>
          <p:nvSpPr>
            <p:cNvPr id="6" name="Rectangle 5"/>
            <p:cNvSpPr/>
            <p:nvPr userDrawn="1"/>
          </p:nvSpPr>
          <p:spPr>
            <a:xfrm>
              <a:off x="0" y="6460124"/>
              <a:ext cx="12192000" cy="338554"/>
            </a:xfrm>
            <a:prstGeom prst="rect">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userDrawn="1"/>
          </p:nvSpPr>
          <p:spPr>
            <a:xfrm>
              <a:off x="284646" y="6460124"/>
              <a:ext cx="1917865" cy="338554"/>
            </a:xfrm>
            <a:prstGeom prst="rect">
              <a:avLst/>
            </a:prstGeom>
            <a:noFill/>
          </p:spPr>
          <p:txBody>
            <a:bodyPr wrap="square" rtlCol="0">
              <a:spAutoFit/>
            </a:bodyPr>
            <a:lstStyle/>
            <a:p>
              <a:pPr algn="l"/>
              <a:r>
                <a:rPr lang="en-US" sz="1600" b="1" i="1" spc="0" dirty="0">
                  <a:solidFill>
                    <a:schemeClr val="bg1"/>
                  </a:solidFill>
                  <a:latin typeface="Neris Black" panose="00000A00000000000000" pitchFamily="50" charset="0"/>
                </a:rPr>
                <a:t>   </a:t>
              </a:r>
              <a:r>
                <a:rPr lang="en-US" sz="1600" b="1" i="1" spc="0" dirty="0" err="1">
                  <a:solidFill>
                    <a:srgbClr val="00B0F0"/>
                  </a:solidFill>
                  <a:latin typeface="Neris Black" panose="00000A00000000000000" pitchFamily="50" charset="0"/>
                </a:rPr>
                <a:t>Lazy</a:t>
              </a:r>
              <a:r>
                <a:rPr lang="en-US" sz="1600" b="1" i="1" spc="0" dirty="0" err="1">
                  <a:solidFill>
                    <a:schemeClr val="bg1"/>
                  </a:solidFill>
                  <a:latin typeface="Neris Black" panose="00000A00000000000000" pitchFamily="50" charset="0"/>
                </a:rPr>
                <a:t>DAX</a:t>
              </a:r>
              <a:endParaRPr lang="id-ID" sz="1600" b="1" i="1" spc="0" dirty="0">
                <a:solidFill>
                  <a:schemeClr val="bg1"/>
                </a:solidFill>
                <a:latin typeface="Neris Black" panose="00000A00000000000000" pitchFamily="50" charset="0"/>
              </a:endParaRPr>
            </a:p>
          </p:txBody>
        </p:sp>
        <p:sp>
          <p:nvSpPr>
            <p:cNvPr id="7" name="Title 1"/>
            <p:cNvSpPr txBox="1">
              <a:spLocks/>
            </p:cNvSpPr>
            <p:nvPr userDrawn="1"/>
          </p:nvSpPr>
          <p:spPr>
            <a:xfrm>
              <a:off x="3989721" y="6460123"/>
              <a:ext cx="4212557" cy="338555"/>
            </a:xfrm>
            <a:prstGeom prst="parallelogram">
              <a:avLst>
                <a:gd name="adj" fmla="val 30556"/>
              </a:avLst>
            </a:prstGeom>
            <a:solidFill>
              <a:schemeClr val="tx2">
                <a:lumMod val="50000"/>
                <a:alpha val="61000"/>
              </a:schemeClr>
            </a:solidFill>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i="1" dirty="0">
                  <a:solidFill>
                    <a:schemeClr val="bg1"/>
                  </a:solidFill>
                  <a:latin typeface="Neris Light" panose="00000400000000000000" pitchFamily="50" charset="0"/>
                </a:rPr>
                <a:t>http://lazysnail.net</a:t>
              </a:r>
              <a:endParaRPr lang="en-US" sz="1400" i="1" dirty="0">
                <a:solidFill>
                  <a:schemeClr val="bg1"/>
                </a:solidFill>
                <a:latin typeface="Neris Light" panose="00000400000000000000" pitchFamily="50" charset="0"/>
              </a:endParaRPr>
            </a:p>
          </p:txBody>
        </p:sp>
        <p:sp>
          <p:nvSpPr>
            <p:cNvPr id="8" name="Freeform 7">
              <a:hlinkClick r:id="" action="ppaction://hlinkshowjump?jump=nextslide"/>
            </p:cNvPr>
            <p:cNvSpPr/>
            <p:nvPr userDrawn="1"/>
          </p:nvSpPr>
          <p:spPr>
            <a:xfrm>
              <a:off x="11567528"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hlinkClick r:id="" action="ppaction://hlinkshowjump?jump=previousslide"/>
            </p:cNvPr>
            <p:cNvSpPr/>
            <p:nvPr userDrawn="1"/>
          </p:nvSpPr>
          <p:spPr>
            <a:xfrm flipH="1">
              <a:off x="11237990"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3" name="Picture 12">
            <a:extLst>
              <a:ext uri="{FF2B5EF4-FFF2-40B4-BE49-F238E27FC236}">
                <a16:creationId xmlns:a16="http://schemas.microsoft.com/office/drawing/2014/main" id="{F7F61A6B-DDF7-43A0-AB77-66B2362825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32971" y="6417368"/>
            <a:ext cx="369659" cy="425847"/>
          </a:xfrm>
          <a:prstGeom prst="rect">
            <a:avLst/>
          </a:prstGeom>
        </p:spPr>
      </p:pic>
    </p:spTree>
    <p:extLst>
      <p:ext uri="{BB962C8B-B14F-4D97-AF65-F5344CB8AC3E}">
        <p14:creationId xmlns:p14="http://schemas.microsoft.com/office/powerpoint/2010/main" val="23316974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0" name="Picture Placeholder 7"/>
          <p:cNvSpPr>
            <a:spLocks noGrp="1"/>
          </p:cNvSpPr>
          <p:nvPr>
            <p:ph type="pic" sz="quarter" idx="10"/>
          </p:nvPr>
        </p:nvSpPr>
        <p:spPr>
          <a:xfrm>
            <a:off x="1407159" y="1977557"/>
            <a:ext cx="2582562" cy="3620530"/>
          </a:xfrm>
          <a:prstGeom prst="rect">
            <a:avLst/>
          </a:prstGeom>
        </p:spPr>
        <p:txBody>
          <a:bodyPr/>
          <a:lstStyle>
            <a:lvl1pPr>
              <a:defRPr sz="1600"/>
            </a:lvl1pPr>
          </a:lstStyle>
          <a:p>
            <a:endParaRPr lang="id-ID" dirty="0"/>
          </a:p>
        </p:txBody>
      </p:sp>
      <p:sp>
        <p:nvSpPr>
          <p:cNvPr id="11" name="Picture Placeholder 7"/>
          <p:cNvSpPr>
            <a:spLocks noGrp="1"/>
          </p:cNvSpPr>
          <p:nvPr>
            <p:ph type="pic" sz="quarter" idx="11"/>
          </p:nvPr>
        </p:nvSpPr>
        <p:spPr>
          <a:xfrm>
            <a:off x="4457973" y="1541056"/>
            <a:ext cx="3237677" cy="4538945"/>
          </a:xfrm>
          <a:prstGeom prst="rect">
            <a:avLst/>
          </a:prstGeom>
        </p:spPr>
        <p:txBody>
          <a:bodyPr/>
          <a:lstStyle>
            <a:lvl1pPr>
              <a:defRPr sz="1600"/>
            </a:lvl1pPr>
          </a:lstStyle>
          <a:p>
            <a:endParaRPr lang="id-ID" dirty="0"/>
          </a:p>
        </p:txBody>
      </p:sp>
      <p:sp>
        <p:nvSpPr>
          <p:cNvPr id="12" name="Picture Placeholder 7"/>
          <p:cNvSpPr>
            <a:spLocks noGrp="1"/>
          </p:cNvSpPr>
          <p:nvPr>
            <p:ph type="pic" sz="quarter" idx="12"/>
          </p:nvPr>
        </p:nvSpPr>
        <p:spPr>
          <a:xfrm>
            <a:off x="8163902" y="1977557"/>
            <a:ext cx="2582562" cy="3620530"/>
          </a:xfrm>
          <a:prstGeom prst="rect">
            <a:avLst/>
          </a:prstGeom>
        </p:spPr>
        <p:txBody>
          <a:bodyPr/>
          <a:lstStyle>
            <a:lvl1pPr>
              <a:defRPr sz="1600"/>
            </a:lvl1pPr>
          </a:lstStyle>
          <a:p>
            <a:endParaRPr lang="id-ID" dirty="0"/>
          </a:p>
        </p:txBody>
      </p:sp>
      <p:sp>
        <p:nvSpPr>
          <p:cNvPr id="13" name="Right Triangle 12"/>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extBox 13"/>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grpSp>
        <p:nvGrpSpPr>
          <p:cNvPr id="15" name="Group 14"/>
          <p:cNvGrpSpPr/>
          <p:nvPr userDrawn="1"/>
        </p:nvGrpSpPr>
        <p:grpSpPr>
          <a:xfrm>
            <a:off x="0" y="6400801"/>
            <a:ext cx="12192000" cy="457200"/>
            <a:chOff x="0" y="6400801"/>
            <a:chExt cx="12192000" cy="457200"/>
          </a:xfrm>
        </p:grpSpPr>
        <p:sp>
          <p:nvSpPr>
            <p:cNvPr id="16" name="Rectangle 15"/>
            <p:cNvSpPr/>
            <p:nvPr userDrawn="1"/>
          </p:nvSpPr>
          <p:spPr>
            <a:xfrm>
              <a:off x="0" y="6400801"/>
              <a:ext cx="12192000" cy="457200"/>
            </a:xfrm>
            <a:prstGeom prst="rect">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Box 16"/>
            <p:cNvSpPr txBox="1"/>
            <p:nvPr userDrawn="1"/>
          </p:nvSpPr>
          <p:spPr>
            <a:xfrm>
              <a:off x="284646" y="6460124"/>
              <a:ext cx="1359243" cy="338554"/>
            </a:xfrm>
            <a:prstGeom prst="rect">
              <a:avLst/>
            </a:prstGeom>
            <a:noFill/>
          </p:spPr>
          <p:txBody>
            <a:bodyPr wrap="square" rtlCol="0">
              <a:spAutoFit/>
            </a:bodyPr>
            <a:lstStyle/>
            <a:p>
              <a:pPr algn="l"/>
              <a:r>
                <a:rPr lang="id-ID" sz="1600" b="1" i="1" spc="0" dirty="0">
                  <a:solidFill>
                    <a:schemeClr val="bg1"/>
                  </a:solidFill>
                  <a:latin typeface="Neris Black" panose="00000A00000000000000" pitchFamily="50" charset="0"/>
                </a:rPr>
                <a:t>H</a:t>
              </a:r>
              <a:r>
                <a:rPr lang="id-ID" sz="1600" b="1" i="1" spc="0" dirty="0">
                  <a:solidFill>
                    <a:schemeClr val="accent1"/>
                  </a:solidFill>
                  <a:latin typeface="Neris Black" panose="00000A00000000000000" pitchFamily="50" charset="0"/>
                </a:rPr>
                <a:t>E</a:t>
              </a:r>
              <a:r>
                <a:rPr lang="id-ID" sz="1600" b="1" i="1" spc="0" dirty="0">
                  <a:solidFill>
                    <a:schemeClr val="bg1"/>
                  </a:solidFill>
                  <a:latin typeface="Neris Black" panose="00000A00000000000000" pitchFamily="50" charset="0"/>
                </a:rPr>
                <a:t>RO v1</a:t>
              </a:r>
            </a:p>
          </p:txBody>
        </p:sp>
        <p:sp>
          <p:nvSpPr>
            <p:cNvPr id="18" name="Title 1"/>
            <p:cNvSpPr txBox="1">
              <a:spLocks/>
            </p:cNvSpPr>
            <p:nvPr userDrawn="1"/>
          </p:nvSpPr>
          <p:spPr>
            <a:xfrm>
              <a:off x="3989721" y="6400801"/>
              <a:ext cx="4212557" cy="457200"/>
            </a:xfrm>
            <a:prstGeom prst="parallelogram">
              <a:avLst>
                <a:gd name="adj" fmla="val 30556"/>
              </a:avLst>
            </a:prstGeom>
            <a:solidFill>
              <a:schemeClr val="tx2">
                <a:lumMod val="50000"/>
                <a:alpha val="61000"/>
              </a:schemeClr>
            </a:solidFill>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i="1" dirty="0">
                  <a:solidFill>
                    <a:schemeClr val="bg1"/>
                  </a:solidFill>
                  <a:latin typeface="Neris Light" panose="00000400000000000000" pitchFamily="50" charset="0"/>
                </a:rPr>
                <a:t>www.companyweb.com</a:t>
              </a:r>
              <a:endParaRPr lang="en-US" sz="1400" i="1" dirty="0">
                <a:solidFill>
                  <a:schemeClr val="bg1"/>
                </a:solidFill>
                <a:latin typeface="Neris Light" panose="00000400000000000000" pitchFamily="50" charset="0"/>
              </a:endParaRPr>
            </a:p>
          </p:txBody>
        </p:sp>
        <p:sp>
          <p:nvSpPr>
            <p:cNvPr id="19" name="Freeform 18">
              <a:hlinkClick r:id="" action="ppaction://hlinkshowjump?jump=nextslide"/>
            </p:cNvPr>
            <p:cNvSpPr/>
            <p:nvPr userDrawn="1"/>
          </p:nvSpPr>
          <p:spPr>
            <a:xfrm>
              <a:off x="11567528"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hlinkClick r:id="" action="ppaction://hlinkshowjump?jump=previousslide"/>
            </p:cNvPr>
            <p:cNvSpPr/>
            <p:nvPr userDrawn="1"/>
          </p:nvSpPr>
          <p:spPr>
            <a:xfrm flipH="1">
              <a:off x="11237990"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642654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outVertical)">
                                      <p:cBhvr>
                                        <p:cTn id="15" dur="500"/>
                                        <p:tgtEl>
                                          <p:spTgt spid="15"/>
                                        </p:tgtEl>
                                      </p:cBhvr>
                                    </p:animEffect>
                                  </p:childTnLst>
                                </p:cTn>
                              </p:par>
                            </p:childTnLst>
                          </p:cTn>
                        </p:par>
                        <p:par>
                          <p:cTn id="16" fill="hold">
                            <p:stCondLst>
                              <p:cond delay="15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2" presetClass="entr" presetSubtype="8" fill="hold" grpId="0" nodeType="withEffect" nodePh="1">
                                  <p:stCondLst>
                                    <p:cond delay="0"/>
                                  </p:stCondLst>
                                  <p:endCondLst>
                                    <p:cond evt="begin" delay="0">
                                      <p:tn val="22"/>
                                    </p:cond>
                                  </p:end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nodePh="1">
                                  <p:stCondLst>
                                    <p:cond delay="0"/>
                                  </p:stCondLst>
                                  <p:endCondLst>
                                    <p:cond evt="begin" delay="0">
                                      <p:tn val="26"/>
                                    </p:cond>
                                  </p:end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0" name="Picture Placeholder 7"/>
          <p:cNvSpPr>
            <a:spLocks noGrp="1"/>
          </p:cNvSpPr>
          <p:nvPr>
            <p:ph type="pic" sz="quarter" idx="10"/>
          </p:nvPr>
        </p:nvSpPr>
        <p:spPr>
          <a:xfrm>
            <a:off x="826391" y="1934070"/>
            <a:ext cx="3584971" cy="3410941"/>
          </a:xfrm>
          <a:prstGeom prst="rect">
            <a:avLst/>
          </a:prstGeom>
        </p:spPr>
        <p:txBody>
          <a:bodyPr/>
          <a:lstStyle>
            <a:lvl1pPr>
              <a:defRPr sz="1600"/>
            </a:lvl1pPr>
          </a:lstStyle>
          <a:p>
            <a:endParaRPr lang="id-ID" dirty="0"/>
          </a:p>
        </p:txBody>
      </p:sp>
      <p:sp>
        <p:nvSpPr>
          <p:cNvPr id="11" name="Right Triangle 10"/>
          <p:cNvSpPr/>
          <p:nvPr userDrawn="1"/>
        </p:nvSpPr>
        <p:spPr>
          <a:xfrm flipH="1" flipV="1">
            <a:off x="11104605" y="0"/>
            <a:ext cx="1087395" cy="8782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p:cNvSpPr txBox="1"/>
          <p:nvPr userDrawn="1"/>
        </p:nvSpPr>
        <p:spPr>
          <a:xfrm>
            <a:off x="11588959" y="86043"/>
            <a:ext cx="560388" cy="369332"/>
          </a:xfrm>
          <a:prstGeom prst="rect">
            <a:avLst/>
          </a:prstGeom>
          <a:noFill/>
        </p:spPr>
        <p:txBody>
          <a:bodyPr wrap="square" rtlCol="0">
            <a:spAutoFit/>
          </a:bodyPr>
          <a:lstStyle/>
          <a:p>
            <a:pPr algn="ctr"/>
            <a:fld id="{260E2A6B-A809-4840-BF14-8648BC0BDF87}" type="slidenum">
              <a:rPr lang="id-ID" sz="1800" b="1" smtClean="0">
                <a:solidFill>
                  <a:schemeClr val="bg1"/>
                </a:solidFill>
                <a:latin typeface="Neris Light" panose="00000400000000000000" pitchFamily="50" charset="0"/>
              </a:rPr>
              <a:pPr algn="ctr"/>
              <a:t>‹#›</a:t>
            </a:fld>
            <a:endParaRPr lang="id-ID" sz="2000" dirty="0">
              <a:solidFill>
                <a:schemeClr val="bg1"/>
              </a:solidFill>
              <a:latin typeface="Neris Light" panose="00000400000000000000" pitchFamily="50" charset="0"/>
            </a:endParaRPr>
          </a:p>
        </p:txBody>
      </p:sp>
      <p:grpSp>
        <p:nvGrpSpPr>
          <p:cNvPr id="13" name="Group 12"/>
          <p:cNvGrpSpPr/>
          <p:nvPr userDrawn="1"/>
        </p:nvGrpSpPr>
        <p:grpSpPr>
          <a:xfrm>
            <a:off x="0" y="6400801"/>
            <a:ext cx="12192000" cy="457200"/>
            <a:chOff x="0" y="6400801"/>
            <a:chExt cx="12192000" cy="457200"/>
          </a:xfrm>
        </p:grpSpPr>
        <p:sp>
          <p:nvSpPr>
            <p:cNvPr id="14" name="Rectangle 13"/>
            <p:cNvSpPr/>
            <p:nvPr userDrawn="1"/>
          </p:nvSpPr>
          <p:spPr>
            <a:xfrm>
              <a:off x="0" y="6400801"/>
              <a:ext cx="12192000" cy="457200"/>
            </a:xfrm>
            <a:prstGeom prst="rect">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extBox 14"/>
            <p:cNvSpPr txBox="1"/>
            <p:nvPr userDrawn="1"/>
          </p:nvSpPr>
          <p:spPr>
            <a:xfrm>
              <a:off x="284646" y="6460124"/>
              <a:ext cx="1359243" cy="338554"/>
            </a:xfrm>
            <a:prstGeom prst="rect">
              <a:avLst/>
            </a:prstGeom>
            <a:noFill/>
          </p:spPr>
          <p:txBody>
            <a:bodyPr wrap="square" rtlCol="0">
              <a:spAutoFit/>
            </a:bodyPr>
            <a:lstStyle/>
            <a:p>
              <a:pPr algn="l"/>
              <a:r>
                <a:rPr lang="id-ID" sz="1600" b="1" i="1" spc="0" dirty="0">
                  <a:solidFill>
                    <a:schemeClr val="bg1"/>
                  </a:solidFill>
                  <a:latin typeface="Neris Black" panose="00000A00000000000000" pitchFamily="50" charset="0"/>
                </a:rPr>
                <a:t>H</a:t>
              </a:r>
              <a:r>
                <a:rPr lang="id-ID" sz="1600" b="1" i="1" spc="0" dirty="0">
                  <a:solidFill>
                    <a:schemeClr val="accent1"/>
                  </a:solidFill>
                  <a:latin typeface="Neris Black" panose="00000A00000000000000" pitchFamily="50" charset="0"/>
                </a:rPr>
                <a:t>E</a:t>
              </a:r>
              <a:r>
                <a:rPr lang="id-ID" sz="1600" b="1" i="1" spc="0" dirty="0">
                  <a:solidFill>
                    <a:schemeClr val="bg1"/>
                  </a:solidFill>
                  <a:latin typeface="Neris Black" panose="00000A00000000000000" pitchFamily="50" charset="0"/>
                </a:rPr>
                <a:t>RO v1</a:t>
              </a:r>
            </a:p>
          </p:txBody>
        </p:sp>
        <p:sp>
          <p:nvSpPr>
            <p:cNvPr id="16" name="Title 1"/>
            <p:cNvSpPr txBox="1">
              <a:spLocks/>
            </p:cNvSpPr>
            <p:nvPr userDrawn="1"/>
          </p:nvSpPr>
          <p:spPr>
            <a:xfrm>
              <a:off x="3989721" y="6400801"/>
              <a:ext cx="4212557" cy="457200"/>
            </a:xfrm>
            <a:prstGeom prst="parallelogram">
              <a:avLst>
                <a:gd name="adj" fmla="val 30556"/>
              </a:avLst>
            </a:prstGeom>
            <a:solidFill>
              <a:schemeClr val="tx2">
                <a:lumMod val="50000"/>
                <a:alpha val="61000"/>
              </a:schemeClr>
            </a:solidFill>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i="1" dirty="0">
                  <a:solidFill>
                    <a:schemeClr val="bg1"/>
                  </a:solidFill>
                  <a:latin typeface="Neris Light" panose="00000400000000000000" pitchFamily="50" charset="0"/>
                </a:rPr>
                <a:t>www.companyweb.com</a:t>
              </a:r>
              <a:endParaRPr lang="en-US" sz="1400" i="1" dirty="0">
                <a:solidFill>
                  <a:schemeClr val="bg1"/>
                </a:solidFill>
                <a:latin typeface="Neris Light" panose="00000400000000000000" pitchFamily="50" charset="0"/>
              </a:endParaRPr>
            </a:p>
          </p:txBody>
        </p:sp>
        <p:sp>
          <p:nvSpPr>
            <p:cNvPr id="17" name="Freeform 16">
              <a:hlinkClick r:id="" action="ppaction://hlinkshowjump?jump=nextslide"/>
            </p:cNvPr>
            <p:cNvSpPr/>
            <p:nvPr userDrawn="1"/>
          </p:nvSpPr>
          <p:spPr>
            <a:xfrm>
              <a:off x="11567528"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hlinkClick r:id="" action="ppaction://hlinkshowjump?jump=previousslide"/>
            </p:cNvPr>
            <p:cNvSpPr/>
            <p:nvPr userDrawn="1"/>
          </p:nvSpPr>
          <p:spPr>
            <a:xfrm flipH="1">
              <a:off x="11237990" y="6545764"/>
              <a:ext cx="195847" cy="195847"/>
            </a:xfrm>
            <a:custGeom>
              <a:avLst/>
              <a:gdLst>
                <a:gd name="connsiteX0" fmla="*/ 80549 w 252000"/>
                <a:gd name="connsiteY0" fmla="*/ 45818 h 252000"/>
                <a:gd name="connsiteX1" fmla="*/ 80373 w 252000"/>
                <a:gd name="connsiteY1" fmla="*/ 204720 h 252000"/>
                <a:gd name="connsiteX2" fmla="*/ 218387 w 252000"/>
                <a:gd name="connsiteY2" fmla="*/ 125969 h 252000"/>
                <a:gd name="connsiteX3" fmla="*/ 126000 w 252000"/>
                <a:gd name="connsiteY3" fmla="*/ 0 h 252000"/>
                <a:gd name="connsiteX4" fmla="*/ 252000 w 252000"/>
                <a:gd name="connsiteY4" fmla="*/ 126000 h 252000"/>
                <a:gd name="connsiteX5" fmla="*/ 126000 w 252000"/>
                <a:gd name="connsiteY5" fmla="*/ 252000 h 252000"/>
                <a:gd name="connsiteX6" fmla="*/ 0 w 252000"/>
                <a:gd name="connsiteY6" fmla="*/ 126000 h 252000"/>
                <a:gd name="connsiteX7" fmla="*/ 126000 w 252000"/>
                <a:gd name="connsiteY7" fmla="*/ 0 h 2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000" h="252000">
                  <a:moveTo>
                    <a:pt x="80549" y="45818"/>
                  </a:moveTo>
                  <a:lnTo>
                    <a:pt x="80373" y="204720"/>
                  </a:lnTo>
                  <a:lnTo>
                    <a:pt x="218387" y="125969"/>
                  </a:lnTo>
                  <a:close/>
                  <a:moveTo>
                    <a:pt x="126000" y="0"/>
                  </a:moveTo>
                  <a:cubicBezTo>
                    <a:pt x="195588" y="0"/>
                    <a:pt x="252000" y="56412"/>
                    <a:pt x="252000" y="126000"/>
                  </a:cubicBezTo>
                  <a:cubicBezTo>
                    <a:pt x="252000" y="195588"/>
                    <a:pt x="195588" y="252000"/>
                    <a:pt x="126000" y="252000"/>
                  </a:cubicBezTo>
                  <a:cubicBezTo>
                    <a:pt x="56412" y="252000"/>
                    <a:pt x="0" y="195588"/>
                    <a:pt x="0" y="126000"/>
                  </a:cubicBezTo>
                  <a:cubicBezTo>
                    <a:pt x="0" y="56412"/>
                    <a:pt x="56412" y="0"/>
                    <a:pt x="12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04214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outVertical)">
                                      <p:cBhvr>
                                        <p:cTn id="15" dur="500"/>
                                        <p:tgtEl>
                                          <p:spTgt spid="13"/>
                                        </p:tgtEl>
                                      </p:cBhvr>
                                    </p:animEffect>
                                  </p:childTnLst>
                                </p:cTn>
                              </p:par>
                            </p:childTnLst>
                          </p:cTn>
                        </p:par>
                        <p:par>
                          <p:cTn id="16" fill="hold">
                            <p:stCondLst>
                              <p:cond delay="1500"/>
                            </p:stCondLst>
                            <p:childTnLst>
                              <p:par>
                                <p:cTn id="17" presetID="42" presetClass="entr" presetSubtype="0" fill="hold" grpId="0" nodeType="after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bg1"/>
        </a:solidFill>
        <a:effectLst/>
      </p:bgPr>
    </p:bg>
    <p:spTree>
      <p:nvGrpSpPr>
        <p:cNvPr id="1" name=""/>
        <p:cNvGrpSpPr/>
        <p:nvPr/>
      </p:nvGrpSpPr>
      <p:grpSpPr>
        <a:xfrm>
          <a:off x="0" y="0"/>
          <a:ext cx="0" cy="0"/>
          <a:chOff x="0" y="0"/>
          <a:chExt cx="0" cy="0"/>
        </a:xfrm>
      </p:grpSpPr>
      <p:sp>
        <p:nvSpPr>
          <p:cNvPr id="4" name="Flowchart: Manual Input 3"/>
          <p:cNvSpPr/>
          <p:nvPr userDrawn="1"/>
        </p:nvSpPr>
        <p:spPr>
          <a:xfrm rot="16200000" flipH="1">
            <a:off x="5144530" y="-189472"/>
            <a:ext cx="6858003" cy="7236940"/>
          </a:xfrm>
          <a:prstGeom prst="flowChartManualInput">
            <a:avLst/>
          </a:prstGeom>
          <a:solidFill>
            <a:srgbClr val="39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Tree>
    <p:extLst>
      <p:ext uri="{BB962C8B-B14F-4D97-AF65-F5344CB8AC3E}">
        <p14:creationId xmlns:p14="http://schemas.microsoft.com/office/powerpoint/2010/main" val="6147316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0494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7" r:id="rId4"/>
    <p:sldLayoutId id="2147483653" r:id="rId5"/>
    <p:sldLayoutId id="2147483652" r:id="rId6"/>
    <p:sldLayoutId id="2147483654" r:id="rId7"/>
    <p:sldLayoutId id="2147483655" r:id="rId8"/>
    <p:sldLayoutId id="2147483656" r:id="rId9"/>
    <p:sldLayoutId id="2147483657" r:id="rId10"/>
    <p:sldLayoutId id="2147483669" r:id="rId11"/>
    <p:sldLayoutId id="2147483658" r:id="rId12"/>
    <p:sldLayoutId id="2147483678" r:id="rId13"/>
    <p:sldLayoutId id="2147483659" r:id="rId14"/>
    <p:sldLayoutId id="2147483661" r:id="rId15"/>
    <p:sldLayoutId id="2147483660" r:id="rId16"/>
    <p:sldLayoutId id="2147483662" r:id="rId17"/>
    <p:sldLayoutId id="2147483663" r:id="rId18"/>
    <p:sldLayoutId id="2147483664" r:id="rId19"/>
    <p:sldLayoutId id="2147483665" r:id="rId20"/>
    <p:sldLayoutId id="2147483674" r:id="rId21"/>
    <p:sldLayoutId id="2147483681" r:id="rId22"/>
    <p:sldLayoutId id="2147483666" r:id="rId23"/>
    <p:sldLayoutId id="2147483667" r:id="rId24"/>
    <p:sldLayoutId id="2147483668" r:id="rId25"/>
    <p:sldLayoutId id="2147483670" r:id="rId26"/>
    <p:sldLayoutId id="2147483671" r:id="rId27"/>
    <p:sldLayoutId id="2147483672" r:id="rId28"/>
    <p:sldLayoutId id="2147483679" r:id="rId29"/>
    <p:sldLayoutId id="2147483675" r:id="rId30"/>
    <p:sldLayoutId id="2147483676" r:id="rId31"/>
    <p:sldLayoutId id="2147483673" r:id="rId32"/>
    <p:sldLayoutId id="2147483680" r:id="rId33"/>
    <p:sldLayoutId id="2147483682" r:id="rId34"/>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7.PNG"/><Relationship Id="rId7"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athieu-ricour/"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50.jpe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54.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lazysnail.net/" TargetMode="External"/><Relationship Id="rId1" Type="http://schemas.openxmlformats.org/officeDocument/2006/relationships/slideLayout" Target="../slideLayouts/slideLayout6.xml"/><Relationship Id="rId5" Type="http://schemas.openxmlformats.org/officeDocument/2006/relationships/hyperlink" Target="https://twitter.com/arnaudgastel" TargetMode="External"/><Relationship Id="rId4" Type="http://schemas.openxmlformats.org/officeDocument/2006/relationships/hyperlink" Target="https://www.linkedin.com/in/arnaud-gastelblu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6.png"/><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Attribution_(copyright)"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lazysnail.net/"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p:cNvSpPr/>
          <p:nvPr/>
        </p:nvSpPr>
        <p:spPr>
          <a:xfrm flipH="1" flipV="1">
            <a:off x="0" y="0"/>
            <a:ext cx="121920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6" name="Right Triangle 35"/>
          <p:cNvSpPr/>
          <p:nvPr/>
        </p:nvSpPr>
        <p:spPr>
          <a:xfrm flipH="1" flipV="1">
            <a:off x="6850742" y="-1"/>
            <a:ext cx="5341257" cy="6858000"/>
          </a:xfrm>
          <a:prstGeom prst="rtTriangle">
            <a:avLst/>
          </a:prstGeom>
          <a:solidFill>
            <a:schemeClr val="tx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7" name="Right Triangle 36"/>
          <p:cNvSpPr/>
          <p:nvPr/>
        </p:nvSpPr>
        <p:spPr>
          <a:xfrm flipV="1">
            <a:off x="1" y="0"/>
            <a:ext cx="12242800" cy="499291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3" name="TextBox 32"/>
          <p:cNvSpPr txBox="1"/>
          <p:nvPr/>
        </p:nvSpPr>
        <p:spPr>
          <a:xfrm>
            <a:off x="7344229" y="1083141"/>
            <a:ext cx="4064000" cy="1200329"/>
          </a:xfrm>
          <a:prstGeom prst="rect">
            <a:avLst/>
          </a:prstGeom>
          <a:noFill/>
        </p:spPr>
        <p:txBody>
          <a:bodyPr wrap="square" rtlCol="0">
            <a:spAutoFit/>
          </a:bodyPr>
          <a:lstStyle/>
          <a:p>
            <a:pPr algn="r"/>
            <a:r>
              <a:rPr lang="en-US" sz="7200" b="1" i="1" spc="-300" dirty="0" err="1">
                <a:solidFill>
                  <a:schemeClr val="bg1"/>
                </a:solidFill>
                <a:latin typeface="Neris Black" panose="00000A00000000000000" pitchFamily="50" charset="0"/>
              </a:rPr>
              <a:t>LazyDAX</a:t>
            </a:r>
            <a:endParaRPr lang="id-ID" sz="7200" b="1" i="1" spc="-300" dirty="0">
              <a:solidFill>
                <a:schemeClr val="bg1"/>
              </a:solidFill>
              <a:latin typeface="Neris Black" panose="00000A00000000000000" pitchFamily="50" charset="0"/>
            </a:endParaRPr>
          </a:p>
        </p:txBody>
      </p:sp>
      <p:sp>
        <p:nvSpPr>
          <p:cNvPr id="34" name="Rectangle 33"/>
          <p:cNvSpPr/>
          <p:nvPr/>
        </p:nvSpPr>
        <p:spPr>
          <a:xfrm>
            <a:off x="11509829" y="1162957"/>
            <a:ext cx="61177" cy="4306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TextBox 34"/>
          <p:cNvSpPr txBox="1"/>
          <p:nvPr/>
        </p:nvSpPr>
        <p:spPr>
          <a:xfrm>
            <a:off x="5433060" y="2021860"/>
            <a:ext cx="5975169" cy="523220"/>
          </a:xfrm>
          <a:prstGeom prst="rect">
            <a:avLst/>
          </a:prstGeom>
          <a:noFill/>
        </p:spPr>
        <p:txBody>
          <a:bodyPr wrap="square" rtlCol="0">
            <a:spAutoFit/>
          </a:bodyPr>
          <a:lstStyle/>
          <a:p>
            <a:pPr algn="r"/>
            <a:r>
              <a:rPr lang="en-US" sz="2800" b="1" i="1" spc="-150" dirty="0">
                <a:solidFill>
                  <a:schemeClr val="bg1"/>
                </a:solidFill>
                <a:latin typeface="Neris Thin" panose="00000300000000000000" pitchFamily="50" charset="0"/>
              </a:rPr>
              <a:t>Learn DAX from examples</a:t>
            </a:r>
            <a:endParaRPr lang="id-ID" sz="2800" b="1" i="1" spc="-150" dirty="0">
              <a:solidFill>
                <a:schemeClr val="bg1"/>
              </a:solidFill>
              <a:latin typeface="Neris Thin" panose="00000300000000000000" pitchFamily="50" charset="0"/>
            </a:endParaRPr>
          </a:p>
        </p:txBody>
      </p:sp>
      <p:pic>
        <p:nvPicPr>
          <p:cNvPr id="8" name="Picture Placeholder 7">
            <a:extLst>
              <a:ext uri="{FF2B5EF4-FFF2-40B4-BE49-F238E27FC236}">
                <a16:creationId xmlns:a16="http://schemas.microsoft.com/office/drawing/2014/main" id="{A21A346F-7C5D-4BBC-A228-7BD099F61DB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646" b="3646"/>
          <a:stretch>
            <a:fillRect/>
          </a:stretch>
        </p:blipFill>
        <p:spPr/>
      </p:pic>
      <p:pic>
        <p:nvPicPr>
          <p:cNvPr id="10" name="Picture 9">
            <a:extLst>
              <a:ext uri="{FF2B5EF4-FFF2-40B4-BE49-F238E27FC236}">
                <a16:creationId xmlns:a16="http://schemas.microsoft.com/office/drawing/2014/main" id="{D3D86280-9888-4069-BFC1-26E4934161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2890" y="2973936"/>
            <a:ext cx="1805339" cy="2371458"/>
          </a:xfrm>
          <a:prstGeom prst="rect">
            <a:avLst/>
          </a:prstGeom>
        </p:spPr>
      </p:pic>
    </p:spTree>
    <p:extLst>
      <p:ext uri="{BB962C8B-B14F-4D97-AF65-F5344CB8AC3E}">
        <p14:creationId xmlns:p14="http://schemas.microsoft.com/office/powerpoint/2010/main" val="31381233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barn(outHorizontal)">
                                      <p:cBhvr>
                                        <p:cTn id="19" dur="500"/>
                                        <p:tgtEl>
                                          <p:spTgt spid="3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par>
                          <p:cTn id="28" fill="hold">
                            <p:stCondLst>
                              <p:cond delay="3000"/>
                            </p:stCondLst>
                            <p:childTnLst>
                              <p:par>
                                <p:cTn id="29" presetID="2" presetClass="entr" presetSubtype="4"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6" grpId="0" animBg="1"/>
      <p:bldP spid="37" grpId="0" animBg="1"/>
      <p:bldP spid="33" grpId="0"/>
      <p:bldP spid="34" grpId="0" animBg="1"/>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Most common functions</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Basic calculation</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290" y="142048"/>
            <a:ext cx="1275533" cy="703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10007291" y="142048"/>
            <a:ext cx="474998" cy="70317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8483" y="1144814"/>
            <a:ext cx="5409073" cy="5270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itle 1"/>
          <p:cNvSpPr txBox="1">
            <a:spLocks/>
          </p:cNvSpPr>
          <p:nvPr/>
        </p:nvSpPr>
        <p:spPr>
          <a:xfrm>
            <a:off x="274808" y="1913468"/>
            <a:ext cx="3552609"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4"/>
              </a:buBlip>
            </a:pPr>
            <a:r>
              <a:rPr lang="en-US" sz="2000" b="1" dirty="0">
                <a:solidFill>
                  <a:schemeClr val="accent6">
                    <a:lumMod val="75000"/>
                    <a:lumOff val="25000"/>
                  </a:schemeClr>
                </a:solidFill>
                <a:latin typeface="Neris Black" panose="00000A00000000000000" pitchFamily="50" charset="0"/>
              </a:rPr>
              <a:t>Sum</a:t>
            </a:r>
          </a:p>
          <a:p>
            <a:endParaRPr lang="en-US" sz="2000" b="1" dirty="0">
              <a:solidFill>
                <a:schemeClr val="tx1">
                  <a:lumMod val="65000"/>
                  <a:lumOff val="35000"/>
                </a:schemeClr>
              </a:solidFill>
              <a:latin typeface="Neris Black" panose="00000A00000000000000" pitchFamily="50" charset="0"/>
            </a:endParaRPr>
          </a:p>
        </p:txBody>
      </p:sp>
      <p:sp>
        <p:nvSpPr>
          <p:cNvPr id="24" name="Title 1"/>
          <p:cNvSpPr txBox="1">
            <a:spLocks/>
          </p:cNvSpPr>
          <p:nvPr/>
        </p:nvSpPr>
        <p:spPr>
          <a:xfrm>
            <a:off x="274807" y="3161661"/>
            <a:ext cx="3552609"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4"/>
              </a:buBlip>
            </a:pPr>
            <a:r>
              <a:rPr lang="en-US" sz="2000" b="1" dirty="0">
                <a:solidFill>
                  <a:schemeClr val="accent6">
                    <a:lumMod val="75000"/>
                    <a:lumOff val="25000"/>
                  </a:schemeClr>
                </a:solidFill>
                <a:latin typeface="Neris Black" panose="00000A00000000000000" pitchFamily="50" charset="0"/>
              </a:rPr>
              <a:t>Divide</a:t>
            </a:r>
          </a:p>
          <a:p>
            <a:endParaRPr lang="en-US" sz="2000" b="1" dirty="0">
              <a:solidFill>
                <a:schemeClr val="tx1">
                  <a:lumMod val="65000"/>
                  <a:lumOff val="35000"/>
                </a:schemeClr>
              </a:solidFill>
              <a:latin typeface="Neris Black" panose="00000A00000000000000" pitchFamily="50" charset="0"/>
            </a:endParaRPr>
          </a:p>
        </p:txBody>
      </p:sp>
      <p:sp>
        <p:nvSpPr>
          <p:cNvPr id="25" name="Title 1"/>
          <p:cNvSpPr txBox="1">
            <a:spLocks/>
          </p:cNvSpPr>
          <p:nvPr/>
        </p:nvSpPr>
        <p:spPr>
          <a:xfrm>
            <a:off x="310853" y="4631268"/>
            <a:ext cx="3552609"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4"/>
              </a:buBlip>
            </a:pPr>
            <a:r>
              <a:rPr lang="en-US" sz="2000" b="1" dirty="0">
                <a:solidFill>
                  <a:schemeClr val="accent6">
                    <a:lumMod val="75000"/>
                    <a:lumOff val="25000"/>
                  </a:schemeClr>
                </a:solidFill>
                <a:latin typeface="Neris Black" panose="00000A00000000000000" pitchFamily="50" charset="0"/>
              </a:rPr>
              <a:t>Average</a:t>
            </a:r>
            <a:endParaRPr lang="en-US" sz="2000" b="1" dirty="0">
              <a:solidFill>
                <a:schemeClr val="tx1">
                  <a:lumMod val="65000"/>
                  <a:lumOff val="35000"/>
                </a:schemeClr>
              </a:solidFill>
              <a:latin typeface="Neris Black" panose="00000A00000000000000" pitchFamily="50" charset="0"/>
            </a:endParaRPr>
          </a:p>
        </p:txBody>
      </p:sp>
      <p:pic>
        <p:nvPicPr>
          <p:cNvPr id="4099" name="Picture 3" descr="C:\Users\DMRI404\Pictures\Presantation\Su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99" y="2371935"/>
            <a:ext cx="3068547" cy="25273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DMRI404\Pictures\Presantation\Divid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500" y="3612985"/>
            <a:ext cx="3743956" cy="256282"/>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DMRI404\Pictures\Presantation\A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559" y="5173872"/>
            <a:ext cx="3877239" cy="23632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Users\DMRI404\Pictures\Presantation\Sum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35508" y="1824248"/>
            <a:ext cx="1464991" cy="103748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7061200" y="2023533"/>
            <a:ext cx="474133" cy="4391847"/>
          </a:xfrm>
          <a:prstGeom prst="round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10818286" y="3040592"/>
            <a:ext cx="888999" cy="25403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ed Rectangle 31"/>
          <p:cNvSpPr/>
          <p:nvPr/>
        </p:nvSpPr>
        <p:spPr>
          <a:xfrm>
            <a:off x="10200557" y="2699541"/>
            <a:ext cx="617730" cy="25403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7661214" y="2768231"/>
            <a:ext cx="2548588" cy="220207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p:cNvSpPr/>
          <p:nvPr/>
        </p:nvSpPr>
        <p:spPr>
          <a:xfrm>
            <a:off x="9726423" y="3301201"/>
            <a:ext cx="474133" cy="1368167"/>
          </a:xfrm>
          <a:prstGeom prst="round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5"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8389" y="4192825"/>
            <a:ext cx="2953577" cy="760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ounded Rectangle 36"/>
          <p:cNvSpPr/>
          <p:nvPr/>
        </p:nvSpPr>
        <p:spPr>
          <a:xfrm>
            <a:off x="10212105" y="3299667"/>
            <a:ext cx="606181" cy="1368167"/>
          </a:xfrm>
          <a:prstGeom prst="round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ounded Rectangle 37"/>
          <p:cNvSpPr/>
          <p:nvPr/>
        </p:nvSpPr>
        <p:spPr>
          <a:xfrm>
            <a:off x="10818286" y="3301785"/>
            <a:ext cx="659270" cy="1368167"/>
          </a:xfrm>
          <a:prstGeom prst="round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616494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4098"/>
                                        </p:tgtEl>
                                        <p:attrNameLst>
                                          <p:attrName>style.visibility</p:attrName>
                                        </p:attrNameLst>
                                      </p:cBhvr>
                                      <p:to>
                                        <p:strVal val="visible"/>
                                      </p:to>
                                    </p:set>
                                    <p:animEffect transition="in" filter="fade">
                                      <p:cBhvr>
                                        <p:cTn id="20" dur="500"/>
                                        <p:tgtEl>
                                          <p:spTgt spid="409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nodeType="withEffect">
                                  <p:stCondLst>
                                    <p:cond delay="0"/>
                                  </p:stCondLst>
                                  <p:childTnLst>
                                    <p:set>
                                      <p:cBhvr>
                                        <p:cTn id="25" dur="1" fill="hold">
                                          <p:stCondLst>
                                            <p:cond delay="0"/>
                                          </p:stCondLst>
                                        </p:cTn>
                                        <p:tgtEl>
                                          <p:spTgt spid="4099"/>
                                        </p:tgtEl>
                                        <p:attrNameLst>
                                          <p:attrName>style.visibility</p:attrName>
                                        </p:attrNameLst>
                                      </p:cBhvr>
                                      <p:to>
                                        <p:strVal val="visible"/>
                                      </p:to>
                                    </p:set>
                                    <p:animEffect transition="in" filter="fade">
                                      <p:cBhvr>
                                        <p:cTn id="26" dur="500"/>
                                        <p:tgtEl>
                                          <p:spTgt spid="409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33"/>
                                        </p:tgtEl>
                                      </p:cBhvr>
                                    </p:animEffect>
                                    <p:set>
                                      <p:cBhvr>
                                        <p:cTn id="36" dur="1" fill="hold">
                                          <p:stCondLst>
                                            <p:cond delay="499"/>
                                          </p:stCondLst>
                                        </p:cTn>
                                        <p:tgtEl>
                                          <p:spTgt spid="3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102"/>
                                        </p:tgtEl>
                                        <p:attrNameLst>
                                          <p:attrName>style.visibility</p:attrName>
                                        </p:attrNameLst>
                                      </p:cBhvr>
                                      <p:to>
                                        <p:strVal val="visible"/>
                                      </p:to>
                                    </p:set>
                                    <p:animEffect transition="in" filter="fade">
                                      <p:cBhvr>
                                        <p:cTn id="46" dur="500"/>
                                        <p:tgtEl>
                                          <p:spTgt spid="410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4102"/>
                                        </p:tgtEl>
                                      </p:cBhvr>
                                    </p:animEffect>
                                    <p:set>
                                      <p:cBhvr>
                                        <p:cTn id="51" dur="1" fill="hold">
                                          <p:stCondLst>
                                            <p:cond delay="499"/>
                                          </p:stCondLst>
                                        </p:cTn>
                                        <p:tgtEl>
                                          <p:spTgt spid="4102"/>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34"/>
                                        </p:tgtEl>
                                      </p:cBhvr>
                                    </p:animEffect>
                                    <p:set>
                                      <p:cBhvr>
                                        <p:cTn id="54" dur="1" fill="hold">
                                          <p:stCondLst>
                                            <p:cond delay="499"/>
                                          </p:stCondLst>
                                        </p:cTn>
                                        <p:tgtEl>
                                          <p:spTgt spid="34"/>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3"/>
                                        </p:tgtEl>
                                      </p:cBhvr>
                                    </p:animEffect>
                                    <p:set>
                                      <p:cBhvr>
                                        <p:cTn id="57" dur="1" fill="hold">
                                          <p:stCondLst>
                                            <p:cond delay="499"/>
                                          </p:stCondLst>
                                        </p:cTn>
                                        <p:tgtEl>
                                          <p:spTgt spid="2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4099"/>
                                        </p:tgtEl>
                                      </p:cBhvr>
                                    </p:animEffect>
                                    <p:set>
                                      <p:cBhvr>
                                        <p:cTn id="60" dur="1" fill="hold">
                                          <p:stCondLst>
                                            <p:cond delay="499"/>
                                          </p:stCondLst>
                                        </p:cTn>
                                        <p:tgtEl>
                                          <p:spTgt spid="4099"/>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4100"/>
                                        </p:tgtEl>
                                        <p:attrNameLst>
                                          <p:attrName>style.visibility</p:attrName>
                                        </p:attrNameLst>
                                      </p:cBhvr>
                                      <p:to>
                                        <p:strVal val="visible"/>
                                      </p:to>
                                    </p:set>
                                    <p:animEffect transition="in" filter="fade">
                                      <p:cBhvr>
                                        <p:cTn id="63" dur="500"/>
                                        <p:tgtEl>
                                          <p:spTgt spid="410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0" nodeType="clickEffect">
                                  <p:stCondLst>
                                    <p:cond delay="0"/>
                                  </p:stCondLst>
                                  <p:childTnLst>
                                    <p:animEffect transition="out" filter="fade">
                                      <p:cBhvr>
                                        <p:cTn id="70" dur="500"/>
                                        <p:tgtEl>
                                          <p:spTgt spid="32"/>
                                        </p:tgtEl>
                                      </p:cBhvr>
                                    </p:animEffect>
                                    <p:set>
                                      <p:cBhvr>
                                        <p:cTn id="71" dur="1" fill="hold">
                                          <p:stCondLst>
                                            <p:cond delay="499"/>
                                          </p:stCondLst>
                                        </p:cTn>
                                        <p:tgtEl>
                                          <p:spTgt spid="3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35"/>
                                        </p:tgtEl>
                                      </p:cBhvr>
                                    </p:animEffect>
                                    <p:set>
                                      <p:cBhvr>
                                        <p:cTn id="86" dur="1" fill="hold">
                                          <p:stCondLst>
                                            <p:cond delay="499"/>
                                          </p:stCondLst>
                                        </p:cTn>
                                        <p:tgtEl>
                                          <p:spTgt spid="35"/>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37"/>
                                        </p:tgtEl>
                                      </p:cBhvr>
                                    </p:animEffect>
                                    <p:set>
                                      <p:cBhvr>
                                        <p:cTn id="89" dur="1" fill="hold">
                                          <p:stCondLst>
                                            <p:cond delay="499"/>
                                          </p:stCondLst>
                                        </p:cTn>
                                        <p:tgtEl>
                                          <p:spTgt spid="37"/>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4100"/>
                                        </p:tgtEl>
                                      </p:cBhvr>
                                    </p:animEffect>
                                    <p:set>
                                      <p:cBhvr>
                                        <p:cTn id="92" dur="1" fill="hold">
                                          <p:stCondLst>
                                            <p:cond delay="499"/>
                                          </p:stCondLst>
                                        </p:cTn>
                                        <p:tgtEl>
                                          <p:spTgt spid="4100"/>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24"/>
                                        </p:tgtEl>
                                      </p:cBhvr>
                                    </p:animEffect>
                                    <p:set>
                                      <p:cBhvr>
                                        <p:cTn id="95" dur="1" fill="hold">
                                          <p:stCondLst>
                                            <p:cond delay="499"/>
                                          </p:stCondLst>
                                        </p:cTn>
                                        <p:tgtEl>
                                          <p:spTgt spid="24"/>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500"/>
                                        <p:tgtEl>
                                          <p:spTgt spid="25"/>
                                        </p:tgtEl>
                                      </p:cBhvr>
                                    </p:animEffect>
                                  </p:childTnLst>
                                </p:cTn>
                              </p:par>
                              <p:par>
                                <p:cTn id="99" presetID="10" presetClass="entr" presetSubtype="0" fill="hold" nodeType="withEffect">
                                  <p:stCondLst>
                                    <p:cond delay="0"/>
                                  </p:stCondLst>
                                  <p:childTnLst>
                                    <p:set>
                                      <p:cBhvr>
                                        <p:cTn id="100" dur="1" fill="hold">
                                          <p:stCondLst>
                                            <p:cond delay="0"/>
                                          </p:stCondLst>
                                        </p:cTn>
                                        <p:tgtEl>
                                          <p:spTgt spid="4101"/>
                                        </p:tgtEl>
                                        <p:attrNameLst>
                                          <p:attrName>style.visibility</p:attrName>
                                        </p:attrNameLst>
                                      </p:cBhvr>
                                      <p:to>
                                        <p:strVal val="visible"/>
                                      </p:to>
                                    </p:set>
                                    <p:animEffect transition="in" filter="fade">
                                      <p:cBhvr>
                                        <p:cTn id="101" dur="500"/>
                                        <p:tgtEl>
                                          <p:spTgt spid="4101"/>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grpId="0" nodeType="clickEffect">
                                  <p:stCondLst>
                                    <p:cond delay="0"/>
                                  </p:stCondLst>
                                  <p:childTnLst>
                                    <p:animEffect transition="out" filter="fade">
                                      <p:cBhvr>
                                        <p:cTn id="105" dur="500"/>
                                        <p:tgtEl>
                                          <p:spTgt spid="7"/>
                                        </p:tgtEl>
                                      </p:cBhvr>
                                    </p:animEffect>
                                    <p:set>
                                      <p:cBhvr>
                                        <p:cTn id="106" dur="1" fill="hold">
                                          <p:stCondLst>
                                            <p:cond delay="499"/>
                                          </p:stCondLst>
                                        </p:cTn>
                                        <p:tgtEl>
                                          <p:spTgt spid="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fade">
                                      <p:cBhvr>
                                        <p:cTn id="11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P spid="23" grpId="0"/>
      <p:bldP spid="23" grpId="1"/>
      <p:bldP spid="24" grpId="0"/>
      <p:bldP spid="24" grpId="1"/>
      <p:bldP spid="25" grpId="0"/>
      <p:bldP spid="4" grpId="0" animBg="1"/>
      <p:bldP spid="7" grpId="0" animBg="1"/>
      <p:bldP spid="32" grpId="0" animBg="1"/>
      <p:bldP spid="33" grpId="0" animBg="1"/>
      <p:bldP spid="34" grpId="0" animBg="1"/>
      <p:bldP spid="34" grpId="1" animBg="1"/>
      <p:bldP spid="37" grpId="0" animBg="1"/>
      <p:bldP spid="37" grpId="1" animBg="1"/>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 y="-3772"/>
            <a:ext cx="12192000" cy="6858000"/>
          </a:xfrm>
          <a:prstGeom prst="rect">
            <a:avLst/>
          </a:prstGeom>
          <a:solidFill>
            <a:srgbClr val="394555">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Freeform 6"/>
          <p:cNvSpPr/>
          <p:nvPr/>
        </p:nvSpPr>
        <p:spPr>
          <a:xfrm>
            <a:off x="-2" y="2961313"/>
            <a:ext cx="5093663" cy="918709"/>
          </a:xfrm>
          <a:custGeom>
            <a:avLst/>
            <a:gdLst>
              <a:gd name="connsiteX0" fmla="*/ 2549613 w 5535828"/>
              <a:gd name="connsiteY0" fmla="*/ 0 h 918709"/>
              <a:gd name="connsiteX1" fmla="*/ 4963299 w 5535828"/>
              <a:gd name="connsiteY1" fmla="*/ 0 h 918709"/>
              <a:gd name="connsiteX2" fmla="*/ 5535828 w 5535828"/>
              <a:gd name="connsiteY2" fmla="*/ 456800 h 918709"/>
              <a:gd name="connsiteX3" fmla="*/ 4963299 w 5535828"/>
              <a:gd name="connsiteY3" fmla="*/ 913599 h 918709"/>
              <a:gd name="connsiteX4" fmla="*/ 3113903 w 5535828"/>
              <a:gd name="connsiteY4" fmla="*/ 913599 h 918709"/>
              <a:gd name="connsiteX5" fmla="*/ 3113903 w 5535828"/>
              <a:gd name="connsiteY5" fmla="*/ 918709 h 918709"/>
              <a:gd name="connsiteX6" fmla="*/ 0 w 5535828"/>
              <a:gd name="connsiteY6" fmla="*/ 918709 h 918709"/>
              <a:gd name="connsiteX7" fmla="*/ 0 w 5535828"/>
              <a:gd name="connsiteY7" fmla="*/ 4309 h 918709"/>
              <a:gd name="connsiteX8" fmla="*/ 2496040 w 5535828"/>
              <a:gd name="connsiteY8" fmla="*/ 4309 h 918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828" h="918709">
                <a:moveTo>
                  <a:pt x="2549613" y="0"/>
                </a:moveTo>
                <a:lnTo>
                  <a:pt x="4963299" y="0"/>
                </a:lnTo>
                <a:cubicBezTo>
                  <a:pt x="5279467" y="0"/>
                  <a:pt x="5535828" y="204503"/>
                  <a:pt x="5535828" y="456800"/>
                </a:cubicBezTo>
                <a:cubicBezTo>
                  <a:pt x="5535828" y="709097"/>
                  <a:pt x="5279467" y="913599"/>
                  <a:pt x="4963299" y="913599"/>
                </a:cubicBezTo>
                <a:lnTo>
                  <a:pt x="3113903" y="913599"/>
                </a:lnTo>
                <a:lnTo>
                  <a:pt x="3113903" y="918709"/>
                </a:lnTo>
                <a:lnTo>
                  <a:pt x="0" y="918709"/>
                </a:lnTo>
                <a:lnTo>
                  <a:pt x="0" y="4309"/>
                </a:lnTo>
                <a:lnTo>
                  <a:pt x="2496040" y="43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1" name="Title 1"/>
          <p:cNvSpPr txBox="1">
            <a:spLocks/>
          </p:cNvSpPr>
          <p:nvPr/>
        </p:nvSpPr>
        <p:spPr>
          <a:xfrm>
            <a:off x="5164190" y="3099299"/>
            <a:ext cx="5673143"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bg1"/>
                </a:solidFill>
                <a:latin typeface="Neris Light" panose="00000400000000000000" pitchFamily="50" charset="0"/>
              </a:rPr>
              <a:t>Calculate &amp; Filter</a:t>
            </a:r>
            <a:endParaRPr lang="en-US" b="1" i="1" spc="-300" dirty="0">
              <a:solidFill>
                <a:schemeClr val="accent1"/>
              </a:solidFill>
              <a:latin typeface="Neris Light" panose="00000400000000000000" pitchFamily="50" charset="0"/>
            </a:endParaRPr>
          </a:p>
        </p:txBody>
      </p:sp>
      <p:sp>
        <p:nvSpPr>
          <p:cNvPr id="13" name="Title 1"/>
          <p:cNvSpPr txBox="1">
            <a:spLocks/>
          </p:cNvSpPr>
          <p:nvPr/>
        </p:nvSpPr>
        <p:spPr>
          <a:xfrm>
            <a:off x="4276149" y="2700793"/>
            <a:ext cx="558242" cy="145641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spc="-300" dirty="0">
                <a:solidFill>
                  <a:schemeClr val="bg1"/>
                </a:solidFill>
                <a:latin typeface="Neris Light" panose="00000400000000000000" pitchFamily="50" charset="0"/>
              </a:rPr>
              <a:t>C</a:t>
            </a:r>
            <a:endParaRPr lang="en-US" b="1" spc="-300" dirty="0">
              <a:solidFill>
                <a:schemeClr val="accent1"/>
              </a:solidFill>
              <a:latin typeface="Neris Light" panose="00000400000000000000" pitchFamily="50" charset="0"/>
            </a:endParaRPr>
          </a:p>
        </p:txBody>
      </p:sp>
    </p:spTree>
    <p:extLst>
      <p:ext uri="{BB962C8B-B14F-4D97-AF65-F5344CB8AC3E}">
        <p14:creationId xmlns:p14="http://schemas.microsoft.com/office/powerpoint/2010/main" val="36261636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Most common functions</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Calculate &amp; Filter</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290" y="142048"/>
            <a:ext cx="1275533" cy="703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10007291" y="142048"/>
            <a:ext cx="474998" cy="70317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itle 1"/>
          <p:cNvSpPr txBox="1">
            <a:spLocks/>
          </p:cNvSpPr>
          <p:nvPr/>
        </p:nvSpPr>
        <p:spPr>
          <a:xfrm>
            <a:off x="274807" y="1913468"/>
            <a:ext cx="7164217"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3"/>
              </a:buBlip>
            </a:pPr>
            <a:r>
              <a:rPr lang="en-US" sz="2000" b="1" dirty="0">
                <a:solidFill>
                  <a:schemeClr val="accent6">
                    <a:lumMod val="75000"/>
                    <a:lumOff val="25000"/>
                  </a:schemeClr>
                </a:solidFill>
                <a:latin typeface="Neris Black" panose="00000A00000000000000" pitchFamily="50" charset="0"/>
              </a:rPr>
              <a:t>Calculate Count </a:t>
            </a:r>
          </a:p>
          <a:p>
            <a:r>
              <a:rPr lang="en-US" sz="2000" b="1" dirty="0">
                <a:solidFill>
                  <a:schemeClr val="accent6">
                    <a:lumMod val="75000"/>
                    <a:lumOff val="25000"/>
                  </a:schemeClr>
                </a:solidFill>
                <a:latin typeface="Neris Black" panose="00000A00000000000000" pitchFamily="50" charset="0"/>
              </a:rPr>
              <a:t>   </a:t>
            </a:r>
            <a:r>
              <a:rPr lang="en-US" sz="1600" dirty="0">
                <a:latin typeface="+mn-lt"/>
              </a:rPr>
              <a:t>Number of products with cost greater than 460</a:t>
            </a:r>
            <a:endParaRPr lang="en-US" sz="2000" b="1" dirty="0">
              <a:solidFill>
                <a:schemeClr val="accent6">
                  <a:lumMod val="75000"/>
                  <a:lumOff val="25000"/>
                </a:schemeClr>
              </a:solidFill>
              <a:latin typeface="Neris Black" panose="00000A00000000000000" pitchFamily="50" charset="0"/>
            </a:endParaRPr>
          </a:p>
          <a:p>
            <a:endParaRPr lang="en-US" sz="2000" b="1" dirty="0">
              <a:solidFill>
                <a:schemeClr val="tx1">
                  <a:lumMod val="65000"/>
                  <a:lumOff val="35000"/>
                </a:schemeClr>
              </a:solidFill>
              <a:latin typeface="Neris Black" panose="00000A00000000000000" pitchFamily="50" charset="0"/>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807" y="2628899"/>
            <a:ext cx="6116468" cy="961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itle 1"/>
          <p:cNvSpPr txBox="1">
            <a:spLocks/>
          </p:cNvSpPr>
          <p:nvPr/>
        </p:nvSpPr>
        <p:spPr>
          <a:xfrm>
            <a:off x="274807" y="4094693"/>
            <a:ext cx="6221243"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3"/>
              </a:buBlip>
            </a:pPr>
            <a:r>
              <a:rPr lang="en-US" sz="2000" b="1" dirty="0">
                <a:solidFill>
                  <a:schemeClr val="accent6">
                    <a:lumMod val="75000"/>
                    <a:lumOff val="25000"/>
                  </a:schemeClr>
                </a:solidFill>
                <a:latin typeface="Neris Black" panose="00000A00000000000000" pitchFamily="50" charset="0"/>
              </a:rPr>
              <a:t>Calculate All </a:t>
            </a:r>
          </a:p>
          <a:p>
            <a:r>
              <a:rPr lang="en-US" sz="2000" b="1" dirty="0">
                <a:solidFill>
                  <a:schemeClr val="accent6">
                    <a:lumMod val="75000"/>
                    <a:lumOff val="25000"/>
                  </a:schemeClr>
                </a:solidFill>
                <a:latin typeface="Neris Black" panose="00000A00000000000000" pitchFamily="50" charset="0"/>
              </a:rPr>
              <a:t>   </a:t>
            </a:r>
            <a:r>
              <a:rPr lang="en-US" sz="1600" dirty="0">
                <a:latin typeface="+mn-lt"/>
              </a:rPr>
              <a:t>Remove all filters even the context filter and display the total </a:t>
            </a:r>
          </a:p>
          <a:p>
            <a:r>
              <a:rPr lang="en-US" sz="1600" dirty="0">
                <a:latin typeface="+mn-lt"/>
              </a:rPr>
              <a:t>          number of products on each rows</a:t>
            </a:r>
          </a:p>
          <a:p>
            <a:r>
              <a:rPr lang="en-US" sz="1600" b="1" dirty="0">
                <a:solidFill>
                  <a:schemeClr val="accent6">
                    <a:lumMod val="75000"/>
                    <a:lumOff val="25000"/>
                  </a:schemeClr>
                </a:solidFill>
                <a:latin typeface="+mn-lt"/>
              </a:rPr>
              <a:t>          </a:t>
            </a:r>
            <a:endParaRPr lang="en-US" sz="2000" b="1" dirty="0">
              <a:solidFill>
                <a:schemeClr val="accent6">
                  <a:lumMod val="75000"/>
                  <a:lumOff val="25000"/>
                </a:schemeClr>
              </a:solidFill>
              <a:latin typeface="Neris Black" panose="00000A00000000000000" pitchFamily="50" charset="0"/>
            </a:endParaRPr>
          </a:p>
          <a:p>
            <a:endParaRPr lang="en-US" sz="2000" b="1" dirty="0">
              <a:solidFill>
                <a:schemeClr val="tx1">
                  <a:lumMod val="65000"/>
                  <a:lumOff val="35000"/>
                </a:schemeClr>
              </a:solidFill>
              <a:latin typeface="Neris Black" panose="00000A00000000000000" pitchFamily="50" charset="0"/>
            </a:endParaRPr>
          </a:p>
        </p:txBody>
      </p:sp>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808" y="4824413"/>
            <a:ext cx="5240167" cy="816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5126" y="864276"/>
            <a:ext cx="5086350" cy="5571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10715625" y="1714500"/>
            <a:ext cx="1333500" cy="47118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ounded Rectangle 2"/>
          <p:cNvSpPr/>
          <p:nvPr/>
        </p:nvSpPr>
        <p:spPr>
          <a:xfrm>
            <a:off x="7781925" y="2324101"/>
            <a:ext cx="590550" cy="382905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ed Rectangle 29"/>
          <p:cNvSpPr/>
          <p:nvPr/>
        </p:nvSpPr>
        <p:spPr>
          <a:xfrm>
            <a:off x="7781925" y="2828925"/>
            <a:ext cx="590550" cy="332422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ounded Rectangle 30"/>
          <p:cNvSpPr/>
          <p:nvPr/>
        </p:nvSpPr>
        <p:spPr>
          <a:xfrm>
            <a:off x="10187014" y="2827548"/>
            <a:ext cx="590550" cy="332560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5126" y="1714500"/>
            <a:ext cx="4867275"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a:xfrm>
            <a:off x="11106150" y="3019425"/>
            <a:ext cx="476251" cy="191452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08987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5126"/>
                                        </p:tgtEl>
                                        <p:attrNameLst>
                                          <p:attrName>style.visibility</p:attrName>
                                        </p:attrNameLst>
                                      </p:cBhvr>
                                      <p:to>
                                        <p:strVal val="visible"/>
                                      </p:to>
                                    </p:set>
                                    <p:animEffect transition="in" filter="fade">
                                      <p:cBhvr>
                                        <p:cTn id="20" dur="500"/>
                                        <p:tgtEl>
                                          <p:spTgt spid="51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122"/>
                                        </p:tgtEl>
                                        <p:attrNameLst>
                                          <p:attrName>style.visibility</p:attrName>
                                        </p:attrNameLst>
                                      </p:cBhvr>
                                      <p:to>
                                        <p:strVal val="visible"/>
                                      </p:to>
                                    </p:set>
                                    <p:animEffect transition="in" filter="fade">
                                      <p:cBhvr>
                                        <p:cTn id="28" dur="500"/>
                                        <p:tgtEl>
                                          <p:spTgt spid="51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30"/>
                                        </p:tgtEl>
                                      </p:cBhvr>
                                    </p:animEffect>
                                    <p:set>
                                      <p:cBhvr>
                                        <p:cTn id="51" dur="1" fill="hold">
                                          <p:stCondLst>
                                            <p:cond delay="499"/>
                                          </p:stCondLst>
                                        </p:cTn>
                                        <p:tgtEl>
                                          <p:spTgt spid="30"/>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31"/>
                                        </p:tgtEl>
                                      </p:cBhvr>
                                    </p:animEffect>
                                    <p:set>
                                      <p:cBhvr>
                                        <p:cTn id="54" dur="1" fill="hold">
                                          <p:stCondLst>
                                            <p:cond delay="499"/>
                                          </p:stCondLst>
                                        </p:cTn>
                                        <p:tgtEl>
                                          <p:spTgt spid="31"/>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5126"/>
                                        </p:tgtEl>
                                      </p:cBhvr>
                                    </p:animEffect>
                                    <p:set>
                                      <p:cBhvr>
                                        <p:cTn id="57" dur="1" fill="hold">
                                          <p:stCondLst>
                                            <p:cond delay="499"/>
                                          </p:stCondLst>
                                        </p:cTn>
                                        <p:tgtEl>
                                          <p:spTgt spid="5126"/>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nodeType="withEffect">
                                  <p:stCondLst>
                                    <p:cond delay="0"/>
                                  </p:stCondLst>
                                  <p:childTnLst>
                                    <p:set>
                                      <p:cBhvr>
                                        <p:cTn id="62" dur="1" fill="hold">
                                          <p:stCondLst>
                                            <p:cond delay="0"/>
                                          </p:stCondLst>
                                        </p:cTn>
                                        <p:tgtEl>
                                          <p:spTgt spid="5123"/>
                                        </p:tgtEl>
                                        <p:attrNameLst>
                                          <p:attrName>style.visibility</p:attrName>
                                        </p:attrNameLst>
                                      </p:cBhvr>
                                      <p:to>
                                        <p:strVal val="visible"/>
                                      </p:to>
                                    </p:set>
                                    <p:animEffect transition="in" filter="fade">
                                      <p:cBhvr>
                                        <p:cTn id="63" dur="500"/>
                                        <p:tgtEl>
                                          <p:spTgt spid="5123"/>
                                        </p:tgtEl>
                                      </p:cBhvr>
                                    </p:animEffect>
                                  </p:childTnLst>
                                </p:cTn>
                              </p:par>
                              <p:par>
                                <p:cTn id="64" presetID="10" presetClass="entr" presetSubtype="0" fill="hold" nodeType="withEffect">
                                  <p:stCondLst>
                                    <p:cond delay="0"/>
                                  </p:stCondLst>
                                  <p:childTnLst>
                                    <p:set>
                                      <p:cBhvr>
                                        <p:cTn id="65" dur="1" fill="hold">
                                          <p:stCondLst>
                                            <p:cond delay="0"/>
                                          </p:stCondLst>
                                        </p:cTn>
                                        <p:tgtEl>
                                          <p:spTgt spid="5129"/>
                                        </p:tgtEl>
                                        <p:attrNameLst>
                                          <p:attrName>style.visibility</p:attrName>
                                        </p:attrNameLst>
                                      </p:cBhvr>
                                      <p:to>
                                        <p:strVal val="visible"/>
                                      </p:to>
                                    </p:set>
                                    <p:animEffect transition="in" filter="fade">
                                      <p:cBhvr>
                                        <p:cTn id="66" dur="500"/>
                                        <p:tgtEl>
                                          <p:spTgt spid="512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P spid="23" grpId="0"/>
      <p:bldP spid="26" grpId="0"/>
      <p:bldP spid="3" grpId="0" animBg="1"/>
      <p:bldP spid="3" grpId="1" animBg="1"/>
      <p:bldP spid="30" grpId="0" animBg="1"/>
      <p:bldP spid="30" grpId="1" animBg="1"/>
      <p:bldP spid="31" grpId="0" animBg="1"/>
      <p:bldP spid="31" grpId="1"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Most common functions</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Calculate &amp; Filter</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290" y="142048"/>
            <a:ext cx="1275533" cy="703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10007291" y="142048"/>
            <a:ext cx="474998" cy="70317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itle 1"/>
          <p:cNvSpPr txBox="1">
            <a:spLocks/>
          </p:cNvSpPr>
          <p:nvPr/>
        </p:nvSpPr>
        <p:spPr>
          <a:xfrm>
            <a:off x="274807" y="1913468"/>
            <a:ext cx="7164217"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3"/>
              </a:buBlip>
            </a:pPr>
            <a:r>
              <a:rPr lang="en-US" sz="2000" b="1" dirty="0">
                <a:solidFill>
                  <a:schemeClr val="accent6">
                    <a:lumMod val="75000"/>
                    <a:lumOff val="25000"/>
                  </a:schemeClr>
                </a:solidFill>
                <a:latin typeface="Neris Black" panose="00000A00000000000000" pitchFamily="50" charset="0"/>
              </a:rPr>
              <a:t>Calculate Count Filter </a:t>
            </a:r>
          </a:p>
          <a:p>
            <a:r>
              <a:rPr lang="en-US" sz="2000" b="1" dirty="0">
                <a:solidFill>
                  <a:schemeClr val="accent6">
                    <a:lumMod val="75000"/>
                    <a:lumOff val="25000"/>
                  </a:schemeClr>
                </a:solidFill>
                <a:latin typeface="Neris Black" panose="00000A00000000000000" pitchFamily="50" charset="0"/>
              </a:rPr>
              <a:t>   </a:t>
            </a:r>
            <a:r>
              <a:rPr lang="en-US" sz="1600" dirty="0">
                <a:latin typeface="+mn-lt"/>
              </a:rPr>
              <a:t>Count the number of products “Orange”</a:t>
            </a:r>
            <a:endParaRPr lang="en-US" sz="2000" b="1" dirty="0">
              <a:solidFill>
                <a:schemeClr val="tx1">
                  <a:lumMod val="65000"/>
                  <a:lumOff val="35000"/>
                </a:schemeClr>
              </a:solidFill>
              <a:latin typeface="Neris Black" panose="00000A00000000000000" pitchFamily="50" charset="0"/>
            </a:endParaRPr>
          </a:p>
        </p:txBody>
      </p:sp>
      <p:sp>
        <p:nvSpPr>
          <p:cNvPr id="2" name="Rounded Rectangle 1"/>
          <p:cNvSpPr/>
          <p:nvPr/>
        </p:nvSpPr>
        <p:spPr>
          <a:xfrm>
            <a:off x="10715625" y="1714500"/>
            <a:ext cx="1333500" cy="47118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3948" y="950314"/>
            <a:ext cx="4910851" cy="5280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807" y="2880568"/>
            <a:ext cx="6011693" cy="673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itle 1"/>
          <p:cNvSpPr txBox="1">
            <a:spLocks/>
          </p:cNvSpPr>
          <p:nvPr/>
        </p:nvSpPr>
        <p:spPr>
          <a:xfrm>
            <a:off x="274807" y="4085168"/>
            <a:ext cx="7164217"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3"/>
              </a:buBlip>
            </a:pPr>
            <a:r>
              <a:rPr lang="en-US" sz="2000" b="1" dirty="0">
                <a:solidFill>
                  <a:schemeClr val="accent6">
                    <a:lumMod val="75000"/>
                    <a:lumOff val="25000"/>
                  </a:schemeClr>
                </a:solidFill>
                <a:latin typeface="Neris Black" panose="00000A00000000000000" pitchFamily="50" charset="0"/>
              </a:rPr>
              <a:t>Calculate Search Multiple</a:t>
            </a:r>
          </a:p>
          <a:p>
            <a:r>
              <a:rPr lang="en-US" sz="2000" b="1" dirty="0">
                <a:solidFill>
                  <a:schemeClr val="accent6">
                    <a:lumMod val="75000"/>
                    <a:lumOff val="25000"/>
                  </a:schemeClr>
                </a:solidFill>
                <a:latin typeface="Neris Black" panose="00000A00000000000000" pitchFamily="50" charset="0"/>
              </a:rPr>
              <a:t>   </a:t>
            </a:r>
            <a:r>
              <a:rPr lang="en-US" sz="1600" dirty="0">
                <a:latin typeface="+mn-lt"/>
              </a:rPr>
              <a:t>Count the number of products with a cost containing “43” or “78”</a:t>
            </a:r>
            <a:endParaRPr lang="en-US" sz="2000" b="1" dirty="0">
              <a:solidFill>
                <a:schemeClr val="tx1">
                  <a:lumMod val="65000"/>
                  <a:lumOff val="35000"/>
                </a:schemeClr>
              </a:solidFill>
              <a:latin typeface="Neris Black" panose="00000A00000000000000" pitchFamily="50" charset="0"/>
            </a:endParaRPr>
          </a:p>
        </p:txBody>
      </p:sp>
      <p:pic>
        <p:nvPicPr>
          <p:cNvPr id="61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808" y="4780173"/>
            <a:ext cx="5459608" cy="1715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6823948" y="2184770"/>
            <a:ext cx="834152" cy="38636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p:cNvSpPr/>
          <p:nvPr/>
        </p:nvSpPr>
        <p:spPr>
          <a:xfrm>
            <a:off x="6823948" y="3743325"/>
            <a:ext cx="834152" cy="7710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ounded Rectangle 23"/>
          <p:cNvSpPr/>
          <p:nvPr/>
        </p:nvSpPr>
        <p:spPr>
          <a:xfrm>
            <a:off x="10518862" y="3743325"/>
            <a:ext cx="217805" cy="7710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p:cNvSpPr/>
          <p:nvPr/>
        </p:nvSpPr>
        <p:spPr>
          <a:xfrm>
            <a:off x="10518863" y="6067425"/>
            <a:ext cx="233336" cy="1821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7591425" y="2184770"/>
            <a:ext cx="676275" cy="4060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ed Rectangle 26"/>
          <p:cNvSpPr/>
          <p:nvPr/>
        </p:nvSpPr>
        <p:spPr>
          <a:xfrm>
            <a:off x="7762875" y="5276438"/>
            <a:ext cx="504825" cy="2030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7743824" y="5847938"/>
            <a:ext cx="504825" cy="2030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ounded Rectangle 28"/>
          <p:cNvSpPr/>
          <p:nvPr/>
        </p:nvSpPr>
        <p:spPr>
          <a:xfrm>
            <a:off x="11472861" y="2181780"/>
            <a:ext cx="252413" cy="4060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ed Rectangle 31"/>
          <p:cNvSpPr/>
          <p:nvPr/>
        </p:nvSpPr>
        <p:spPr>
          <a:xfrm>
            <a:off x="11536853" y="5273448"/>
            <a:ext cx="188421" cy="2030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11517802" y="5844948"/>
            <a:ext cx="188421" cy="2030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p:cNvSpPr/>
          <p:nvPr/>
        </p:nvSpPr>
        <p:spPr>
          <a:xfrm>
            <a:off x="11523906" y="6046600"/>
            <a:ext cx="188421" cy="2030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p:cNvSpPr/>
          <p:nvPr/>
        </p:nvSpPr>
        <p:spPr>
          <a:xfrm>
            <a:off x="10772775" y="1638300"/>
            <a:ext cx="1219200" cy="47880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52454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6146"/>
                                        </p:tgtEl>
                                        <p:attrNameLst>
                                          <p:attrName>style.visibility</p:attrName>
                                        </p:attrNameLst>
                                      </p:cBhvr>
                                      <p:to>
                                        <p:strVal val="visible"/>
                                      </p:to>
                                    </p:set>
                                    <p:animEffect transition="in" filter="fade">
                                      <p:cBhvr>
                                        <p:cTn id="23" dur="500"/>
                                        <p:tgtEl>
                                          <p:spTgt spid="614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147"/>
                                        </p:tgtEl>
                                        <p:attrNameLst>
                                          <p:attrName>style.visibility</p:attrName>
                                        </p:attrNameLst>
                                      </p:cBhvr>
                                      <p:to>
                                        <p:strVal val="visible"/>
                                      </p:to>
                                    </p:set>
                                    <p:animEffect transition="in" filter="fade">
                                      <p:cBhvr>
                                        <p:cTn id="28" dur="500"/>
                                        <p:tgtEl>
                                          <p:spTgt spid="614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25"/>
                                        </p:tgtEl>
                                      </p:cBhvr>
                                    </p:animEffect>
                                    <p:set>
                                      <p:cBhvr>
                                        <p:cTn id="56" dur="1" fill="hold">
                                          <p:stCondLst>
                                            <p:cond delay="499"/>
                                          </p:stCondLst>
                                        </p:cTn>
                                        <p:tgtEl>
                                          <p:spTgt spid="25"/>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2"/>
                                        </p:tgtEl>
                                      </p:cBhvr>
                                    </p:animEffect>
                                    <p:set>
                                      <p:cBhvr>
                                        <p:cTn id="59" dur="1" fill="hold">
                                          <p:stCondLst>
                                            <p:cond delay="499"/>
                                          </p:stCondLst>
                                        </p:cTn>
                                        <p:tgtEl>
                                          <p:spTgt spid="22"/>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24"/>
                                        </p:tgtEl>
                                      </p:cBhvr>
                                    </p:animEffect>
                                    <p:set>
                                      <p:cBhvr>
                                        <p:cTn id="62" dur="1" fill="hold">
                                          <p:stCondLst>
                                            <p:cond delay="499"/>
                                          </p:stCondLst>
                                        </p:cTn>
                                        <p:tgtEl>
                                          <p:spTgt spid="24"/>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6148"/>
                                        </p:tgtEl>
                                        <p:attrNameLst>
                                          <p:attrName>style.visibility</p:attrName>
                                        </p:attrNameLst>
                                      </p:cBhvr>
                                      <p:to>
                                        <p:strVal val="visible"/>
                                      </p:to>
                                    </p:set>
                                    <p:animEffect transition="in" filter="fade">
                                      <p:cBhvr>
                                        <p:cTn id="70" dur="500"/>
                                        <p:tgtEl>
                                          <p:spTgt spid="614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500"/>
                                        <p:tgtEl>
                                          <p:spTgt spid="11"/>
                                        </p:tgtEl>
                                      </p:cBhvr>
                                    </p:animEffect>
                                    <p:set>
                                      <p:cBhvr>
                                        <p:cTn id="75" dur="1" fill="hold">
                                          <p:stCondLst>
                                            <p:cond delay="499"/>
                                          </p:stCondLst>
                                        </p:cTn>
                                        <p:tgtEl>
                                          <p:spTgt spid="1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fade">
                                      <p:cBhvr>
                                        <p:cTn id="86" dur="500"/>
                                        <p:tgtEl>
                                          <p:spTgt spid="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500"/>
                                        <p:tgtEl>
                                          <p:spTgt spid="2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fade">
                                      <p:cBhvr>
                                        <p:cTn id="92" dur="500"/>
                                        <p:tgtEl>
                                          <p:spTgt spid="3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500"/>
                                        <p:tgtEl>
                                          <p:spTgt spid="3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P spid="23" grpId="0"/>
      <p:bldP spid="19" grpId="0"/>
      <p:bldP spid="4" grpId="0" animBg="1"/>
      <p:bldP spid="4" grpId="1" animBg="1"/>
      <p:bldP spid="22" grpId="0" animBg="1"/>
      <p:bldP spid="22" grpId="1" animBg="1"/>
      <p:bldP spid="24" grpId="0" animBg="1"/>
      <p:bldP spid="24" grpId="1" animBg="1"/>
      <p:bldP spid="25" grpId="0" animBg="1"/>
      <p:bldP spid="25" grpId="1" animBg="1"/>
      <p:bldP spid="7" grpId="0" animBg="1"/>
      <p:bldP spid="27" grpId="0" animBg="1"/>
      <p:bldP spid="28" grpId="0" animBg="1"/>
      <p:bldP spid="29" grpId="0" animBg="1"/>
      <p:bldP spid="32" grpId="0" animBg="1"/>
      <p:bldP spid="33" grpId="0" animBg="1"/>
      <p:bldP spid="34"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 y="-3772"/>
            <a:ext cx="12192000" cy="6858000"/>
          </a:xfrm>
          <a:prstGeom prst="rect">
            <a:avLst/>
          </a:prstGeom>
          <a:solidFill>
            <a:srgbClr val="394555">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Freeform 6"/>
          <p:cNvSpPr/>
          <p:nvPr/>
        </p:nvSpPr>
        <p:spPr>
          <a:xfrm>
            <a:off x="-2" y="2961313"/>
            <a:ext cx="5093663" cy="918709"/>
          </a:xfrm>
          <a:custGeom>
            <a:avLst/>
            <a:gdLst>
              <a:gd name="connsiteX0" fmla="*/ 2549613 w 5535828"/>
              <a:gd name="connsiteY0" fmla="*/ 0 h 918709"/>
              <a:gd name="connsiteX1" fmla="*/ 4963299 w 5535828"/>
              <a:gd name="connsiteY1" fmla="*/ 0 h 918709"/>
              <a:gd name="connsiteX2" fmla="*/ 5535828 w 5535828"/>
              <a:gd name="connsiteY2" fmla="*/ 456800 h 918709"/>
              <a:gd name="connsiteX3" fmla="*/ 4963299 w 5535828"/>
              <a:gd name="connsiteY3" fmla="*/ 913599 h 918709"/>
              <a:gd name="connsiteX4" fmla="*/ 3113903 w 5535828"/>
              <a:gd name="connsiteY4" fmla="*/ 913599 h 918709"/>
              <a:gd name="connsiteX5" fmla="*/ 3113903 w 5535828"/>
              <a:gd name="connsiteY5" fmla="*/ 918709 h 918709"/>
              <a:gd name="connsiteX6" fmla="*/ 0 w 5535828"/>
              <a:gd name="connsiteY6" fmla="*/ 918709 h 918709"/>
              <a:gd name="connsiteX7" fmla="*/ 0 w 5535828"/>
              <a:gd name="connsiteY7" fmla="*/ 4309 h 918709"/>
              <a:gd name="connsiteX8" fmla="*/ 2496040 w 5535828"/>
              <a:gd name="connsiteY8" fmla="*/ 4309 h 918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828" h="918709">
                <a:moveTo>
                  <a:pt x="2549613" y="0"/>
                </a:moveTo>
                <a:lnTo>
                  <a:pt x="4963299" y="0"/>
                </a:lnTo>
                <a:cubicBezTo>
                  <a:pt x="5279467" y="0"/>
                  <a:pt x="5535828" y="204503"/>
                  <a:pt x="5535828" y="456800"/>
                </a:cubicBezTo>
                <a:cubicBezTo>
                  <a:pt x="5535828" y="709097"/>
                  <a:pt x="5279467" y="913599"/>
                  <a:pt x="4963299" y="913599"/>
                </a:cubicBezTo>
                <a:lnTo>
                  <a:pt x="3113903" y="913599"/>
                </a:lnTo>
                <a:lnTo>
                  <a:pt x="3113903" y="918709"/>
                </a:lnTo>
                <a:lnTo>
                  <a:pt x="0" y="918709"/>
                </a:lnTo>
                <a:lnTo>
                  <a:pt x="0" y="4309"/>
                </a:lnTo>
                <a:lnTo>
                  <a:pt x="2496040" y="43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1" name="Title 1"/>
          <p:cNvSpPr txBox="1">
            <a:spLocks/>
          </p:cNvSpPr>
          <p:nvPr/>
        </p:nvSpPr>
        <p:spPr>
          <a:xfrm>
            <a:off x="5164190" y="3099299"/>
            <a:ext cx="5673143"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bg1"/>
                </a:solidFill>
                <a:latin typeface="Neris Light" panose="00000400000000000000" pitchFamily="50" charset="0"/>
              </a:rPr>
              <a:t>Time Intelligence</a:t>
            </a:r>
            <a:endParaRPr lang="en-US" b="1" i="1" spc="-300" dirty="0">
              <a:solidFill>
                <a:schemeClr val="accent1"/>
              </a:solidFill>
              <a:latin typeface="Neris Light" panose="00000400000000000000" pitchFamily="50" charset="0"/>
            </a:endParaRPr>
          </a:p>
        </p:txBody>
      </p:sp>
      <p:sp>
        <p:nvSpPr>
          <p:cNvPr id="13" name="Title 1"/>
          <p:cNvSpPr txBox="1">
            <a:spLocks/>
          </p:cNvSpPr>
          <p:nvPr/>
        </p:nvSpPr>
        <p:spPr>
          <a:xfrm>
            <a:off x="4276149" y="2700793"/>
            <a:ext cx="558242" cy="145641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spc="-300" dirty="0">
                <a:solidFill>
                  <a:schemeClr val="bg1"/>
                </a:solidFill>
                <a:latin typeface="Neris Light" panose="00000400000000000000" pitchFamily="50" charset="0"/>
              </a:rPr>
              <a:t>D</a:t>
            </a:r>
            <a:endParaRPr lang="en-US" b="1" spc="-300" dirty="0">
              <a:solidFill>
                <a:schemeClr val="accent1"/>
              </a:solidFill>
              <a:latin typeface="Neris Light" panose="00000400000000000000" pitchFamily="50" charset="0"/>
            </a:endParaRPr>
          </a:p>
        </p:txBody>
      </p:sp>
    </p:spTree>
    <p:extLst>
      <p:ext uri="{BB962C8B-B14F-4D97-AF65-F5344CB8AC3E}">
        <p14:creationId xmlns:p14="http://schemas.microsoft.com/office/powerpoint/2010/main" val="27763224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Most common functions</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Time intelligence</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290" y="142048"/>
            <a:ext cx="1275533" cy="703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10007291" y="142048"/>
            <a:ext cx="474998" cy="70317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itle 1"/>
          <p:cNvSpPr txBox="1">
            <a:spLocks/>
          </p:cNvSpPr>
          <p:nvPr/>
        </p:nvSpPr>
        <p:spPr>
          <a:xfrm>
            <a:off x="274807" y="1913468"/>
            <a:ext cx="7164217"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3"/>
              </a:buBlip>
            </a:pPr>
            <a:r>
              <a:rPr lang="en-US" sz="2000" b="1" dirty="0" err="1">
                <a:solidFill>
                  <a:schemeClr val="accent6">
                    <a:lumMod val="75000"/>
                    <a:lumOff val="25000"/>
                  </a:schemeClr>
                </a:solidFill>
                <a:latin typeface="Neris Black" panose="00000A00000000000000" pitchFamily="50" charset="0"/>
              </a:rPr>
              <a:t>TotalYTD</a:t>
            </a:r>
            <a:endParaRPr lang="en-US" sz="2000" b="1" dirty="0">
              <a:solidFill>
                <a:schemeClr val="accent6">
                  <a:lumMod val="75000"/>
                  <a:lumOff val="25000"/>
                </a:schemeClr>
              </a:solidFill>
              <a:latin typeface="Neris Black" panose="00000A00000000000000" pitchFamily="50" charset="0"/>
            </a:endParaRPr>
          </a:p>
          <a:p>
            <a:r>
              <a:rPr lang="en-US" sz="2000" b="1" dirty="0">
                <a:solidFill>
                  <a:schemeClr val="accent6">
                    <a:lumMod val="75000"/>
                    <a:lumOff val="25000"/>
                  </a:schemeClr>
                </a:solidFill>
                <a:latin typeface="Neris Black" panose="00000A00000000000000" pitchFamily="50" charset="0"/>
              </a:rPr>
              <a:t>   </a:t>
            </a:r>
            <a:r>
              <a:rPr lang="en-US" sz="1600" dirty="0">
                <a:latin typeface="+mn-lt"/>
              </a:rPr>
              <a:t>Cumulative amount of costs for each year</a:t>
            </a:r>
            <a:endParaRPr lang="en-US" sz="2000" b="1" dirty="0">
              <a:solidFill>
                <a:schemeClr val="accent6">
                  <a:lumMod val="75000"/>
                  <a:lumOff val="25000"/>
                </a:schemeClr>
              </a:solidFill>
              <a:latin typeface="Neris Black" panose="00000A00000000000000" pitchFamily="50" charset="0"/>
            </a:endParaRPr>
          </a:p>
          <a:p>
            <a:endParaRPr lang="en-US" sz="2000" b="1" dirty="0">
              <a:solidFill>
                <a:schemeClr val="tx1">
                  <a:lumMod val="65000"/>
                  <a:lumOff val="35000"/>
                </a:schemeClr>
              </a:solidFill>
              <a:latin typeface="Neris Black" panose="00000A00000000000000" pitchFamily="50" charset="0"/>
            </a:endParaRPr>
          </a:p>
        </p:txBody>
      </p:sp>
      <p:sp>
        <p:nvSpPr>
          <p:cNvPr id="2" name="Rounded Rectangle 1"/>
          <p:cNvSpPr/>
          <p:nvPr/>
        </p:nvSpPr>
        <p:spPr>
          <a:xfrm>
            <a:off x="10715625" y="1714500"/>
            <a:ext cx="1333500" cy="47118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923" y="1362076"/>
            <a:ext cx="7710797"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ounded Rectangle 17"/>
          <p:cNvSpPr/>
          <p:nvPr/>
        </p:nvSpPr>
        <p:spPr>
          <a:xfrm>
            <a:off x="7679992" y="1606405"/>
            <a:ext cx="1711658" cy="347994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ounded Rectangle 18"/>
          <p:cNvSpPr/>
          <p:nvPr/>
        </p:nvSpPr>
        <p:spPr>
          <a:xfrm>
            <a:off x="9244559" y="1362076"/>
            <a:ext cx="2804566" cy="44005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560" y="2762250"/>
            <a:ext cx="3593604" cy="981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58263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7170"/>
                                        </p:tgtEl>
                                        <p:attrNameLst>
                                          <p:attrName>style.visibility</p:attrName>
                                        </p:attrNameLst>
                                      </p:cBhvr>
                                      <p:to>
                                        <p:strVal val="visible"/>
                                      </p:to>
                                    </p:set>
                                    <p:animEffect transition="in" filter="fade">
                                      <p:cBhvr>
                                        <p:cTn id="26" dur="500"/>
                                        <p:tgtEl>
                                          <p:spTgt spid="717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P spid="23" grpId="0"/>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Most common functions</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Time intelligence</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290" y="142048"/>
            <a:ext cx="1275533" cy="703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10007291" y="142048"/>
            <a:ext cx="474998" cy="70317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itle 1"/>
          <p:cNvSpPr txBox="1">
            <a:spLocks/>
          </p:cNvSpPr>
          <p:nvPr/>
        </p:nvSpPr>
        <p:spPr>
          <a:xfrm>
            <a:off x="274807" y="1913468"/>
            <a:ext cx="7164217"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3"/>
              </a:buBlip>
            </a:pPr>
            <a:r>
              <a:rPr lang="en-US" sz="2000" b="1" dirty="0" err="1">
                <a:solidFill>
                  <a:schemeClr val="accent6">
                    <a:lumMod val="75000"/>
                    <a:lumOff val="25000"/>
                  </a:schemeClr>
                </a:solidFill>
                <a:latin typeface="Neris Black" panose="00000A00000000000000" pitchFamily="50" charset="0"/>
              </a:rPr>
              <a:t>TotalYTD</a:t>
            </a:r>
            <a:r>
              <a:rPr lang="en-US" sz="2000" b="1" dirty="0">
                <a:solidFill>
                  <a:schemeClr val="accent6">
                    <a:lumMod val="75000"/>
                    <a:lumOff val="25000"/>
                  </a:schemeClr>
                </a:solidFill>
                <a:latin typeface="Neris Black" panose="00000A00000000000000" pitchFamily="50" charset="0"/>
              </a:rPr>
              <a:t> Fiscal</a:t>
            </a:r>
          </a:p>
          <a:p>
            <a:r>
              <a:rPr lang="en-US" sz="2000" b="1" dirty="0">
                <a:solidFill>
                  <a:schemeClr val="accent6">
                    <a:lumMod val="75000"/>
                    <a:lumOff val="25000"/>
                  </a:schemeClr>
                </a:solidFill>
                <a:latin typeface="Neris Black" panose="00000A00000000000000" pitchFamily="50" charset="0"/>
              </a:rPr>
              <a:t>   </a:t>
            </a:r>
            <a:r>
              <a:rPr lang="en-US" sz="1600" dirty="0">
                <a:latin typeface="+mn-lt"/>
              </a:rPr>
              <a:t>Cumulative amount of costs for each year</a:t>
            </a:r>
          </a:p>
          <a:p>
            <a:r>
              <a:rPr lang="en-US" sz="1600" dirty="0">
                <a:latin typeface="+mn-lt"/>
              </a:rPr>
              <a:t>          (Start in April)</a:t>
            </a:r>
            <a:endParaRPr lang="en-US" sz="2000" dirty="0">
              <a:latin typeface="+mn-lt"/>
            </a:endParaRPr>
          </a:p>
          <a:p>
            <a:endParaRPr lang="en-US" sz="2000" b="1" dirty="0">
              <a:solidFill>
                <a:schemeClr val="tx1">
                  <a:lumMod val="65000"/>
                  <a:lumOff val="35000"/>
                </a:schemeClr>
              </a:solidFill>
              <a:latin typeface="Neris Black" panose="00000A00000000000000" pitchFamily="50" charset="0"/>
            </a:endParaRP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734" y="1588538"/>
            <a:ext cx="7124970" cy="3989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ounded Rectangle 12"/>
          <p:cNvSpPr/>
          <p:nvPr/>
        </p:nvSpPr>
        <p:spPr>
          <a:xfrm>
            <a:off x="9735643" y="2333625"/>
            <a:ext cx="2115496" cy="156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unded Rectangle 13"/>
          <p:cNvSpPr/>
          <p:nvPr/>
        </p:nvSpPr>
        <p:spPr>
          <a:xfrm>
            <a:off x="9735643" y="4010025"/>
            <a:ext cx="2115496" cy="13343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ounded Rectangle 14"/>
          <p:cNvSpPr/>
          <p:nvPr/>
        </p:nvSpPr>
        <p:spPr>
          <a:xfrm>
            <a:off x="7315200" y="2426230"/>
            <a:ext cx="1876813" cy="1642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p:cNvSpPr/>
          <p:nvPr/>
        </p:nvSpPr>
        <p:spPr>
          <a:xfrm>
            <a:off x="7315199" y="3089745"/>
            <a:ext cx="1876813" cy="1297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7315198" y="4373775"/>
            <a:ext cx="1876813" cy="1487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806" y="3062491"/>
            <a:ext cx="4125556" cy="1385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82518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194"/>
                                        </p:tgtEl>
                                        <p:attrNameLst>
                                          <p:attrName>style.visibility</p:attrName>
                                        </p:attrNameLst>
                                      </p:cBhvr>
                                      <p:to>
                                        <p:strVal val="visible"/>
                                      </p:to>
                                    </p:set>
                                    <p:animEffect transition="in" filter="fade">
                                      <p:cBhvr>
                                        <p:cTn id="28" dur="500"/>
                                        <p:tgtEl>
                                          <p:spTgt spid="819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P spid="23" grpId="0"/>
      <p:bldP spid="13" grpId="0" animBg="1"/>
      <p:bldP spid="14" grpId="0" animBg="1"/>
      <p:bldP spid="15" grpId="0" animBg="1"/>
      <p:bldP spid="16"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Most common functions</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Time intelligence</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290" y="142048"/>
            <a:ext cx="1275533" cy="703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10007291" y="142048"/>
            <a:ext cx="474998" cy="70317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itle 1"/>
          <p:cNvSpPr txBox="1">
            <a:spLocks/>
          </p:cNvSpPr>
          <p:nvPr/>
        </p:nvSpPr>
        <p:spPr>
          <a:xfrm>
            <a:off x="274807" y="1913468"/>
            <a:ext cx="7164217"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3"/>
              </a:buBlip>
            </a:pPr>
            <a:r>
              <a:rPr lang="en-US" sz="2000" b="1" dirty="0" err="1">
                <a:solidFill>
                  <a:schemeClr val="accent6">
                    <a:lumMod val="75000"/>
                    <a:lumOff val="25000"/>
                  </a:schemeClr>
                </a:solidFill>
                <a:latin typeface="Neris Black" panose="00000A00000000000000" pitchFamily="50" charset="0"/>
              </a:rPr>
              <a:t>SamePeriodLastYear</a:t>
            </a:r>
            <a:r>
              <a:rPr lang="en-US" sz="2000" b="1" dirty="0">
                <a:solidFill>
                  <a:schemeClr val="accent6">
                    <a:lumMod val="75000"/>
                    <a:lumOff val="25000"/>
                  </a:schemeClr>
                </a:solidFill>
                <a:latin typeface="Neris Black" panose="00000A00000000000000" pitchFamily="50" charset="0"/>
              </a:rPr>
              <a:t> </a:t>
            </a:r>
            <a:r>
              <a:rPr lang="en-US" sz="1400" dirty="0">
                <a:latin typeface="Neris Black" panose="00000A00000000000000" pitchFamily="50" charset="0"/>
              </a:rPr>
              <a:t>(Dynamic)</a:t>
            </a:r>
          </a:p>
          <a:p>
            <a:endParaRPr lang="en-US" sz="2000" b="1" dirty="0">
              <a:solidFill>
                <a:schemeClr val="tx1">
                  <a:lumMod val="65000"/>
                  <a:lumOff val="35000"/>
                </a:schemeClr>
              </a:solidFill>
              <a:latin typeface="Neris Black" panose="00000A00000000000000" pitchFamily="50" charset="0"/>
            </a:endParaRPr>
          </a:p>
        </p:txBody>
      </p:sp>
      <p:sp>
        <p:nvSpPr>
          <p:cNvPr id="31" name="Title 1"/>
          <p:cNvSpPr txBox="1">
            <a:spLocks/>
          </p:cNvSpPr>
          <p:nvPr/>
        </p:nvSpPr>
        <p:spPr>
          <a:xfrm>
            <a:off x="274807" y="3885143"/>
            <a:ext cx="7164217"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3"/>
              </a:buBlip>
            </a:pPr>
            <a:r>
              <a:rPr lang="en-US" sz="2000" b="1" dirty="0" err="1">
                <a:solidFill>
                  <a:schemeClr val="accent6">
                    <a:lumMod val="75000"/>
                    <a:lumOff val="25000"/>
                  </a:schemeClr>
                </a:solidFill>
                <a:latin typeface="Neris Black" panose="00000A00000000000000" pitchFamily="50" charset="0"/>
              </a:rPr>
              <a:t>ParallelPeriod</a:t>
            </a:r>
            <a:r>
              <a:rPr lang="en-US" sz="2000" b="1" dirty="0">
                <a:solidFill>
                  <a:schemeClr val="accent6">
                    <a:lumMod val="75000"/>
                    <a:lumOff val="25000"/>
                  </a:schemeClr>
                </a:solidFill>
                <a:latin typeface="Neris Black" panose="00000A00000000000000" pitchFamily="50" charset="0"/>
              </a:rPr>
              <a:t> </a:t>
            </a:r>
            <a:r>
              <a:rPr lang="en-US" sz="1400" dirty="0">
                <a:latin typeface="Neris Black" panose="00000A00000000000000" pitchFamily="50" charset="0"/>
              </a:rPr>
              <a:t>(Not dynamic)</a:t>
            </a:r>
          </a:p>
          <a:p>
            <a:endParaRPr lang="en-US" sz="2000" b="1" dirty="0">
              <a:solidFill>
                <a:schemeClr val="tx1">
                  <a:lumMod val="65000"/>
                  <a:lumOff val="35000"/>
                </a:schemeClr>
              </a:solidFill>
              <a:latin typeface="Neris Black" panose="00000A00000000000000" pitchFamily="50" charset="0"/>
            </a:endParaRPr>
          </a:p>
        </p:txBody>
      </p:sp>
      <p:pic>
        <p:nvPicPr>
          <p:cNvPr id="3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807" y="4503947"/>
            <a:ext cx="5309982" cy="820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807" y="2484649"/>
            <a:ext cx="4659144" cy="814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8540" y="1144814"/>
            <a:ext cx="3106516" cy="492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Rounded Rectangle 46"/>
          <p:cNvSpPr/>
          <p:nvPr/>
        </p:nvSpPr>
        <p:spPr>
          <a:xfrm>
            <a:off x="8216952" y="1996267"/>
            <a:ext cx="382249" cy="12741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ounded Rectangle 47"/>
          <p:cNvSpPr/>
          <p:nvPr/>
        </p:nvSpPr>
        <p:spPr>
          <a:xfrm>
            <a:off x="9427876" y="2807923"/>
            <a:ext cx="382249" cy="12741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ounded Rectangle 48"/>
          <p:cNvSpPr/>
          <p:nvPr/>
        </p:nvSpPr>
        <p:spPr>
          <a:xfrm>
            <a:off x="8140127" y="2807532"/>
            <a:ext cx="459074" cy="12741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ounded Rectangle 49"/>
          <p:cNvSpPr/>
          <p:nvPr/>
        </p:nvSpPr>
        <p:spPr>
          <a:xfrm>
            <a:off x="9312326" y="3931095"/>
            <a:ext cx="497799" cy="12741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Rounded Rectangle 50"/>
          <p:cNvSpPr/>
          <p:nvPr/>
        </p:nvSpPr>
        <p:spPr>
          <a:xfrm>
            <a:off x="8207114" y="3931095"/>
            <a:ext cx="382249" cy="127417"/>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Rounded Rectangle 51"/>
          <p:cNvSpPr/>
          <p:nvPr/>
        </p:nvSpPr>
        <p:spPr>
          <a:xfrm>
            <a:off x="9427876" y="5058947"/>
            <a:ext cx="382249" cy="127417"/>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5263" y="2484649"/>
            <a:ext cx="2467527" cy="2234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5" name="Straight Arrow Connector 54"/>
          <p:cNvCxnSpPr/>
          <p:nvPr/>
        </p:nvCxnSpPr>
        <p:spPr>
          <a:xfrm>
            <a:off x="9144872" y="3747117"/>
            <a:ext cx="706974" cy="1839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9149026" y="3949088"/>
            <a:ext cx="603698" cy="1839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9167200" y="4165359"/>
            <a:ext cx="567350" cy="1876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5"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86625" y="1447410"/>
            <a:ext cx="3824802" cy="432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99270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46"/>
                                        </p:tgtEl>
                                      </p:cBhvr>
                                    </p:animEffect>
                                    <p:set>
                                      <p:cBhvr>
                                        <p:cTn id="51" dur="1" fill="hold">
                                          <p:stCondLst>
                                            <p:cond delay="499"/>
                                          </p:stCondLst>
                                        </p:cTn>
                                        <p:tgtEl>
                                          <p:spTgt spid="46"/>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33"/>
                                        </p:tgtEl>
                                      </p:cBhvr>
                                    </p:animEffect>
                                    <p:set>
                                      <p:cBhvr>
                                        <p:cTn id="54" dur="1" fill="hold">
                                          <p:stCondLst>
                                            <p:cond delay="499"/>
                                          </p:stCondLst>
                                        </p:cTn>
                                        <p:tgtEl>
                                          <p:spTgt spid="33"/>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52"/>
                                        </p:tgtEl>
                                      </p:cBhvr>
                                    </p:animEffect>
                                    <p:set>
                                      <p:cBhvr>
                                        <p:cTn id="57" dur="1" fill="hold">
                                          <p:stCondLst>
                                            <p:cond delay="499"/>
                                          </p:stCondLst>
                                        </p:cTn>
                                        <p:tgtEl>
                                          <p:spTgt spid="52"/>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51"/>
                                        </p:tgtEl>
                                      </p:cBhvr>
                                    </p:animEffect>
                                    <p:set>
                                      <p:cBhvr>
                                        <p:cTn id="60" dur="1" fill="hold">
                                          <p:stCondLst>
                                            <p:cond delay="499"/>
                                          </p:stCondLst>
                                        </p:cTn>
                                        <p:tgtEl>
                                          <p:spTgt spid="51"/>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50"/>
                                        </p:tgtEl>
                                      </p:cBhvr>
                                    </p:animEffect>
                                    <p:set>
                                      <p:cBhvr>
                                        <p:cTn id="63" dur="1" fill="hold">
                                          <p:stCondLst>
                                            <p:cond delay="499"/>
                                          </p:stCondLst>
                                        </p:cTn>
                                        <p:tgtEl>
                                          <p:spTgt spid="50"/>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48"/>
                                        </p:tgtEl>
                                      </p:cBhvr>
                                    </p:animEffect>
                                    <p:set>
                                      <p:cBhvr>
                                        <p:cTn id="66" dur="1" fill="hold">
                                          <p:stCondLst>
                                            <p:cond delay="499"/>
                                          </p:stCondLst>
                                        </p:cTn>
                                        <p:tgtEl>
                                          <p:spTgt spid="4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49"/>
                                        </p:tgtEl>
                                      </p:cBhvr>
                                    </p:animEffect>
                                    <p:set>
                                      <p:cBhvr>
                                        <p:cTn id="69" dur="1" fill="hold">
                                          <p:stCondLst>
                                            <p:cond delay="499"/>
                                          </p:stCondLst>
                                        </p:cTn>
                                        <p:tgtEl>
                                          <p:spTgt spid="4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47"/>
                                        </p:tgtEl>
                                      </p:cBhvr>
                                    </p:animEffect>
                                    <p:set>
                                      <p:cBhvr>
                                        <p:cTn id="72" dur="1" fill="hold">
                                          <p:stCondLst>
                                            <p:cond delay="499"/>
                                          </p:stCondLst>
                                        </p:cTn>
                                        <p:tgtEl>
                                          <p:spTgt spid="47"/>
                                        </p:tgtEl>
                                        <p:attrNameLst>
                                          <p:attrName>style.visibility</p:attrName>
                                        </p:attrNameLst>
                                      </p:cBhvr>
                                      <p:to>
                                        <p:strVal val="hidden"/>
                                      </p:to>
                                    </p:set>
                                  </p:childTnLst>
                                </p:cTn>
                              </p:par>
                              <p:par>
                                <p:cTn id="73" presetID="10" presetClass="entr" presetSubtype="0"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xit" presetSubtype="0" fill="hold" grpId="1"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par>
                                <p:cTn id="82" presetID="10" presetClass="entr" presetSubtype="0" fill="hold" nodeType="with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fade">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57"/>
                                        </p:tgtEl>
                                        <p:attrNameLst>
                                          <p:attrName>style.visibility</p:attrName>
                                        </p:attrNameLst>
                                      </p:cBhvr>
                                      <p:to>
                                        <p:strVal val="visible"/>
                                      </p:to>
                                    </p:set>
                                    <p:animEffect transition="in" filter="fade">
                                      <p:cBhvr>
                                        <p:cTn id="89" dur="500"/>
                                        <p:tgtEl>
                                          <p:spTgt spid="57"/>
                                        </p:tgtEl>
                                      </p:cBhvr>
                                    </p:animEffect>
                                  </p:childTnLst>
                                </p:cTn>
                              </p:par>
                              <p:par>
                                <p:cTn id="90" presetID="10"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500"/>
                                        <p:tgtEl>
                                          <p:spTgt spid="56"/>
                                        </p:tgtEl>
                                      </p:cBhvr>
                                    </p:animEffect>
                                  </p:childTnLst>
                                </p:cTn>
                              </p:par>
                              <p:par>
                                <p:cTn id="93" presetID="10" presetClass="entr" presetSubtype="0" fill="hold" nodeType="with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fade">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nodeType="clickEffect">
                                  <p:stCondLst>
                                    <p:cond delay="0"/>
                                  </p:stCondLst>
                                  <p:childTnLst>
                                    <p:animEffect transition="out" filter="fade">
                                      <p:cBhvr>
                                        <p:cTn id="99" dur="500"/>
                                        <p:tgtEl>
                                          <p:spTgt spid="57"/>
                                        </p:tgtEl>
                                      </p:cBhvr>
                                    </p:animEffect>
                                    <p:set>
                                      <p:cBhvr>
                                        <p:cTn id="100" dur="1" fill="hold">
                                          <p:stCondLst>
                                            <p:cond delay="499"/>
                                          </p:stCondLst>
                                        </p:cTn>
                                        <p:tgtEl>
                                          <p:spTgt spid="57"/>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56"/>
                                        </p:tgtEl>
                                      </p:cBhvr>
                                    </p:animEffect>
                                    <p:set>
                                      <p:cBhvr>
                                        <p:cTn id="103" dur="1" fill="hold">
                                          <p:stCondLst>
                                            <p:cond delay="499"/>
                                          </p:stCondLst>
                                        </p:cTn>
                                        <p:tgtEl>
                                          <p:spTgt spid="56"/>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55"/>
                                        </p:tgtEl>
                                      </p:cBhvr>
                                    </p:animEffect>
                                    <p:set>
                                      <p:cBhvr>
                                        <p:cTn id="106" dur="1" fill="hold">
                                          <p:stCondLst>
                                            <p:cond delay="499"/>
                                          </p:stCondLst>
                                        </p:cTn>
                                        <p:tgtEl>
                                          <p:spTgt spid="55"/>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54"/>
                                        </p:tgtEl>
                                      </p:cBhvr>
                                    </p:animEffect>
                                    <p:set>
                                      <p:cBhvr>
                                        <p:cTn id="109" dur="1" fill="hold">
                                          <p:stCondLst>
                                            <p:cond delay="499"/>
                                          </p:stCondLst>
                                        </p:cTn>
                                        <p:tgtEl>
                                          <p:spTgt spid="54"/>
                                        </p:tgtEl>
                                        <p:attrNameLst>
                                          <p:attrName>style.visibility</p:attrName>
                                        </p:attrNameLst>
                                      </p:cBhvr>
                                      <p:to>
                                        <p:strVal val="hidden"/>
                                      </p:to>
                                    </p:set>
                                  </p:childTnLst>
                                </p:cTn>
                              </p:par>
                              <p:par>
                                <p:cTn id="110" presetID="10" presetClass="entr" presetSubtype="0" fill="hold" nodeType="with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fade">
                                      <p:cBhvr>
                                        <p:cTn id="112" dur="500"/>
                                        <p:tgtEl>
                                          <p:spTgt spid="65"/>
                                        </p:tgtEl>
                                      </p:cBhvr>
                                    </p:animEffect>
                                  </p:childTnLst>
                                </p:cTn>
                              </p:par>
                              <p:par>
                                <p:cTn id="113" presetID="10" presetClass="entr" presetSubtype="0" fill="hold" grpId="2" nodeType="with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fade">
                                      <p:cBhvr>
                                        <p:cTn id="115" dur="500"/>
                                        <p:tgtEl>
                                          <p:spTgt spid="23"/>
                                        </p:tgtEl>
                                      </p:cBhvr>
                                    </p:animEffect>
                                  </p:childTnLst>
                                </p:cTn>
                              </p:par>
                              <p:par>
                                <p:cTn id="116" presetID="10" presetClass="entr" presetSubtype="0" fill="hold" nodeType="with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fade">
                                      <p:cBhvr>
                                        <p:cTn id="11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P spid="23" grpId="0"/>
      <p:bldP spid="23" grpId="1"/>
      <p:bldP spid="23" grpId="2"/>
      <p:bldP spid="31" grpId="0"/>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 y="-3772"/>
            <a:ext cx="12192000" cy="6858000"/>
          </a:xfrm>
          <a:prstGeom prst="rect">
            <a:avLst/>
          </a:prstGeom>
          <a:solidFill>
            <a:srgbClr val="394555">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Freeform 6"/>
          <p:cNvSpPr/>
          <p:nvPr/>
        </p:nvSpPr>
        <p:spPr>
          <a:xfrm>
            <a:off x="-2" y="2961313"/>
            <a:ext cx="5093663" cy="918709"/>
          </a:xfrm>
          <a:custGeom>
            <a:avLst/>
            <a:gdLst>
              <a:gd name="connsiteX0" fmla="*/ 2549613 w 5535828"/>
              <a:gd name="connsiteY0" fmla="*/ 0 h 918709"/>
              <a:gd name="connsiteX1" fmla="*/ 4963299 w 5535828"/>
              <a:gd name="connsiteY1" fmla="*/ 0 h 918709"/>
              <a:gd name="connsiteX2" fmla="*/ 5535828 w 5535828"/>
              <a:gd name="connsiteY2" fmla="*/ 456800 h 918709"/>
              <a:gd name="connsiteX3" fmla="*/ 4963299 w 5535828"/>
              <a:gd name="connsiteY3" fmla="*/ 913599 h 918709"/>
              <a:gd name="connsiteX4" fmla="*/ 3113903 w 5535828"/>
              <a:gd name="connsiteY4" fmla="*/ 913599 h 918709"/>
              <a:gd name="connsiteX5" fmla="*/ 3113903 w 5535828"/>
              <a:gd name="connsiteY5" fmla="*/ 918709 h 918709"/>
              <a:gd name="connsiteX6" fmla="*/ 0 w 5535828"/>
              <a:gd name="connsiteY6" fmla="*/ 918709 h 918709"/>
              <a:gd name="connsiteX7" fmla="*/ 0 w 5535828"/>
              <a:gd name="connsiteY7" fmla="*/ 4309 h 918709"/>
              <a:gd name="connsiteX8" fmla="*/ 2496040 w 5535828"/>
              <a:gd name="connsiteY8" fmla="*/ 4309 h 918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828" h="918709">
                <a:moveTo>
                  <a:pt x="2549613" y="0"/>
                </a:moveTo>
                <a:lnTo>
                  <a:pt x="4963299" y="0"/>
                </a:lnTo>
                <a:cubicBezTo>
                  <a:pt x="5279467" y="0"/>
                  <a:pt x="5535828" y="204503"/>
                  <a:pt x="5535828" y="456800"/>
                </a:cubicBezTo>
                <a:cubicBezTo>
                  <a:pt x="5535828" y="709097"/>
                  <a:pt x="5279467" y="913599"/>
                  <a:pt x="4963299" y="913599"/>
                </a:cubicBezTo>
                <a:lnTo>
                  <a:pt x="3113903" y="913599"/>
                </a:lnTo>
                <a:lnTo>
                  <a:pt x="3113903" y="918709"/>
                </a:lnTo>
                <a:lnTo>
                  <a:pt x="0" y="918709"/>
                </a:lnTo>
                <a:lnTo>
                  <a:pt x="0" y="4309"/>
                </a:lnTo>
                <a:lnTo>
                  <a:pt x="2496040" y="43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1" name="Title 1"/>
          <p:cNvSpPr txBox="1">
            <a:spLocks/>
          </p:cNvSpPr>
          <p:nvPr/>
        </p:nvSpPr>
        <p:spPr>
          <a:xfrm>
            <a:off x="5164190" y="3099299"/>
            <a:ext cx="5673143"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bg1"/>
                </a:solidFill>
                <a:latin typeface="Neris Light" panose="00000400000000000000" pitchFamily="50" charset="0"/>
              </a:rPr>
              <a:t>If / </a:t>
            </a:r>
            <a:r>
              <a:rPr lang="en-US" b="1" i="1" spc="-300" dirty="0" err="1">
                <a:solidFill>
                  <a:schemeClr val="bg1"/>
                </a:solidFill>
                <a:latin typeface="Neris Light" panose="00000400000000000000" pitchFamily="50" charset="0"/>
              </a:rPr>
              <a:t>Elsif</a:t>
            </a:r>
            <a:endParaRPr lang="en-US" b="1" i="1" spc="-300" dirty="0">
              <a:solidFill>
                <a:schemeClr val="accent1"/>
              </a:solidFill>
              <a:latin typeface="Neris Light" panose="00000400000000000000" pitchFamily="50" charset="0"/>
            </a:endParaRPr>
          </a:p>
        </p:txBody>
      </p:sp>
      <p:sp>
        <p:nvSpPr>
          <p:cNvPr id="13" name="Title 1"/>
          <p:cNvSpPr txBox="1">
            <a:spLocks/>
          </p:cNvSpPr>
          <p:nvPr/>
        </p:nvSpPr>
        <p:spPr>
          <a:xfrm>
            <a:off x="4276149" y="2700793"/>
            <a:ext cx="558242" cy="145641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spc="-300" dirty="0">
                <a:solidFill>
                  <a:schemeClr val="bg1"/>
                </a:solidFill>
                <a:latin typeface="Neris Light" panose="00000400000000000000" pitchFamily="50" charset="0"/>
              </a:rPr>
              <a:t>E</a:t>
            </a:r>
            <a:endParaRPr lang="en-US" b="1" spc="-300" dirty="0">
              <a:solidFill>
                <a:schemeClr val="accent1"/>
              </a:solidFill>
              <a:latin typeface="Neris Light" panose="00000400000000000000" pitchFamily="50" charset="0"/>
            </a:endParaRPr>
          </a:p>
        </p:txBody>
      </p:sp>
    </p:spTree>
    <p:extLst>
      <p:ext uri="{BB962C8B-B14F-4D97-AF65-F5344CB8AC3E}">
        <p14:creationId xmlns:p14="http://schemas.microsoft.com/office/powerpoint/2010/main" val="37798996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297" y="923613"/>
            <a:ext cx="3955759" cy="5600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Most common functions</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If / </a:t>
            </a:r>
            <a:r>
              <a:rPr lang="en-US" sz="1400" dirty="0" err="1">
                <a:solidFill>
                  <a:schemeClr val="bg1">
                    <a:lumMod val="75000"/>
                  </a:schemeClr>
                </a:solidFill>
                <a:latin typeface="Neris Light" panose="00000400000000000000" pitchFamily="50" charset="0"/>
              </a:rPr>
              <a:t>Elsif</a:t>
            </a:r>
            <a:endParaRPr lang="en-US" sz="1400" dirty="0">
              <a:solidFill>
                <a:schemeClr val="bg1">
                  <a:lumMod val="75000"/>
                </a:schemeClr>
              </a:solidFill>
              <a:latin typeface="Neris Light" panose="00000400000000000000" pitchFamily="50" charset="0"/>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7290" y="142048"/>
            <a:ext cx="1275533" cy="703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10007291" y="142048"/>
            <a:ext cx="474998" cy="70317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itle 1"/>
          <p:cNvSpPr txBox="1">
            <a:spLocks/>
          </p:cNvSpPr>
          <p:nvPr/>
        </p:nvSpPr>
        <p:spPr>
          <a:xfrm>
            <a:off x="274807" y="1714500"/>
            <a:ext cx="7164217"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4"/>
              </a:buBlip>
            </a:pPr>
            <a:r>
              <a:rPr lang="en-US" sz="2000" b="1" dirty="0">
                <a:solidFill>
                  <a:schemeClr val="accent6">
                    <a:lumMod val="75000"/>
                    <a:lumOff val="25000"/>
                  </a:schemeClr>
                </a:solidFill>
                <a:latin typeface="Neris Black" panose="00000A00000000000000" pitchFamily="50" charset="0"/>
              </a:rPr>
              <a:t>If</a:t>
            </a:r>
          </a:p>
          <a:p>
            <a:r>
              <a:rPr lang="en-US" sz="2000" b="1" dirty="0">
                <a:solidFill>
                  <a:schemeClr val="accent6">
                    <a:lumMod val="75000"/>
                    <a:lumOff val="25000"/>
                  </a:schemeClr>
                </a:solidFill>
                <a:latin typeface="Neris Black" panose="00000A00000000000000" pitchFamily="50" charset="0"/>
              </a:rPr>
              <a:t>   </a:t>
            </a:r>
            <a:r>
              <a:rPr lang="en-US" sz="1600" dirty="0">
                <a:latin typeface="+mn-lt"/>
              </a:rPr>
              <a:t>Conditional column with 2_0_1_6 for the year 2016</a:t>
            </a:r>
            <a:endParaRPr lang="en-US" sz="2000" b="1" dirty="0">
              <a:solidFill>
                <a:schemeClr val="tx1">
                  <a:lumMod val="65000"/>
                  <a:lumOff val="35000"/>
                </a:schemeClr>
              </a:solidFill>
              <a:latin typeface="Neris Black" panose="00000A00000000000000" pitchFamily="50" charset="0"/>
            </a:endParaRPr>
          </a:p>
        </p:txBody>
      </p:sp>
      <p:sp>
        <p:nvSpPr>
          <p:cNvPr id="2" name="Rounded Rectangle 1"/>
          <p:cNvSpPr/>
          <p:nvPr/>
        </p:nvSpPr>
        <p:spPr>
          <a:xfrm>
            <a:off x="8982075" y="1751974"/>
            <a:ext cx="1796115" cy="47118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807" y="2485402"/>
            <a:ext cx="497205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itle 1"/>
          <p:cNvSpPr txBox="1">
            <a:spLocks/>
          </p:cNvSpPr>
          <p:nvPr/>
        </p:nvSpPr>
        <p:spPr>
          <a:xfrm>
            <a:off x="274807" y="4003308"/>
            <a:ext cx="7164217"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4"/>
              </a:buBlip>
            </a:pPr>
            <a:r>
              <a:rPr lang="en-US" sz="2000" b="1" dirty="0" err="1">
                <a:solidFill>
                  <a:schemeClr val="accent6">
                    <a:lumMod val="75000"/>
                    <a:lumOff val="25000"/>
                  </a:schemeClr>
                </a:solidFill>
                <a:latin typeface="Neris Black" panose="00000A00000000000000" pitchFamily="50" charset="0"/>
              </a:rPr>
              <a:t>ElseIf</a:t>
            </a:r>
            <a:endParaRPr lang="en-US" sz="2000" b="1" dirty="0">
              <a:solidFill>
                <a:schemeClr val="accent6">
                  <a:lumMod val="75000"/>
                  <a:lumOff val="25000"/>
                </a:schemeClr>
              </a:solidFill>
              <a:latin typeface="Neris Black" panose="00000A00000000000000" pitchFamily="50" charset="0"/>
            </a:endParaRPr>
          </a:p>
          <a:p>
            <a:r>
              <a:rPr lang="en-US" sz="2000" b="1" dirty="0">
                <a:solidFill>
                  <a:schemeClr val="accent6">
                    <a:lumMod val="75000"/>
                    <a:lumOff val="25000"/>
                  </a:schemeClr>
                </a:solidFill>
                <a:latin typeface="Neris Black" panose="00000A00000000000000" pitchFamily="50" charset="0"/>
              </a:rPr>
              <a:t>   </a:t>
            </a:r>
            <a:r>
              <a:rPr lang="en-US" sz="1600" dirty="0">
                <a:latin typeface="+mn-lt"/>
              </a:rPr>
              <a:t>Conditional column with multiple conditions</a:t>
            </a:r>
            <a:endParaRPr lang="en-US" sz="2000" b="1" dirty="0">
              <a:solidFill>
                <a:schemeClr val="tx1">
                  <a:lumMod val="65000"/>
                  <a:lumOff val="35000"/>
                </a:schemeClr>
              </a:solidFill>
              <a:latin typeface="Neris Black" panose="00000A00000000000000" pitchFamily="50" charset="0"/>
            </a:endParaRPr>
          </a:p>
        </p:txBody>
      </p:sp>
      <p:pic>
        <p:nvPicPr>
          <p:cNvPr id="92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339" y="4641164"/>
            <a:ext cx="4852986" cy="1874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a:xfrm>
            <a:off x="9764430" y="1707164"/>
            <a:ext cx="1123950" cy="48014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ounded Rectangle 3"/>
          <p:cNvSpPr/>
          <p:nvPr/>
        </p:nvSpPr>
        <p:spPr>
          <a:xfrm>
            <a:off x="6679772" y="2257105"/>
            <a:ext cx="2130853" cy="1466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6679771" y="2257105"/>
            <a:ext cx="1378379" cy="1466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le 20"/>
          <p:cNvSpPr/>
          <p:nvPr/>
        </p:nvSpPr>
        <p:spPr>
          <a:xfrm>
            <a:off x="8991600" y="2256481"/>
            <a:ext cx="772830" cy="1466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p:cNvSpPr/>
          <p:nvPr/>
        </p:nvSpPr>
        <p:spPr>
          <a:xfrm>
            <a:off x="6689296" y="3723651"/>
            <a:ext cx="1368853" cy="550959"/>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ounded Rectangle 23"/>
          <p:cNvSpPr/>
          <p:nvPr/>
        </p:nvSpPr>
        <p:spPr>
          <a:xfrm>
            <a:off x="8991600" y="3727828"/>
            <a:ext cx="772830" cy="550959"/>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674383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9221"/>
                                        </p:tgtEl>
                                        <p:attrNameLst>
                                          <p:attrName>style.visibility</p:attrName>
                                        </p:attrNameLst>
                                      </p:cBhvr>
                                      <p:to>
                                        <p:strVal val="visible"/>
                                      </p:to>
                                    </p:set>
                                    <p:animEffect transition="in" filter="fade">
                                      <p:cBhvr>
                                        <p:cTn id="23" dur="500"/>
                                        <p:tgtEl>
                                          <p:spTgt spid="92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219"/>
                                        </p:tgtEl>
                                        <p:attrNameLst>
                                          <p:attrName>style.visibility</p:attrName>
                                        </p:attrNameLst>
                                      </p:cBhvr>
                                      <p:to>
                                        <p:strVal val="visible"/>
                                      </p:to>
                                    </p:set>
                                    <p:animEffect transition="in" filter="fade">
                                      <p:cBhvr>
                                        <p:cTn id="28" dur="500"/>
                                        <p:tgtEl>
                                          <p:spTgt spid="92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xit" presetSubtype="0" fill="hold" grpId="0" nodeType="withEffect">
                                  <p:stCondLst>
                                    <p:cond delay="0"/>
                                  </p:stCondLst>
                                  <p:childTnLst>
                                    <p:animEffect transition="out" filter="fade">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220"/>
                                        </p:tgtEl>
                                        <p:attrNameLst>
                                          <p:attrName>style.visibility</p:attrName>
                                        </p:attrNameLst>
                                      </p:cBhvr>
                                      <p:to>
                                        <p:strVal val="visible"/>
                                      </p:to>
                                    </p:set>
                                    <p:animEffect transition="in" filter="fade">
                                      <p:cBhvr>
                                        <p:cTn id="49" dur="500"/>
                                        <p:tgtEl>
                                          <p:spTgt spid="922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20"/>
                                        </p:tgtEl>
                                      </p:cBhvr>
                                    </p:animEffect>
                                    <p:set>
                                      <p:cBhvr>
                                        <p:cTn id="62" dur="1" fill="hold">
                                          <p:stCondLst>
                                            <p:cond delay="499"/>
                                          </p:stCondLst>
                                        </p:cTn>
                                        <p:tgtEl>
                                          <p:spTgt spid="2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21"/>
                                        </p:tgtEl>
                                      </p:cBhvr>
                                    </p:animEffect>
                                    <p:set>
                                      <p:cBhvr>
                                        <p:cTn id="65" dur="1" fill="hold">
                                          <p:stCondLst>
                                            <p:cond delay="499"/>
                                          </p:stCondLst>
                                        </p:cTn>
                                        <p:tgtEl>
                                          <p:spTgt spid="21"/>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P spid="23" grpId="0"/>
      <p:bldP spid="2" grpId="0" animBg="1"/>
      <p:bldP spid="14" grpId="0"/>
      <p:bldP spid="4" grpId="0" animBg="1"/>
      <p:bldP spid="4" grpId="1" animBg="1"/>
      <p:bldP spid="20" grpId="0" animBg="1"/>
      <p:bldP spid="20" grpId="1" animBg="1"/>
      <p:bldP spid="21" grpId="0" animBg="1"/>
      <p:bldP spid="21" grpId="1" animBg="1"/>
      <p:bldP spid="22"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764547-C126-49FD-9600-C17471517235}"/>
              </a:ext>
            </a:extLst>
          </p:cNvPr>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About </a:t>
            </a:r>
            <a:r>
              <a:rPr lang="en-US" i="1" spc="-300" dirty="0">
                <a:solidFill>
                  <a:schemeClr val="tx1">
                    <a:lumMod val="65000"/>
                    <a:lumOff val="35000"/>
                  </a:schemeClr>
                </a:solidFill>
                <a:latin typeface="Neris Light" panose="00000400000000000000" pitchFamily="50" charset="0"/>
              </a:rPr>
              <a:t>u</a:t>
            </a:r>
            <a:r>
              <a:rPr lang="id-ID" i="1" spc="-300" dirty="0">
                <a:solidFill>
                  <a:schemeClr val="tx1">
                    <a:lumMod val="65000"/>
                    <a:lumOff val="35000"/>
                  </a:schemeClr>
                </a:solidFill>
                <a:latin typeface="Neris Light" panose="00000400000000000000" pitchFamily="50" charset="0"/>
              </a:rPr>
              <a:t>s</a:t>
            </a:r>
          </a:p>
        </p:txBody>
      </p:sp>
      <p:sp>
        <p:nvSpPr>
          <p:cNvPr id="4" name="Title 1">
            <a:extLst>
              <a:ext uri="{FF2B5EF4-FFF2-40B4-BE49-F238E27FC236}">
                <a16:creationId xmlns:a16="http://schemas.microsoft.com/office/drawing/2014/main" id="{F8F6B8A3-805F-4845-92E9-6462FD4DBE13}"/>
              </a:ext>
            </a:extLst>
          </p:cNvPr>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 </a:t>
            </a:r>
          </a:p>
        </p:txBody>
      </p:sp>
      <p:grpSp>
        <p:nvGrpSpPr>
          <p:cNvPr id="5" name="Group 4">
            <a:extLst>
              <a:ext uri="{FF2B5EF4-FFF2-40B4-BE49-F238E27FC236}">
                <a16:creationId xmlns:a16="http://schemas.microsoft.com/office/drawing/2014/main" id="{C356F841-2E41-48AA-B513-55C9CECE4B67}"/>
              </a:ext>
            </a:extLst>
          </p:cNvPr>
          <p:cNvGrpSpPr/>
          <p:nvPr/>
        </p:nvGrpSpPr>
        <p:grpSpPr>
          <a:xfrm>
            <a:off x="6938865" y="1594021"/>
            <a:ext cx="1389589" cy="1389589"/>
            <a:chOff x="6938865" y="1594021"/>
            <a:chExt cx="1389589" cy="1389589"/>
          </a:xfrm>
        </p:grpSpPr>
        <p:sp>
          <p:nvSpPr>
            <p:cNvPr id="6" name="Rectangle 5">
              <a:extLst>
                <a:ext uri="{FF2B5EF4-FFF2-40B4-BE49-F238E27FC236}">
                  <a16:creationId xmlns:a16="http://schemas.microsoft.com/office/drawing/2014/main" id="{AB08A0DA-5930-4981-B1A2-1D8758E86EC9}"/>
                </a:ext>
              </a:extLst>
            </p:cNvPr>
            <p:cNvSpPr/>
            <p:nvPr/>
          </p:nvSpPr>
          <p:spPr>
            <a:xfrm>
              <a:off x="6938865" y="1594021"/>
              <a:ext cx="1389589" cy="13895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7" name="Group 6">
              <a:extLst>
                <a:ext uri="{FF2B5EF4-FFF2-40B4-BE49-F238E27FC236}">
                  <a16:creationId xmlns:a16="http://schemas.microsoft.com/office/drawing/2014/main" id="{461A364E-CBAA-4E6D-A9C6-7513CE3D0ACB}"/>
                </a:ext>
              </a:extLst>
            </p:cNvPr>
            <p:cNvGrpSpPr/>
            <p:nvPr/>
          </p:nvGrpSpPr>
          <p:grpSpPr>
            <a:xfrm>
              <a:off x="7336234" y="2010534"/>
              <a:ext cx="594852" cy="556564"/>
              <a:chOff x="6964363" y="2108200"/>
              <a:chExt cx="690562" cy="646113"/>
            </a:xfrm>
            <a:solidFill>
              <a:schemeClr val="bg1"/>
            </a:solidFill>
          </p:grpSpPr>
          <p:sp>
            <p:nvSpPr>
              <p:cNvPr id="8" name="Freeform 91">
                <a:extLst>
                  <a:ext uri="{FF2B5EF4-FFF2-40B4-BE49-F238E27FC236}">
                    <a16:creationId xmlns:a16="http://schemas.microsoft.com/office/drawing/2014/main" id="{A0DC1154-C5AC-4571-B26E-F7FD2D486CC6}"/>
                  </a:ext>
                </a:extLst>
              </p:cNvPr>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 name="Freeform 92">
                <a:extLst>
                  <a:ext uri="{FF2B5EF4-FFF2-40B4-BE49-F238E27FC236}">
                    <a16:creationId xmlns:a16="http://schemas.microsoft.com/office/drawing/2014/main" id="{5CD3BBBE-AA6F-4D5D-9FB1-B6B7F377AD73}"/>
                  </a:ext>
                </a:extLst>
              </p:cNvPr>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10" name="Title 1">
            <a:extLst>
              <a:ext uri="{FF2B5EF4-FFF2-40B4-BE49-F238E27FC236}">
                <a16:creationId xmlns:a16="http://schemas.microsoft.com/office/drawing/2014/main" id="{2E6E2BE2-B098-4E7F-8A90-D7EF173DBAC5}"/>
              </a:ext>
            </a:extLst>
          </p:cNvPr>
          <p:cNvSpPr txBox="1">
            <a:spLocks/>
          </p:cNvSpPr>
          <p:nvPr/>
        </p:nvSpPr>
        <p:spPr>
          <a:xfrm>
            <a:off x="3392927" y="2010534"/>
            <a:ext cx="3255554" cy="404587"/>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fr-BE" sz="1600" dirty="0">
                <a:solidFill>
                  <a:schemeClr val="bg1">
                    <a:lumMod val="65000"/>
                  </a:schemeClr>
                </a:solidFill>
                <a:latin typeface="Neris Light" panose="00000400000000000000" pitchFamily="50" charset="0"/>
              </a:rPr>
              <a:t>Business Intelligence consultant</a:t>
            </a:r>
          </a:p>
          <a:p>
            <a:pPr algn="r"/>
            <a:endParaRPr lang="en-US" sz="1200" dirty="0">
              <a:solidFill>
                <a:schemeClr val="bg1">
                  <a:lumMod val="65000"/>
                </a:schemeClr>
              </a:solidFill>
              <a:latin typeface="Neris Light" panose="00000400000000000000" pitchFamily="50" charset="0"/>
            </a:endParaRPr>
          </a:p>
        </p:txBody>
      </p:sp>
      <p:sp>
        <p:nvSpPr>
          <p:cNvPr id="11" name="Title 1">
            <a:extLst>
              <a:ext uri="{FF2B5EF4-FFF2-40B4-BE49-F238E27FC236}">
                <a16:creationId xmlns:a16="http://schemas.microsoft.com/office/drawing/2014/main" id="{357E7366-F5D4-4714-B758-EF380EA24F96}"/>
              </a:ext>
            </a:extLst>
          </p:cNvPr>
          <p:cNvSpPr txBox="1">
            <a:spLocks/>
          </p:cNvSpPr>
          <p:nvPr/>
        </p:nvSpPr>
        <p:spPr>
          <a:xfrm>
            <a:off x="2384853" y="1396096"/>
            <a:ext cx="4263627" cy="609543"/>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en-US" sz="2400" b="1" spc="-150" dirty="0">
                <a:solidFill>
                  <a:schemeClr val="tx1">
                    <a:lumMod val="65000"/>
                    <a:lumOff val="35000"/>
                  </a:schemeClr>
                </a:solidFill>
                <a:latin typeface="Neris Black" panose="00000A00000000000000" pitchFamily="50" charset="0"/>
              </a:rPr>
              <a:t>Mathieu </a:t>
            </a:r>
            <a:r>
              <a:rPr lang="en-US" sz="2400" b="1" spc="-150" dirty="0" err="1">
                <a:solidFill>
                  <a:schemeClr val="tx1">
                    <a:lumMod val="65000"/>
                    <a:lumOff val="35000"/>
                  </a:schemeClr>
                </a:solidFill>
                <a:latin typeface="Neris Black" panose="00000A00000000000000" pitchFamily="50" charset="0"/>
              </a:rPr>
              <a:t>Ricour</a:t>
            </a:r>
            <a:endParaRPr lang="en-US" sz="2400" b="1" spc="-150" dirty="0">
              <a:solidFill>
                <a:schemeClr val="tx1">
                  <a:lumMod val="65000"/>
                  <a:lumOff val="35000"/>
                </a:schemeClr>
              </a:solidFill>
              <a:latin typeface="Neris Black" panose="00000A00000000000000" pitchFamily="50" charset="0"/>
            </a:endParaRPr>
          </a:p>
        </p:txBody>
      </p:sp>
      <p:sp>
        <p:nvSpPr>
          <p:cNvPr id="12" name="TextBox 11">
            <a:extLst>
              <a:ext uri="{FF2B5EF4-FFF2-40B4-BE49-F238E27FC236}">
                <a16:creationId xmlns:a16="http://schemas.microsoft.com/office/drawing/2014/main" id="{C4036216-B444-469B-A58B-0C77388AC35D}"/>
              </a:ext>
            </a:extLst>
          </p:cNvPr>
          <p:cNvSpPr txBox="1"/>
          <p:nvPr/>
        </p:nvSpPr>
        <p:spPr>
          <a:xfrm>
            <a:off x="843578" y="2752165"/>
            <a:ext cx="5549571" cy="1754326"/>
          </a:xfrm>
          <a:prstGeom prst="rect">
            <a:avLst/>
          </a:prstGeom>
          <a:noFill/>
        </p:spPr>
        <p:txBody>
          <a:bodyPr wrap="square" rtlCol="0">
            <a:spAutoFit/>
          </a:bodyPr>
          <a:lstStyle/>
          <a:p>
            <a:r>
              <a:rPr lang="en-US" sz="1200" dirty="0">
                <a:solidFill>
                  <a:schemeClr val="bg1">
                    <a:lumMod val="50000"/>
                  </a:schemeClr>
                </a:solidFill>
              </a:rPr>
              <a:t>Mathieu is a young graduated with a Bachelor in E-Business.</a:t>
            </a:r>
          </a:p>
          <a:p>
            <a:r>
              <a:rPr lang="en-US" sz="1200" dirty="0">
                <a:solidFill>
                  <a:schemeClr val="bg1">
                    <a:lumMod val="50000"/>
                  </a:schemeClr>
                </a:solidFill>
              </a:rPr>
              <a:t> </a:t>
            </a:r>
          </a:p>
          <a:p>
            <a:r>
              <a:rPr lang="en-US" sz="1200" dirty="0">
                <a:solidFill>
                  <a:schemeClr val="bg1">
                    <a:lumMod val="50000"/>
                  </a:schemeClr>
                </a:solidFill>
              </a:rPr>
              <a:t>He has a wide variety of skills related to computer sciences.</a:t>
            </a:r>
          </a:p>
          <a:p>
            <a:r>
              <a:rPr lang="en-US" sz="1200" dirty="0">
                <a:solidFill>
                  <a:schemeClr val="bg1">
                    <a:lumMod val="50000"/>
                  </a:schemeClr>
                </a:solidFill>
              </a:rPr>
              <a:t>He tries everyday to master the deep mechanism of DAX language, Power BI and Analysis services.</a:t>
            </a:r>
          </a:p>
          <a:p>
            <a:r>
              <a:rPr lang="en-US" sz="1200" dirty="0">
                <a:solidFill>
                  <a:schemeClr val="bg1">
                    <a:lumMod val="50000"/>
                  </a:schemeClr>
                </a:solidFill>
              </a:rPr>
              <a:t>He is also a real team player with a Scrum Master certification.</a:t>
            </a:r>
          </a:p>
          <a:p>
            <a:endParaRPr lang="en-US" sz="1200" dirty="0">
              <a:solidFill>
                <a:schemeClr val="bg1">
                  <a:lumMod val="50000"/>
                </a:schemeClr>
              </a:solidFill>
            </a:endParaRPr>
          </a:p>
          <a:p>
            <a:r>
              <a:rPr lang="en-US" sz="1200" dirty="0">
                <a:solidFill>
                  <a:schemeClr val="bg1">
                    <a:lumMod val="50000"/>
                  </a:schemeClr>
                </a:solidFill>
              </a:rPr>
              <a:t>His goal is to keep focus on the Microsoft Data platform products.</a:t>
            </a:r>
          </a:p>
          <a:p>
            <a:endParaRPr lang="en-US" sz="1200" dirty="0">
              <a:solidFill>
                <a:schemeClr val="bg1">
                  <a:lumMod val="50000"/>
                </a:schemeClr>
              </a:solidFill>
            </a:endParaRPr>
          </a:p>
        </p:txBody>
      </p:sp>
      <p:sp>
        <p:nvSpPr>
          <p:cNvPr id="13" name="Rectangle 12">
            <a:extLst>
              <a:ext uri="{FF2B5EF4-FFF2-40B4-BE49-F238E27FC236}">
                <a16:creationId xmlns:a16="http://schemas.microsoft.com/office/drawing/2014/main" id="{38905E4F-60C2-4699-A73D-1BDFA40D84F5}"/>
              </a:ext>
            </a:extLst>
          </p:cNvPr>
          <p:cNvSpPr/>
          <p:nvPr/>
        </p:nvSpPr>
        <p:spPr>
          <a:xfrm>
            <a:off x="6475095" y="2752166"/>
            <a:ext cx="45719" cy="1584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4" name="Picture Placeholder 16">
            <a:extLst>
              <a:ext uri="{FF2B5EF4-FFF2-40B4-BE49-F238E27FC236}">
                <a16:creationId xmlns:a16="http://schemas.microsoft.com/office/drawing/2014/main" id="{D77DBC53-ECF7-4756-B043-7DD8CAA11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6554" y="1934070"/>
            <a:ext cx="2836011" cy="4097378"/>
          </a:xfrm>
          <a:prstGeom prst="rect">
            <a:avLst/>
          </a:prstGeom>
        </p:spPr>
      </p:pic>
      <p:sp>
        <p:nvSpPr>
          <p:cNvPr id="15" name="Rectangle 14">
            <a:extLst>
              <a:ext uri="{FF2B5EF4-FFF2-40B4-BE49-F238E27FC236}">
                <a16:creationId xmlns:a16="http://schemas.microsoft.com/office/drawing/2014/main" id="{9D340A55-4CAC-49A4-A312-D52255B70AB1}"/>
              </a:ext>
            </a:extLst>
          </p:cNvPr>
          <p:cNvSpPr/>
          <p:nvPr/>
        </p:nvSpPr>
        <p:spPr>
          <a:xfrm>
            <a:off x="6844753" y="2983610"/>
            <a:ext cx="982961" cy="369332"/>
          </a:xfrm>
          <a:prstGeom prst="rect">
            <a:avLst/>
          </a:prstGeom>
        </p:spPr>
        <p:txBody>
          <a:bodyPr wrap="none">
            <a:spAutoFit/>
          </a:bodyPr>
          <a:lstStyle/>
          <a:p>
            <a:r>
              <a:rPr lang="fr-BE" u="sng" dirty="0" err="1">
                <a:solidFill>
                  <a:srgbClr val="551A8B"/>
                </a:solidFill>
                <a:latin typeface="Segoe UI Light" panose="020B0502040204020203" pitchFamily="34" charset="0"/>
                <a:hlinkClick r:id="rId3"/>
              </a:rPr>
              <a:t>Linkedin</a:t>
            </a:r>
            <a:endParaRPr lang="fr-BE" dirty="0"/>
          </a:p>
        </p:txBody>
      </p:sp>
    </p:spTree>
    <p:extLst>
      <p:ext uri="{BB962C8B-B14F-4D97-AF65-F5344CB8AC3E}">
        <p14:creationId xmlns:p14="http://schemas.microsoft.com/office/powerpoint/2010/main" val="23455910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par>
                          <p:cTn id="30" fill="hold">
                            <p:stCondLst>
                              <p:cond delay="3000"/>
                            </p:stCondLst>
                            <p:childTnLst>
                              <p:par>
                                <p:cTn id="31" presetID="16" presetClass="entr" presetSubtype="42"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arn(outHorizontal)">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0" grpId="0"/>
      <p:bldP spid="11" grpId="0"/>
      <p:bldP spid="12" grpId="0"/>
      <p:bldP spid="13" grpId="0" animBg="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 y="-3772"/>
            <a:ext cx="12192000" cy="6858000"/>
          </a:xfrm>
          <a:prstGeom prst="rect">
            <a:avLst/>
          </a:prstGeom>
          <a:solidFill>
            <a:srgbClr val="394555">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Freeform 6"/>
          <p:cNvSpPr/>
          <p:nvPr/>
        </p:nvSpPr>
        <p:spPr>
          <a:xfrm>
            <a:off x="-2" y="2961313"/>
            <a:ext cx="5093663" cy="918709"/>
          </a:xfrm>
          <a:custGeom>
            <a:avLst/>
            <a:gdLst>
              <a:gd name="connsiteX0" fmla="*/ 2549613 w 5535828"/>
              <a:gd name="connsiteY0" fmla="*/ 0 h 918709"/>
              <a:gd name="connsiteX1" fmla="*/ 4963299 w 5535828"/>
              <a:gd name="connsiteY1" fmla="*/ 0 h 918709"/>
              <a:gd name="connsiteX2" fmla="*/ 5535828 w 5535828"/>
              <a:gd name="connsiteY2" fmla="*/ 456800 h 918709"/>
              <a:gd name="connsiteX3" fmla="*/ 4963299 w 5535828"/>
              <a:gd name="connsiteY3" fmla="*/ 913599 h 918709"/>
              <a:gd name="connsiteX4" fmla="*/ 3113903 w 5535828"/>
              <a:gd name="connsiteY4" fmla="*/ 913599 h 918709"/>
              <a:gd name="connsiteX5" fmla="*/ 3113903 w 5535828"/>
              <a:gd name="connsiteY5" fmla="*/ 918709 h 918709"/>
              <a:gd name="connsiteX6" fmla="*/ 0 w 5535828"/>
              <a:gd name="connsiteY6" fmla="*/ 918709 h 918709"/>
              <a:gd name="connsiteX7" fmla="*/ 0 w 5535828"/>
              <a:gd name="connsiteY7" fmla="*/ 4309 h 918709"/>
              <a:gd name="connsiteX8" fmla="*/ 2496040 w 5535828"/>
              <a:gd name="connsiteY8" fmla="*/ 4309 h 918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828" h="918709">
                <a:moveTo>
                  <a:pt x="2549613" y="0"/>
                </a:moveTo>
                <a:lnTo>
                  <a:pt x="4963299" y="0"/>
                </a:lnTo>
                <a:cubicBezTo>
                  <a:pt x="5279467" y="0"/>
                  <a:pt x="5535828" y="204503"/>
                  <a:pt x="5535828" y="456800"/>
                </a:cubicBezTo>
                <a:cubicBezTo>
                  <a:pt x="5535828" y="709097"/>
                  <a:pt x="5279467" y="913599"/>
                  <a:pt x="4963299" y="913599"/>
                </a:cubicBezTo>
                <a:lnTo>
                  <a:pt x="3113903" y="913599"/>
                </a:lnTo>
                <a:lnTo>
                  <a:pt x="3113903" y="918709"/>
                </a:lnTo>
                <a:lnTo>
                  <a:pt x="0" y="918709"/>
                </a:lnTo>
                <a:lnTo>
                  <a:pt x="0" y="4309"/>
                </a:lnTo>
                <a:lnTo>
                  <a:pt x="2496040" y="43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1" name="Title 1"/>
          <p:cNvSpPr txBox="1">
            <a:spLocks/>
          </p:cNvSpPr>
          <p:nvPr/>
        </p:nvSpPr>
        <p:spPr>
          <a:xfrm>
            <a:off x="5164190" y="3099299"/>
            <a:ext cx="5673143"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err="1">
                <a:solidFill>
                  <a:schemeClr val="bg1"/>
                </a:solidFill>
                <a:latin typeface="Neris Light" panose="00000400000000000000" pitchFamily="50" charset="0"/>
              </a:rPr>
              <a:t>GroupBy</a:t>
            </a:r>
            <a:endParaRPr lang="en-US" b="1" i="1" spc="-300" dirty="0">
              <a:solidFill>
                <a:schemeClr val="accent1"/>
              </a:solidFill>
              <a:latin typeface="Neris Light" panose="00000400000000000000" pitchFamily="50" charset="0"/>
            </a:endParaRPr>
          </a:p>
        </p:txBody>
      </p:sp>
      <p:sp>
        <p:nvSpPr>
          <p:cNvPr id="13" name="Title 1"/>
          <p:cNvSpPr txBox="1">
            <a:spLocks/>
          </p:cNvSpPr>
          <p:nvPr/>
        </p:nvSpPr>
        <p:spPr>
          <a:xfrm>
            <a:off x="4276149" y="2700793"/>
            <a:ext cx="558242" cy="145641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spc="-300" dirty="0">
                <a:solidFill>
                  <a:schemeClr val="bg1"/>
                </a:solidFill>
                <a:latin typeface="Neris Light" panose="00000400000000000000" pitchFamily="50" charset="0"/>
              </a:rPr>
              <a:t>F</a:t>
            </a:r>
            <a:endParaRPr lang="en-US" b="1" spc="-300" dirty="0">
              <a:solidFill>
                <a:schemeClr val="accent1"/>
              </a:solidFill>
              <a:latin typeface="Neris Light" panose="00000400000000000000" pitchFamily="50" charset="0"/>
            </a:endParaRPr>
          </a:p>
        </p:txBody>
      </p:sp>
    </p:spTree>
    <p:extLst>
      <p:ext uri="{BB962C8B-B14F-4D97-AF65-F5344CB8AC3E}">
        <p14:creationId xmlns:p14="http://schemas.microsoft.com/office/powerpoint/2010/main" val="18692986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Most common functions</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err="1">
                <a:solidFill>
                  <a:schemeClr val="bg1">
                    <a:lumMod val="75000"/>
                  </a:schemeClr>
                </a:solidFill>
                <a:latin typeface="Neris Light" panose="00000400000000000000" pitchFamily="50" charset="0"/>
              </a:rPr>
              <a:t>GroupBy</a:t>
            </a:r>
            <a:endParaRPr lang="en-US" sz="1400" dirty="0">
              <a:solidFill>
                <a:schemeClr val="bg1">
                  <a:lumMod val="75000"/>
                </a:schemeClr>
              </a:solidFill>
              <a:latin typeface="Neris Light" panose="00000400000000000000" pitchFamily="50" charset="0"/>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290" y="142048"/>
            <a:ext cx="1275533" cy="703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10888379" y="142048"/>
            <a:ext cx="389707" cy="70317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itle 1"/>
          <p:cNvSpPr txBox="1">
            <a:spLocks/>
          </p:cNvSpPr>
          <p:nvPr/>
        </p:nvSpPr>
        <p:spPr>
          <a:xfrm>
            <a:off x="274807" y="1714500"/>
            <a:ext cx="7164217"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3"/>
              </a:buBlip>
            </a:pPr>
            <a:r>
              <a:rPr lang="en-US" sz="2000" b="1" dirty="0" err="1">
                <a:solidFill>
                  <a:schemeClr val="accent6">
                    <a:lumMod val="75000"/>
                    <a:lumOff val="25000"/>
                  </a:schemeClr>
                </a:solidFill>
                <a:latin typeface="Neris Black" panose="00000A00000000000000" pitchFamily="50" charset="0"/>
              </a:rPr>
              <a:t>GroupBy</a:t>
            </a:r>
            <a:endParaRPr lang="en-US" sz="2000" b="1" dirty="0">
              <a:solidFill>
                <a:schemeClr val="accent6">
                  <a:lumMod val="75000"/>
                  <a:lumOff val="25000"/>
                </a:schemeClr>
              </a:solidFill>
              <a:latin typeface="Neris Black" panose="00000A00000000000000" pitchFamily="50" charset="0"/>
            </a:endParaRPr>
          </a:p>
          <a:p>
            <a:r>
              <a:rPr lang="en-US" sz="2000" b="1" dirty="0">
                <a:solidFill>
                  <a:schemeClr val="accent6">
                    <a:lumMod val="75000"/>
                    <a:lumOff val="25000"/>
                  </a:schemeClr>
                </a:solidFill>
                <a:latin typeface="Neris Black" panose="00000A00000000000000" pitchFamily="50" charset="0"/>
              </a:rPr>
              <a:t>   </a:t>
            </a:r>
            <a:r>
              <a:rPr lang="en-US" sz="1600" dirty="0">
                <a:latin typeface="+mn-lt"/>
              </a:rPr>
              <a:t>New table with data grouped by </a:t>
            </a:r>
            <a:r>
              <a:rPr lang="en-US" sz="1600" dirty="0" err="1">
                <a:latin typeface="+mn-lt"/>
              </a:rPr>
              <a:t>CustomerName</a:t>
            </a:r>
            <a:endParaRPr lang="en-US" sz="2000" b="1" dirty="0">
              <a:solidFill>
                <a:schemeClr val="tx1">
                  <a:lumMod val="65000"/>
                  <a:lumOff val="35000"/>
                </a:schemeClr>
              </a:solidFill>
              <a:latin typeface="Neris Black" panose="00000A00000000000000" pitchFamily="50" charset="0"/>
            </a:endParaRPr>
          </a:p>
        </p:txBody>
      </p:sp>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841" y="5085959"/>
            <a:ext cx="4713169" cy="667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9838" y="973364"/>
            <a:ext cx="3781425" cy="535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8686796" y="1459139"/>
            <a:ext cx="1414463" cy="486727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4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937" y="2368510"/>
            <a:ext cx="3462337" cy="2562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ounded Rectangle 10"/>
          <p:cNvSpPr/>
          <p:nvPr/>
        </p:nvSpPr>
        <p:spPr>
          <a:xfrm>
            <a:off x="2019300" y="3790950"/>
            <a:ext cx="2466974" cy="96202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6319837" y="2552700"/>
            <a:ext cx="3781425" cy="23812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ounded Rectangle 28"/>
          <p:cNvSpPr/>
          <p:nvPr/>
        </p:nvSpPr>
        <p:spPr>
          <a:xfrm>
            <a:off x="6319836" y="2790825"/>
            <a:ext cx="3781425" cy="23812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ed Rectangle 29"/>
          <p:cNvSpPr/>
          <p:nvPr/>
        </p:nvSpPr>
        <p:spPr>
          <a:xfrm>
            <a:off x="6319838" y="3295650"/>
            <a:ext cx="3781425" cy="23812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ounded Rectangle 30"/>
          <p:cNvSpPr/>
          <p:nvPr/>
        </p:nvSpPr>
        <p:spPr>
          <a:xfrm>
            <a:off x="6319835" y="3790950"/>
            <a:ext cx="3781425" cy="23812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ed Rectangle 31"/>
          <p:cNvSpPr/>
          <p:nvPr/>
        </p:nvSpPr>
        <p:spPr>
          <a:xfrm>
            <a:off x="6319838" y="5316764"/>
            <a:ext cx="3781425" cy="23812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6319834" y="5819775"/>
            <a:ext cx="3781425" cy="23812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21054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10245"/>
                                        </p:tgtEl>
                                        <p:attrNameLst>
                                          <p:attrName>style.visibility</p:attrName>
                                        </p:attrNameLst>
                                      </p:cBhvr>
                                      <p:to>
                                        <p:strVal val="visible"/>
                                      </p:to>
                                    </p:set>
                                    <p:animEffect transition="in" filter="fade">
                                      <p:cBhvr>
                                        <p:cTn id="23" dur="500"/>
                                        <p:tgtEl>
                                          <p:spTgt spid="102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247"/>
                                        </p:tgtEl>
                                        <p:attrNameLst>
                                          <p:attrName>style.visibility</p:attrName>
                                        </p:attrNameLst>
                                      </p:cBhvr>
                                      <p:to>
                                        <p:strVal val="visible"/>
                                      </p:to>
                                    </p:set>
                                    <p:animEffect transition="in" filter="fade">
                                      <p:cBhvr>
                                        <p:cTn id="28" dur="500"/>
                                        <p:tgtEl>
                                          <p:spTgt spid="1024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P spid="23" grpId="0"/>
      <p:bldP spid="7" grpId="0" animBg="1"/>
      <p:bldP spid="11" grpId="0" animBg="1"/>
      <p:bldP spid="28" grpId="0" animBg="1"/>
      <p:bldP spid="29" grpId="0" animBg="1"/>
      <p:bldP spid="30" grpId="0" animBg="1"/>
      <p:bldP spid="31" grpId="0" animBg="1"/>
      <p:bldP spid="32"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 y="-3772"/>
            <a:ext cx="12192000" cy="6858000"/>
          </a:xfrm>
          <a:prstGeom prst="rect">
            <a:avLst/>
          </a:prstGeom>
          <a:solidFill>
            <a:srgbClr val="394555">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Freeform 6"/>
          <p:cNvSpPr/>
          <p:nvPr/>
        </p:nvSpPr>
        <p:spPr>
          <a:xfrm>
            <a:off x="-2" y="2961313"/>
            <a:ext cx="5093663" cy="918709"/>
          </a:xfrm>
          <a:custGeom>
            <a:avLst/>
            <a:gdLst>
              <a:gd name="connsiteX0" fmla="*/ 2549613 w 5535828"/>
              <a:gd name="connsiteY0" fmla="*/ 0 h 918709"/>
              <a:gd name="connsiteX1" fmla="*/ 4963299 w 5535828"/>
              <a:gd name="connsiteY1" fmla="*/ 0 h 918709"/>
              <a:gd name="connsiteX2" fmla="*/ 5535828 w 5535828"/>
              <a:gd name="connsiteY2" fmla="*/ 456800 h 918709"/>
              <a:gd name="connsiteX3" fmla="*/ 4963299 w 5535828"/>
              <a:gd name="connsiteY3" fmla="*/ 913599 h 918709"/>
              <a:gd name="connsiteX4" fmla="*/ 3113903 w 5535828"/>
              <a:gd name="connsiteY4" fmla="*/ 913599 h 918709"/>
              <a:gd name="connsiteX5" fmla="*/ 3113903 w 5535828"/>
              <a:gd name="connsiteY5" fmla="*/ 918709 h 918709"/>
              <a:gd name="connsiteX6" fmla="*/ 0 w 5535828"/>
              <a:gd name="connsiteY6" fmla="*/ 918709 h 918709"/>
              <a:gd name="connsiteX7" fmla="*/ 0 w 5535828"/>
              <a:gd name="connsiteY7" fmla="*/ 4309 h 918709"/>
              <a:gd name="connsiteX8" fmla="*/ 2496040 w 5535828"/>
              <a:gd name="connsiteY8" fmla="*/ 4309 h 918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828" h="918709">
                <a:moveTo>
                  <a:pt x="2549613" y="0"/>
                </a:moveTo>
                <a:lnTo>
                  <a:pt x="4963299" y="0"/>
                </a:lnTo>
                <a:cubicBezTo>
                  <a:pt x="5279467" y="0"/>
                  <a:pt x="5535828" y="204503"/>
                  <a:pt x="5535828" y="456800"/>
                </a:cubicBezTo>
                <a:cubicBezTo>
                  <a:pt x="5535828" y="709097"/>
                  <a:pt x="5279467" y="913599"/>
                  <a:pt x="4963299" y="913599"/>
                </a:cubicBezTo>
                <a:lnTo>
                  <a:pt x="3113903" y="913599"/>
                </a:lnTo>
                <a:lnTo>
                  <a:pt x="3113903" y="918709"/>
                </a:lnTo>
                <a:lnTo>
                  <a:pt x="0" y="918709"/>
                </a:lnTo>
                <a:lnTo>
                  <a:pt x="0" y="4309"/>
                </a:lnTo>
                <a:lnTo>
                  <a:pt x="2496040" y="43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1" name="Title 1"/>
          <p:cNvSpPr txBox="1">
            <a:spLocks/>
          </p:cNvSpPr>
          <p:nvPr/>
        </p:nvSpPr>
        <p:spPr>
          <a:xfrm>
            <a:off x="5164190" y="3099299"/>
            <a:ext cx="5673143"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bg1"/>
                </a:solidFill>
                <a:latin typeface="Neris Light" panose="00000400000000000000" pitchFamily="50" charset="0"/>
              </a:rPr>
              <a:t>Earlier</a:t>
            </a:r>
            <a:endParaRPr lang="en-US" b="1" i="1" spc="-300" dirty="0">
              <a:solidFill>
                <a:schemeClr val="accent1"/>
              </a:solidFill>
              <a:latin typeface="Neris Light" panose="00000400000000000000" pitchFamily="50" charset="0"/>
            </a:endParaRPr>
          </a:p>
        </p:txBody>
      </p:sp>
      <p:sp>
        <p:nvSpPr>
          <p:cNvPr id="13" name="Title 1"/>
          <p:cNvSpPr txBox="1">
            <a:spLocks/>
          </p:cNvSpPr>
          <p:nvPr/>
        </p:nvSpPr>
        <p:spPr>
          <a:xfrm>
            <a:off x="4276149" y="2700793"/>
            <a:ext cx="558242" cy="145641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spc="-300" dirty="0">
                <a:solidFill>
                  <a:schemeClr val="bg1"/>
                </a:solidFill>
                <a:latin typeface="Neris Light" panose="00000400000000000000" pitchFamily="50" charset="0"/>
              </a:rPr>
              <a:t>G</a:t>
            </a:r>
            <a:endParaRPr lang="en-US" b="1" spc="-300" dirty="0">
              <a:solidFill>
                <a:schemeClr val="accent1"/>
              </a:solidFill>
              <a:latin typeface="Neris Light" panose="00000400000000000000" pitchFamily="50" charset="0"/>
            </a:endParaRPr>
          </a:p>
        </p:txBody>
      </p:sp>
    </p:spTree>
    <p:extLst>
      <p:ext uri="{BB962C8B-B14F-4D97-AF65-F5344CB8AC3E}">
        <p14:creationId xmlns:p14="http://schemas.microsoft.com/office/powerpoint/2010/main" val="3480081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Most common functions</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Earlier</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290" y="142048"/>
            <a:ext cx="1275533" cy="703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10007291" y="142048"/>
            <a:ext cx="474998" cy="70317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itle 1"/>
          <p:cNvSpPr txBox="1">
            <a:spLocks/>
          </p:cNvSpPr>
          <p:nvPr/>
        </p:nvSpPr>
        <p:spPr>
          <a:xfrm>
            <a:off x="274807" y="1714500"/>
            <a:ext cx="4678193"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3"/>
              </a:buBlip>
            </a:pPr>
            <a:r>
              <a:rPr lang="en-US" sz="2000" b="1" dirty="0">
                <a:solidFill>
                  <a:schemeClr val="accent6">
                    <a:lumMod val="75000"/>
                    <a:lumOff val="25000"/>
                  </a:schemeClr>
                </a:solidFill>
                <a:latin typeface="Neris Black" panose="00000A00000000000000" pitchFamily="50" charset="0"/>
              </a:rPr>
              <a:t>Earlier</a:t>
            </a:r>
          </a:p>
          <a:p>
            <a:r>
              <a:rPr lang="en-US" sz="2000" b="1" dirty="0">
                <a:solidFill>
                  <a:schemeClr val="accent6">
                    <a:lumMod val="75000"/>
                    <a:lumOff val="25000"/>
                  </a:schemeClr>
                </a:solidFill>
                <a:latin typeface="Neris Black" panose="00000A00000000000000" pitchFamily="50" charset="0"/>
              </a:rPr>
              <a:t>   </a:t>
            </a:r>
            <a:r>
              <a:rPr lang="en-US" sz="1600" dirty="0">
                <a:latin typeface="+mn-lt"/>
              </a:rPr>
              <a:t>Count the number of cost &gt; 500 by customer</a:t>
            </a:r>
            <a:endParaRPr lang="en-US" sz="2000" b="1" dirty="0">
              <a:solidFill>
                <a:schemeClr val="tx1">
                  <a:lumMod val="65000"/>
                  <a:lumOff val="35000"/>
                </a:schemeClr>
              </a:solidFill>
              <a:latin typeface="Neris Black" panose="00000A00000000000000" pitchFamily="50" charset="0"/>
            </a:endParaRPr>
          </a:p>
        </p:txBody>
      </p:sp>
      <p:sp>
        <p:nvSpPr>
          <p:cNvPr id="3" name="Rounded Rectangle 2"/>
          <p:cNvSpPr/>
          <p:nvPr/>
        </p:nvSpPr>
        <p:spPr>
          <a:xfrm>
            <a:off x="9764430" y="1707164"/>
            <a:ext cx="1123950" cy="48014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9355" y="892851"/>
            <a:ext cx="4365625" cy="5566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5895975" y="892851"/>
            <a:ext cx="1009650" cy="82164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2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807" y="2747963"/>
            <a:ext cx="6425505" cy="2576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7029450" y="1171575"/>
            <a:ext cx="590550" cy="98107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7029450" y="2162175"/>
            <a:ext cx="800100" cy="153290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unded Rectangle 13"/>
          <p:cNvSpPr/>
          <p:nvPr/>
        </p:nvSpPr>
        <p:spPr>
          <a:xfrm>
            <a:off x="7029450" y="3695080"/>
            <a:ext cx="590550" cy="22684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ounded Rectangle 14"/>
          <p:cNvSpPr/>
          <p:nvPr/>
        </p:nvSpPr>
        <p:spPr>
          <a:xfrm>
            <a:off x="7029450" y="3921920"/>
            <a:ext cx="590550" cy="77390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p:cNvSpPr/>
          <p:nvPr/>
        </p:nvSpPr>
        <p:spPr>
          <a:xfrm>
            <a:off x="7029450" y="4695825"/>
            <a:ext cx="590550" cy="157162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p:cNvSpPr/>
          <p:nvPr/>
        </p:nvSpPr>
        <p:spPr>
          <a:xfrm>
            <a:off x="7029450" y="6258563"/>
            <a:ext cx="590550" cy="22684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p:cNvSpPr/>
          <p:nvPr/>
        </p:nvSpPr>
        <p:spPr>
          <a:xfrm>
            <a:off x="8048625" y="1771649"/>
            <a:ext cx="514350" cy="36425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ounded Rectangle 18"/>
          <p:cNvSpPr/>
          <p:nvPr/>
        </p:nvSpPr>
        <p:spPr>
          <a:xfrm>
            <a:off x="8048625" y="2533651"/>
            <a:ext cx="514350" cy="116143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8048625" y="4308872"/>
            <a:ext cx="514350" cy="37742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le 20"/>
          <p:cNvSpPr/>
          <p:nvPr/>
        </p:nvSpPr>
        <p:spPr>
          <a:xfrm>
            <a:off x="8048625" y="5657850"/>
            <a:ext cx="552450" cy="6096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p:cNvSpPr/>
          <p:nvPr/>
        </p:nvSpPr>
        <p:spPr>
          <a:xfrm>
            <a:off x="10086974" y="1171575"/>
            <a:ext cx="210855" cy="98107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ounded Rectangle 23"/>
          <p:cNvSpPr/>
          <p:nvPr/>
        </p:nvSpPr>
        <p:spPr>
          <a:xfrm>
            <a:off x="10086973" y="2162175"/>
            <a:ext cx="210855" cy="153290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p:cNvSpPr/>
          <p:nvPr/>
        </p:nvSpPr>
        <p:spPr>
          <a:xfrm>
            <a:off x="10086974" y="3931446"/>
            <a:ext cx="210853" cy="76438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ounded Rectangle 25"/>
          <p:cNvSpPr/>
          <p:nvPr/>
        </p:nvSpPr>
        <p:spPr>
          <a:xfrm>
            <a:off x="10086974" y="4695825"/>
            <a:ext cx="210855" cy="156273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1866900" y="4126960"/>
            <a:ext cx="4833412" cy="50219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ed Rectangle 26"/>
          <p:cNvSpPr/>
          <p:nvPr/>
        </p:nvSpPr>
        <p:spPr>
          <a:xfrm>
            <a:off x="7029450" y="857385"/>
            <a:ext cx="1019175" cy="565127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p:cNvSpPr/>
          <p:nvPr/>
        </p:nvSpPr>
        <p:spPr>
          <a:xfrm>
            <a:off x="1866900" y="4126960"/>
            <a:ext cx="4833412" cy="50219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41644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11266"/>
                                        </p:tgtEl>
                                        <p:attrNameLst>
                                          <p:attrName>style.visibility</p:attrName>
                                        </p:attrNameLst>
                                      </p:cBhvr>
                                      <p:to>
                                        <p:strVal val="visible"/>
                                      </p:to>
                                    </p:set>
                                    <p:animEffect transition="in" filter="fade">
                                      <p:cBhvr>
                                        <p:cTn id="23" dur="500"/>
                                        <p:tgtEl>
                                          <p:spTgt spid="11266"/>
                                        </p:tgtEl>
                                      </p:cBhvr>
                                    </p:animEffect>
                                  </p:childTnLst>
                                </p:cTn>
                              </p:par>
                              <p:par>
                                <p:cTn id="24" presetID="10" presetClass="entr" presetSubtype="0" fill="hold" nodeType="withEffect">
                                  <p:stCondLst>
                                    <p:cond delay="0"/>
                                  </p:stCondLst>
                                  <p:childTnLst>
                                    <p:set>
                                      <p:cBhvr>
                                        <p:cTn id="25" dur="1" fill="hold">
                                          <p:stCondLst>
                                            <p:cond delay="0"/>
                                          </p:stCondLst>
                                        </p:cTn>
                                        <p:tgtEl>
                                          <p:spTgt spid="11268"/>
                                        </p:tgtEl>
                                        <p:attrNameLst>
                                          <p:attrName>style.visibility</p:attrName>
                                        </p:attrNameLst>
                                      </p:cBhvr>
                                      <p:to>
                                        <p:strVal val="visible"/>
                                      </p:to>
                                    </p:set>
                                    <p:animEffect transition="in" filter="fade">
                                      <p:cBhvr>
                                        <p:cTn id="26" dur="500"/>
                                        <p:tgtEl>
                                          <p:spTgt spid="1126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7"/>
                                        </p:tgtEl>
                                      </p:cBhvr>
                                    </p:animEffect>
                                    <p:set>
                                      <p:cBhvr>
                                        <p:cTn id="44" dur="1" fill="hold">
                                          <p:stCondLst>
                                            <p:cond delay="499"/>
                                          </p:stCondLst>
                                        </p:cTn>
                                        <p:tgtEl>
                                          <p:spTgt spid="27"/>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4"/>
                                        </p:tgtEl>
                                      </p:cBhvr>
                                    </p:animEffect>
                                    <p:set>
                                      <p:cBhvr>
                                        <p:cTn id="65" dur="1" fill="hold">
                                          <p:stCondLst>
                                            <p:cond delay="499"/>
                                          </p:stCondLst>
                                        </p:cTn>
                                        <p:tgtEl>
                                          <p:spTgt spid="4"/>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18"/>
                                        </p:tgtEl>
                                      </p:cBhvr>
                                    </p:animEffect>
                                    <p:set>
                                      <p:cBhvr>
                                        <p:cTn id="68" dur="1" fill="hold">
                                          <p:stCondLst>
                                            <p:cond delay="499"/>
                                          </p:stCondLst>
                                        </p:cTn>
                                        <p:tgtEl>
                                          <p:spTgt spid="18"/>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2"/>
                                        </p:tgtEl>
                                      </p:cBhvr>
                                    </p:animEffect>
                                    <p:set>
                                      <p:cBhvr>
                                        <p:cTn id="71" dur="1" fill="hold">
                                          <p:stCondLst>
                                            <p:cond delay="499"/>
                                          </p:stCondLst>
                                        </p:cTn>
                                        <p:tgtEl>
                                          <p:spTgt spid="22"/>
                                        </p:tgtEl>
                                        <p:attrNameLst>
                                          <p:attrName>style.visibility</p:attrName>
                                        </p:attrNameLst>
                                      </p:cBhvr>
                                      <p:to>
                                        <p:strVal val="hidden"/>
                                      </p:to>
                                    </p:set>
                                  </p:childTnLst>
                                </p:cTn>
                              </p:par>
                              <p:par>
                                <p:cTn id="72" presetID="10"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500"/>
                                        <p:tgtEl>
                                          <p:spTgt spid="1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fade">
                                      <p:cBhvr>
                                        <p:cTn id="84" dur="500"/>
                                        <p:tgtEl>
                                          <p:spTgt spid="2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13"/>
                                        </p:tgtEl>
                                      </p:cBhvr>
                                    </p:animEffect>
                                    <p:set>
                                      <p:cBhvr>
                                        <p:cTn id="89" dur="1" fill="hold">
                                          <p:stCondLst>
                                            <p:cond delay="499"/>
                                          </p:stCondLst>
                                        </p:cTn>
                                        <p:tgtEl>
                                          <p:spTgt spid="13"/>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9"/>
                                        </p:tgtEl>
                                      </p:cBhvr>
                                    </p:animEffect>
                                    <p:set>
                                      <p:cBhvr>
                                        <p:cTn id="92" dur="1" fill="hold">
                                          <p:stCondLst>
                                            <p:cond delay="499"/>
                                          </p:stCondLst>
                                        </p:cTn>
                                        <p:tgtEl>
                                          <p:spTgt spid="19"/>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24"/>
                                        </p:tgtEl>
                                      </p:cBhvr>
                                    </p:animEffect>
                                    <p:set>
                                      <p:cBhvr>
                                        <p:cTn id="95" dur="1" fill="hold">
                                          <p:stCondLst>
                                            <p:cond delay="499"/>
                                          </p:stCondLst>
                                        </p:cTn>
                                        <p:tgtEl>
                                          <p:spTgt spid="24"/>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500"/>
                                        <p:tgtEl>
                                          <p:spTgt spid="14"/>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1" nodeType="clickEffect">
                                  <p:stCondLst>
                                    <p:cond delay="0"/>
                                  </p:stCondLst>
                                  <p:childTnLst>
                                    <p:animEffect transition="out" filter="fade">
                                      <p:cBhvr>
                                        <p:cTn id="102" dur="500"/>
                                        <p:tgtEl>
                                          <p:spTgt spid="14"/>
                                        </p:tgtEl>
                                      </p:cBhvr>
                                    </p:animEffect>
                                    <p:set>
                                      <p:cBhvr>
                                        <p:cTn id="103" dur="1" fill="hold">
                                          <p:stCondLst>
                                            <p:cond delay="499"/>
                                          </p:stCondLst>
                                        </p:cTn>
                                        <p:tgtEl>
                                          <p:spTgt spid="1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5"/>
                                        </p:tgtEl>
                                        <p:attrNameLst>
                                          <p:attrName>style.visibility</p:attrName>
                                        </p:attrNameLst>
                                      </p:cBhvr>
                                      <p:to>
                                        <p:strVal val="visible"/>
                                      </p:to>
                                    </p:set>
                                    <p:animEffect transition="in" filter="fade">
                                      <p:cBhvr>
                                        <p:cTn id="108" dur="500"/>
                                        <p:tgtEl>
                                          <p:spTgt spid="15"/>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animEffect transition="in" filter="fade">
                                      <p:cBhvr>
                                        <p:cTn id="111" dur="500"/>
                                        <p:tgtEl>
                                          <p:spTgt spid="2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500"/>
                                        <p:tgtEl>
                                          <p:spTgt spid="25"/>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1" nodeType="clickEffect">
                                  <p:stCondLst>
                                    <p:cond delay="0"/>
                                  </p:stCondLst>
                                  <p:childTnLst>
                                    <p:animEffect transition="out" filter="fade">
                                      <p:cBhvr>
                                        <p:cTn id="118" dur="500"/>
                                        <p:tgtEl>
                                          <p:spTgt spid="15"/>
                                        </p:tgtEl>
                                      </p:cBhvr>
                                    </p:animEffect>
                                    <p:set>
                                      <p:cBhvr>
                                        <p:cTn id="119" dur="1" fill="hold">
                                          <p:stCondLst>
                                            <p:cond delay="499"/>
                                          </p:stCondLst>
                                        </p:cTn>
                                        <p:tgtEl>
                                          <p:spTgt spid="15"/>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0"/>
                                        </p:tgtEl>
                                      </p:cBhvr>
                                    </p:animEffect>
                                    <p:set>
                                      <p:cBhvr>
                                        <p:cTn id="122" dur="1" fill="hold">
                                          <p:stCondLst>
                                            <p:cond delay="499"/>
                                          </p:stCondLst>
                                        </p:cTn>
                                        <p:tgtEl>
                                          <p:spTgt spid="20"/>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25"/>
                                        </p:tgtEl>
                                      </p:cBhvr>
                                    </p:animEffect>
                                    <p:set>
                                      <p:cBhvr>
                                        <p:cTn id="125" dur="1" fill="hold">
                                          <p:stCondLst>
                                            <p:cond delay="499"/>
                                          </p:stCondLst>
                                        </p:cTn>
                                        <p:tgtEl>
                                          <p:spTgt spid="25"/>
                                        </p:tgtEl>
                                        <p:attrNameLst>
                                          <p:attrName>style.visibility</p:attrName>
                                        </p:attrNameLst>
                                      </p:cBhvr>
                                      <p:to>
                                        <p:strVal val="hidden"/>
                                      </p:to>
                                    </p:set>
                                  </p:childTnLst>
                                </p:cTn>
                              </p:par>
                              <p:par>
                                <p:cTn id="126" presetID="10" presetClass="entr" presetSubtype="0" fill="hold" grpId="0" nodeType="withEffect">
                                  <p:stCondLst>
                                    <p:cond delay="0"/>
                                  </p:stCondLst>
                                  <p:childTnLst>
                                    <p:set>
                                      <p:cBhvr>
                                        <p:cTn id="127" dur="1" fill="hold">
                                          <p:stCondLst>
                                            <p:cond delay="0"/>
                                          </p:stCondLst>
                                        </p:cTn>
                                        <p:tgtEl>
                                          <p:spTgt spid="16"/>
                                        </p:tgtEl>
                                        <p:attrNameLst>
                                          <p:attrName>style.visibility</p:attrName>
                                        </p:attrNameLst>
                                      </p:cBhvr>
                                      <p:to>
                                        <p:strVal val="visible"/>
                                      </p:to>
                                    </p:set>
                                    <p:animEffect transition="in" filter="fade">
                                      <p:cBhvr>
                                        <p:cTn id="128" dur="500"/>
                                        <p:tgtEl>
                                          <p:spTgt spid="16"/>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1"/>
                                        </p:tgtEl>
                                        <p:attrNameLst>
                                          <p:attrName>style.visibility</p:attrName>
                                        </p:attrNameLst>
                                      </p:cBhvr>
                                      <p:to>
                                        <p:strVal val="visible"/>
                                      </p:to>
                                    </p:set>
                                    <p:animEffect transition="in" filter="fade">
                                      <p:cBhvr>
                                        <p:cTn id="131" dur="500"/>
                                        <p:tgtEl>
                                          <p:spTgt spid="21"/>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6"/>
                                        </p:tgtEl>
                                        <p:attrNameLst>
                                          <p:attrName>style.visibility</p:attrName>
                                        </p:attrNameLst>
                                      </p:cBhvr>
                                      <p:to>
                                        <p:strVal val="visible"/>
                                      </p:to>
                                    </p:set>
                                    <p:animEffect transition="in" filter="fade">
                                      <p:cBhvr>
                                        <p:cTn id="134" dur="500"/>
                                        <p:tgtEl>
                                          <p:spTgt spid="26"/>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xit" presetSubtype="0" fill="hold" grpId="1" nodeType="clickEffect">
                                  <p:stCondLst>
                                    <p:cond delay="0"/>
                                  </p:stCondLst>
                                  <p:childTnLst>
                                    <p:animEffect transition="out" filter="fade">
                                      <p:cBhvr>
                                        <p:cTn id="138" dur="500"/>
                                        <p:tgtEl>
                                          <p:spTgt spid="16"/>
                                        </p:tgtEl>
                                      </p:cBhvr>
                                    </p:animEffect>
                                    <p:set>
                                      <p:cBhvr>
                                        <p:cTn id="139" dur="1" fill="hold">
                                          <p:stCondLst>
                                            <p:cond delay="499"/>
                                          </p:stCondLst>
                                        </p:cTn>
                                        <p:tgtEl>
                                          <p:spTgt spid="16"/>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21"/>
                                        </p:tgtEl>
                                      </p:cBhvr>
                                    </p:animEffect>
                                    <p:set>
                                      <p:cBhvr>
                                        <p:cTn id="142" dur="1" fill="hold">
                                          <p:stCondLst>
                                            <p:cond delay="499"/>
                                          </p:stCondLst>
                                        </p:cTn>
                                        <p:tgtEl>
                                          <p:spTgt spid="21"/>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26"/>
                                        </p:tgtEl>
                                      </p:cBhvr>
                                    </p:animEffect>
                                    <p:set>
                                      <p:cBhvr>
                                        <p:cTn id="145" dur="1" fill="hold">
                                          <p:stCondLst>
                                            <p:cond delay="499"/>
                                          </p:stCondLst>
                                        </p:cTn>
                                        <p:tgtEl>
                                          <p:spTgt spid="26"/>
                                        </p:tgtEl>
                                        <p:attrNameLst>
                                          <p:attrName>style.visibility</p:attrName>
                                        </p:attrNameLst>
                                      </p:cBhvr>
                                      <p:to>
                                        <p:strVal val="hidden"/>
                                      </p:to>
                                    </p:set>
                                  </p:childTnLst>
                                </p:cTn>
                              </p:par>
                              <p:par>
                                <p:cTn id="146" presetID="10" presetClass="entr" presetSubtype="0" fill="hold" grpId="0" nodeType="withEffect">
                                  <p:stCondLst>
                                    <p:cond delay="0"/>
                                  </p:stCondLst>
                                  <p:childTnLst>
                                    <p:set>
                                      <p:cBhvr>
                                        <p:cTn id="147" dur="1" fill="hold">
                                          <p:stCondLst>
                                            <p:cond delay="0"/>
                                          </p:stCondLst>
                                        </p:cTn>
                                        <p:tgtEl>
                                          <p:spTgt spid="17"/>
                                        </p:tgtEl>
                                        <p:attrNameLst>
                                          <p:attrName>style.visibility</p:attrName>
                                        </p:attrNameLst>
                                      </p:cBhvr>
                                      <p:to>
                                        <p:strVal val="visible"/>
                                      </p:to>
                                    </p:set>
                                    <p:animEffect transition="in" filter="fade">
                                      <p:cBhvr>
                                        <p:cTn id="1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P spid="23" grpId="0"/>
      <p:bldP spid="4" grpId="0" animBg="1"/>
      <p:bldP spid="4" grpId="1" animBg="1"/>
      <p:bldP spid="13" grpId="0" animBg="1"/>
      <p:bldP spid="13" grpId="1" animBg="1"/>
      <p:bldP spid="14" grpId="0" animBg="1"/>
      <p:bldP spid="14" grpId="1" animBg="1"/>
      <p:bldP spid="15" grpId="0" animBg="1"/>
      <p:bldP spid="15" grpId="1" animBg="1"/>
      <p:bldP spid="16" grpId="0" animBg="1"/>
      <p:bldP spid="16" grpId="1" animBg="1"/>
      <p:bldP spid="17" grpId="0"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4" grpId="0" animBg="1"/>
      <p:bldP spid="24" grpId="1" animBg="1"/>
      <p:bldP spid="25" grpId="0" animBg="1"/>
      <p:bldP spid="25" grpId="1" animBg="1"/>
      <p:bldP spid="26" grpId="0" animBg="1"/>
      <p:bldP spid="26" grpId="1" animBg="1"/>
      <p:bldP spid="7" grpId="0" animBg="1"/>
      <p:bldP spid="7" grpId="1" animBg="1"/>
      <p:bldP spid="27" grpId="0" animBg="1"/>
      <p:bldP spid="27" grpId="1"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94555">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TextBox 4"/>
          <p:cNvSpPr txBox="1"/>
          <p:nvPr/>
        </p:nvSpPr>
        <p:spPr>
          <a:xfrm>
            <a:off x="174936" y="2828835"/>
            <a:ext cx="5872085" cy="1107996"/>
          </a:xfrm>
          <a:prstGeom prst="rect">
            <a:avLst/>
          </a:prstGeom>
          <a:noFill/>
        </p:spPr>
        <p:txBody>
          <a:bodyPr wrap="square" rtlCol="0">
            <a:spAutoFit/>
          </a:bodyPr>
          <a:lstStyle/>
          <a:p>
            <a:pPr algn="ctr"/>
            <a:r>
              <a:rPr lang="en-US" sz="6600" b="1" i="1" spc="-300" dirty="0" err="1">
                <a:solidFill>
                  <a:srgbClr val="00B0F0"/>
                </a:solidFill>
                <a:latin typeface="Neris Black" panose="00000A00000000000000" pitchFamily="50" charset="0"/>
              </a:rPr>
              <a:t>Lazy</a:t>
            </a:r>
            <a:r>
              <a:rPr lang="en-US" sz="6600" b="1" i="1" spc="-300" dirty="0" err="1">
                <a:solidFill>
                  <a:schemeClr val="bg1"/>
                </a:solidFill>
                <a:latin typeface="Neris Black" panose="00000A00000000000000" pitchFamily="50" charset="0"/>
              </a:rPr>
              <a:t>Dax</a:t>
            </a:r>
            <a:endParaRPr lang="id-ID" sz="6600" b="1" i="1" spc="-300" dirty="0">
              <a:solidFill>
                <a:schemeClr val="bg1"/>
              </a:solidFill>
              <a:latin typeface="Neris Black" panose="00000A00000000000000" pitchFamily="50" charset="0"/>
            </a:endParaRPr>
          </a:p>
        </p:txBody>
      </p:sp>
      <p:sp>
        <p:nvSpPr>
          <p:cNvPr id="6" name="TextBox 5"/>
          <p:cNvSpPr txBox="1"/>
          <p:nvPr/>
        </p:nvSpPr>
        <p:spPr>
          <a:xfrm>
            <a:off x="6548845" y="3146018"/>
            <a:ext cx="4785362" cy="461665"/>
          </a:xfrm>
          <a:prstGeom prst="rect">
            <a:avLst/>
          </a:prstGeom>
          <a:noFill/>
        </p:spPr>
        <p:txBody>
          <a:bodyPr wrap="square" rtlCol="0">
            <a:spAutoFit/>
          </a:bodyPr>
          <a:lstStyle/>
          <a:p>
            <a:r>
              <a:rPr lang="en-US" sz="2400" b="1" i="1" spc="-150" dirty="0">
                <a:solidFill>
                  <a:schemeClr val="bg1"/>
                </a:solidFill>
                <a:latin typeface="Neris Thin" panose="00000300000000000000" pitchFamily="50" charset="0"/>
              </a:rPr>
              <a:t>2. Retention/Churn Rate</a:t>
            </a:r>
            <a:endParaRPr lang="id-ID" sz="2400" b="1" i="1" spc="-150" dirty="0">
              <a:solidFill>
                <a:schemeClr val="bg1"/>
              </a:solidFill>
              <a:latin typeface="Neris Thin" panose="00000300000000000000" pitchFamily="50" charset="0"/>
            </a:endParaRPr>
          </a:p>
        </p:txBody>
      </p:sp>
      <p:sp>
        <p:nvSpPr>
          <p:cNvPr id="7" name="Rectangle 6"/>
          <p:cNvSpPr/>
          <p:nvPr/>
        </p:nvSpPr>
        <p:spPr>
          <a:xfrm>
            <a:off x="6149340" y="2737937"/>
            <a:ext cx="80554" cy="13821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014984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Horizontal)">
                                      <p:cBhvr>
                                        <p:cTn id="11" dur="500"/>
                                        <p:tgtEl>
                                          <p:spTgt spid="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Practical Case</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Retention Rate</a:t>
            </a:r>
          </a:p>
        </p:txBody>
      </p:sp>
      <p:cxnSp>
        <p:nvCxnSpPr>
          <p:cNvPr id="18" name="Straight Arrow Connector 17"/>
          <p:cNvCxnSpPr/>
          <p:nvPr/>
        </p:nvCxnSpPr>
        <p:spPr>
          <a:xfrm>
            <a:off x="1728871" y="5314866"/>
            <a:ext cx="8186654"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bwMode="auto">
          <a:xfrm>
            <a:off x="3034898" y="5428805"/>
            <a:ext cx="43601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eaLnBrk="1" hangingPunct="1"/>
            <a:r>
              <a:rPr lang="fr-BE" sz="1600" b="1" dirty="0">
                <a:solidFill>
                  <a:srgbClr val="404040"/>
                </a:solidFill>
                <a:latin typeface="+mj-lt"/>
                <a:cs typeface="Arial" pitchFamily="34" charset="0"/>
              </a:rPr>
              <a:t>2017</a:t>
            </a:r>
            <a:endParaRPr lang="en-GB" sz="1600" b="1" dirty="0" err="1">
              <a:solidFill>
                <a:srgbClr val="404040"/>
              </a:solidFill>
              <a:latin typeface="+mj-lt"/>
              <a:cs typeface="Arial" pitchFamily="34" charset="0"/>
            </a:endParaRPr>
          </a:p>
        </p:txBody>
      </p:sp>
      <p:sp>
        <p:nvSpPr>
          <p:cNvPr id="21" name="TextBox 20"/>
          <p:cNvSpPr txBox="1"/>
          <p:nvPr/>
        </p:nvSpPr>
        <p:spPr bwMode="auto">
          <a:xfrm>
            <a:off x="8428172" y="5428028"/>
            <a:ext cx="43601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eaLnBrk="1" hangingPunct="1"/>
            <a:r>
              <a:rPr lang="fr-BE" sz="1600" b="1" dirty="0">
                <a:solidFill>
                  <a:srgbClr val="404040"/>
                </a:solidFill>
                <a:latin typeface="+mj-lt"/>
                <a:cs typeface="Arial" pitchFamily="34" charset="0"/>
              </a:rPr>
              <a:t>2018</a:t>
            </a:r>
            <a:endParaRPr lang="en-GB" sz="1600" b="1" dirty="0" err="1">
              <a:solidFill>
                <a:srgbClr val="404040"/>
              </a:solidFill>
              <a:latin typeface="+mj-lt"/>
              <a:cs typeface="Arial" pitchFamily="34" charset="0"/>
            </a:endParaRPr>
          </a:p>
        </p:txBody>
      </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432" y="2376637"/>
            <a:ext cx="1176728" cy="1216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7417" y="2116712"/>
            <a:ext cx="1311640" cy="1206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771" y="2694850"/>
            <a:ext cx="1216590" cy="1257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6179" y="3821380"/>
            <a:ext cx="1215375" cy="1176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8369" y="2116712"/>
            <a:ext cx="1311640" cy="1206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0361" y="3922941"/>
            <a:ext cx="1215375" cy="1176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1110" y="3732441"/>
            <a:ext cx="1151335" cy="1144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73764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Practical Case</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Retention Rate</a:t>
            </a:r>
          </a:p>
        </p:txBody>
      </p:sp>
      <p:sp>
        <p:nvSpPr>
          <p:cNvPr id="14" name="Oval 13"/>
          <p:cNvSpPr/>
          <p:nvPr/>
        </p:nvSpPr>
        <p:spPr>
          <a:xfrm>
            <a:off x="4136562" y="1594086"/>
            <a:ext cx="6732926" cy="412432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5" name="Oval 14"/>
          <p:cNvSpPr/>
          <p:nvPr/>
        </p:nvSpPr>
        <p:spPr>
          <a:xfrm>
            <a:off x="1620713" y="1594086"/>
            <a:ext cx="6732926" cy="4124325"/>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789" y="2853226"/>
            <a:ext cx="1403712" cy="1451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6647" y="2163568"/>
            <a:ext cx="1564647" cy="1439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4735" y="2853226"/>
            <a:ext cx="1451261" cy="149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6647" y="3779522"/>
            <a:ext cx="1449812" cy="1403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bwMode="auto">
          <a:xfrm>
            <a:off x="3510031" y="4628819"/>
            <a:ext cx="13452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eaLnBrk="1" hangingPunct="1"/>
            <a:r>
              <a:rPr lang="fr-BE" sz="3600" b="1" dirty="0">
                <a:solidFill>
                  <a:srgbClr val="404040"/>
                </a:solidFill>
                <a:latin typeface="+mj-lt"/>
                <a:cs typeface="Arial" pitchFamily="34" charset="0"/>
              </a:rPr>
              <a:t>2017</a:t>
            </a:r>
            <a:endParaRPr lang="en-GB" sz="3600" b="1" dirty="0" err="1">
              <a:solidFill>
                <a:srgbClr val="404040"/>
              </a:solidFill>
              <a:latin typeface="+mj-lt"/>
              <a:cs typeface="Arial" pitchFamily="34" charset="0"/>
            </a:endParaRPr>
          </a:p>
        </p:txBody>
      </p:sp>
      <p:sp>
        <p:nvSpPr>
          <p:cNvPr id="29" name="TextBox 28"/>
          <p:cNvSpPr txBox="1"/>
          <p:nvPr/>
        </p:nvSpPr>
        <p:spPr bwMode="auto">
          <a:xfrm>
            <a:off x="8124640" y="4548833"/>
            <a:ext cx="112438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eaLnBrk="1" hangingPunct="1"/>
            <a:r>
              <a:rPr lang="fr-BE" sz="3600" b="1" dirty="0">
                <a:solidFill>
                  <a:srgbClr val="404040"/>
                </a:solidFill>
                <a:latin typeface="+mj-lt"/>
                <a:cs typeface="Arial" pitchFamily="34" charset="0"/>
              </a:rPr>
              <a:t>2018</a:t>
            </a:r>
            <a:endParaRPr lang="en-GB" sz="3600" b="1" dirty="0" err="1">
              <a:solidFill>
                <a:srgbClr val="404040"/>
              </a:solidFill>
              <a:latin typeface="+mj-lt"/>
              <a:cs typeface="Arial" pitchFamily="34" charset="0"/>
            </a:endParaRPr>
          </a:p>
        </p:txBody>
      </p:sp>
    </p:spTree>
    <p:extLst>
      <p:ext uri="{BB962C8B-B14F-4D97-AF65-F5344CB8AC3E}">
        <p14:creationId xmlns:p14="http://schemas.microsoft.com/office/powerpoint/2010/main" val="41448863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animBg="1"/>
      <p:bldP spid="15" grpId="0" animBg="1"/>
      <p:bldP spid="28" grpId="0"/>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Practical Case</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Retention Rate</a:t>
            </a:r>
          </a:p>
        </p:txBody>
      </p:sp>
      <p:cxnSp>
        <p:nvCxnSpPr>
          <p:cNvPr id="76" name="Straight Arrow Connector 75"/>
          <p:cNvCxnSpPr/>
          <p:nvPr/>
        </p:nvCxnSpPr>
        <p:spPr>
          <a:xfrm>
            <a:off x="1159074" y="2451336"/>
            <a:ext cx="9270801"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351246" y="1350341"/>
            <a:ext cx="0" cy="134721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bwMode="auto">
          <a:xfrm>
            <a:off x="3537932" y="2504467"/>
            <a:ext cx="43601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eaLnBrk="1" hangingPunct="1"/>
            <a:r>
              <a:rPr lang="fr-BE" sz="1600" b="1" dirty="0">
                <a:solidFill>
                  <a:srgbClr val="404040"/>
                </a:solidFill>
                <a:latin typeface="+mj-lt"/>
                <a:cs typeface="Arial" pitchFamily="34" charset="0"/>
              </a:rPr>
              <a:t>2017</a:t>
            </a:r>
            <a:endParaRPr lang="en-GB" sz="1600" b="1" dirty="0" err="1">
              <a:solidFill>
                <a:srgbClr val="404040"/>
              </a:solidFill>
              <a:latin typeface="+mj-lt"/>
              <a:cs typeface="Arial" pitchFamily="34" charset="0"/>
            </a:endParaRPr>
          </a:p>
        </p:txBody>
      </p:sp>
      <p:sp>
        <p:nvSpPr>
          <p:cNvPr id="79" name="TextBox 78"/>
          <p:cNvSpPr txBox="1"/>
          <p:nvPr/>
        </p:nvSpPr>
        <p:spPr bwMode="auto">
          <a:xfrm>
            <a:off x="8173333" y="2504467"/>
            <a:ext cx="43601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eaLnBrk="1" hangingPunct="1"/>
            <a:r>
              <a:rPr lang="fr-BE" sz="1600" b="1" dirty="0">
                <a:solidFill>
                  <a:srgbClr val="404040"/>
                </a:solidFill>
                <a:latin typeface="+mj-lt"/>
                <a:cs typeface="Arial" pitchFamily="34" charset="0"/>
              </a:rPr>
              <a:t>2018</a:t>
            </a:r>
            <a:endParaRPr lang="en-GB" sz="1600" b="1" dirty="0" err="1">
              <a:solidFill>
                <a:srgbClr val="404040"/>
              </a:solidFill>
              <a:latin typeface="+mj-lt"/>
              <a:cs typeface="Arial" pitchFamily="34" charset="0"/>
            </a:endParaRPr>
          </a:p>
        </p:txBody>
      </p:sp>
      <p:pic>
        <p:nvPicPr>
          <p:cNvPr id="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599" y="1555868"/>
            <a:ext cx="749196" cy="774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784" y="1531615"/>
            <a:ext cx="835091" cy="768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4390" y="1515560"/>
            <a:ext cx="774575" cy="800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07776" y="1541270"/>
            <a:ext cx="773802" cy="748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796" y="1521960"/>
            <a:ext cx="835091" cy="768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68824" y="1531615"/>
            <a:ext cx="773802" cy="748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6" name="Table 85"/>
          <p:cNvGraphicFramePr>
            <a:graphicFrameLocks noGrp="1"/>
          </p:cNvGraphicFramePr>
          <p:nvPr>
            <p:extLst>
              <p:ext uri="{D42A27DB-BD31-4B8C-83A1-F6EECF244321}">
                <p14:modId xmlns:p14="http://schemas.microsoft.com/office/powerpoint/2010/main" val="2285962162"/>
              </p:ext>
            </p:extLst>
          </p:nvPr>
        </p:nvGraphicFramePr>
        <p:xfrm>
          <a:off x="1011380" y="3251880"/>
          <a:ext cx="9504220" cy="1758270"/>
        </p:xfrm>
        <a:graphic>
          <a:graphicData uri="http://schemas.openxmlformats.org/drawingml/2006/table">
            <a:tbl>
              <a:tblPr firstRow="1" bandRow="1">
                <a:tableStyleId>{5C22544A-7EE6-4342-B048-85BDC9FD1C3A}</a:tableStyleId>
              </a:tblPr>
              <a:tblGrid>
                <a:gridCol w="693938">
                  <a:extLst>
                    <a:ext uri="{9D8B030D-6E8A-4147-A177-3AD203B41FA5}">
                      <a16:colId xmlns:a16="http://schemas.microsoft.com/office/drawing/2014/main" val="20000"/>
                    </a:ext>
                  </a:extLst>
                </a:gridCol>
                <a:gridCol w="1551154">
                  <a:extLst>
                    <a:ext uri="{9D8B030D-6E8A-4147-A177-3AD203B41FA5}">
                      <a16:colId xmlns:a16="http://schemas.microsoft.com/office/drawing/2014/main" val="20001"/>
                    </a:ext>
                  </a:extLst>
                </a:gridCol>
                <a:gridCol w="1837468">
                  <a:extLst>
                    <a:ext uri="{9D8B030D-6E8A-4147-A177-3AD203B41FA5}">
                      <a16:colId xmlns:a16="http://schemas.microsoft.com/office/drawing/2014/main" val="20002"/>
                    </a:ext>
                  </a:extLst>
                </a:gridCol>
                <a:gridCol w="1700252">
                  <a:extLst>
                    <a:ext uri="{9D8B030D-6E8A-4147-A177-3AD203B41FA5}">
                      <a16:colId xmlns:a16="http://schemas.microsoft.com/office/drawing/2014/main" val="20003"/>
                    </a:ext>
                  </a:extLst>
                </a:gridCol>
                <a:gridCol w="2313124">
                  <a:extLst>
                    <a:ext uri="{9D8B030D-6E8A-4147-A177-3AD203B41FA5}">
                      <a16:colId xmlns:a16="http://schemas.microsoft.com/office/drawing/2014/main" val="20004"/>
                    </a:ext>
                  </a:extLst>
                </a:gridCol>
                <a:gridCol w="1408284">
                  <a:extLst>
                    <a:ext uri="{9D8B030D-6E8A-4147-A177-3AD203B41FA5}">
                      <a16:colId xmlns:a16="http://schemas.microsoft.com/office/drawing/2014/main" val="20005"/>
                    </a:ext>
                  </a:extLst>
                </a:gridCol>
              </a:tblGrid>
              <a:tr h="586090">
                <a:tc>
                  <a:txBody>
                    <a:bodyPr/>
                    <a:lstStyle/>
                    <a:p>
                      <a:endParaRPr lang="en-GB" dirty="0"/>
                    </a:p>
                  </a:txBody>
                  <a:tcPr/>
                </a:tc>
                <a:tc>
                  <a:txBody>
                    <a:bodyPr/>
                    <a:lstStyle/>
                    <a:p>
                      <a:r>
                        <a:rPr lang="fr-BE" dirty="0"/>
                        <a:t>#Customer</a:t>
                      </a:r>
                      <a:endParaRPr lang="en-GB" dirty="0"/>
                    </a:p>
                  </a:txBody>
                  <a:tcPr/>
                </a:tc>
                <a:tc>
                  <a:txBody>
                    <a:bodyPr/>
                    <a:lstStyle/>
                    <a:p>
                      <a:r>
                        <a:rPr lang="fr-BE" baseline="0" dirty="0"/>
                        <a:t>#New Customer</a:t>
                      </a:r>
                      <a:endParaRPr lang="en-GB" dirty="0"/>
                    </a:p>
                  </a:txBody>
                  <a:tcPr/>
                </a:tc>
                <a:tc>
                  <a:txBody>
                    <a:bodyPr/>
                    <a:lstStyle/>
                    <a:p>
                      <a:r>
                        <a:rPr lang="fr-BE" baseline="0" dirty="0"/>
                        <a:t>#Old Customer</a:t>
                      </a:r>
                      <a:endParaRPr lang="en-GB" dirty="0"/>
                    </a:p>
                  </a:txBody>
                  <a:tcPr/>
                </a:tc>
                <a:tc>
                  <a:txBody>
                    <a:bodyPr/>
                    <a:lstStyle/>
                    <a:p>
                      <a:r>
                        <a:rPr lang="fr-BE" dirty="0"/>
                        <a:t>#</a:t>
                      </a:r>
                      <a:r>
                        <a:rPr lang="fr-BE" dirty="0" err="1"/>
                        <a:t>Previous</a:t>
                      </a:r>
                      <a:r>
                        <a:rPr lang="fr-BE" dirty="0"/>
                        <a:t> Customer</a:t>
                      </a:r>
                      <a:endParaRPr lang="en-GB" dirty="0"/>
                    </a:p>
                  </a:txBody>
                  <a:tcPr/>
                </a:tc>
                <a:tc>
                  <a:txBody>
                    <a:bodyPr/>
                    <a:lstStyle/>
                    <a:p>
                      <a:r>
                        <a:rPr lang="fr-BE" dirty="0"/>
                        <a:t>% </a:t>
                      </a:r>
                      <a:r>
                        <a:rPr lang="fr-BE" dirty="0" err="1"/>
                        <a:t>Retention</a:t>
                      </a:r>
                      <a:endParaRPr lang="en-GB" dirty="0"/>
                    </a:p>
                  </a:txBody>
                  <a:tcPr/>
                </a:tc>
                <a:extLst>
                  <a:ext uri="{0D108BD9-81ED-4DB2-BD59-A6C34878D82A}">
                    <a16:rowId xmlns:a16="http://schemas.microsoft.com/office/drawing/2014/main" val="10000"/>
                  </a:ext>
                </a:extLst>
              </a:tr>
              <a:tr h="586090">
                <a:tc>
                  <a:txBody>
                    <a:bodyPr/>
                    <a:lstStyle/>
                    <a:p>
                      <a:r>
                        <a:rPr lang="fr-BE" dirty="0"/>
                        <a:t>2017</a:t>
                      </a:r>
                      <a:endParaRPr lang="en-GB" dirty="0"/>
                    </a:p>
                  </a:txBody>
                  <a:tcPr/>
                </a:tc>
                <a:tc>
                  <a:txBody>
                    <a:bodyPr/>
                    <a:lstStyle/>
                    <a:p>
                      <a:r>
                        <a:rPr lang="fr-BE" dirty="0"/>
                        <a:t>4</a:t>
                      </a:r>
                      <a:endParaRPr lang="en-GB" dirty="0"/>
                    </a:p>
                  </a:txBody>
                  <a:tcPr/>
                </a:tc>
                <a:tc>
                  <a:txBody>
                    <a:bodyPr/>
                    <a:lstStyle/>
                    <a:p>
                      <a:r>
                        <a:rPr lang="fr-BE" dirty="0"/>
                        <a:t>/</a:t>
                      </a:r>
                      <a:endParaRPr lang="en-GB" dirty="0"/>
                    </a:p>
                  </a:txBody>
                  <a:tcPr/>
                </a:tc>
                <a:tc>
                  <a:txBody>
                    <a:bodyPr/>
                    <a:lstStyle/>
                    <a:p>
                      <a:r>
                        <a:rPr lang="fr-BE" dirty="0"/>
                        <a:t>/</a:t>
                      </a:r>
                      <a:endParaRPr lang="en-GB" dirty="0"/>
                    </a:p>
                  </a:txBody>
                  <a:tcPr/>
                </a:tc>
                <a:tc>
                  <a:txBody>
                    <a:bodyPr/>
                    <a:lstStyle/>
                    <a:p>
                      <a:r>
                        <a:rPr lang="fr-BE" dirty="0"/>
                        <a:t>/</a:t>
                      </a:r>
                      <a:endParaRPr lang="en-GB" dirty="0"/>
                    </a:p>
                  </a:txBody>
                  <a:tcPr/>
                </a:tc>
                <a:tc>
                  <a:txBody>
                    <a:bodyPr/>
                    <a:lstStyle/>
                    <a:p>
                      <a:r>
                        <a:rPr lang="fr-BE" dirty="0"/>
                        <a:t>/</a:t>
                      </a:r>
                      <a:endParaRPr lang="en-GB" dirty="0"/>
                    </a:p>
                  </a:txBody>
                  <a:tcPr/>
                </a:tc>
                <a:extLst>
                  <a:ext uri="{0D108BD9-81ED-4DB2-BD59-A6C34878D82A}">
                    <a16:rowId xmlns:a16="http://schemas.microsoft.com/office/drawing/2014/main" val="10001"/>
                  </a:ext>
                </a:extLst>
              </a:tr>
              <a:tr h="586090">
                <a:tc>
                  <a:txBody>
                    <a:bodyPr/>
                    <a:lstStyle/>
                    <a:p>
                      <a:r>
                        <a:rPr lang="fr-BE" dirty="0"/>
                        <a:t>2018</a:t>
                      </a:r>
                      <a:endParaRPr lang="en-GB" dirty="0"/>
                    </a:p>
                  </a:txBody>
                  <a:tcPr/>
                </a:tc>
                <a:tc>
                  <a:txBody>
                    <a:bodyPr/>
                    <a:lstStyle/>
                    <a:p>
                      <a:r>
                        <a:rPr lang="fr-BE" dirty="0"/>
                        <a:t>3</a:t>
                      </a:r>
                      <a:endParaRPr lang="en-GB" dirty="0"/>
                    </a:p>
                  </a:txBody>
                  <a:tcPr/>
                </a:tc>
                <a:tc>
                  <a:txBody>
                    <a:bodyPr/>
                    <a:lstStyle/>
                    <a:p>
                      <a:r>
                        <a:rPr lang="fr-BE" dirty="0"/>
                        <a:t>1</a:t>
                      </a:r>
                      <a:endParaRPr lang="en-GB" dirty="0"/>
                    </a:p>
                  </a:txBody>
                  <a:tcPr/>
                </a:tc>
                <a:tc>
                  <a:txBody>
                    <a:bodyPr/>
                    <a:lstStyle/>
                    <a:p>
                      <a:r>
                        <a:rPr lang="fr-BE" dirty="0"/>
                        <a:t>2</a:t>
                      </a:r>
                      <a:endParaRPr lang="en-GB" dirty="0"/>
                    </a:p>
                  </a:txBody>
                  <a:tcPr/>
                </a:tc>
                <a:tc>
                  <a:txBody>
                    <a:bodyPr/>
                    <a:lstStyle/>
                    <a:p>
                      <a:r>
                        <a:rPr lang="fr-BE" dirty="0"/>
                        <a:t>4</a:t>
                      </a:r>
                      <a:endParaRPr lang="en-GB" dirty="0"/>
                    </a:p>
                  </a:txBody>
                  <a:tcPr/>
                </a:tc>
                <a:tc>
                  <a:txBody>
                    <a:bodyPr/>
                    <a:lstStyle/>
                    <a:p>
                      <a:r>
                        <a:rPr lang="en-US" dirty="0"/>
                        <a:t>50% = 2 / 4</a:t>
                      </a:r>
                      <a:endParaRPr lang="en-GB" dirty="0"/>
                    </a:p>
                  </a:txBody>
                  <a:tcPr/>
                </a:tc>
                <a:extLst>
                  <a:ext uri="{0D108BD9-81ED-4DB2-BD59-A6C34878D82A}">
                    <a16:rowId xmlns:a16="http://schemas.microsoft.com/office/drawing/2014/main" val="10002"/>
                  </a:ext>
                </a:extLst>
              </a:tr>
            </a:tbl>
          </a:graphicData>
        </a:graphic>
      </p:graphicFrame>
      <p:pic>
        <p:nvPicPr>
          <p:cNvPr id="8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2395" y="1555868"/>
            <a:ext cx="756114" cy="751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Rectangle 87"/>
          <p:cNvSpPr/>
          <p:nvPr/>
        </p:nvSpPr>
        <p:spPr>
          <a:xfrm>
            <a:off x="8894612" y="3200810"/>
            <a:ext cx="1620988" cy="2007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50% = 2 / 4 </a:t>
            </a:r>
            <a:endParaRPr lang="en-GB" dirty="0"/>
          </a:p>
          <a:p>
            <a:pPr algn="ctr"/>
            <a:endParaRPr lang="en-GB" dirty="0"/>
          </a:p>
        </p:txBody>
      </p:sp>
      <p:sp>
        <p:nvSpPr>
          <p:cNvPr id="89" name="Rectangle 88"/>
          <p:cNvSpPr/>
          <p:nvPr/>
        </p:nvSpPr>
        <p:spPr>
          <a:xfrm>
            <a:off x="3200401" y="3166160"/>
            <a:ext cx="1942304" cy="2042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p:cNvSpPr/>
          <p:nvPr/>
        </p:nvSpPr>
        <p:spPr>
          <a:xfrm>
            <a:off x="4867304" y="3166160"/>
            <a:ext cx="1941928" cy="2007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ectangle 90"/>
          <p:cNvSpPr/>
          <p:nvPr/>
        </p:nvSpPr>
        <p:spPr>
          <a:xfrm>
            <a:off x="6692372" y="3166160"/>
            <a:ext cx="2331469" cy="2225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ounded Rectangle 91"/>
          <p:cNvSpPr/>
          <p:nvPr/>
        </p:nvSpPr>
        <p:spPr>
          <a:xfrm>
            <a:off x="1724993" y="3907100"/>
            <a:ext cx="256388" cy="28011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ounded Rectangle 92"/>
          <p:cNvSpPr/>
          <p:nvPr/>
        </p:nvSpPr>
        <p:spPr>
          <a:xfrm>
            <a:off x="1705943" y="4487196"/>
            <a:ext cx="281054" cy="23344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ounded Rectangle 93"/>
          <p:cNvSpPr/>
          <p:nvPr/>
        </p:nvSpPr>
        <p:spPr>
          <a:xfrm>
            <a:off x="1167731" y="1264751"/>
            <a:ext cx="5193737" cy="169927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ounded Rectangle 94"/>
          <p:cNvSpPr/>
          <p:nvPr/>
        </p:nvSpPr>
        <p:spPr>
          <a:xfrm>
            <a:off x="6366384" y="1259114"/>
            <a:ext cx="4077065" cy="169927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ounded Rectangle 95"/>
          <p:cNvSpPr/>
          <p:nvPr/>
        </p:nvSpPr>
        <p:spPr>
          <a:xfrm>
            <a:off x="3289430" y="4416539"/>
            <a:ext cx="301538" cy="37475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ounded Rectangle 96"/>
          <p:cNvSpPr/>
          <p:nvPr/>
        </p:nvSpPr>
        <p:spPr>
          <a:xfrm>
            <a:off x="6840228" y="1531615"/>
            <a:ext cx="848737" cy="8028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ounded Rectangle 97"/>
          <p:cNvSpPr/>
          <p:nvPr/>
        </p:nvSpPr>
        <p:spPr>
          <a:xfrm>
            <a:off x="5087864" y="4430264"/>
            <a:ext cx="286517" cy="37475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ounded Rectangle 98"/>
          <p:cNvSpPr/>
          <p:nvPr/>
        </p:nvSpPr>
        <p:spPr>
          <a:xfrm>
            <a:off x="6828281" y="4418709"/>
            <a:ext cx="269823" cy="37475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ounded Rectangle 99"/>
          <p:cNvSpPr/>
          <p:nvPr/>
        </p:nvSpPr>
        <p:spPr>
          <a:xfrm>
            <a:off x="1724993" y="3897576"/>
            <a:ext cx="269823" cy="28011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ounded Rectangle 100"/>
          <p:cNvSpPr/>
          <p:nvPr/>
        </p:nvSpPr>
        <p:spPr>
          <a:xfrm>
            <a:off x="5082313" y="4420739"/>
            <a:ext cx="286517" cy="38974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Rounded Rectangle 101"/>
          <p:cNvSpPr/>
          <p:nvPr/>
        </p:nvSpPr>
        <p:spPr>
          <a:xfrm>
            <a:off x="6809231" y="4413384"/>
            <a:ext cx="286517" cy="38974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ounded Rectangle 102"/>
          <p:cNvSpPr/>
          <p:nvPr/>
        </p:nvSpPr>
        <p:spPr>
          <a:xfrm>
            <a:off x="9109566" y="4433355"/>
            <a:ext cx="1263767" cy="38974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85741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2"/>
                                        </p:tgtEl>
                                        <p:attrNameLst>
                                          <p:attrName>style.visibility</p:attrName>
                                        </p:attrNameLst>
                                      </p:cBhvr>
                                      <p:to>
                                        <p:strVal val="visible"/>
                                      </p:to>
                                    </p:set>
                                    <p:animEffect transition="in" filter="fade">
                                      <p:cBhvr>
                                        <p:cTn id="14" dur="500"/>
                                        <p:tgtEl>
                                          <p:spTgt spid="82"/>
                                        </p:tgtEl>
                                      </p:cBhvr>
                                    </p:animEffect>
                                  </p:childTnLst>
                                </p:cTn>
                              </p:par>
                              <p:par>
                                <p:cTn id="15" presetID="10" presetClass="entr" presetSubtype="0" fill="hold" nodeType="with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500"/>
                                        <p:tgtEl>
                                          <p:spTgt spid="87"/>
                                        </p:tgtEl>
                                      </p:cBhvr>
                                    </p:animEffect>
                                  </p:childTnLst>
                                </p:cTn>
                              </p:par>
                              <p:par>
                                <p:cTn id="18" presetID="10" presetClass="entr" presetSubtype="0" fill="hold" nodeType="with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fade">
                                      <p:cBhvr>
                                        <p:cTn id="20" dur="500"/>
                                        <p:tgtEl>
                                          <p:spTgt spid="80"/>
                                        </p:tgtEl>
                                      </p:cBhvr>
                                    </p:animEffect>
                                  </p:childTnLst>
                                </p:cTn>
                              </p:par>
                              <p:par>
                                <p:cTn id="21" presetID="10"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fade">
                                      <p:cBhvr>
                                        <p:cTn id="23" dur="500"/>
                                        <p:tgtEl>
                                          <p:spTgt spid="76"/>
                                        </p:tgtEl>
                                      </p:cBhvr>
                                    </p:animEffect>
                                  </p:childTnLst>
                                </p:cTn>
                              </p:par>
                              <p:par>
                                <p:cTn id="24" presetID="10" presetClass="entr" presetSubtype="0" fill="hold"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par>
                                <p:cTn id="27" presetID="10"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fade">
                                      <p:cBhvr>
                                        <p:cTn id="29" dur="500"/>
                                        <p:tgtEl>
                                          <p:spTgt spid="7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fade">
                                      <p:cBhvr>
                                        <p:cTn id="32" dur="500"/>
                                        <p:tgtEl>
                                          <p:spTgt spid="7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fade">
                                      <p:cBhvr>
                                        <p:cTn id="35" dur="500"/>
                                        <p:tgtEl>
                                          <p:spTgt spid="79"/>
                                        </p:tgtEl>
                                      </p:cBhvr>
                                    </p:animEffect>
                                  </p:childTnLst>
                                </p:cTn>
                              </p:par>
                              <p:par>
                                <p:cTn id="36" presetID="10" presetClass="entr" presetSubtype="0" fill="hold" nodeType="with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fade">
                                      <p:cBhvr>
                                        <p:cTn id="38" dur="500"/>
                                        <p:tgtEl>
                                          <p:spTgt spid="83"/>
                                        </p:tgtEl>
                                      </p:cBhvr>
                                    </p:animEffect>
                                  </p:childTnLst>
                                </p:cTn>
                              </p:par>
                              <p:par>
                                <p:cTn id="39" presetID="10" presetClass="entr" presetSubtype="0" fill="hold" nodeType="withEffect">
                                  <p:stCondLst>
                                    <p:cond delay="0"/>
                                  </p:stCondLst>
                                  <p:childTnLst>
                                    <p:set>
                                      <p:cBhvr>
                                        <p:cTn id="40" dur="1" fill="hold">
                                          <p:stCondLst>
                                            <p:cond delay="0"/>
                                          </p:stCondLst>
                                        </p:cTn>
                                        <p:tgtEl>
                                          <p:spTgt spid="84"/>
                                        </p:tgtEl>
                                        <p:attrNameLst>
                                          <p:attrName>style.visibility</p:attrName>
                                        </p:attrNameLst>
                                      </p:cBhvr>
                                      <p:to>
                                        <p:strVal val="visible"/>
                                      </p:to>
                                    </p:set>
                                    <p:animEffect transition="in" filter="fade">
                                      <p:cBhvr>
                                        <p:cTn id="41" dur="500"/>
                                        <p:tgtEl>
                                          <p:spTgt spid="84"/>
                                        </p:tgtEl>
                                      </p:cBhvr>
                                    </p:animEffect>
                                  </p:childTnLst>
                                </p:cTn>
                              </p:par>
                              <p:par>
                                <p:cTn id="42" presetID="10" presetClass="entr" presetSubtype="0" fill="hold" nodeType="withEffect">
                                  <p:stCondLst>
                                    <p:cond delay="0"/>
                                  </p:stCondLst>
                                  <p:childTnLst>
                                    <p:set>
                                      <p:cBhvr>
                                        <p:cTn id="43" dur="1" fill="hold">
                                          <p:stCondLst>
                                            <p:cond delay="0"/>
                                          </p:stCondLst>
                                        </p:cTn>
                                        <p:tgtEl>
                                          <p:spTgt spid="85"/>
                                        </p:tgtEl>
                                        <p:attrNameLst>
                                          <p:attrName>style.visibility</p:attrName>
                                        </p:attrNameLst>
                                      </p:cBhvr>
                                      <p:to>
                                        <p:strVal val="visible"/>
                                      </p:to>
                                    </p:set>
                                    <p:animEffect transition="in" filter="fade">
                                      <p:cBhvr>
                                        <p:cTn id="44" dur="500"/>
                                        <p:tgtEl>
                                          <p:spTgt spid="8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fade">
                                      <p:cBhvr>
                                        <p:cTn id="52" dur="500"/>
                                        <p:tgtEl>
                                          <p:spTgt spid="9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fade">
                                      <p:cBhvr>
                                        <p:cTn id="55" dur="500"/>
                                        <p:tgtEl>
                                          <p:spTgt spid="9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92"/>
                                        </p:tgtEl>
                                      </p:cBhvr>
                                    </p:animEffect>
                                    <p:set>
                                      <p:cBhvr>
                                        <p:cTn id="60" dur="1" fill="hold">
                                          <p:stCondLst>
                                            <p:cond delay="499"/>
                                          </p:stCondLst>
                                        </p:cTn>
                                        <p:tgtEl>
                                          <p:spTgt spid="92"/>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94"/>
                                        </p:tgtEl>
                                      </p:cBhvr>
                                    </p:animEffect>
                                    <p:set>
                                      <p:cBhvr>
                                        <p:cTn id="63" dur="1" fill="hold">
                                          <p:stCondLst>
                                            <p:cond delay="499"/>
                                          </p:stCondLst>
                                        </p:cTn>
                                        <p:tgtEl>
                                          <p:spTgt spid="94"/>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93"/>
                                        </p:tgtEl>
                                        <p:attrNameLst>
                                          <p:attrName>style.visibility</p:attrName>
                                        </p:attrNameLst>
                                      </p:cBhvr>
                                      <p:to>
                                        <p:strVal val="visible"/>
                                      </p:to>
                                    </p:set>
                                    <p:animEffect transition="in" filter="fade">
                                      <p:cBhvr>
                                        <p:cTn id="66" dur="500"/>
                                        <p:tgtEl>
                                          <p:spTgt spid="9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fade">
                                      <p:cBhvr>
                                        <p:cTn id="69" dur="500"/>
                                        <p:tgtEl>
                                          <p:spTgt spid="9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93"/>
                                        </p:tgtEl>
                                      </p:cBhvr>
                                    </p:animEffect>
                                    <p:set>
                                      <p:cBhvr>
                                        <p:cTn id="74" dur="1" fill="hold">
                                          <p:stCondLst>
                                            <p:cond delay="499"/>
                                          </p:stCondLst>
                                        </p:cTn>
                                        <p:tgtEl>
                                          <p:spTgt spid="93"/>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95"/>
                                        </p:tgtEl>
                                      </p:cBhvr>
                                    </p:animEffect>
                                    <p:set>
                                      <p:cBhvr>
                                        <p:cTn id="77" dur="1" fill="hold">
                                          <p:stCondLst>
                                            <p:cond delay="499"/>
                                          </p:stCondLst>
                                        </p:cTn>
                                        <p:tgtEl>
                                          <p:spTgt spid="95"/>
                                        </p:tgtEl>
                                        <p:attrNameLst>
                                          <p:attrName>style.visibility</p:attrName>
                                        </p:attrNameLst>
                                      </p:cBhvr>
                                      <p:to>
                                        <p:strVal val="hidden"/>
                                      </p:to>
                                    </p:set>
                                  </p:childTnLst>
                                </p:cTn>
                              </p:par>
                              <p:par>
                                <p:cTn id="78" presetID="10" presetClass="exit" presetSubtype="0" fill="hold" grpId="0" nodeType="withEffect">
                                  <p:stCondLst>
                                    <p:cond delay="0"/>
                                  </p:stCondLst>
                                  <p:childTnLst>
                                    <p:animEffect transition="out" filter="fade">
                                      <p:cBhvr>
                                        <p:cTn id="79" dur="500"/>
                                        <p:tgtEl>
                                          <p:spTgt spid="89"/>
                                        </p:tgtEl>
                                      </p:cBhvr>
                                    </p:animEffect>
                                    <p:set>
                                      <p:cBhvr>
                                        <p:cTn id="80" dur="1" fill="hold">
                                          <p:stCondLst>
                                            <p:cond delay="499"/>
                                          </p:stCondLst>
                                        </p:cTn>
                                        <p:tgtEl>
                                          <p:spTgt spid="8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7"/>
                                        </p:tgtEl>
                                        <p:attrNameLst>
                                          <p:attrName>style.visibility</p:attrName>
                                        </p:attrNameLst>
                                      </p:cBhvr>
                                      <p:to>
                                        <p:strVal val="visible"/>
                                      </p:to>
                                    </p:set>
                                    <p:animEffect transition="in" filter="fade">
                                      <p:cBhvr>
                                        <p:cTn id="88" dur="500"/>
                                        <p:tgtEl>
                                          <p:spTgt spid="9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96"/>
                                        </p:tgtEl>
                                      </p:cBhvr>
                                    </p:animEffect>
                                    <p:set>
                                      <p:cBhvr>
                                        <p:cTn id="93" dur="1" fill="hold">
                                          <p:stCondLst>
                                            <p:cond delay="499"/>
                                          </p:stCondLst>
                                        </p:cTn>
                                        <p:tgtEl>
                                          <p:spTgt spid="96"/>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97"/>
                                        </p:tgtEl>
                                      </p:cBhvr>
                                    </p:animEffect>
                                    <p:set>
                                      <p:cBhvr>
                                        <p:cTn id="96" dur="1" fill="hold">
                                          <p:stCondLst>
                                            <p:cond delay="499"/>
                                          </p:stCondLst>
                                        </p:cTn>
                                        <p:tgtEl>
                                          <p:spTgt spid="97"/>
                                        </p:tgtEl>
                                        <p:attrNameLst>
                                          <p:attrName>style.visibility</p:attrName>
                                        </p:attrNameLst>
                                      </p:cBhvr>
                                      <p:to>
                                        <p:strVal val="hidden"/>
                                      </p:to>
                                    </p:set>
                                  </p:childTnLst>
                                </p:cTn>
                              </p:par>
                              <p:par>
                                <p:cTn id="97" presetID="10" presetClass="exit" presetSubtype="0" fill="hold" grpId="0" nodeType="withEffect">
                                  <p:stCondLst>
                                    <p:cond delay="0"/>
                                  </p:stCondLst>
                                  <p:childTnLst>
                                    <p:animEffect transition="out" filter="fade">
                                      <p:cBhvr>
                                        <p:cTn id="98" dur="500"/>
                                        <p:tgtEl>
                                          <p:spTgt spid="90"/>
                                        </p:tgtEl>
                                      </p:cBhvr>
                                    </p:animEffect>
                                    <p:set>
                                      <p:cBhvr>
                                        <p:cTn id="99" dur="1" fill="hold">
                                          <p:stCondLst>
                                            <p:cond delay="499"/>
                                          </p:stCondLst>
                                        </p:cTn>
                                        <p:tgtEl>
                                          <p:spTgt spid="90"/>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nodeType="clickEffect">
                                  <p:stCondLst>
                                    <p:cond delay="0"/>
                                  </p:stCondLst>
                                  <p:childTnLst>
                                    <p:animEffect transition="out" filter="fade">
                                      <p:cBhvr>
                                        <p:cTn id="103" dur="500"/>
                                        <p:tgtEl>
                                          <p:spTgt spid="82"/>
                                        </p:tgtEl>
                                      </p:cBhvr>
                                    </p:animEffect>
                                    <p:set>
                                      <p:cBhvr>
                                        <p:cTn id="104" dur="1" fill="hold">
                                          <p:stCondLst>
                                            <p:cond delay="499"/>
                                          </p:stCondLst>
                                        </p:cTn>
                                        <p:tgtEl>
                                          <p:spTgt spid="82"/>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87"/>
                                        </p:tgtEl>
                                      </p:cBhvr>
                                    </p:animEffect>
                                    <p:set>
                                      <p:cBhvr>
                                        <p:cTn id="107" dur="1" fill="hold">
                                          <p:stCondLst>
                                            <p:cond delay="499"/>
                                          </p:stCondLst>
                                        </p:cTn>
                                        <p:tgtEl>
                                          <p:spTgt spid="87"/>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80"/>
                                        </p:tgtEl>
                                      </p:cBhvr>
                                    </p:animEffect>
                                    <p:set>
                                      <p:cBhvr>
                                        <p:cTn id="110" dur="1" fill="hold">
                                          <p:stCondLst>
                                            <p:cond delay="499"/>
                                          </p:stCondLst>
                                        </p:cTn>
                                        <p:tgtEl>
                                          <p:spTgt spid="80"/>
                                        </p:tgtEl>
                                        <p:attrNameLst>
                                          <p:attrName>style.visibility</p:attrName>
                                        </p:attrNameLst>
                                      </p:cBhvr>
                                      <p:to>
                                        <p:strVal val="hidden"/>
                                      </p:to>
                                    </p:set>
                                  </p:childTnLst>
                                </p:cTn>
                              </p:par>
                              <p:par>
                                <p:cTn id="111" presetID="10" presetClass="entr" presetSubtype="0" fill="hold" grpId="0" nodeType="withEffect">
                                  <p:stCondLst>
                                    <p:cond delay="0"/>
                                  </p:stCondLst>
                                  <p:childTnLst>
                                    <p:set>
                                      <p:cBhvr>
                                        <p:cTn id="112" dur="1" fill="hold">
                                          <p:stCondLst>
                                            <p:cond delay="0"/>
                                          </p:stCondLst>
                                        </p:cTn>
                                        <p:tgtEl>
                                          <p:spTgt spid="98"/>
                                        </p:tgtEl>
                                        <p:attrNameLst>
                                          <p:attrName>style.visibility</p:attrName>
                                        </p:attrNameLst>
                                      </p:cBhvr>
                                      <p:to>
                                        <p:strVal val="visible"/>
                                      </p:to>
                                    </p:set>
                                    <p:animEffect transition="in" filter="fade">
                                      <p:cBhvr>
                                        <p:cTn id="113" dur="500"/>
                                        <p:tgtEl>
                                          <p:spTgt spid="98"/>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82"/>
                                        </p:tgtEl>
                                        <p:attrNameLst>
                                          <p:attrName>style.visibility</p:attrName>
                                        </p:attrNameLst>
                                      </p:cBhvr>
                                      <p:to>
                                        <p:strVal val="visible"/>
                                      </p:to>
                                    </p:set>
                                    <p:animEffect transition="in" filter="fade">
                                      <p:cBhvr>
                                        <p:cTn id="118" dur="500"/>
                                        <p:tgtEl>
                                          <p:spTgt spid="82"/>
                                        </p:tgtEl>
                                      </p:cBhvr>
                                    </p:animEffect>
                                  </p:childTnLst>
                                </p:cTn>
                              </p:par>
                              <p:par>
                                <p:cTn id="119" presetID="10" presetClass="entr" presetSubtype="0" fill="hold" nodeType="withEffect">
                                  <p:stCondLst>
                                    <p:cond delay="0"/>
                                  </p:stCondLst>
                                  <p:childTnLst>
                                    <p:set>
                                      <p:cBhvr>
                                        <p:cTn id="120" dur="1" fill="hold">
                                          <p:stCondLst>
                                            <p:cond delay="0"/>
                                          </p:stCondLst>
                                        </p:cTn>
                                        <p:tgtEl>
                                          <p:spTgt spid="87"/>
                                        </p:tgtEl>
                                        <p:attrNameLst>
                                          <p:attrName>style.visibility</p:attrName>
                                        </p:attrNameLst>
                                      </p:cBhvr>
                                      <p:to>
                                        <p:strVal val="visible"/>
                                      </p:to>
                                    </p:set>
                                    <p:animEffect transition="in" filter="fade">
                                      <p:cBhvr>
                                        <p:cTn id="121" dur="500"/>
                                        <p:tgtEl>
                                          <p:spTgt spid="87"/>
                                        </p:tgtEl>
                                      </p:cBhvr>
                                    </p:animEffect>
                                  </p:childTnLst>
                                </p:cTn>
                              </p:par>
                              <p:par>
                                <p:cTn id="122" presetID="10" presetClass="entr" presetSubtype="0" fill="hold" nodeType="withEffect">
                                  <p:stCondLst>
                                    <p:cond delay="0"/>
                                  </p:stCondLst>
                                  <p:childTnLst>
                                    <p:set>
                                      <p:cBhvr>
                                        <p:cTn id="123" dur="1" fill="hold">
                                          <p:stCondLst>
                                            <p:cond delay="0"/>
                                          </p:stCondLst>
                                        </p:cTn>
                                        <p:tgtEl>
                                          <p:spTgt spid="80"/>
                                        </p:tgtEl>
                                        <p:attrNameLst>
                                          <p:attrName>style.visibility</p:attrName>
                                        </p:attrNameLst>
                                      </p:cBhvr>
                                      <p:to>
                                        <p:strVal val="visible"/>
                                      </p:to>
                                    </p:set>
                                    <p:animEffect transition="in" filter="fade">
                                      <p:cBhvr>
                                        <p:cTn id="124" dur="500"/>
                                        <p:tgtEl>
                                          <p:spTgt spid="80"/>
                                        </p:tgtEl>
                                      </p:cBhvr>
                                    </p:animEffect>
                                  </p:childTnLst>
                                </p:cTn>
                              </p:par>
                              <p:par>
                                <p:cTn id="125" presetID="10" presetClass="exit" presetSubtype="0" fill="hold" grpId="1" nodeType="withEffect">
                                  <p:stCondLst>
                                    <p:cond delay="0"/>
                                  </p:stCondLst>
                                  <p:childTnLst>
                                    <p:animEffect transition="out" filter="fade">
                                      <p:cBhvr>
                                        <p:cTn id="126" dur="500"/>
                                        <p:tgtEl>
                                          <p:spTgt spid="98"/>
                                        </p:tgtEl>
                                      </p:cBhvr>
                                    </p:animEffect>
                                    <p:set>
                                      <p:cBhvr>
                                        <p:cTn id="127" dur="1" fill="hold">
                                          <p:stCondLst>
                                            <p:cond delay="499"/>
                                          </p:stCondLst>
                                        </p:cTn>
                                        <p:tgtEl>
                                          <p:spTgt spid="98"/>
                                        </p:tgtEl>
                                        <p:attrNameLst>
                                          <p:attrName>style.visibility</p:attrName>
                                        </p:attrNameLst>
                                      </p:cBhvr>
                                      <p:to>
                                        <p:strVal val="hidden"/>
                                      </p:to>
                                    </p:set>
                                  </p:childTnLst>
                                </p:cTn>
                              </p:par>
                              <p:par>
                                <p:cTn id="128" presetID="10" presetClass="exit" presetSubtype="0" fill="hold" grpId="0" nodeType="withEffect">
                                  <p:stCondLst>
                                    <p:cond delay="0"/>
                                  </p:stCondLst>
                                  <p:childTnLst>
                                    <p:animEffect transition="out" filter="fade">
                                      <p:cBhvr>
                                        <p:cTn id="129" dur="500"/>
                                        <p:tgtEl>
                                          <p:spTgt spid="91"/>
                                        </p:tgtEl>
                                      </p:cBhvr>
                                    </p:animEffect>
                                    <p:set>
                                      <p:cBhvr>
                                        <p:cTn id="130" dur="1" fill="hold">
                                          <p:stCondLst>
                                            <p:cond delay="499"/>
                                          </p:stCondLst>
                                        </p:cTn>
                                        <p:tgtEl>
                                          <p:spTgt spid="91"/>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99"/>
                                        </p:tgtEl>
                                        <p:attrNameLst>
                                          <p:attrName>style.visibility</p:attrName>
                                        </p:attrNameLst>
                                      </p:cBhvr>
                                      <p:to>
                                        <p:strVal val="visible"/>
                                      </p:to>
                                    </p:set>
                                    <p:animEffect transition="in" filter="fade">
                                      <p:cBhvr>
                                        <p:cTn id="135" dur="500"/>
                                        <p:tgtEl>
                                          <p:spTgt spid="9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00"/>
                                        </p:tgtEl>
                                        <p:attrNameLst>
                                          <p:attrName>style.visibility</p:attrName>
                                        </p:attrNameLst>
                                      </p:cBhvr>
                                      <p:to>
                                        <p:strVal val="visible"/>
                                      </p:to>
                                    </p:set>
                                    <p:animEffect transition="in" filter="fade">
                                      <p:cBhvr>
                                        <p:cTn id="138" dur="500"/>
                                        <p:tgtEl>
                                          <p:spTgt spid="100"/>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xit" presetSubtype="0" fill="hold" grpId="1" nodeType="clickEffect">
                                  <p:stCondLst>
                                    <p:cond delay="0"/>
                                  </p:stCondLst>
                                  <p:childTnLst>
                                    <p:animEffect transition="out" filter="fade">
                                      <p:cBhvr>
                                        <p:cTn id="142" dur="500"/>
                                        <p:tgtEl>
                                          <p:spTgt spid="99"/>
                                        </p:tgtEl>
                                      </p:cBhvr>
                                    </p:animEffect>
                                    <p:set>
                                      <p:cBhvr>
                                        <p:cTn id="143" dur="1" fill="hold">
                                          <p:stCondLst>
                                            <p:cond delay="499"/>
                                          </p:stCondLst>
                                        </p:cTn>
                                        <p:tgtEl>
                                          <p:spTgt spid="99"/>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100"/>
                                        </p:tgtEl>
                                      </p:cBhvr>
                                    </p:animEffect>
                                    <p:set>
                                      <p:cBhvr>
                                        <p:cTn id="146" dur="1" fill="hold">
                                          <p:stCondLst>
                                            <p:cond delay="499"/>
                                          </p:stCondLst>
                                        </p:cTn>
                                        <p:tgtEl>
                                          <p:spTgt spid="100"/>
                                        </p:tgtEl>
                                        <p:attrNameLst>
                                          <p:attrName>style.visibility</p:attrName>
                                        </p:attrNameLst>
                                      </p:cBhvr>
                                      <p:to>
                                        <p:strVal val="hidden"/>
                                      </p:to>
                                    </p:set>
                                  </p:childTnLst>
                                </p:cTn>
                              </p:par>
                              <p:par>
                                <p:cTn id="147" presetID="10" presetClass="exit" presetSubtype="0" fill="hold" grpId="0" nodeType="withEffect">
                                  <p:stCondLst>
                                    <p:cond delay="0"/>
                                  </p:stCondLst>
                                  <p:childTnLst>
                                    <p:animEffect transition="out" filter="fade">
                                      <p:cBhvr>
                                        <p:cTn id="148" dur="500"/>
                                        <p:tgtEl>
                                          <p:spTgt spid="88"/>
                                        </p:tgtEl>
                                      </p:cBhvr>
                                    </p:animEffect>
                                    <p:set>
                                      <p:cBhvr>
                                        <p:cTn id="149" dur="1" fill="hold">
                                          <p:stCondLst>
                                            <p:cond delay="499"/>
                                          </p:stCondLst>
                                        </p:cTn>
                                        <p:tgtEl>
                                          <p:spTgt spid="88"/>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101"/>
                                        </p:tgtEl>
                                        <p:attrNameLst>
                                          <p:attrName>style.visibility</p:attrName>
                                        </p:attrNameLst>
                                      </p:cBhvr>
                                      <p:to>
                                        <p:strVal val="visible"/>
                                      </p:to>
                                    </p:set>
                                    <p:animEffect transition="in" filter="fade">
                                      <p:cBhvr>
                                        <p:cTn id="154" dur="500"/>
                                        <p:tgtEl>
                                          <p:spTgt spid="101"/>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102"/>
                                        </p:tgtEl>
                                        <p:attrNameLst>
                                          <p:attrName>style.visibility</p:attrName>
                                        </p:attrNameLst>
                                      </p:cBhvr>
                                      <p:to>
                                        <p:strVal val="visible"/>
                                      </p:to>
                                    </p:set>
                                    <p:animEffect transition="in" filter="fade">
                                      <p:cBhvr>
                                        <p:cTn id="159" dur="500"/>
                                        <p:tgtEl>
                                          <p:spTgt spid="102"/>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103"/>
                                        </p:tgtEl>
                                        <p:attrNameLst>
                                          <p:attrName>style.visibility</p:attrName>
                                        </p:attrNameLst>
                                      </p:cBhvr>
                                      <p:to>
                                        <p:strVal val="visible"/>
                                      </p:to>
                                    </p:set>
                                    <p:animEffect transition="in" filter="fade">
                                      <p:cBhvr>
                                        <p:cTn id="164"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8" grpId="0"/>
      <p:bldP spid="79" grpId="0"/>
      <p:bldP spid="88" grpId="0" animBg="1"/>
      <p:bldP spid="89" grpId="0" animBg="1"/>
      <p:bldP spid="90" grpId="0" animBg="1"/>
      <p:bldP spid="91" grpId="0"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2" grpId="0" animBg="1"/>
      <p:bldP spid="10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Most common functions</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Churn/Retention rate</a:t>
            </a:r>
          </a:p>
        </p:txBody>
      </p:sp>
      <p:sp>
        <p:nvSpPr>
          <p:cNvPr id="23" name="Title 1"/>
          <p:cNvSpPr txBox="1">
            <a:spLocks/>
          </p:cNvSpPr>
          <p:nvPr/>
        </p:nvSpPr>
        <p:spPr>
          <a:xfrm>
            <a:off x="274807" y="1714500"/>
            <a:ext cx="4678193"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2"/>
              </a:buBlip>
            </a:pPr>
            <a:r>
              <a:rPr lang="en-US" sz="2000" b="1" dirty="0">
                <a:solidFill>
                  <a:schemeClr val="accent6">
                    <a:lumMod val="75000"/>
                    <a:lumOff val="25000"/>
                  </a:schemeClr>
                </a:solidFill>
                <a:latin typeface="Neris Black" panose="00000A00000000000000" pitchFamily="50" charset="0"/>
              </a:rPr>
              <a:t>Churn / Retention</a:t>
            </a:r>
            <a:endParaRPr lang="en-US" sz="2000" b="1" dirty="0">
              <a:solidFill>
                <a:schemeClr val="tx1">
                  <a:lumMod val="65000"/>
                  <a:lumOff val="35000"/>
                </a:schemeClr>
              </a:solidFill>
              <a:latin typeface="Neris Black" panose="00000A00000000000000" pitchFamily="50"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4457700"/>
            <a:ext cx="705802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2538" y="333055"/>
            <a:ext cx="2638425" cy="613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13" y="2257105"/>
            <a:ext cx="732472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ounded Rectangle 10"/>
          <p:cNvSpPr/>
          <p:nvPr/>
        </p:nvSpPr>
        <p:spPr>
          <a:xfrm>
            <a:off x="3895725" y="4162105"/>
            <a:ext cx="3943350" cy="22291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p:cNvSpPr/>
          <p:nvPr/>
        </p:nvSpPr>
        <p:spPr>
          <a:xfrm>
            <a:off x="2613903" y="4457700"/>
            <a:ext cx="1034172" cy="51435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8872538" y="638175"/>
            <a:ext cx="1023937" cy="103822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p:cNvSpPr/>
          <p:nvPr/>
        </p:nvSpPr>
        <p:spPr>
          <a:xfrm>
            <a:off x="8872537" y="2671241"/>
            <a:ext cx="681037" cy="27549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ounded Rectangle 34"/>
          <p:cNvSpPr/>
          <p:nvPr/>
        </p:nvSpPr>
        <p:spPr>
          <a:xfrm>
            <a:off x="8901112" y="3699941"/>
            <a:ext cx="604837" cy="18387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ounded Rectangle 35"/>
          <p:cNvSpPr/>
          <p:nvPr/>
        </p:nvSpPr>
        <p:spPr>
          <a:xfrm>
            <a:off x="8901111" y="4701950"/>
            <a:ext cx="604837" cy="22247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a:off x="3705224" y="5063772"/>
            <a:ext cx="219075" cy="21291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ounded Rectangle 37"/>
          <p:cNvSpPr/>
          <p:nvPr/>
        </p:nvSpPr>
        <p:spPr>
          <a:xfrm>
            <a:off x="3705224" y="5276690"/>
            <a:ext cx="219075" cy="23581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ounded Rectangle 38"/>
          <p:cNvSpPr/>
          <p:nvPr/>
        </p:nvSpPr>
        <p:spPr>
          <a:xfrm>
            <a:off x="3705225" y="5512504"/>
            <a:ext cx="219075" cy="22154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0026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par>
                                <p:cTn id="15" presetID="10" presetClass="entr" presetSubtype="0" fill="hold" nodeType="with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fade">
                                      <p:cBhvr>
                                        <p:cTn id="17" dur="500"/>
                                        <p:tgtEl>
                                          <p:spTgt spid="12291"/>
                                        </p:tgtEl>
                                      </p:cBhvr>
                                    </p:animEffect>
                                  </p:childTnLst>
                                </p:cTn>
                              </p:par>
                              <p:par>
                                <p:cTn id="18" presetID="10" presetClass="entr" presetSubtype="0" fill="hold" nodeType="withEffect">
                                  <p:stCondLst>
                                    <p:cond delay="0"/>
                                  </p:stCondLst>
                                  <p:childTnLst>
                                    <p:set>
                                      <p:cBhvr>
                                        <p:cTn id="19" dur="1" fill="hold">
                                          <p:stCondLst>
                                            <p:cond delay="0"/>
                                          </p:stCondLst>
                                        </p:cTn>
                                        <p:tgtEl>
                                          <p:spTgt spid="12290"/>
                                        </p:tgtEl>
                                        <p:attrNameLst>
                                          <p:attrName>style.visibility</p:attrName>
                                        </p:attrNameLst>
                                      </p:cBhvr>
                                      <p:to>
                                        <p:strVal val="visible"/>
                                      </p:to>
                                    </p:set>
                                    <p:animEffect transition="in" filter="fade">
                                      <p:cBhvr>
                                        <p:cTn id="20" dur="500"/>
                                        <p:tgtEl>
                                          <p:spTgt spid="1229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292"/>
                                        </p:tgtEl>
                                        <p:attrNameLst>
                                          <p:attrName>style.visibility</p:attrName>
                                        </p:attrNameLst>
                                      </p:cBhvr>
                                      <p:to>
                                        <p:strVal val="visible"/>
                                      </p:to>
                                    </p:set>
                                    <p:animEffect transition="in" filter="fade">
                                      <p:cBhvr>
                                        <p:cTn id="30" dur="500"/>
                                        <p:tgtEl>
                                          <p:spTgt spid="1229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37"/>
                                        </p:tgtEl>
                                      </p:cBhvr>
                                    </p:animEffect>
                                    <p:set>
                                      <p:cBhvr>
                                        <p:cTn id="46" dur="1" fill="hold">
                                          <p:stCondLst>
                                            <p:cond delay="499"/>
                                          </p:stCondLst>
                                        </p:cTn>
                                        <p:tgtEl>
                                          <p:spTgt spid="3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33"/>
                                        </p:tgtEl>
                                      </p:cBhvr>
                                    </p:animEffect>
                                    <p:set>
                                      <p:cBhvr>
                                        <p:cTn id="49" dur="1" fill="hold">
                                          <p:stCondLst>
                                            <p:cond delay="499"/>
                                          </p:stCondLst>
                                        </p:cTn>
                                        <p:tgtEl>
                                          <p:spTgt spid="33"/>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38"/>
                                        </p:tgtEl>
                                      </p:cBhvr>
                                    </p:animEffect>
                                    <p:set>
                                      <p:cBhvr>
                                        <p:cTn id="63" dur="1" fill="hold">
                                          <p:stCondLst>
                                            <p:cond delay="499"/>
                                          </p:stCondLst>
                                        </p:cTn>
                                        <p:tgtEl>
                                          <p:spTgt spid="38"/>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34"/>
                                        </p:tgtEl>
                                      </p:cBhvr>
                                    </p:animEffect>
                                    <p:set>
                                      <p:cBhvr>
                                        <p:cTn id="66" dur="1" fill="hold">
                                          <p:stCondLst>
                                            <p:cond delay="499"/>
                                          </p:stCondLst>
                                        </p:cTn>
                                        <p:tgtEl>
                                          <p:spTgt spid="34"/>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35"/>
                                        </p:tgtEl>
                                      </p:cBhvr>
                                    </p:animEffect>
                                    <p:set>
                                      <p:cBhvr>
                                        <p:cTn id="69" dur="1" fill="hold">
                                          <p:stCondLst>
                                            <p:cond delay="499"/>
                                          </p:stCondLst>
                                        </p:cTn>
                                        <p:tgtEl>
                                          <p:spTgt spid="35"/>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500"/>
                                        <p:tgtEl>
                                          <p:spTgt spid="3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3" grpId="0"/>
      <p:bldP spid="12" grpId="0" animBg="1"/>
      <p:bldP spid="12" grpId="1" animBg="1"/>
      <p:bldP spid="33" grpId="0" animBg="1"/>
      <p:bldP spid="33" grpId="1" animBg="1"/>
      <p:bldP spid="34" grpId="0" animBg="1"/>
      <p:bldP spid="34" grpId="1" animBg="1"/>
      <p:bldP spid="35" grpId="0" animBg="1"/>
      <p:bldP spid="35" grpId="1" animBg="1"/>
      <p:bldP spid="36" grpId="0" animBg="1"/>
      <p:bldP spid="37" grpId="0" animBg="1"/>
      <p:bldP spid="37" grpId="1" animBg="1"/>
      <p:bldP spid="38" grpId="0" animBg="1"/>
      <p:bldP spid="38" grpId="1" animBg="1"/>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Most common functions</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Churn/Retention rate</a:t>
            </a:r>
          </a:p>
        </p:txBody>
      </p:sp>
      <p:sp>
        <p:nvSpPr>
          <p:cNvPr id="23" name="Title 1"/>
          <p:cNvSpPr txBox="1">
            <a:spLocks/>
          </p:cNvSpPr>
          <p:nvPr/>
        </p:nvSpPr>
        <p:spPr>
          <a:xfrm>
            <a:off x="274807" y="1714500"/>
            <a:ext cx="4678193"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2"/>
              </a:buBlip>
            </a:pPr>
            <a:r>
              <a:rPr lang="en-US" sz="2000" b="1" dirty="0">
                <a:solidFill>
                  <a:schemeClr val="accent6">
                    <a:lumMod val="75000"/>
                    <a:lumOff val="25000"/>
                  </a:schemeClr>
                </a:solidFill>
                <a:latin typeface="Neris Black" panose="00000A00000000000000" pitchFamily="50" charset="0"/>
              </a:rPr>
              <a:t>Churn / Retention</a:t>
            </a:r>
            <a:endParaRPr lang="en-US" sz="2000" b="1" dirty="0">
              <a:solidFill>
                <a:schemeClr val="tx1">
                  <a:lumMod val="65000"/>
                  <a:lumOff val="35000"/>
                </a:schemeClr>
              </a:solidFill>
              <a:latin typeface="Neris Black" panose="00000A00000000000000" pitchFamily="50"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4457700"/>
            <a:ext cx="705802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2538" y="333055"/>
            <a:ext cx="2638425" cy="613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ounded Rectangle 10"/>
          <p:cNvSpPr/>
          <p:nvPr/>
        </p:nvSpPr>
        <p:spPr>
          <a:xfrm>
            <a:off x="4953000" y="4171630"/>
            <a:ext cx="2990850" cy="22291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p:cNvSpPr/>
          <p:nvPr/>
        </p:nvSpPr>
        <p:spPr>
          <a:xfrm>
            <a:off x="3918828" y="4457700"/>
            <a:ext cx="1034172" cy="51435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775" y="2257105"/>
            <a:ext cx="697230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ounded Rectangle 17"/>
          <p:cNvSpPr/>
          <p:nvPr/>
        </p:nvSpPr>
        <p:spPr>
          <a:xfrm>
            <a:off x="4769317" y="5266097"/>
            <a:ext cx="183683" cy="22829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ounded Rectangle 18"/>
          <p:cNvSpPr/>
          <p:nvPr/>
        </p:nvSpPr>
        <p:spPr>
          <a:xfrm>
            <a:off x="4769317" y="5495925"/>
            <a:ext cx="183683" cy="24765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4781578" y="5743575"/>
            <a:ext cx="171422" cy="228600"/>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le 20"/>
          <p:cNvSpPr/>
          <p:nvPr/>
        </p:nvSpPr>
        <p:spPr>
          <a:xfrm>
            <a:off x="8873163" y="660090"/>
            <a:ext cx="1013787" cy="48472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p:cNvSpPr/>
          <p:nvPr/>
        </p:nvSpPr>
        <p:spPr>
          <a:xfrm>
            <a:off x="8873164" y="2169447"/>
            <a:ext cx="994345" cy="47850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ounded Rectangle 23"/>
          <p:cNvSpPr/>
          <p:nvPr/>
        </p:nvSpPr>
        <p:spPr>
          <a:xfrm>
            <a:off x="8892605" y="1400175"/>
            <a:ext cx="1003870" cy="24718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p:cNvSpPr/>
          <p:nvPr/>
        </p:nvSpPr>
        <p:spPr>
          <a:xfrm>
            <a:off x="8893934" y="3905250"/>
            <a:ext cx="993015" cy="54292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ounded Rectangle 25"/>
          <p:cNvSpPr/>
          <p:nvPr/>
        </p:nvSpPr>
        <p:spPr>
          <a:xfrm>
            <a:off x="8884410" y="5454963"/>
            <a:ext cx="1012066" cy="517211"/>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ed Rectangle 26"/>
          <p:cNvSpPr/>
          <p:nvPr/>
        </p:nvSpPr>
        <p:spPr>
          <a:xfrm>
            <a:off x="8896591" y="4457700"/>
            <a:ext cx="990358" cy="48610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8873164" y="668360"/>
            <a:ext cx="1023311" cy="9766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ounded Rectangle 28"/>
          <p:cNvSpPr/>
          <p:nvPr/>
        </p:nvSpPr>
        <p:spPr>
          <a:xfrm>
            <a:off x="2432302" y="5038725"/>
            <a:ext cx="162549" cy="22737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ed Rectangle 29"/>
          <p:cNvSpPr/>
          <p:nvPr/>
        </p:nvSpPr>
        <p:spPr>
          <a:xfrm>
            <a:off x="2432303" y="5266097"/>
            <a:ext cx="162549" cy="22982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ounded Rectangle 30"/>
          <p:cNvSpPr/>
          <p:nvPr/>
        </p:nvSpPr>
        <p:spPr>
          <a:xfrm>
            <a:off x="2432302" y="5495925"/>
            <a:ext cx="162549" cy="24765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ed Rectangle 31"/>
          <p:cNvSpPr/>
          <p:nvPr/>
        </p:nvSpPr>
        <p:spPr>
          <a:xfrm>
            <a:off x="8873163" y="2171700"/>
            <a:ext cx="1023311" cy="226694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ounded Rectangle 39"/>
          <p:cNvSpPr/>
          <p:nvPr/>
        </p:nvSpPr>
        <p:spPr>
          <a:xfrm>
            <a:off x="8884410" y="4448838"/>
            <a:ext cx="1012066" cy="989937"/>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ounded Rectangle 40"/>
          <p:cNvSpPr/>
          <p:nvPr/>
        </p:nvSpPr>
        <p:spPr>
          <a:xfrm>
            <a:off x="8893934" y="2918727"/>
            <a:ext cx="1021905" cy="23925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ounded Rectangle 41"/>
          <p:cNvSpPr/>
          <p:nvPr/>
        </p:nvSpPr>
        <p:spPr>
          <a:xfrm>
            <a:off x="8884877" y="4962856"/>
            <a:ext cx="990358" cy="20860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8893934" y="4448173"/>
            <a:ext cx="990358" cy="271297"/>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95694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par>
                                <p:cTn id="15" presetID="10" presetClass="entr" presetSubtype="0" fill="hold" nodeType="with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fade">
                                      <p:cBhvr>
                                        <p:cTn id="17" dur="500"/>
                                        <p:tgtEl>
                                          <p:spTgt spid="12291"/>
                                        </p:tgtEl>
                                      </p:cBhvr>
                                    </p:animEffect>
                                  </p:childTnLst>
                                </p:cTn>
                              </p:par>
                              <p:par>
                                <p:cTn id="18" presetID="10" presetClass="entr" presetSubtype="0" fill="hold" nodeType="withEffect">
                                  <p:stCondLst>
                                    <p:cond delay="0"/>
                                  </p:stCondLst>
                                  <p:childTnLst>
                                    <p:set>
                                      <p:cBhvr>
                                        <p:cTn id="19" dur="1" fill="hold">
                                          <p:stCondLst>
                                            <p:cond delay="0"/>
                                          </p:stCondLst>
                                        </p:cTn>
                                        <p:tgtEl>
                                          <p:spTgt spid="12290"/>
                                        </p:tgtEl>
                                        <p:attrNameLst>
                                          <p:attrName>style.visibility</p:attrName>
                                        </p:attrNameLst>
                                      </p:cBhvr>
                                      <p:to>
                                        <p:strVal val="visible"/>
                                      </p:to>
                                    </p:set>
                                    <p:animEffect transition="in" filter="fade">
                                      <p:cBhvr>
                                        <p:cTn id="20" dur="500"/>
                                        <p:tgtEl>
                                          <p:spTgt spid="1229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314"/>
                                        </p:tgtEl>
                                        <p:attrNameLst>
                                          <p:attrName>style.visibility</p:attrName>
                                        </p:attrNameLst>
                                      </p:cBhvr>
                                      <p:to>
                                        <p:strVal val="visible"/>
                                      </p:to>
                                    </p:set>
                                    <p:animEffect transition="in" filter="fade">
                                      <p:cBhvr>
                                        <p:cTn id="30" dur="500"/>
                                        <p:tgtEl>
                                          <p:spTgt spid="133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xit" presetSubtype="0" fill="hold" grpId="1" nodeType="withEffect">
                                  <p:stCondLst>
                                    <p:cond delay="0"/>
                                  </p:stCondLst>
                                  <p:childTnLst>
                                    <p:animEffect transition="out" filter="fade">
                                      <p:cBhvr>
                                        <p:cTn id="57" dur="500"/>
                                        <p:tgtEl>
                                          <p:spTgt spid="28"/>
                                        </p:tgtEl>
                                      </p:cBhvr>
                                    </p:animEffect>
                                    <p:set>
                                      <p:cBhvr>
                                        <p:cTn id="58" dur="1" fill="hold">
                                          <p:stCondLst>
                                            <p:cond delay="499"/>
                                          </p:stCondLst>
                                        </p:cTn>
                                        <p:tgtEl>
                                          <p:spTgt spid="28"/>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21"/>
                                        </p:tgtEl>
                                      </p:cBhvr>
                                    </p:animEffect>
                                    <p:set>
                                      <p:cBhvr>
                                        <p:cTn id="66" dur="1" fill="hold">
                                          <p:stCondLst>
                                            <p:cond delay="499"/>
                                          </p:stCondLst>
                                        </p:cTn>
                                        <p:tgtEl>
                                          <p:spTgt spid="21"/>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41"/>
                                        </p:tgtEl>
                                      </p:cBhvr>
                                    </p:animEffect>
                                    <p:set>
                                      <p:cBhvr>
                                        <p:cTn id="69" dur="1" fill="hold">
                                          <p:stCondLst>
                                            <p:cond delay="499"/>
                                          </p:stCondLst>
                                        </p:cTn>
                                        <p:tgtEl>
                                          <p:spTgt spid="4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24"/>
                                        </p:tgtEl>
                                      </p:cBhvr>
                                    </p:animEffect>
                                    <p:set>
                                      <p:cBhvr>
                                        <p:cTn id="72" dur="1" fill="hold">
                                          <p:stCondLst>
                                            <p:cond delay="499"/>
                                          </p:stCondLst>
                                        </p:cTn>
                                        <p:tgtEl>
                                          <p:spTgt spid="24"/>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22"/>
                                        </p:tgtEl>
                                      </p:cBhvr>
                                    </p:animEffect>
                                    <p:set>
                                      <p:cBhvr>
                                        <p:cTn id="78" dur="1" fill="hold">
                                          <p:stCondLst>
                                            <p:cond delay="499"/>
                                          </p:stCondLst>
                                        </p:cTn>
                                        <p:tgtEl>
                                          <p:spTgt spid="22"/>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9"/>
                                        </p:tgtEl>
                                      </p:cBhvr>
                                    </p:animEffect>
                                    <p:set>
                                      <p:cBhvr>
                                        <p:cTn id="81" dur="1" fill="hold">
                                          <p:stCondLst>
                                            <p:cond delay="499"/>
                                          </p:stCondLst>
                                        </p:cTn>
                                        <p:tgtEl>
                                          <p:spTgt spid="29"/>
                                        </p:tgtEl>
                                        <p:attrNameLst>
                                          <p:attrName>style.visibility</p:attrName>
                                        </p:attrNameLst>
                                      </p:cBhvr>
                                      <p:to>
                                        <p:strVal val="hidden"/>
                                      </p:to>
                                    </p:set>
                                  </p:childTnLst>
                                </p:cTn>
                              </p:par>
                              <p:par>
                                <p:cTn id="82" presetID="10" presetClass="entr" presetSubtype="0"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500"/>
                                        <p:tgtEl>
                                          <p:spTgt spid="3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500"/>
                                        <p:tgtEl>
                                          <p:spTgt spid="25"/>
                                        </p:tgtEl>
                                      </p:cBhvr>
                                    </p:animEffect>
                                  </p:childTnLst>
                                </p:cTn>
                              </p:par>
                              <p:par>
                                <p:cTn id="96" presetID="10" presetClass="exit" presetSubtype="0" fill="hold" grpId="1" nodeType="withEffect">
                                  <p:stCondLst>
                                    <p:cond delay="0"/>
                                  </p:stCondLst>
                                  <p:childTnLst>
                                    <p:animEffect transition="out" filter="fade">
                                      <p:cBhvr>
                                        <p:cTn id="97" dur="500"/>
                                        <p:tgtEl>
                                          <p:spTgt spid="32"/>
                                        </p:tgtEl>
                                      </p:cBhvr>
                                    </p:animEffect>
                                    <p:set>
                                      <p:cBhvr>
                                        <p:cTn id="98" dur="1" fill="hold">
                                          <p:stCondLst>
                                            <p:cond delay="499"/>
                                          </p:stCondLst>
                                        </p:cTn>
                                        <p:tgtEl>
                                          <p:spTgt spid="32"/>
                                        </p:tgtEl>
                                        <p:attrNameLst>
                                          <p:attrName>style.visibility</p:attrName>
                                        </p:attrNameLst>
                                      </p:cBhvr>
                                      <p:to>
                                        <p:strVal val="hidden"/>
                                      </p:to>
                                    </p:set>
                                  </p:childTnLst>
                                </p:cTn>
                              </p:par>
                              <p:par>
                                <p:cTn id="99" presetID="10" presetClass="entr" presetSubtype="0"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fade">
                                      <p:cBhvr>
                                        <p:cTn id="104" dur="500"/>
                                        <p:tgtEl>
                                          <p:spTgt spid="42"/>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fade">
                                      <p:cBhvr>
                                        <p:cTn id="109" dur="500"/>
                                        <p:tgtEl>
                                          <p:spTgt spid="40"/>
                                        </p:tgtEl>
                                      </p:cBhvr>
                                    </p:animEffect>
                                  </p:childTnLst>
                                </p:cTn>
                              </p:par>
                              <p:par>
                                <p:cTn id="110" presetID="10" presetClass="exit" presetSubtype="0" fill="hold" grpId="1" nodeType="withEffect">
                                  <p:stCondLst>
                                    <p:cond delay="0"/>
                                  </p:stCondLst>
                                  <p:childTnLst>
                                    <p:animEffect transition="out" filter="fade">
                                      <p:cBhvr>
                                        <p:cTn id="111" dur="500"/>
                                        <p:tgtEl>
                                          <p:spTgt spid="30"/>
                                        </p:tgtEl>
                                      </p:cBhvr>
                                    </p:animEffect>
                                    <p:set>
                                      <p:cBhvr>
                                        <p:cTn id="112" dur="1" fill="hold">
                                          <p:stCondLst>
                                            <p:cond delay="499"/>
                                          </p:stCondLst>
                                        </p:cTn>
                                        <p:tgtEl>
                                          <p:spTgt spid="30"/>
                                        </p:tgtEl>
                                        <p:attrNameLst>
                                          <p:attrName>style.visibility</p:attrName>
                                        </p:attrNameLst>
                                      </p:cBhvr>
                                      <p:to>
                                        <p:strVal val="hidden"/>
                                      </p:to>
                                    </p:set>
                                  </p:childTnLst>
                                </p:cTn>
                              </p:par>
                              <p:par>
                                <p:cTn id="113" presetID="10" presetClass="entr" presetSubtype="0"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fade">
                                      <p:cBhvr>
                                        <p:cTn id="115" dur="500"/>
                                        <p:tgtEl>
                                          <p:spTgt spid="31"/>
                                        </p:tgtEl>
                                      </p:cBhvr>
                                    </p:animEffect>
                                  </p:childTnLst>
                                </p:cTn>
                              </p:par>
                              <p:par>
                                <p:cTn id="116" presetID="10" presetClass="exit" presetSubtype="0" fill="hold" grpId="1" nodeType="withEffect">
                                  <p:stCondLst>
                                    <p:cond delay="0"/>
                                  </p:stCondLst>
                                  <p:childTnLst>
                                    <p:animEffect transition="out" filter="fade">
                                      <p:cBhvr>
                                        <p:cTn id="117" dur="500"/>
                                        <p:tgtEl>
                                          <p:spTgt spid="19"/>
                                        </p:tgtEl>
                                      </p:cBhvr>
                                    </p:animEffect>
                                    <p:set>
                                      <p:cBhvr>
                                        <p:cTn id="118" dur="1" fill="hold">
                                          <p:stCondLst>
                                            <p:cond delay="499"/>
                                          </p:stCondLst>
                                        </p:cTn>
                                        <p:tgtEl>
                                          <p:spTgt spid="19"/>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42"/>
                                        </p:tgtEl>
                                      </p:cBhvr>
                                    </p:animEffect>
                                    <p:set>
                                      <p:cBhvr>
                                        <p:cTn id="121" dur="1" fill="hold">
                                          <p:stCondLst>
                                            <p:cond delay="499"/>
                                          </p:stCondLst>
                                        </p:cTn>
                                        <p:tgtEl>
                                          <p:spTgt spid="42"/>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43"/>
                                        </p:tgtEl>
                                      </p:cBhvr>
                                    </p:animEffect>
                                    <p:set>
                                      <p:cBhvr>
                                        <p:cTn id="124" dur="1" fill="hold">
                                          <p:stCondLst>
                                            <p:cond delay="499"/>
                                          </p:stCondLst>
                                        </p:cTn>
                                        <p:tgtEl>
                                          <p:spTgt spid="43"/>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25"/>
                                        </p:tgtEl>
                                      </p:cBhvr>
                                    </p:animEffect>
                                    <p:set>
                                      <p:cBhvr>
                                        <p:cTn id="127" dur="1" fill="hold">
                                          <p:stCondLst>
                                            <p:cond delay="499"/>
                                          </p:stCondLst>
                                        </p:cTn>
                                        <p:tgtEl>
                                          <p:spTgt spid="25"/>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20"/>
                                        </p:tgtEl>
                                        <p:attrNameLst>
                                          <p:attrName>style.visibility</p:attrName>
                                        </p:attrNameLst>
                                      </p:cBhvr>
                                      <p:to>
                                        <p:strVal val="visible"/>
                                      </p:to>
                                    </p:set>
                                    <p:animEffect transition="in" filter="fade">
                                      <p:cBhvr>
                                        <p:cTn id="132" dur="500"/>
                                        <p:tgtEl>
                                          <p:spTgt spid="2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fade">
                                      <p:cBhvr>
                                        <p:cTn id="138" dur="500"/>
                                        <p:tgtEl>
                                          <p:spTgt spid="26"/>
                                        </p:tgtEl>
                                      </p:cBhvr>
                                    </p:animEffect>
                                  </p:childTnLst>
                                </p:cTn>
                              </p:par>
                              <p:par>
                                <p:cTn id="139" presetID="10" presetClass="exit" presetSubtype="0" fill="hold" grpId="1" nodeType="withEffect">
                                  <p:stCondLst>
                                    <p:cond delay="0"/>
                                  </p:stCondLst>
                                  <p:childTnLst>
                                    <p:animEffect transition="out" filter="fade">
                                      <p:cBhvr>
                                        <p:cTn id="140" dur="500"/>
                                        <p:tgtEl>
                                          <p:spTgt spid="40"/>
                                        </p:tgtEl>
                                      </p:cBhvr>
                                    </p:animEffect>
                                    <p:set>
                                      <p:cBhvr>
                                        <p:cTn id="141"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3" grpId="0"/>
      <p:bldP spid="12" grpId="0" animBg="1"/>
      <p:bldP spid="12" grpId="1" animBg="1"/>
      <p:bldP spid="18" grpId="0" animBg="1"/>
      <p:bldP spid="18" grpId="1" animBg="1"/>
      <p:bldP spid="19" grpId="0" animBg="1"/>
      <p:bldP spid="19" grpId="1" animBg="1"/>
      <p:bldP spid="20" grpId="0" animBg="1"/>
      <p:bldP spid="21" grpId="0" animBg="1"/>
      <p:bldP spid="21" grpId="1" animBg="1"/>
      <p:bldP spid="22" grpId="0" animBg="1"/>
      <p:bldP spid="22" grpId="1" animBg="1"/>
      <p:bldP spid="24" grpId="0" animBg="1"/>
      <p:bldP spid="24" grpId="1" animBg="1"/>
      <p:bldP spid="25" grpId="0" animBg="1"/>
      <p:bldP spid="25" grpId="1" animBg="1"/>
      <p:bldP spid="26" grpId="0" animBg="1"/>
      <p:bldP spid="27" grpId="0" animBg="1"/>
      <p:bldP spid="28" grpId="0" animBg="1"/>
      <p:bldP spid="28" grpId="1" animBg="1"/>
      <p:bldP spid="29" grpId="0" animBg="1"/>
      <p:bldP spid="29" grpId="1" animBg="1"/>
      <p:bldP spid="30" grpId="0" animBg="1"/>
      <p:bldP spid="30" grpId="1" animBg="1"/>
      <p:bldP spid="31" grpId="0" animBg="1"/>
      <p:bldP spid="32" grpId="0" animBg="1"/>
      <p:bldP spid="32" grpId="1" animBg="1"/>
      <p:bldP spid="40" grpId="0" animBg="1"/>
      <p:bldP spid="40" grpId="1" animBg="1"/>
      <p:bldP spid="41" grpId="0" animBg="1"/>
      <p:bldP spid="41" grpId="1" animBg="1"/>
      <p:bldP spid="42" grpId="0" animBg="1"/>
      <p:bldP spid="42" grpId="1" animBg="1"/>
      <p:bldP spid="43" grpId="0" animBg="1"/>
      <p:bldP spid="4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381A0E-AC87-4B5C-888B-4908098763DF}"/>
              </a:ext>
            </a:extLst>
          </p:cNvPr>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About </a:t>
            </a:r>
            <a:r>
              <a:rPr lang="en-US" i="1" spc="-300" dirty="0">
                <a:solidFill>
                  <a:schemeClr val="tx1">
                    <a:lumMod val="65000"/>
                    <a:lumOff val="35000"/>
                  </a:schemeClr>
                </a:solidFill>
                <a:latin typeface="Neris Light" panose="00000400000000000000" pitchFamily="50" charset="0"/>
              </a:rPr>
              <a:t>u</a:t>
            </a:r>
            <a:r>
              <a:rPr lang="id-ID" i="1" spc="-300" dirty="0">
                <a:solidFill>
                  <a:schemeClr val="tx1">
                    <a:lumMod val="65000"/>
                    <a:lumOff val="35000"/>
                  </a:schemeClr>
                </a:solidFill>
                <a:latin typeface="Neris Light" panose="00000400000000000000" pitchFamily="50" charset="0"/>
              </a:rPr>
              <a:t>s</a:t>
            </a:r>
          </a:p>
        </p:txBody>
      </p:sp>
      <p:sp>
        <p:nvSpPr>
          <p:cNvPr id="5" name="Title 1">
            <a:extLst>
              <a:ext uri="{FF2B5EF4-FFF2-40B4-BE49-F238E27FC236}">
                <a16:creationId xmlns:a16="http://schemas.microsoft.com/office/drawing/2014/main" id="{A846D01F-E351-4382-B605-61C7F4B4872B}"/>
              </a:ext>
            </a:extLst>
          </p:cNvPr>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 </a:t>
            </a:r>
          </a:p>
        </p:txBody>
      </p:sp>
      <p:grpSp>
        <p:nvGrpSpPr>
          <p:cNvPr id="6" name="Group 5">
            <a:extLst>
              <a:ext uri="{FF2B5EF4-FFF2-40B4-BE49-F238E27FC236}">
                <a16:creationId xmlns:a16="http://schemas.microsoft.com/office/drawing/2014/main" id="{07623681-177E-4B19-91E9-DA3952B5E83F}"/>
              </a:ext>
            </a:extLst>
          </p:cNvPr>
          <p:cNvGrpSpPr/>
          <p:nvPr/>
        </p:nvGrpSpPr>
        <p:grpSpPr>
          <a:xfrm>
            <a:off x="6938865" y="1594021"/>
            <a:ext cx="1389589" cy="1389589"/>
            <a:chOff x="6938865" y="1594021"/>
            <a:chExt cx="1389589" cy="1389589"/>
          </a:xfrm>
        </p:grpSpPr>
        <p:sp>
          <p:nvSpPr>
            <p:cNvPr id="7" name="Rectangle 6">
              <a:extLst>
                <a:ext uri="{FF2B5EF4-FFF2-40B4-BE49-F238E27FC236}">
                  <a16:creationId xmlns:a16="http://schemas.microsoft.com/office/drawing/2014/main" id="{A1D4797B-762B-48AA-A259-353EE2EE2B73}"/>
                </a:ext>
              </a:extLst>
            </p:cNvPr>
            <p:cNvSpPr/>
            <p:nvPr/>
          </p:nvSpPr>
          <p:spPr>
            <a:xfrm>
              <a:off x="6938865" y="1594021"/>
              <a:ext cx="1389589" cy="13895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8" name="Group 7">
              <a:extLst>
                <a:ext uri="{FF2B5EF4-FFF2-40B4-BE49-F238E27FC236}">
                  <a16:creationId xmlns:a16="http://schemas.microsoft.com/office/drawing/2014/main" id="{3DDE64A4-462E-4BE5-87BD-4FEF8B2AD754}"/>
                </a:ext>
              </a:extLst>
            </p:cNvPr>
            <p:cNvGrpSpPr/>
            <p:nvPr/>
          </p:nvGrpSpPr>
          <p:grpSpPr>
            <a:xfrm>
              <a:off x="7336234" y="2010534"/>
              <a:ext cx="594852" cy="556564"/>
              <a:chOff x="6964363" y="2108200"/>
              <a:chExt cx="690562" cy="646113"/>
            </a:xfrm>
            <a:solidFill>
              <a:schemeClr val="bg1"/>
            </a:solidFill>
          </p:grpSpPr>
          <p:sp>
            <p:nvSpPr>
              <p:cNvPr id="9" name="Freeform 91">
                <a:extLst>
                  <a:ext uri="{FF2B5EF4-FFF2-40B4-BE49-F238E27FC236}">
                    <a16:creationId xmlns:a16="http://schemas.microsoft.com/office/drawing/2014/main" id="{01B59AAD-AE5D-450F-A109-C8822CB5A784}"/>
                  </a:ext>
                </a:extLst>
              </p:cNvPr>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 name="Freeform 92">
                <a:extLst>
                  <a:ext uri="{FF2B5EF4-FFF2-40B4-BE49-F238E27FC236}">
                    <a16:creationId xmlns:a16="http://schemas.microsoft.com/office/drawing/2014/main" id="{DD42BCA7-F3F6-44DB-AD38-F239E6FE1C77}"/>
                  </a:ext>
                </a:extLst>
              </p:cNvPr>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11" name="Title 1">
            <a:extLst>
              <a:ext uri="{FF2B5EF4-FFF2-40B4-BE49-F238E27FC236}">
                <a16:creationId xmlns:a16="http://schemas.microsoft.com/office/drawing/2014/main" id="{FA587781-4ED4-4B79-B9FD-640B48029A9C}"/>
              </a:ext>
            </a:extLst>
          </p:cNvPr>
          <p:cNvSpPr txBox="1">
            <a:spLocks/>
          </p:cNvSpPr>
          <p:nvPr/>
        </p:nvSpPr>
        <p:spPr>
          <a:xfrm>
            <a:off x="3701908" y="2204641"/>
            <a:ext cx="2973296" cy="404587"/>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fr-BE" sz="1600" dirty="0">
                <a:solidFill>
                  <a:schemeClr val="bg1">
                    <a:lumMod val="65000"/>
                  </a:schemeClr>
                </a:solidFill>
                <a:latin typeface="Neris Light" panose="00000400000000000000" pitchFamily="50" charset="0"/>
              </a:rPr>
              <a:t>Business Intelligence Consultant, Microsoft Data Platform </a:t>
            </a:r>
            <a:r>
              <a:rPr lang="fr-BE" sz="1600" dirty="0" err="1">
                <a:solidFill>
                  <a:schemeClr val="bg1">
                    <a:lumMod val="65000"/>
                  </a:schemeClr>
                </a:solidFill>
                <a:latin typeface="Neris Light" panose="00000400000000000000" pitchFamily="50" charset="0"/>
              </a:rPr>
              <a:t>Specialist</a:t>
            </a:r>
            <a:endParaRPr lang="fr-BE" sz="1600" dirty="0">
              <a:solidFill>
                <a:schemeClr val="bg1">
                  <a:lumMod val="65000"/>
                </a:schemeClr>
              </a:solidFill>
              <a:latin typeface="Neris Light" panose="00000400000000000000" pitchFamily="50" charset="0"/>
            </a:endParaRPr>
          </a:p>
          <a:p>
            <a:pPr algn="r"/>
            <a:endParaRPr lang="en-US" sz="1200" dirty="0">
              <a:solidFill>
                <a:schemeClr val="bg1">
                  <a:lumMod val="65000"/>
                </a:schemeClr>
              </a:solidFill>
              <a:latin typeface="Neris Light" panose="00000400000000000000" pitchFamily="50" charset="0"/>
            </a:endParaRPr>
          </a:p>
        </p:txBody>
      </p:sp>
      <p:sp>
        <p:nvSpPr>
          <p:cNvPr id="12" name="Title 1">
            <a:extLst>
              <a:ext uri="{FF2B5EF4-FFF2-40B4-BE49-F238E27FC236}">
                <a16:creationId xmlns:a16="http://schemas.microsoft.com/office/drawing/2014/main" id="{BCE28825-870F-4DFF-AC89-432B99973649}"/>
              </a:ext>
            </a:extLst>
          </p:cNvPr>
          <p:cNvSpPr txBox="1">
            <a:spLocks/>
          </p:cNvSpPr>
          <p:nvPr/>
        </p:nvSpPr>
        <p:spPr>
          <a:xfrm>
            <a:off x="2402380" y="1486531"/>
            <a:ext cx="4263627" cy="609543"/>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en-US" sz="2400" b="1" spc="-150" dirty="0">
                <a:solidFill>
                  <a:schemeClr val="tx1">
                    <a:lumMod val="65000"/>
                    <a:lumOff val="35000"/>
                  </a:schemeClr>
                </a:solidFill>
                <a:latin typeface="Neris Black" panose="00000A00000000000000" pitchFamily="50" charset="0"/>
              </a:rPr>
              <a:t>Arnaud GASTELBLUM</a:t>
            </a:r>
          </a:p>
        </p:txBody>
      </p:sp>
      <p:sp>
        <p:nvSpPr>
          <p:cNvPr id="13" name="TextBox 12">
            <a:extLst>
              <a:ext uri="{FF2B5EF4-FFF2-40B4-BE49-F238E27FC236}">
                <a16:creationId xmlns:a16="http://schemas.microsoft.com/office/drawing/2014/main" id="{FF0777AA-258E-4507-A76F-0E973B0384FC}"/>
              </a:ext>
            </a:extLst>
          </p:cNvPr>
          <p:cNvSpPr txBox="1"/>
          <p:nvPr/>
        </p:nvSpPr>
        <p:spPr>
          <a:xfrm>
            <a:off x="760576" y="2837828"/>
            <a:ext cx="5632573" cy="3231654"/>
          </a:xfrm>
          <a:prstGeom prst="rect">
            <a:avLst/>
          </a:prstGeom>
          <a:noFill/>
        </p:spPr>
        <p:txBody>
          <a:bodyPr wrap="square" rtlCol="0">
            <a:spAutoFit/>
          </a:bodyPr>
          <a:lstStyle/>
          <a:p>
            <a:r>
              <a:rPr lang="en-US" sz="1200" dirty="0">
                <a:solidFill>
                  <a:schemeClr val="bg1">
                    <a:lumMod val="50000"/>
                  </a:schemeClr>
                </a:solidFill>
              </a:rPr>
              <a:t>Arnaud is a technical architect specialized in the Microsoft Data Platform. As a consultant, it is his main goal to make sure his clients get the most out of their data.</a:t>
            </a:r>
            <a:br>
              <a:rPr lang="en-US" sz="1200" dirty="0">
                <a:solidFill>
                  <a:schemeClr val="bg1">
                    <a:lumMod val="50000"/>
                  </a:schemeClr>
                </a:solidFill>
              </a:rPr>
            </a:br>
            <a:br>
              <a:rPr lang="en-US" sz="1200" dirty="0">
                <a:solidFill>
                  <a:schemeClr val="bg1">
                    <a:lumMod val="50000"/>
                  </a:schemeClr>
                </a:solidFill>
              </a:rPr>
            </a:br>
            <a:r>
              <a:rPr lang="en-US" sz="1200" dirty="0">
                <a:solidFill>
                  <a:schemeClr val="bg1">
                    <a:lumMod val="50000"/>
                  </a:schemeClr>
                </a:solidFill>
              </a:rPr>
              <a:t>In his 10+ years of experience, he has gained a lot of expertise in the Microsoft BI stack, specializing mostly in SQL Server, Integration Services, Analysis Services and the Power BI suite. He also loves to share his knowledge with others, making him a great consultant and coach.</a:t>
            </a:r>
            <a:br>
              <a:rPr lang="en-US" sz="1200" dirty="0">
                <a:solidFill>
                  <a:schemeClr val="bg1">
                    <a:lumMod val="50000"/>
                  </a:schemeClr>
                </a:solidFill>
              </a:rPr>
            </a:br>
            <a:br>
              <a:rPr lang="en-US" sz="1200" dirty="0">
                <a:solidFill>
                  <a:schemeClr val="bg1">
                    <a:lumMod val="50000"/>
                  </a:schemeClr>
                </a:solidFill>
              </a:rPr>
            </a:br>
            <a:r>
              <a:rPr lang="en-US" sz="1200" dirty="0">
                <a:solidFill>
                  <a:schemeClr val="bg1">
                    <a:lumMod val="50000"/>
                  </a:schemeClr>
                </a:solidFill>
              </a:rPr>
              <a:t>He has a passion for Data Modeling and always strives to find the right solution for any problem he is faced with.</a:t>
            </a:r>
            <a:br>
              <a:rPr lang="en-US" sz="1200" dirty="0">
                <a:solidFill>
                  <a:schemeClr val="bg1">
                    <a:lumMod val="50000"/>
                  </a:schemeClr>
                </a:solidFill>
              </a:rPr>
            </a:br>
            <a:br>
              <a:rPr lang="en-US" sz="1200" dirty="0">
                <a:solidFill>
                  <a:schemeClr val="bg1">
                    <a:lumMod val="50000"/>
                  </a:schemeClr>
                </a:solidFill>
              </a:rPr>
            </a:br>
            <a:r>
              <a:rPr lang="en-US" sz="1200" dirty="0">
                <a:solidFill>
                  <a:schemeClr val="bg1">
                    <a:lumMod val="50000"/>
                  </a:schemeClr>
                </a:solidFill>
              </a:rPr>
              <a:t>Specialties:</a:t>
            </a:r>
            <a:br>
              <a:rPr lang="en-US" sz="1200" dirty="0">
                <a:solidFill>
                  <a:schemeClr val="bg1">
                    <a:lumMod val="50000"/>
                  </a:schemeClr>
                </a:solidFill>
              </a:rPr>
            </a:br>
            <a:r>
              <a:rPr lang="en-US" sz="1200" dirty="0">
                <a:solidFill>
                  <a:schemeClr val="bg1">
                    <a:lumMod val="50000"/>
                  </a:schemeClr>
                </a:solidFill>
              </a:rPr>
              <a:t>Microsoft SQL Server, Analysis Services (Tabular, Multidimensional), Integration Services, Power BI, SSDT, DAX, Data Modeling, Azure, C#</a:t>
            </a:r>
            <a:br>
              <a:rPr lang="en-US" sz="1200" dirty="0">
                <a:solidFill>
                  <a:schemeClr val="bg1">
                    <a:lumMod val="50000"/>
                  </a:schemeClr>
                </a:solidFill>
              </a:rPr>
            </a:br>
            <a:br>
              <a:rPr lang="en-US" sz="1200" dirty="0">
                <a:solidFill>
                  <a:schemeClr val="bg1">
                    <a:lumMod val="50000"/>
                  </a:schemeClr>
                </a:solidFill>
              </a:rPr>
            </a:br>
            <a:r>
              <a:rPr lang="en-US" sz="1200" dirty="0">
                <a:solidFill>
                  <a:schemeClr val="bg1">
                    <a:lumMod val="50000"/>
                  </a:schemeClr>
                </a:solidFill>
              </a:rPr>
              <a:t>Some colleagues and friends motivated him to share his knowledge and BI discoveries to a bigger network. That’s why he started a blog: </a:t>
            </a:r>
            <a:r>
              <a:rPr lang="en-US" sz="1200" dirty="0">
                <a:solidFill>
                  <a:schemeClr val="bg1">
                    <a:lumMod val="50000"/>
                  </a:schemeClr>
                </a:solidFill>
                <a:hlinkClick r:id="rId2"/>
              </a:rPr>
              <a:t>www.lazysnail.net</a:t>
            </a:r>
            <a:r>
              <a:rPr lang="en-US" sz="1200" dirty="0">
                <a:solidFill>
                  <a:schemeClr val="bg1">
                    <a:lumMod val="50000"/>
                  </a:schemeClr>
                </a:solidFill>
              </a:rPr>
              <a:t> </a:t>
            </a:r>
            <a:endParaRPr lang="id-ID" sz="1200" dirty="0">
              <a:solidFill>
                <a:schemeClr val="bg1">
                  <a:lumMod val="50000"/>
                </a:schemeClr>
              </a:solidFill>
            </a:endParaRPr>
          </a:p>
        </p:txBody>
      </p:sp>
      <p:sp>
        <p:nvSpPr>
          <p:cNvPr id="14" name="Rectangle 13">
            <a:extLst>
              <a:ext uri="{FF2B5EF4-FFF2-40B4-BE49-F238E27FC236}">
                <a16:creationId xmlns:a16="http://schemas.microsoft.com/office/drawing/2014/main" id="{0E026B11-C132-42D1-BC9A-541A376304E0}"/>
              </a:ext>
            </a:extLst>
          </p:cNvPr>
          <p:cNvSpPr/>
          <p:nvPr/>
        </p:nvSpPr>
        <p:spPr>
          <a:xfrm>
            <a:off x="6475095" y="2947310"/>
            <a:ext cx="45719" cy="27441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5" name="Picture Placeholder 14">
            <a:extLst>
              <a:ext uri="{FF2B5EF4-FFF2-40B4-BE49-F238E27FC236}">
                <a16:creationId xmlns:a16="http://schemas.microsoft.com/office/drawing/2014/main" id="{DCD2E1D0-7583-4BDC-85DF-4A027B460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5481" y="1934070"/>
            <a:ext cx="2740950" cy="3980727"/>
          </a:xfrm>
          <a:prstGeom prst="rect">
            <a:avLst/>
          </a:prstGeom>
        </p:spPr>
      </p:pic>
      <p:sp>
        <p:nvSpPr>
          <p:cNvPr id="16" name="Rectangle 15">
            <a:extLst>
              <a:ext uri="{FF2B5EF4-FFF2-40B4-BE49-F238E27FC236}">
                <a16:creationId xmlns:a16="http://schemas.microsoft.com/office/drawing/2014/main" id="{3DBD1D34-EBE5-498E-BD59-432D53BAA023}"/>
              </a:ext>
            </a:extLst>
          </p:cNvPr>
          <p:cNvSpPr/>
          <p:nvPr/>
        </p:nvSpPr>
        <p:spPr>
          <a:xfrm>
            <a:off x="6666008" y="3105835"/>
            <a:ext cx="1079474" cy="646331"/>
          </a:xfrm>
          <a:prstGeom prst="rect">
            <a:avLst/>
          </a:prstGeom>
        </p:spPr>
        <p:txBody>
          <a:bodyPr wrap="square">
            <a:spAutoFit/>
          </a:bodyPr>
          <a:lstStyle/>
          <a:p>
            <a:r>
              <a:rPr lang="fr-BE" u="sng" dirty="0" err="1">
                <a:solidFill>
                  <a:srgbClr val="551A8B"/>
                </a:solidFill>
                <a:latin typeface="Segoe UI Light" panose="020B0502040204020203" pitchFamily="34" charset="0"/>
                <a:hlinkClick r:id="rId4"/>
              </a:rPr>
              <a:t>Linkedin</a:t>
            </a:r>
            <a:endParaRPr lang="fr-BE" dirty="0">
              <a:solidFill>
                <a:srgbClr val="333333"/>
              </a:solidFill>
              <a:latin typeface="Segoe UI Light" panose="020B0502040204020203" pitchFamily="34" charset="0"/>
            </a:endParaRPr>
          </a:p>
          <a:p>
            <a:r>
              <a:rPr lang="fr-BE" u="sng" dirty="0">
                <a:solidFill>
                  <a:srgbClr val="551A8B"/>
                </a:solidFill>
                <a:latin typeface="Segoe UI Light" panose="020B0502040204020203" pitchFamily="34" charset="0"/>
                <a:hlinkClick r:id="rId5"/>
              </a:rPr>
              <a:t>Twitter</a:t>
            </a:r>
            <a:endParaRPr lang="fr-BE" b="0" i="0" dirty="0">
              <a:solidFill>
                <a:srgbClr val="333333"/>
              </a:solidFill>
              <a:effectLst/>
              <a:latin typeface="Segoe UI Light" panose="020B0502040204020203" pitchFamily="34" charset="0"/>
            </a:endParaRPr>
          </a:p>
        </p:txBody>
      </p:sp>
    </p:spTree>
    <p:extLst>
      <p:ext uri="{BB962C8B-B14F-4D97-AF65-F5344CB8AC3E}">
        <p14:creationId xmlns:p14="http://schemas.microsoft.com/office/powerpoint/2010/main" val="7422050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3000"/>
                            </p:stCondLst>
                            <p:childTnLst>
                              <p:par>
                                <p:cTn id="31" presetID="16" presetClass="entr" presetSubtype="42"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outHorizontal)">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P spid="12" grpId="0"/>
      <p:bldP spid="13" grpId="0"/>
      <p:bldP spid="14" grpId="0" animBg="1"/>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Most common functions</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Churn/Retention rate</a:t>
            </a:r>
          </a:p>
        </p:txBody>
      </p:sp>
      <p:sp>
        <p:nvSpPr>
          <p:cNvPr id="23" name="Title 1"/>
          <p:cNvSpPr txBox="1">
            <a:spLocks/>
          </p:cNvSpPr>
          <p:nvPr/>
        </p:nvSpPr>
        <p:spPr>
          <a:xfrm>
            <a:off x="274807" y="1714500"/>
            <a:ext cx="4678193"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2"/>
              </a:buBlip>
            </a:pPr>
            <a:r>
              <a:rPr lang="en-US" sz="2000" b="1" dirty="0">
                <a:solidFill>
                  <a:schemeClr val="accent6">
                    <a:lumMod val="75000"/>
                    <a:lumOff val="25000"/>
                  </a:schemeClr>
                </a:solidFill>
                <a:latin typeface="Neris Black" panose="00000A00000000000000" pitchFamily="50" charset="0"/>
              </a:rPr>
              <a:t>Churn / Retention</a:t>
            </a:r>
            <a:endParaRPr lang="en-US" sz="2000" b="1" dirty="0">
              <a:solidFill>
                <a:schemeClr val="tx1">
                  <a:lumMod val="65000"/>
                  <a:lumOff val="35000"/>
                </a:schemeClr>
              </a:solidFill>
              <a:latin typeface="Neris Black" panose="00000A00000000000000" pitchFamily="50"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4457700"/>
            <a:ext cx="705802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ounded Rectangle 10"/>
          <p:cNvSpPr/>
          <p:nvPr/>
        </p:nvSpPr>
        <p:spPr>
          <a:xfrm>
            <a:off x="6391275" y="4162102"/>
            <a:ext cx="1543050" cy="22291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5004463" y="4457700"/>
            <a:ext cx="1370350" cy="46672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p:cNvSpPr/>
          <p:nvPr/>
        </p:nvSpPr>
        <p:spPr>
          <a:xfrm flipV="1">
            <a:off x="2386868" y="5038725"/>
            <a:ext cx="259855" cy="23796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ounded Rectangle 34"/>
          <p:cNvSpPr/>
          <p:nvPr/>
        </p:nvSpPr>
        <p:spPr>
          <a:xfrm flipV="1">
            <a:off x="2386868" y="5276687"/>
            <a:ext cx="259855" cy="21625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ounded Rectangle 35"/>
          <p:cNvSpPr/>
          <p:nvPr/>
        </p:nvSpPr>
        <p:spPr>
          <a:xfrm flipV="1">
            <a:off x="2386868" y="5514974"/>
            <a:ext cx="259855" cy="222193"/>
          </a:xfrm>
          <a:prstGeom prst="roundRect">
            <a:avLst/>
          </a:prstGeom>
          <a:noFill/>
          <a:ln w="19050">
            <a:solidFill>
              <a:srgbClr val="00AE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flipV="1">
            <a:off x="6182437" y="5269502"/>
            <a:ext cx="192376" cy="22344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ounded Rectangle 37"/>
          <p:cNvSpPr/>
          <p:nvPr/>
        </p:nvSpPr>
        <p:spPr>
          <a:xfrm flipV="1">
            <a:off x="6173938" y="5492941"/>
            <a:ext cx="200875" cy="24422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ounded Rectangle 38"/>
          <p:cNvSpPr/>
          <p:nvPr/>
        </p:nvSpPr>
        <p:spPr>
          <a:xfrm flipV="1">
            <a:off x="6182437" y="5738266"/>
            <a:ext cx="192376" cy="214858"/>
          </a:xfrm>
          <a:prstGeom prst="roundRect">
            <a:avLst/>
          </a:prstGeom>
          <a:noFill/>
          <a:ln w="19050">
            <a:solidFill>
              <a:srgbClr val="00AE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ounded Rectangle 43"/>
          <p:cNvSpPr/>
          <p:nvPr/>
        </p:nvSpPr>
        <p:spPr>
          <a:xfrm>
            <a:off x="6400800" y="4457700"/>
            <a:ext cx="1209675" cy="46407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0618" y="2457449"/>
            <a:ext cx="5845969"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807" y="3005136"/>
            <a:ext cx="842010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2538" y="333055"/>
            <a:ext cx="2638425" cy="613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4879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par>
                                <p:cTn id="15" presetID="10" presetClass="entr" presetSubtype="0" fill="hold" nodeType="withEffect">
                                  <p:stCondLst>
                                    <p:cond delay="0"/>
                                  </p:stCondLst>
                                  <p:childTnLst>
                                    <p:set>
                                      <p:cBhvr>
                                        <p:cTn id="16" dur="1" fill="hold">
                                          <p:stCondLst>
                                            <p:cond delay="0"/>
                                          </p:stCondLst>
                                        </p:cTn>
                                        <p:tgtEl>
                                          <p:spTgt spid="12290"/>
                                        </p:tgtEl>
                                        <p:attrNameLst>
                                          <p:attrName>style.visibility</p:attrName>
                                        </p:attrNameLst>
                                      </p:cBhvr>
                                      <p:to>
                                        <p:strVal val="visible"/>
                                      </p:to>
                                    </p:set>
                                    <p:animEffect transition="in" filter="fade">
                                      <p:cBhvr>
                                        <p:cTn id="17" dur="500"/>
                                        <p:tgtEl>
                                          <p:spTgt spid="12290"/>
                                        </p:tgtEl>
                                      </p:cBhvr>
                                    </p:animEffect>
                                  </p:childTnLst>
                                </p:cTn>
                              </p:par>
                              <p:par>
                                <p:cTn id="18" presetID="10" presetClass="entr" presetSubtype="0"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nodeType="withEffect">
                                  <p:stCondLst>
                                    <p:cond delay="0"/>
                                  </p:stCondLst>
                                  <p:childTnLst>
                                    <p:set>
                                      <p:cBhvr>
                                        <p:cTn id="27" dur="1" fill="hold">
                                          <p:stCondLst>
                                            <p:cond delay="0"/>
                                          </p:stCondLst>
                                        </p:cTn>
                                        <p:tgtEl>
                                          <p:spTgt spid="14338"/>
                                        </p:tgtEl>
                                        <p:attrNameLst>
                                          <p:attrName>style.visibility</p:attrName>
                                        </p:attrNameLst>
                                      </p:cBhvr>
                                      <p:to>
                                        <p:strVal val="visible"/>
                                      </p:to>
                                    </p:set>
                                    <p:animEffect transition="in" filter="fade">
                                      <p:cBhvr>
                                        <p:cTn id="28" dur="500"/>
                                        <p:tgtEl>
                                          <p:spTgt spid="1433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33"/>
                                        </p:tgtEl>
                                      </p:cBhvr>
                                    </p:animEffect>
                                    <p:set>
                                      <p:cBhvr>
                                        <p:cTn id="33" dur="1" fill="hold">
                                          <p:stCondLst>
                                            <p:cond delay="499"/>
                                          </p:stCondLst>
                                        </p:cTn>
                                        <p:tgtEl>
                                          <p:spTgt spid="33"/>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34"/>
                                        </p:tgtEl>
                                      </p:cBhvr>
                                    </p:animEffect>
                                    <p:set>
                                      <p:cBhvr>
                                        <p:cTn id="46" dur="1" fill="hold">
                                          <p:stCondLst>
                                            <p:cond delay="499"/>
                                          </p:stCondLst>
                                        </p:cTn>
                                        <p:tgtEl>
                                          <p:spTgt spid="34"/>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37"/>
                                        </p:tgtEl>
                                      </p:cBhvr>
                                    </p:animEffect>
                                    <p:set>
                                      <p:cBhvr>
                                        <p:cTn id="49" dur="1" fill="hold">
                                          <p:stCondLst>
                                            <p:cond delay="499"/>
                                          </p:stCondLst>
                                        </p:cTn>
                                        <p:tgtEl>
                                          <p:spTgt spid="37"/>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35"/>
                                        </p:tgtEl>
                                      </p:cBhvr>
                                    </p:animEffect>
                                    <p:set>
                                      <p:cBhvr>
                                        <p:cTn id="62" dur="1" fill="hold">
                                          <p:stCondLst>
                                            <p:cond delay="499"/>
                                          </p:stCondLst>
                                        </p:cTn>
                                        <p:tgtEl>
                                          <p:spTgt spid="35"/>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38"/>
                                        </p:tgtEl>
                                      </p:cBhvr>
                                    </p:animEffect>
                                    <p:set>
                                      <p:cBhvr>
                                        <p:cTn id="65" dur="1" fill="hold">
                                          <p:stCondLst>
                                            <p:cond delay="499"/>
                                          </p:stCondLst>
                                        </p:cTn>
                                        <p:tgtEl>
                                          <p:spTgt spid="38"/>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6"/>
                                        </p:tgtEl>
                                      </p:cBhvr>
                                    </p:animEffect>
                                    <p:set>
                                      <p:cBhvr>
                                        <p:cTn id="78" dur="1" fill="hold">
                                          <p:stCondLst>
                                            <p:cond delay="499"/>
                                          </p:stCondLst>
                                        </p:cTn>
                                        <p:tgtEl>
                                          <p:spTgt spid="36"/>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39"/>
                                        </p:tgtEl>
                                      </p:cBhvr>
                                    </p:animEffect>
                                    <p:set>
                                      <p:cBhvr>
                                        <p:cTn id="81" dur="1" fill="hold">
                                          <p:stCondLst>
                                            <p:cond delay="499"/>
                                          </p:stCondLst>
                                        </p:cTn>
                                        <p:tgtEl>
                                          <p:spTgt spid="39"/>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500"/>
                                        <p:tgtEl>
                                          <p:spTgt spid="11"/>
                                        </p:tgtEl>
                                      </p:cBhvr>
                                    </p:animEffect>
                                    <p:set>
                                      <p:cBhvr>
                                        <p:cTn id="84" dur="1" fill="hold">
                                          <p:stCondLst>
                                            <p:cond delay="499"/>
                                          </p:stCondLst>
                                        </p:cTn>
                                        <p:tgtEl>
                                          <p:spTgt spid="11"/>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14338"/>
                                        </p:tgtEl>
                                      </p:cBhvr>
                                    </p:animEffect>
                                    <p:set>
                                      <p:cBhvr>
                                        <p:cTn id="87" dur="1" fill="hold">
                                          <p:stCondLst>
                                            <p:cond delay="499"/>
                                          </p:stCondLst>
                                        </p:cTn>
                                        <p:tgtEl>
                                          <p:spTgt spid="14338"/>
                                        </p:tgtEl>
                                        <p:attrNameLst>
                                          <p:attrName>style.visibility</p:attrName>
                                        </p:attrNameLst>
                                      </p:cBhvr>
                                      <p:to>
                                        <p:strVal val="hidden"/>
                                      </p:to>
                                    </p:set>
                                  </p:childTnLst>
                                </p:cTn>
                              </p:par>
                              <p:par>
                                <p:cTn id="88" presetID="10" presetClass="entr" presetSubtype="0"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childTnLst>
                                </p:cTn>
                              </p:par>
                              <p:par>
                                <p:cTn id="91" presetID="10" presetClass="entr" presetSubtype="0" fill="hold" nodeType="withEffect">
                                  <p:stCondLst>
                                    <p:cond delay="0"/>
                                  </p:stCondLst>
                                  <p:childTnLst>
                                    <p:set>
                                      <p:cBhvr>
                                        <p:cTn id="92" dur="1" fill="hold">
                                          <p:stCondLst>
                                            <p:cond delay="0"/>
                                          </p:stCondLst>
                                        </p:cTn>
                                        <p:tgtEl>
                                          <p:spTgt spid="14339"/>
                                        </p:tgtEl>
                                        <p:attrNameLst>
                                          <p:attrName>style.visibility</p:attrName>
                                        </p:attrNameLst>
                                      </p:cBhvr>
                                      <p:to>
                                        <p:strVal val="visible"/>
                                      </p:to>
                                    </p:set>
                                    <p:animEffect transition="in" filter="fade">
                                      <p:cBhvr>
                                        <p:cTn id="93"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3" grpId="0"/>
      <p:bldP spid="11" grpId="0"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064495" y="1207958"/>
            <a:ext cx="10441705" cy="5316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Most common functions</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Churn/Retention rate</a:t>
            </a:r>
          </a:p>
        </p:txBody>
      </p:sp>
      <p:sp>
        <p:nvSpPr>
          <p:cNvPr id="19" name="Rounded Rectangle 18"/>
          <p:cNvSpPr/>
          <p:nvPr/>
        </p:nvSpPr>
        <p:spPr>
          <a:xfrm>
            <a:off x="8807165" y="6114611"/>
            <a:ext cx="485775" cy="17988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flipH="1">
            <a:off x="1064495" y="1827084"/>
            <a:ext cx="602380" cy="88754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le 20"/>
          <p:cNvSpPr/>
          <p:nvPr/>
        </p:nvSpPr>
        <p:spPr>
          <a:xfrm flipH="1">
            <a:off x="7784890" y="1672340"/>
            <a:ext cx="216109" cy="20408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p:cNvSpPr/>
          <p:nvPr/>
        </p:nvSpPr>
        <p:spPr>
          <a:xfrm flipH="1">
            <a:off x="7788634" y="2077698"/>
            <a:ext cx="212364" cy="22883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ounded Rectangle 23"/>
          <p:cNvSpPr/>
          <p:nvPr/>
        </p:nvSpPr>
        <p:spPr>
          <a:xfrm flipH="1">
            <a:off x="8698525" y="2270854"/>
            <a:ext cx="217279" cy="2243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p:cNvSpPr/>
          <p:nvPr/>
        </p:nvSpPr>
        <p:spPr>
          <a:xfrm flipH="1">
            <a:off x="9926744" y="1908592"/>
            <a:ext cx="217379" cy="18987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ounded Rectangle 25"/>
          <p:cNvSpPr/>
          <p:nvPr/>
        </p:nvSpPr>
        <p:spPr>
          <a:xfrm flipH="1">
            <a:off x="9950006" y="2306846"/>
            <a:ext cx="194118" cy="16738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ed Rectangle 26"/>
          <p:cNvSpPr/>
          <p:nvPr/>
        </p:nvSpPr>
        <p:spPr>
          <a:xfrm flipH="1">
            <a:off x="10611003" y="2316682"/>
            <a:ext cx="676121" cy="17855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flipH="1">
            <a:off x="6666873" y="2098468"/>
            <a:ext cx="191123" cy="416132"/>
          </a:xfrm>
          <a:prstGeom prst="roundRect">
            <a:avLst>
              <a:gd name="adj" fmla="val 1568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ounded Rectangle 28"/>
          <p:cNvSpPr/>
          <p:nvPr/>
        </p:nvSpPr>
        <p:spPr>
          <a:xfrm flipH="1">
            <a:off x="6663585" y="1654697"/>
            <a:ext cx="194410" cy="240777"/>
          </a:xfrm>
          <a:prstGeom prst="roundRect">
            <a:avLst>
              <a:gd name="adj" fmla="val 1568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p:cNvCxnSpPr/>
          <p:nvPr/>
        </p:nvCxnSpPr>
        <p:spPr>
          <a:xfrm flipH="1">
            <a:off x="8950742" y="5448173"/>
            <a:ext cx="579624" cy="4990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921339" y="5618810"/>
            <a:ext cx="0" cy="65682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365685" y="1207958"/>
            <a:ext cx="301190" cy="83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Left-Right Arrow 39"/>
          <p:cNvSpPr/>
          <p:nvPr/>
        </p:nvSpPr>
        <p:spPr>
          <a:xfrm rot="1859863">
            <a:off x="9241480" y="5778336"/>
            <a:ext cx="680125" cy="192197"/>
          </a:xfrm>
          <a:prstGeom prst="leftRightArrow">
            <a:avLst/>
          </a:prstGeom>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5119425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15363"/>
                                        </p:tgtEl>
                                        <p:attrNameLst>
                                          <p:attrName>style.visibility</p:attrName>
                                        </p:attrNameLst>
                                      </p:cBhvr>
                                      <p:to>
                                        <p:strVal val="visible"/>
                                      </p:to>
                                    </p:set>
                                    <p:animEffect transition="in" filter="fade">
                                      <p:cBhvr>
                                        <p:cTn id="14" dur="500"/>
                                        <p:tgtEl>
                                          <p:spTgt spid="1536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28"/>
                                        </p:tgtEl>
                                      </p:cBhvr>
                                    </p:animEffect>
                                    <p:set>
                                      <p:cBhvr>
                                        <p:cTn id="52" dur="1" fill="hold">
                                          <p:stCondLst>
                                            <p:cond delay="499"/>
                                          </p:stCondLst>
                                        </p:cTn>
                                        <p:tgtEl>
                                          <p:spTgt spid="28"/>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9"/>
                                        </p:tgtEl>
                                      </p:cBhvr>
                                    </p:animEffect>
                                    <p:set>
                                      <p:cBhvr>
                                        <p:cTn id="55" dur="1" fill="hold">
                                          <p:stCondLst>
                                            <p:cond delay="499"/>
                                          </p:stCondLst>
                                        </p:cTn>
                                        <p:tgtEl>
                                          <p:spTgt spid="29"/>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4"/>
                                        </p:tgtEl>
                                      </p:cBhvr>
                                    </p:animEffect>
                                    <p:set>
                                      <p:cBhvr>
                                        <p:cTn id="63" dur="1" fill="hold">
                                          <p:stCondLst>
                                            <p:cond delay="499"/>
                                          </p:stCondLst>
                                        </p:cTn>
                                        <p:tgtEl>
                                          <p:spTgt spid="24"/>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2"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xit" presetSubtype="0" fill="hold" grpId="1" nodeType="withEffect">
                                  <p:stCondLst>
                                    <p:cond delay="0"/>
                                  </p:stCondLst>
                                  <p:childTnLst>
                                    <p:animEffect transition="out" filter="fade">
                                      <p:cBhvr>
                                        <p:cTn id="79" dur="500"/>
                                        <p:tgtEl>
                                          <p:spTgt spid="22"/>
                                        </p:tgtEl>
                                      </p:cBhvr>
                                    </p:animEffect>
                                    <p:set>
                                      <p:cBhvr>
                                        <p:cTn id="80" dur="1" fill="hold">
                                          <p:stCondLst>
                                            <p:cond delay="499"/>
                                          </p:stCondLst>
                                        </p:cTn>
                                        <p:tgtEl>
                                          <p:spTgt spid="22"/>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21"/>
                                        </p:tgtEl>
                                      </p:cBhvr>
                                    </p:animEffect>
                                    <p:set>
                                      <p:cBhvr>
                                        <p:cTn id="8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9" grpId="0" animBg="1"/>
      <p:bldP spid="20" grpId="0" animBg="1"/>
      <p:bldP spid="21" grpId="0" animBg="1"/>
      <p:bldP spid="21" grpId="1" animBg="1"/>
      <p:bldP spid="22" grpId="0" animBg="1"/>
      <p:bldP spid="22" grpId="1" animBg="1"/>
      <p:bldP spid="24" grpId="0" animBg="1"/>
      <p:bldP spid="24" grpId="1" animBg="1"/>
      <p:bldP spid="24" grpId="2" animBg="1"/>
      <p:bldP spid="25" grpId="0" animBg="1"/>
      <p:bldP spid="26" grpId="0" animBg="1"/>
      <p:bldP spid="27" grpId="0" animBg="1"/>
      <p:bldP spid="28" grpId="0" animBg="1"/>
      <p:bldP spid="28" grpId="1" animBg="1"/>
      <p:bldP spid="29" grpId="0" animBg="1"/>
      <p:bldP spid="29" grpId="1" animBg="1"/>
      <p:bldP spid="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a:spLocks/>
          </p:cNvSpPr>
          <p:nvPr/>
        </p:nvSpPr>
        <p:spPr>
          <a:xfrm>
            <a:off x="2401368" y="3107632"/>
            <a:ext cx="7212651"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6600" b="1" i="1" spc="-300" dirty="0">
                <a:solidFill>
                  <a:schemeClr val="bg1"/>
                </a:solidFill>
                <a:latin typeface="Neris Light" panose="00000400000000000000" pitchFamily="50" charset="0"/>
              </a:rPr>
              <a:t>Thanks for watching</a:t>
            </a:r>
            <a:endParaRPr lang="id-ID" sz="6600" b="1" i="1" spc="-300" dirty="0">
              <a:solidFill>
                <a:schemeClr val="bg1"/>
              </a:solidFill>
              <a:latin typeface="Neris Light" panose="00000400000000000000" pitchFamily="50" charset="0"/>
            </a:endParaRPr>
          </a:p>
        </p:txBody>
      </p:sp>
    </p:spTree>
    <p:extLst>
      <p:ext uri="{BB962C8B-B14F-4D97-AF65-F5344CB8AC3E}">
        <p14:creationId xmlns:p14="http://schemas.microsoft.com/office/powerpoint/2010/main" val="2325305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84831" y="3142649"/>
            <a:ext cx="3255554" cy="404587"/>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200" b="1" spc="300" dirty="0">
                <a:solidFill>
                  <a:schemeClr val="bg1"/>
                </a:solidFill>
                <a:latin typeface="Neris Light" panose="00000400000000000000" pitchFamily="50" charset="0"/>
              </a:rPr>
              <a:t>License terms</a:t>
            </a:r>
          </a:p>
        </p:txBody>
      </p:sp>
      <p:sp>
        <p:nvSpPr>
          <p:cNvPr id="6" name="Title 1"/>
          <p:cNvSpPr txBox="1">
            <a:spLocks/>
          </p:cNvSpPr>
          <p:nvPr/>
        </p:nvSpPr>
        <p:spPr>
          <a:xfrm>
            <a:off x="584831" y="3547236"/>
            <a:ext cx="5337405" cy="1097336"/>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3200" i="1" spc="-150" dirty="0">
                <a:solidFill>
                  <a:schemeClr val="bg1"/>
                </a:solidFill>
                <a:latin typeface="Neris Black" panose="00000A00000000000000" pitchFamily="50" charset="0"/>
              </a:rPr>
              <a:t>we share our projects under </a:t>
            </a:r>
            <a:r>
              <a:rPr lang="en-US" sz="3200" i="1" spc="-150" dirty="0">
                <a:solidFill>
                  <a:schemeClr val="accent1"/>
                </a:solidFill>
                <a:latin typeface="Neris Black" panose="00000A00000000000000" pitchFamily="50" charset="0"/>
              </a:rPr>
              <a:t>creative commons License</a:t>
            </a:r>
            <a:endParaRPr lang="en-US" sz="3200" i="1" spc="-150" dirty="0">
              <a:solidFill>
                <a:schemeClr val="bg1"/>
              </a:solidFill>
              <a:latin typeface="Neris Black" panose="00000A00000000000000" pitchFamily="50" charset="0"/>
            </a:endParaRPr>
          </a:p>
        </p:txBody>
      </p:sp>
      <p:sp>
        <p:nvSpPr>
          <p:cNvPr id="7" name="TextBox 6"/>
          <p:cNvSpPr txBox="1"/>
          <p:nvPr/>
        </p:nvSpPr>
        <p:spPr>
          <a:xfrm>
            <a:off x="584831" y="4644572"/>
            <a:ext cx="8530140" cy="1815882"/>
          </a:xfrm>
          <a:prstGeom prst="rect">
            <a:avLst/>
          </a:prstGeom>
          <a:noFill/>
        </p:spPr>
        <p:txBody>
          <a:bodyPr wrap="square" rtlCol="0">
            <a:spAutoFit/>
          </a:bodyPr>
          <a:lstStyle/>
          <a:p>
            <a:r>
              <a:rPr lang="en-US" sz="1600" dirty="0">
                <a:solidFill>
                  <a:schemeClr val="bg1"/>
                </a:solidFill>
              </a:rPr>
              <a:t>Link to </a:t>
            </a:r>
            <a:r>
              <a:rPr lang="en-US" sz="1600" dirty="0">
                <a:solidFill>
                  <a:schemeClr val="bg1"/>
                </a:solidFill>
                <a:hlinkClick r:id="rId2"/>
              </a:rPr>
              <a:t>Creative commons License</a:t>
            </a:r>
            <a:r>
              <a:rPr lang="en-US" sz="1600" dirty="0">
                <a:solidFill>
                  <a:schemeClr val="bg1"/>
                </a:solidFill>
              </a:rPr>
              <a:t>.</a:t>
            </a:r>
          </a:p>
          <a:p>
            <a:r>
              <a:rPr lang="en-US" sz="1600" dirty="0">
                <a:solidFill>
                  <a:schemeClr val="bg1"/>
                </a:solidFill>
              </a:rPr>
              <a:t>Licensees may copy, distribute, display and perform the work and make derivative works and remixes based on it only if they give the author or licensor the credits (</a:t>
            </a:r>
            <a:r>
              <a:rPr lang="en-US" sz="1600" dirty="0">
                <a:solidFill>
                  <a:schemeClr val="bg1"/>
                </a:solidFill>
                <a:hlinkClick r:id="rId3"/>
              </a:rPr>
              <a:t>attribution</a:t>
            </a:r>
            <a:r>
              <a:rPr lang="en-US" sz="1600" dirty="0">
                <a:solidFill>
                  <a:schemeClr val="bg1"/>
                </a:solidFill>
              </a:rPr>
              <a:t>) in the manner specified by these.</a:t>
            </a:r>
          </a:p>
          <a:p>
            <a:r>
              <a:rPr lang="en-US" sz="1600" dirty="0">
                <a:solidFill>
                  <a:schemeClr val="bg1"/>
                </a:solidFill>
              </a:rPr>
              <a:t>So, We kindly encourage you to use, change it, share it! </a:t>
            </a:r>
            <a:r>
              <a:rPr lang="en-US" sz="1600" dirty="0">
                <a:solidFill>
                  <a:schemeClr val="bg1"/>
                </a:solidFill>
                <a:sym typeface="Wingdings" panose="05000000000000000000" pitchFamily="2" charset="2"/>
              </a:rPr>
              <a:t>But do not forget to add us a small smile.</a:t>
            </a:r>
            <a:endParaRPr lang="en-US" sz="1600" dirty="0">
              <a:solidFill>
                <a:schemeClr val="bg1"/>
              </a:solidFill>
            </a:endParaRPr>
          </a:p>
          <a:p>
            <a:br>
              <a:rPr lang="en-US" sz="1600" dirty="0">
                <a:solidFill>
                  <a:schemeClr val="bg1"/>
                </a:solidFill>
              </a:rPr>
            </a:br>
            <a:endParaRPr lang="id-ID" sz="1600" dirty="0">
              <a:solidFill>
                <a:schemeClr val="bg1"/>
              </a:solidFill>
            </a:endParaRPr>
          </a:p>
        </p:txBody>
      </p:sp>
      <p:pic>
        <p:nvPicPr>
          <p:cNvPr id="11" name="Picture Placeholder 10">
            <a:extLst>
              <a:ext uri="{FF2B5EF4-FFF2-40B4-BE49-F238E27FC236}">
                <a16:creationId xmlns:a16="http://schemas.microsoft.com/office/drawing/2014/main" id="{08A7DB7B-358F-4592-9107-B28975251302}"/>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t="16329" b="16329"/>
          <a:stretch>
            <a:fillRect/>
          </a:stretch>
        </p:blipFill>
        <p:spPr/>
      </p:pic>
    </p:spTree>
    <p:extLst>
      <p:ext uri="{BB962C8B-B14F-4D97-AF65-F5344CB8AC3E}">
        <p14:creationId xmlns:p14="http://schemas.microsoft.com/office/powerpoint/2010/main" val="1729884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94555">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TextBox 4"/>
          <p:cNvSpPr txBox="1"/>
          <p:nvPr/>
        </p:nvSpPr>
        <p:spPr>
          <a:xfrm>
            <a:off x="174936" y="2828835"/>
            <a:ext cx="5872085" cy="1107996"/>
          </a:xfrm>
          <a:prstGeom prst="rect">
            <a:avLst/>
          </a:prstGeom>
          <a:noFill/>
        </p:spPr>
        <p:txBody>
          <a:bodyPr wrap="square" rtlCol="0">
            <a:spAutoFit/>
          </a:bodyPr>
          <a:lstStyle/>
          <a:p>
            <a:pPr algn="ctr"/>
            <a:r>
              <a:rPr lang="en-US" sz="6600" b="1" i="1" spc="-300" dirty="0" err="1">
                <a:solidFill>
                  <a:srgbClr val="00B0F0"/>
                </a:solidFill>
                <a:latin typeface="Neris Black" panose="00000A00000000000000" pitchFamily="50" charset="0"/>
              </a:rPr>
              <a:t>Lazy</a:t>
            </a:r>
            <a:r>
              <a:rPr lang="en-US" sz="6600" b="1" i="1" spc="-300" dirty="0" err="1">
                <a:solidFill>
                  <a:schemeClr val="bg1"/>
                </a:solidFill>
                <a:latin typeface="Neris Black" panose="00000A00000000000000" pitchFamily="50" charset="0"/>
              </a:rPr>
              <a:t>Dax</a:t>
            </a:r>
            <a:endParaRPr lang="id-ID" sz="6600" b="1" i="1" spc="-300" dirty="0">
              <a:solidFill>
                <a:schemeClr val="bg1"/>
              </a:solidFill>
              <a:latin typeface="Neris Black" panose="00000A00000000000000" pitchFamily="50" charset="0"/>
            </a:endParaRPr>
          </a:p>
        </p:txBody>
      </p:sp>
      <p:sp>
        <p:nvSpPr>
          <p:cNvPr id="6" name="TextBox 5"/>
          <p:cNvSpPr txBox="1"/>
          <p:nvPr/>
        </p:nvSpPr>
        <p:spPr>
          <a:xfrm>
            <a:off x="6548845" y="3146018"/>
            <a:ext cx="4785362" cy="461665"/>
          </a:xfrm>
          <a:prstGeom prst="rect">
            <a:avLst/>
          </a:prstGeom>
          <a:noFill/>
        </p:spPr>
        <p:txBody>
          <a:bodyPr wrap="square" rtlCol="0">
            <a:spAutoFit/>
          </a:bodyPr>
          <a:lstStyle/>
          <a:p>
            <a:r>
              <a:rPr lang="en-US" sz="2400" b="1" i="1" spc="-150" dirty="0">
                <a:solidFill>
                  <a:schemeClr val="bg1"/>
                </a:solidFill>
                <a:latin typeface="Neris Thin" panose="00000300000000000000" pitchFamily="50" charset="0"/>
              </a:rPr>
              <a:t>1. Most Common Functions</a:t>
            </a:r>
            <a:endParaRPr lang="id-ID" sz="2400" b="1" i="1" spc="-150" dirty="0">
              <a:solidFill>
                <a:schemeClr val="bg1"/>
              </a:solidFill>
              <a:latin typeface="Neris Thin" panose="00000300000000000000" pitchFamily="50" charset="0"/>
            </a:endParaRPr>
          </a:p>
        </p:txBody>
      </p:sp>
      <p:sp>
        <p:nvSpPr>
          <p:cNvPr id="7" name="Rectangle 6"/>
          <p:cNvSpPr/>
          <p:nvPr/>
        </p:nvSpPr>
        <p:spPr>
          <a:xfrm>
            <a:off x="6149340" y="2737937"/>
            <a:ext cx="80554" cy="13821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0945760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Horizontal)">
                                      <p:cBhvr>
                                        <p:cTn id="11" dur="500"/>
                                        <p:tgtEl>
                                          <p:spTgt spid="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 y="-3772"/>
            <a:ext cx="12192000" cy="6858000"/>
          </a:xfrm>
          <a:prstGeom prst="rect">
            <a:avLst/>
          </a:prstGeom>
          <a:solidFill>
            <a:srgbClr val="394555">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Freeform 6"/>
          <p:cNvSpPr/>
          <p:nvPr/>
        </p:nvSpPr>
        <p:spPr>
          <a:xfrm>
            <a:off x="-2" y="2961313"/>
            <a:ext cx="5093663" cy="918709"/>
          </a:xfrm>
          <a:custGeom>
            <a:avLst/>
            <a:gdLst>
              <a:gd name="connsiteX0" fmla="*/ 2549613 w 5535828"/>
              <a:gd name="connsiteY0" fmla="*/ 0 h 918709"/>
              <a:gd name="connsiteX1" fmla="*/ 4963299 w 5535828"/>
              <a:gd name="connsiteY1" fmla="*/ 0 h 918709"/>
              <a:gd name="connsiteX2" fmla="*/ 5535828 w 5535828"/>
              <a:gd name="connsiteY2" fmla="*/ 456800 h 918709"/>
              <a:gd name="connsiteX3" fmla="*/ 4963299 w 5535828"/>
              <a:gd name="connsiteY3" fmla="*/ 913599 h 918709"/>
              <a:gd name="connsiteX4" fmla="*/ 3113903 w 5535828"/>
              <a:gd name="connsiteY4" fmla="*/ 913599 h 918709"/>
              <a:gd name="connsiteX5" fmla="*/ 3113903 w 5535828"/>
              <a:gd name="connsiteY5" fmla="*/ 918709 h 918709"/>
              <a:gd name="connsiteX6" fmla="*/ 0 w 5535828"/>
              <a:gd name="connsiteY6" fmla="*/ 918709 h 918709"/>
              <a:gd name="connsiteX7" fmla="*/ 0 w 5535828"/>
              <a:gd name="connsiteY7" fmla="*/ 4309 h 918709"/>
              <a:gd name="connsiteX8" fmla="*/ 2496040 w 5535828"/>
              <a:gd name="connsiteY8" fmla="*/ 4309 h 918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828" h="918709">
                <a:moveTo>
                  <a:pt x="2549613" y="0"/>
                </a:moveTo>
                <a:lnTo>
                  <a:pt x="4963299" y="0"/>
                </a:lnTo>
                <a:cubicBezTo>
                  <a:pt x="5279467" y="0"/>
                  <a:pt x="5535828" y="204503"/>
                  <a:pt x="5535828" y="456800"/>
                </a:cubicBezTo>
                <a:cubicBezTo>
                  <a:pt x="5535828" y="709097"/>
                  <a:pt x="5279467" y="913599"/>
                  <a:pt x="4963299" y="913599"/>
                </a:cubicBezTo>
                <a:lnTo>
                  <a:pt x="3113903" y="913599"/>
                </a:lnTo>
                <a:lnTo>
                  <a:pt x="3113903" y="918709"/>
                </a:lnTo>
                <a:lnTo>
                  <a:pt x="0" y="918709"/>
                </a:lnTo>
                <a:lnTo>
                  <a:pt x="0" y="4309"/>
                </a:lnTo>
                <a:lnTo>
                  <a:pt x="2496040" y="43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1" name="Title 1"/>
          <p:cNvSpPr txBox="1">
            <a:spLocks/>
          </p:cNvSpPr>
          <p:nvPr/>
        </p:nvSpPr>
        <p:spPr>
          <a:xfrm>
            <a:off x="5164191" y="3099299"/>
            <a:ext cx="3559678"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bg1"/>
                </a:solidFill>
                <a:latin typeface="Neris Light" panose="00000400000000000000" pitchFamily="50" charset="0"/>
              </a:rPr>
              <a:t>The Dataset</a:t>
            </a:r>
            <a:endParaRPr lang="en-US" b="1" i="1" spc="-300" dirty="0">
              <a:solidFill>
                <a:schemeClr val="accent1"/>
              </a:solidFill>
              <a:latin typeface="Neris Light" panose="00000400000000000000" pitchFamily="50" charset="0"/>
            </a:endParaRPr>
          </a:p>
        </p:txBody>
      </p:sp>
      <p:sp>
        <p:nvSpPr>
          <p:cNvPr id="13" name="Title 1"/>
          <p:cNvSpPr txBox="1">
            <a:spLocks/>
          </p:cNvSpPr>
          <p:nvPr/>
        </p:nvSpPr>
        <p:spPr>
          <a:xfrm>
            <a:off x="4276149" y="2700793"/>
            <a:ext cx="558242" cy="145641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spc="-300" dirty="0">
                <a:solidFill>
                  <a:schemeClr val="bg1"/>
                </a:solidFill>
                <a:latin typeface="Neris Light" panose="00000400000000000000" pitchFamily="50" charset="0"/>
              </a:rPr>
              <a:t>A</a:t>
            </a:r>
            <a:endParaRPr lang="en-US" b="1" spc="-300" dirty="0">
              <a:solidFill>
                <a:schemeClr val="accent1"/>
              </a:solidFill>
              <a:latin typeface="Neris Light" panose="00000400000000000000" pitchFamily="50" charset="0"/>
            </a:endParaRPr>
          </a:p>
        </p:txBody>
      </p:sp>
    </p:spTree>
    <p:extLst>
      <p:ext uri="{BB962C8B-B14F-4D97-AF65-F5344CB8AC3E}">
        <p14:creationId xmlns:p14="http://schemas.microsoft.com/office/powerpoint/2010/main" val="12676568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Most common functions</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Sample Data</a:t>
            </a:r>
          </a:p>
        </p:txBody>
      </p:sp>
      <p:grpSp>
        <p:nvGrpSpPr>
          <p:cNvPr id="24" name="Group 23"/>
          <p:cNvGrpSpPr/>
          <p:nvPr/>
        </p:nvGrpSpPr>
        <p:grpSpPr>
          <a:xfrm>
            <a:off x="554556" y="3222254"/>
            <a:ext cx="5414440" cy="2976946"/>
            <a:chOff x="9497618" y="3027017"/>
            <a:chExt cx="2606665" cy="3532762"/>
          </a:xfrm>
        </p:grpSpPr>
        <p:sp>
          <p:nvSpPr>
            <p:cNvPr id="22" name="Title 1"/>
            <p:cNvSpPr txBox="1">
              <a:spLocks/>
            </p:cNvSpPr>
            <p:nvPr/>
          </p:nvSpPr>
          <p:spPr>
            <a:xfrm>
              <a:off x="9497618" y="3027017"/>
              <a:ext cx="2208452" cy="501266"/>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2000" b="1" dirty="0">
                  <a:solidFill>
                    <a:schemeClr val="accent6">
                      <a:lumMod val="75000"/>
                      <a:lumOff val="25000"/>
                    </a:schemeClr>
                  </a:solidFill>
                  <a:latin typeface="Neris Black" panose="00000A00000000000000" pitchFamily="50" charset="0"/>
                </a:rPr>
                <a:t>The dataset</a:t>
              </a:r>
            </a:p>
            <a:p>
              <a:endParaRPr lang="en-US" sz="2000" b="1" dirty="0">
                <a:solidFill>
                  <a:schemeClr val="tx1">
                    <a:lumMod val="65000"/>
                    <a:lumOff val="35000"/>
                  </a:schemeClr>
                </a:solidFill>
                <a:latin typeface="Neris Black" panose="00000A00000000000000" pitchFamily="50" charset="0"/>
              </a:endParaRPr>
            </a:p>
          </p:txBody>
        </p:sp>
        <p:sp>
          <p:nvSpPr>
            <p:cNvPr id="23" name="TextBox 22"/>
            <p:cNvSpPr txBox="1"/>
            <p:nvPr/>
          </p:nvSpPr>
          <p:spPr>
            <a:xfrm>
              <a:off x="9497618" y="3528283"/>
              <a:ext cx="2606665" cy="3031496"/>
            </a:xfrm>
            <a:prstGeom prst="rect">
              <a:avLst/>
            </a:prstGeom>
            <a:noFill/>
          </p:spPr>
          <p:txBody>
            <a:bodyPr wrap="square" rtlCol="0">
              <a:spAutoFit/>
            </a:bodyPr>
            <a:lstStyle/>
            <a:p>
              <a:r>
                <a:rPr lang="en-US" sz="1600" dirty="0">
                  <a:solidFill>
                    <a:schemeClr val="bg1">
                      <a:lumMod val="50000"/>
                    </a:schemeClr>
                  </a:solidFill>
                </a:rPr>
                <a:t>Our examples are based on a small and simple dataset (CFR screenshot below)</a:t>
              </a:r>
            </a:p>
            <a:p>
              <a:endParaRPr lang="en-US" sz="1600" dirty="0">
                <a:solidFill>
                  <a:schemeClr val="bg1">
                    <a:lumMod val="50000"/>
                  </a:schemeClr>
                </a:solidFill>
              </a:endParaRPr>
            </a:p>
            <a:p>
              <a:pPr marL="171450" indent="-171450">
                <a:buFont typeface="Arial" panose="020B0604020202020204" pitchFamily="34" charset="0"/>
                <a:buChar char="•"/>
              </a:pPr>
              <a:r>
                <a:rPr lang="en-US" sz="1600" dirty="0">
                  <a:solidFill>
                    <a:schemeClr val="bg1">
                      <a:lumMod val="50000"/>
                    </a:schemeClr>
                  </a:solidFill>
                </a:rPr>
                <a:t>Multiple customers present multiple times in the same year</a:t>
              </a:r>
            </a:p>
            <a:p>
              <a:pPr marL="171450" indent="-171450">
                <a:buFont typeface="Arial" panose="020B0604020202020204" pitchFamily="34" charset="0"/>
                <a:buChar char="•"/>
              </a:pPr>
              <a:endParaRPr lang="en-US" sz="1600" dirty="0">
                <a:solidFill>
                  <a:schemeClr val="bg1">
                    <a:lumMod val="50000"/>
                  </a:schemeClr>
                </a:solidFill>
              </a:endParaRPr>
            </a:p>
            <a:p>
              <a:pPr marL="171450" indent="-171450">
                <a:buFont typeface="Arial" panose="020B0604020202020204" pitchFamily="34" charset="0"/>
                <a:buChar char="•"/>
              </a:pPr>
              <a:r>
                <a:rPr lang="en-US" sz="1600" dirty="0">
                  <a:solidFill>
                    <a:schemeClr val="bg1">
                      <a:lumMod val="50000"/>
                    </a:schemeClr>
                  </a:solidFill>
                </a:rPr>
                <a:t>Multiple products for the same customers</a:t>
              </a:r>
            </a:p>
            <a:p>
              <a:pPr marL="171450" indent="-171450">
                <a:buFont typeface="Arial" panose="020B0604020202020204" pitchFamily="34" charset="0"/>
                <a:buChar char="•"/>
              </a:pPr>
              <a:endParaRPr lang="en-US" sz="1600" dirty="0">
                <a:solidFill>
                  <a:schemeClr val="bg1">
                    <a:lumMod val="50000"/>
                  </a:schemeClr>
                </a:solidFill>
              </a:endParaRPr>
            </a:p>
            <a:p>
              <a:pPr marL="171450" indent="-171450">
                <a:buFont typeface="Arial" panose="020B0604020202020204" pitchFamily="34" charset="0"/>
                <a:buChar char="•"/>
              </a:pPr>
              <a:r>
                <a:rPr lang="en-US" sz="1600" dirty="0">
                  <a:solidFill>
                    <a:schemeClr val="bg1">
                      <a:lumMod val="50000"/>
                    </a:schemeClr>
                  </a:solidFill>
                </a:rPr>
                <a:t>Multiple customers with the same product</a:t>
              </a:r>
            </a:p>
            <a:p>
              <a:pPr marL="171450" indent="-171450">
                <a:buFont typeface="Arial" panose="020B0604020202020204" pitchFamily="34" charset="0"/>
                <a:buChar char="•"/>
              </a:pPr>
              <a:endParaRPr lang="en-US" sz="1600" dirty="0">
                <a:solidFill>
                  <a:schemeClr val="bg1">
                    <a:lumMod val="50000"/>
                  </a:schemeClr>
                </a:solidFill>
              </a:endParaRPr>
            </a:p>
            <a:p>
              <a:pPr marL="171450" indent="-171450">
                <a:buFont typeface="Arial" panose="020B0604020202020204" pitchFamily="34" charset="0"/>
                <a:buChar char="•"/>
              </a:pPr>
              <a:r>
                <a:rPr lang="en-US" sz="1600" dirty="0">
                  <a:solidFill>
                    <a:schemeClr val="bg1">
                      <a:lumMod val="50000"/>
                    </a:schemeClr>
                  </a:solidFill>
                </a:rPr>
                <a:t>Customers buying or not from years to years</a:t>
              </a:r>
              <a:endParaRPr lang="id-ID" sz="1600" dirty="0">
                <a:solidFill>
                  <a:schemeClr val="bg1">
                    <a:lumMod val="50000"/>
                  </a:schemeClr>
                </a:solidFill>
              </a:endParaRP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5" y="933174"/>
            <a:ext cx="3874936" cy="5442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a:extLst>
              <a:ext uri="{FF2B5EF4-FFF2-40B4-BE49-F238E27FC236}">
                <a16:creationId xmlns:a16="http://schemas.microsoft.com/office/drawing/2014/main" id="{F452C4B2-CBF1-401E-97CB-8461A7A64BA3}"/>
              </a:ext>
            </a:extLst>
          </p:cNvPr>
          <p:cNvGrpSpPr/>
          <p:nvPr/>
        </p:nvGrpSpPr>
        <p:grpSpPr>
          <a:xfrm>
            <a:off x="554556" y="1528034"/>
            <a:ext cx="5414440" cy="1512963"/>
            <a:chOff x="9497618" y="3027017"/>
            <a:chExt cx="2606665" cy="4001594"/>
          </a:xfrm>
        </p:grpSpPr>
        <p:sp>
          <p:nvSpPr>
            <p:cNvPr id="12" name="Title 1">
              <a:extLst>
                <a:ext uri="{FF2B5EF4-FFF2-40B4-BE49-F238E27FC236}">
                  <a16:creationId xmlns:a16="http://schemas.microsoft.com/office/drawing/2014/main" id="{C24DAC3E-BFAA-4D46-89CA-85B82D20E1B5}"/>
                </a:ext>
              </a:extLst>
            </p:cNvPr>
            <p:cNvSpPr txBox="1">
              <a:spLocks/>
            </p:cNvSpPr>
            <p:nvPr/>
          </p:nvSpPr>
          <p:spPr>
            <a:xfrm>
              <a:off x="9497618" y="3027017"/>
              <a:ext cx="2208452" cy="501266"/>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2000" b="1" dirty="0">
                  <a:solidFill>
                    <a:schemeClr val="accent6">
                      <a:lumMod val="75000"/>
                      <a:lumOff val="25000"/>
                    </a:schemeClr>
                  </a:solidFill>
                  <a:latin typeface="Neris Black" panose="00000A00000000000000" pitchFamily="50" charset="0"/>
                </a:rPr>
                <a:t>Download our PBI Example file</a:t>
              </a:r>
            </a:p>
            <a:p>
              <a:endParaRPr lang="en-US" sz="2000" b="1" dirty="0">
                <a:solidFill>
                  <a:schemeClr val="tx1">
                    <a:lumMod val="65000"/>
                    <a:lumOff val="35000"/>
                  </a:schemeClr>
                </a:solidFill>
                <a:latin typeface="Neris Black" panose="00000A00000000000000" pitchFamily="50" charset="0"/>
              </a:endParaRPr>
            </a:p>
          </p:txBody>
        </p:sp>
        <p:sp>
          <p:nvSpPr>
            <p:cNvPr id="13" name="TextBox 12">
              <a:extLst>
                <a:ext uri="{FF2B5EF4-FFF2-40B4-BE49-F238E27FC236}">
                  <a16:creationId xmlns:a16="http://schemas.microsoft.com/office/drawing/2014/main" id="{917E0FA7-6DB9-4F31-AE70-250F79C46D51}"/>
                </a:ext>
              </a:extLst>
            </p:cNvPr>
            <p:cNvSpPr txBox="1"/>
            <p:nvPr/>
          </p:nvSpPr>
          <p:spPr>
            <a:xfrm>
              <a:off x="9497618" y="3528284"/>
              <a:ext cx="2606665" cy="3500327"/>
            </a:xfrm>
            <a:prstGeom prst="rect">
              <a:avLst/>
            </a:prstGeom>
            <a:noFill/>
          </p:spPr>
          <p:txBody>
            <a:bodyPr wrap="square" rtlCol="0">
              <a:spAutoFit/>
            </a:bodyPr>
            <a:lstStyle/>
            <a:p>
              <a:pPr marL="171450" indent="-171450">
                <a:buFont typeface="Arial" panose="020B0604020202020204" pitchFamily="34" charset="0"/>
                <a:buChar char="•"/>
              </a:pPr>
              <a:r>
                <a:rPr lang="en-US" sz="1600" dirty="0">
                  <a:solidFill>
                    <a:schemeClr val="bg1">
                      <a:lumMod val="50000"/>
                    </a:schemeClr>
                  </a:solidFill>
                </a:rPr>
                <a:t>All our scripts and (many more) examples are available in a Power BI Desktop file. Feel free to download It on </a:t>
              </a:r>
              <a:r>
                <a:rPr lang="en-US" sz="1600" dirty="0">
                  <a:solidFill>
                    <a:schemeClr val="bg1">
                      <a:lumMod val="50000"/>
                    </a:schemeClr>
                  </a:solidFill>
                  <a:hlinkClick r:id="rId3"/>
                </a:rPr>
                <a:t>www.lazysnail.net</a:t>
              </a:r>
              <a:endParaRPr lang="en-US" sz="1600" dirty="0">
                <a:solidFill>
                  <a:schemeClr val="bg1">
                    <a:lumMod val="50000"/>
                  </a:schemeClr>
                </a:solidFill>
              </a:endParaRPr>
            </a:p>
            <a:p>
              <a:pPr marL="171450" indent="-171450">
                <a:buFont typeface="Arial" panose="020B0604020202020204" pitchFamily="34" charset="0"/>
                <a:buChar char="•"/>
              </a:pPr>
              <a:r>
                <a:rPr lang="en-US" sz="1600" dirty="0">
                  <a:solidFill>
                    <a:schemeClr val="bg1">
                      <a:lumMod val="50000"/>
                    </a:schemeClr>
                  </a:solidFill>
                </a:rPr>
                <a:t>Please send us your changes, corrections or evolutions! We will be happy to improve it! </a:t>
              </a:r>
              <a:r>
                <a:rPr lang="en-US" sz="1600" dirty="0">
                  <a:solidFill>
                    <a:schemeClr val="bg1">
                      <a:lumMod val="50000"/>
                    </a:schemeClr>
                  </a:solidFill>
                  <a:sym typeface="Wingdings" panose="05000000000000000000" pitchFamily="2" charset="2"/>
                </a:rPr>
                <a:t></a:t>
              </a:r>
              <a:endParaRPr lang="en-US" sz="1600" dirty="0">
                <a:solidFill>
                  <a:schemeClr val="bg1">
                    <a:lumMod val="50000"/>
                  </a:schemeClr>
                </a:solidFill>
              </a:endParaRPr>
            </a:p>
          </p:txBody>
        </p:sp>
      </p:grpSp>
    </p:spTree>
    <p:extLst>
      <p:ext uri="{BB962C8B-B14F-4D97-AF65-F5344CB8AC3E}">
        <p14:creationId xmlns:p14="http://schemas.microsoft.com/office/powerpoint/2010/main" val="24853232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10"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 y="-3772"/>
            <a:ext cx="12192000" cy="6858000"/>
          </a:xfrm>
          <a:prstGeom prst="rect">
            <a:avLst/>
          </a:prstGeom>
          <a:solidFill>
            <a:srgbClr val="394555">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Freeform 6"/>
          <p:cNvSpPr/>
          <p:nvPr/>
        </p:nvSpPr>
        <p:spPr>
          <a:xfrm>
            <a:off x="-2" y="2961313"/>
            <a:ext cx="5093663" cy="918709"/>
          </a:xfrm>
          <a:custGeom>
            <a:avLst/>
            <a:gdLst>
              <a:gd name="connsiteX0" fmla="*/ 2549613 w 5535828"/>
              <a:gd name="connsiteY0" fmla="*/ 0 h 918709"/>
              <a:gd name="connsiteX1" fmla="*/ 4963299 w 5535828"/>
              <a:gd name="connsiteY1" fmla="*/ 0 h 918709"/>
              <a:gd name="connsiteX2" fmla="*/ 5535828 w 5535828"/>
              <a:gd name="connsiteY2" fmla="*/ 456800 h 918709"/>
              <a:gd name="connsiteX3" fmla="*/ 4963299 w 5535828"/>
              <a:gd name="connsiteY3" fmla="*/ 913599 h 918709"/>
              <a:gd name="connsiteX4" fmla="*/ 3113903 w 5535828"/>
              <a:gd name="connsiteY4" fmla="*/ 913599 h 918709"/>
              <a:gd name="connsiteX5" fmla="*/ 3113903 w 5535828"/>
              <a:gd name="connsiteY5" fmla="*/ 918709 h 918709"/>
              <a:gd name="connsiteX6" fmla="*/ 0 w 5535828"/>
              <a:gd name="connsiteY6" fmla="*/ 918709 h 918709"/>
              <a:gd name="connsiteX7" fmla="*/ 0 w 5535828"/>
              <a:gd name="connsiteY7" fmla="*/ 4309 h 918709"/>
              <a:gd name="connsiteX8" fmla="*/ 2496040 w 5535828"/>
              <a:gd name="connsiteY8" fmla="*/ 4309 h 918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828" h="918709">
                <a:moveTo>
                  <a:pt x="2549613" y="0"/>
                </a:moveTo>
                <a:lnTo>
                  <a:pt x="4963299" y="0"/>
                </a:lnTo>
                <a:cubicBezTo>
                  <a:pt x="5279467" y="0"/>
                  <a:pt x="5535828" y="204503"/>
                  <a:pt x="5535828" y="456800"/>
                </a:cubicBezTo>
                <a:cubicBezTo>
                  <a:pt x="5535828" y="709097"/>
                  <a:pt x="5279467" y="913599"/>
                  <a:pt x="4963299" y="913599"/>
                </a:cubicBezTo>
                <a:lnTo>
                  <a:pt x="3113903" y="913599"/>
                </a:lnTo>
                <a:lnTo>
                  <a:pt x="3113903" y="918709"/>
                </a:lnTo>
                <a:lnTo>
                  <a:pt x="0" y="918709"/>
                </a:lnTo>
                <a:lnTo>
                  <a:pt x="0" y="4309"/>
                </a:lnTo>
                <a:lnTo>
                  <a:pt x="2496040" y="43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1" name="Title 1"/>
          <p:cNvSpPr txBox="1">
            <a:spLocks/>
          </p:cNvSpPr>
          <p:nvPr/>
        </p:nvSpPr>
        <p:spPr>
          <a:xfrm>
            <a:off x="5164190" y="3099299"/>
            <a:ext cx="5673143"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bg1"/>
                </a:solidFill>
                <a:latin typeface="Neris Light" panose="00000400000000000000" pitchFamily="50" charset="0"/>
              </a:rPr>
              <a:t>Basic Calculation</a:t>
            </a:r>
            <a:endParaRPr lang="en-US" b="1" i="1" spc="-300" dirty="0">
              <a:solidFill>
                <a:schemeClr val="accent1"/>
              </a:solidFill>
              <a:latin typeface="Neris Light" panose="00000400000000000000" pitchFamily="50" charset="0"/>
            </a:endParaRPr>
          </a:p>
        </p:txBody>
      </p:sp>
      <p:sp>
        <p:nvSpPr>
          <p:cNvPr id="13" name="Title 1"/>
          <p:cNvSpPr txBox="1">
            <a:spLocks/>
          </p:cNvSpPr>
          <p:nvPr/>
        </p:nvSpPr>
        <p:spPr>
          <a:xfrm>
            <a:off x="4276149" y="2700793"/>
            <a:ext cx="558242" cy="145641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spc="-300" dirty="0">
                <a:solidFill>
                  <a:schemeClr val="bg1"/>
                </a:solidFill>
                <a:latin typeface="Neris Light" panose="00000400000000000000" pitchFamily="50" charset="0"/>
              </a:rPr>
              <a:t>B</a:t>
            </a:r>
            <a:endParaRPr lang="en-US" b="1" spc="-300" dirty="0">
              <a:solidFill>
                <a:schemeClr val="accent1"/>
              </a:solidFill>
              <a:latin typeface="Neris Light" panose="00000400000000000000" pitchFamily="50" charset="0"/>
            </a:endParaRPr>
          </a:p>
        </p:txBody>
      </p:sp>
    </p:spTree>
    <p:extLst>
      <p:ext uri="{BB962C8B-B14F-4D97-AF65-F5344CB8AC3E}">
        <p14:creationId xmlns:p14="http://schemas.microsoft.com/office/powerpoint/2010/main" val="4018465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Most common functions</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Basic calculation</a:t>
            </a:r>
          </a:p>
        </p:txBody>
      </p:sp>
      <p:sp>
        <p:nvSpPr>
          <p:cNvPr id="22" name="Title 1"/>
          <p:cNvSpPr txBox="1">
            <a:spLocks/>
          </p:cNvSpPr>
          <p:nvPr/>
        </p:nvSpPr>
        <p:spPr>
          <a:xfrm>
            <a:off x="274808" y="1913468"/>
            <a:ext cx="3552609"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2"/>
              </a:buBlip>
            </a:pPr>
            <a:r>
              <a:rPr lang="en-US" sz="2000" b="1" dirty="0">
                <a:solidFill>
                  <a:schemeClr val="accent6">
                    <a:lumMod val="75000"/>
                    <a:lumOff val="25000"/>
                  </a:schemeClr>
                </a:solidFill>
                <a:latin typeface="Neris Black" panose="00000A00000000000000" pitchFamily="50" charset="0"/>
              </a:rPr>
              <a:t>Count: </a:t>
            </a:r>
            <a:r>
              <a:rPr lang="en-US" sz="1600" dirty="0">
                <a:latin typeface="+mn-lt"/>
              </a:rPr>
              <a:t>Number of customers</a:t>
            </a:r>
            <a:endParaRPr lang="en-US" sz="2000" b="1" dirty="0">
              <a:solidFill>
                <a:schemeClr val="accent6">
                  <a:lumMod val="75000"/>
                  <a:lumOff val="25000"/>
                </a:schemeClr>
              </a:solidFill>
              <a:latin typeface="Neris Black" panose="00000A00000000000000" pitchFamily="50" charset="0"/>
            </a:endParaRPr>
          </a:p>
          <a:p>
            <a:endParaRPr lang="en-US" sz="2000" b="1" dirty="0">
              <a:solidFill>
                <a:schemeClr val="tx1">
                  <a:lumMod val="65000"/>
                  <a:lumOff val="35000"/>
                </a:schemeClr>
              </a:solidFill>
              <a:latin typeface="Neris Black" panose="00000A00000000000000" pitchFamily="50" charset="0"/>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7290" y="142048"/>
            <a:ext cx="1275533" cy="703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10007291" y="142048"/>
            <a:ext cx="474998" cy="70317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p:cNvSpPr txBox="1">
            <a:spLocks/>
          </p:cNvSpPr>
          <p:nvPr/>
        </p:nvSpPr>
        <p:spPr>
          <a:xfrm>
            <a:off x="274808" y="3832303"/>
            <a:ext cx="5609525"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2"/>
              </a:buBlip>
            </a:pPr>
            <a:r>
              <a:rPr lang="en-US" sz="2000" b="1" dirty="0" err="1">
                <a:solidFill>
                  <a:schemeClr val="accent6">
                    <a:lumMod val="75000"/>
                    <a:lumOff val="25000"/>
                  </a:schemeClr>
                </a:solidFill>
                <a:latin typeface="Neris Black" panose="00000A00000000000000" pitchFamily="50" charset="0"/>
              </a:rPr>
              <a:t>Distinctcount</a:t>
            </a:r>
            <a:r>
              <a:rPr lang="en-US" sz="2000" b="1" dirty="0">
                <a:solidFill>
                  <a:schemeClr val="accent6">
                    <a:lumMod val="75000"/>
                    <a:lumOff val="25000"/>
                  </a:schemeClr>
                </a:solidFill>
                <a:latin typeface="Neris Black" panose="00000A00000000000000" pitchFamily="50" charset="0"/>
              </a:rPr>
              <a:t>: </a:t>
            </a:r>
            <a:r>
              <a:rPr lang="en-US" sz="1600" dirty="0">
                <a:latin typeface="+mn-lt"/>
              </a:rPr>
              <a:t>Distinct number of customers</a:t>
            </a:r>
            <a:endParaRPr lang="en-US" sz="2000" b="1" dirty="0">
              <a:solidFill>
                <a:schemeClr val="accent6">
                  <a:lumMod val="75000"/>
                  <a:lumOff val="25000"/>
                </a:schemeClr>
              </a:solidFill>
              <a:latin typeface="Neris Black" panose="00000A00000000000000" pitchFamily="50" charset="0"/>
            </a:endParaRPr>
          </a:p>
          <a:p>
            <a:endParaRPr lang="en-US" sz="2000" b="1" dirty="0">
              <a:solidFill>
                <a:schemeClr val="tx1">
                  <a:lumMod val="65000"/>
                  <a:lumOff val="35000"/>
                </a:schemeClr>
              </a:solidFill>
              <a:latin typeface="Neris Black" panose="00000A00000000000000" pitchFamily="50" charset="0"/>
            </a:endParaRPr>
          </a:p>
        </p:txBody>
      </p:sp>
      <p:pic>
        <p:nvPicPr>
          <p:cNvPr id="2050" name="Picture 2" descr="C:\Users\DMRI404\Pictures\Presantation\Cou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808" y="2388158"/>
            <a:ext cx="3755325" cy="20936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DMRI404\Pictures\Presantation\Count-Distinc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078" y="884462"/>
            <a:ext cx="3186113" cy="5524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DMRI404\Pictures\Presantation\Count-Distinct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6191" y="2384425"/>
            <a:ext cx="2844431" cy="359637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DMRI404\Pictures\Presantation\DistinctCoun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808" y="4322249"/>
            <a:ext cx="4932192" cy="246256"/>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4"/>
          <p:cNvSpPr/>
          <p:nvPr/>
        </p:nvSpPr>
        <p:spPr>
          <a:xfrm>
            <a:off x="5720488" y="1913468"/>
            <a:ext cx="781912" cy="449549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6" name="Rounded Rectangle 15"/>
          <p:cNvSpPr/>
          <p:nvPr/>
        </p:nvSpPr>
        <p:spPr>
          <a:xfrm>
            <a:off x="9280834" y="2464540"/>
            <a:ext cx="786032" cy="43106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3" name="Straight Connector 2"/>
          <p:cNvCxnSpPr/>
          <p:nvPr/>
        </p:nvCxnSpPr>
        <p:spPr>
          <a:xfrm>
            <a:off x="5720488" y="2235572"/>
            <a:ext cx="519445" cy="0"/>
          </a:xfrm>
          <a:prstGeom prst="line">
            <a:avLst/>
          </a:prstGeom>
          <a:ln/>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5720488" y="2447978"/>
            <a:ext cx="519445" cy="0"/>
          </a:xfrm>
          <a:prstGeom prst="line">
            <a:avLst/>
          </a:prstGeom>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720488" y="2638107"/>
            <a:ext cx="519445" cy="0"/>
          </a:xfrm>
          <a:prstGeom prst="line">
            <a:avLst/>
          </a:prstGeom>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5720488" y="3048372"/>
            <a:ext cx="781912" cy="0"/>
          </a:xfrm>
          <a:prstGeom prst="line">
            <a:avLst/>
          </a:prstGeom>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5728954" y="3251946"/>
            <a:ext cx="781912" cy="0"/>
          </a:xfrm>
          <a:prstGeom prst="line">
            <a:avLst/>
          </a:prstGeom>
          <a:ln/>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5718545" y="3446306"/>
            <a:ext cx="781912" cy="0"/>
          </a:xfrm>
          <a:prstGeom prst="line">
            <a:avLst/>
          </a:prstGeom>
          <a:ln/>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5718545" y="3655551"/>
            <a:ext cx="781912" cy="0"/>
          </a:xfrm>
          <a:prstGeom prst="line">
            <a:avLst/>
          </a:prstGeom>
          <a:ln/>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5718545" y="3849608"/>
            <a:ext cx="781912" cy="0"/>
          </a:xfrm>
          <a:prstGeom prst="line">
            <a:avLst/>
          </a:prstGeom>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5720488" y="4064373"/>
            <a:ext cx="781912" cy="0"/>
          </a:xfrm>
          <a:prstGeom prst="line">
            <a:avLst/>
          </a:prstGeom>
          <a:ln/>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5720488" y="4246046"/>
            <a:ext cx="781912" cy="0"/>
          </a:xfrm>
          <a:prstGeom prst="line">
            <a:avLst/>
          </a:prstGeom>
          <a:ln/>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a:off x="5728954" y="4856381"/>
            <a:ext cx="519445" cy="0"/>
          </a:xfrm>
          <a:prstGeom prst="line">
            <a:avLst/>
          </a:prstGeom>
          <a:ln/>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5727464" y="5059580"/>
            <a:ext cx="519445" cy="0"/>
          </a:xfrm>
          <a:prstGeom prst="line">
            <a:avLst/>
          </a:prstGeom>
          <a:ln/>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5731697" y="5262774"/>
            <a:ext cx="519445" cy="0"/>
          </a:xfrm>
          <a:prstGeom prst="line">
            <a:avLst/>
          </a:prstGeom>
          <a:ln/>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5731697" y="5660707"/>
            <a:ext cx="592903" cy="0"/>
          </a:xfrm>
          <a:prstGeom prst="line">
            <a:avLst/>
          </a:prstGeom>
          <a:ln/>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5731691" y="5863909"/>
            <a:ext cx="592903" cy="0"/>
          </a:xfrm>
          <a:prstGeom prst="line">
            <a:avLst/>
          </a:prstGeom>
          <a:ln/>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5718545" y="6058640"/>
            <a:ext cx="592903" cy="0"/>
          </a:xfrm>
          <a:prstGeom prst="line">
            <a:avLst/>
          </a:prstGeom>
          <a:ln/>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a:off x="5731697" y="6261841"/>
            <a:ext cx="592903" cy="0"/>
          </a:xfrm>
          <a:prstGeom prst="line">
            <a:avLst/>
          </a:prstGeom>
          <a:ln/>
        </p:spPr>
        <p:style>
          <a:lnRef idx="3">
            <a:schemeClr val="dk1"/>
          </a:lnRef>
          <a:fillRef idx="0">
            <a:schemeClr val="dk1"/>
          </a:fillRef>
          <a:effectRef idx="2">
            <a:schemeClr val="dk1"/>
          </a:effectRef>
          <a:fontRef idx="minor">
            <a:schemeClr val="tx1"/>
          </a:fontRef>
        </p:style>
      </p:cxnSp>
      <p:sp>
        <p:nvSpPr>
          <p:cNvPr id="40" name="Rounded Rectangle 39"/>
          <p:cNvSpPr/>
          <p:nvPr/>
        </p:nvSpPr>
        <p:spPr>
          <a:xfrm>
            <a:off x="10066865" y="2464540"/>
            <a:ext cx="1354667" cy="43106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358708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2051"/>
                                        </p:tgtEl>
                                        <p:attrNameLst>
                                          <p:attrName>style.visibility</p:attrName>
                                        </p:attrNameLst>
                                      </p:cBhvr>
                                      <p:to>
                                        <p:strVal val="visible"/>
                                      </p:to>
                                    </p:set>
                                    <p:animEffect transition="in" filter="fade">
                                      <p:cBhvr>
                                        <p:cTn id="20" dur="500"/>
                                        <p:tgtEl>
                                          <p:spTgt spid="2051"/>
                                        </p:tgtEl>
                                      </p:cBhvr>
                                    </p:animEffect>
                                  </p:childTnLst>
                                </p:cTn>
                              </p:par>
                              <p:par>
                                <p:cTn id="21" presetID="10" presetClass="entr" presetSubtype="0" fill="hold" nodeType="with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fade">
                                      <p:cBhvr>
                                        <p:cTn id="23" dur="500"/>
                                        <p:tgtEl>
                                          <p:spTgt spid="2052"/>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fade">
                                      <p:cBhvr>
                                        <p:cTn id="31" dur="500"/>
                                        <p:tgtEl>
                                          <p:spTgt spid="205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2050"/>
                                        </p:tgtEl>
                                      </p:cBhvr>
                                    </p:animEffect>
                                    <p:set>
                                      <p:cBhvr>
                                        <p:cTn id="46" dur="1" fill="hold">
                                          <p:stCondLst>
                                            <p:cond delay="499"/>
                                          </p:stCondLst>
                                        </p:cTn>
                                        <p:tgtEl>
                                          <p:spTgt spid="205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5"/>
                                        </p:tgtEl>
                                      </p:cBhvr>
                                    </p:animEffect>
                                    <p:set>
                                      <p:cBhvr>
                                        <p:cTn id="49" dur="1" fill="hold">
                                          <p:stCondLst>
                                            <p:cond delay="499"/>
                                          </p:stCondLst>
                                        </p:cTn>
                                        <p:tgtEl>
                                          <p:spTgt spid="15"/>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6"/>
                                        </p:tgtEl>
                                      </p:cBhvr>
                                    </p:animEffect>
                                    <p:set>
                                      <p:cBhvr>
                                        <p:cTn id="52" dur="1" fill="hold">
                                          <p:stCondLst>
                                            <p:cond delay="499"/>
                                          </p:stCondLst>
                                        </p:cTn>
                                        <p:tgtEl>
                                          <p:spTgt spid="16"/>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22"/>
                                        </p:tgtEl>
                                      </p:cBhvr>
                                    </p:animEffect>
                                    <p:set>
                                      <p:cBhvr>
                                        <p:cTn id="55" dur="1" fill="hold">
                                          <p:stCondLst>
                                            <p:cond delay="499"/>
                                          </p:stCondLst>
                                        </p:cTn>
                                        <p:tgtEl>
                                          <p:spTgt spid="22"/>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053"/>
                                        </p:tgtEl>
                                        <p:attrNameLst>
                                          <p:attrName>style.visibility</p:attrName>
                                        </p:attrNameLst>
                                      </p:cBhvr>
                                      <p:to>
                                        <p:strVal val="visible"/>
                                      </p:to>
                                    </p:set>
                                    <p:animEffect transition="in" filter="fade">
                                      <p:cBhvr>
                                        <p:cTn id="63" dur="500"/>
                                        <p:tgtEl>
                                          <p:spTgt spid="205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fade">
                                      <p:cBhvr>
                                        <p:cTn id="68" dur="500"/>
                                        <p:tgtEl>
                                          <p:spTgt spid="3"/>
                                        </p:tgtEl>
                                      </p:cBhvr>
                                    </p:animEffect>
                                  </p:childTnLst>
                                </p:cTn>
                              </p:par>
                              <p:par>
                                <p:cTn id="69" presetID="10" presetClass="entr" presetSubtype="0"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par>
                                <p:cTn id="81" presetID="10" presetClass="entr" presetSubtype="0" fill="hold"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childTnLst>
                                </p:cTn>
                              </p:par>
                              <p:par>
                                <p:cTn id="84" presetID="10" presetClass="entr" presetSubtype="0" fill="hold"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fade">
                                      <p:cBhvr>
                                        <p:cTn id="86" dur="500"/>
                                        <p:tgtEl>
                                          <p:spTgt spid="28"/>
                                        </p:tgtEl>
                                      </p:cBhvr>
                                    </p:animEffect>
                                  </p:childTnLst>
                                </p:cTn>
                              </p:par>
                              <p:par>
                                <p:cTn id="87" presetID="10" presetClass="entr" presetSubtype="0"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500"/>
                                        <p:tgtEl>
                                          <p:spTgt spid="29"/>
                                        </p:tgtEl>
                                      </p:cBhvr>
                                    </p:animEffect>
                                  </p:childTnLst>
                                </p:cTn>
                              </p:par>
                              <p:par>
                                <p:cTn id="90" presetID="10" presetClass="entr" presetSubtype="0" fill="hold"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ntr" presetSubtype="0" fill="hold"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fade">
                                      <p:cBhvr>
                                        <p:cTn id="95" dur="500"/>
                                        <p:tgtEl>
                                          <p:spTgt spid="31"/>
                                        </p:tgtEl>
                                      </p:cBhvr>
                                    </p:animEffect>
                                  </p:childTnLst>
                                </p:cTn>
                              </p:par>
                              <p:par>
                                <p:cTn id="96" presetID="10" presetClass="entr" presetSubtype="0" fill="hold"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fade">
                                      <p:cBhvr>
                                        <p:cTn id="98" dur="500"/>
                                        <p:tgtEl>
                                          <p:spTgt spid="32"/>
                                        </p:tgtEl>
                                      </p:cBhvr>
                                    </p:animEffect>
                                  </p:childTnLst>
                                </p:cTn>
                              </p:par>
                              <p:par>
                                <p:cTn id="99" presetID="10" presetClass="entr" presetSubtype="0" fill="hold"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par>
                                <p:cTn id="108" presetID="10" presetClass="entr" presetSubtype="0"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fade">
                                      <p:cBhvr>
                                        <p:cTn id="110" dur="500"/>
                                        <p:tgtEl>
                                          <p:spTgt spid="37"/>
                                        </p:tgtEl>
                                      </p:cBhvr>
                                    </p:animEffect>
                                  </p:childTnLst>
                                </p:cTn>
                              </p:par>
                              <p:par>
                                <p:cTn id="111" presetID="10" presetClass="entr" presetSubtype="0" fill="hold" nodeType="with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fade">
                                      <p:cBhvr>
                                        <p:cTn id="113" dur="500"/>
                                        <p:tgtEl>
                                          <p:spTgt spid="38"/>
                                        </p:tgtEl>
                                      </p:cBhvr>
                                    </p:animEffect>
                                  </p:childTnLst>
                                </p:cTn>
                              </p:par>
                              <p:par>
                                <p:cTn id="114" presetID="10" presetClass="entr" presetSubtype="0" fill="hold" nodeType="with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fade">
                                      <p:cBhvr>
                                        <p:cTn id="116" dur="500"/>
                                        <p:tgtEl>
                                          <p:spTgt spid="39"/>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0"/>
                                        </p:tgtEl>
                                        <p:attrNameLst>
                                          <p:attrName>style.visibility</p:attrName>
                                        </p:attrNameLst>
                                      </p:cBhvr>
                                      <p:to>
                                        <p:strVal val="visible"/>
                                      </p:to>
                                    </p:set>
                                    <p:animEffect transition="in" filter="fade">
                                      <p:cBhvr>
                                        <p:cTn id="12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2" grpId="0"/>
      <p:bldP spid="22" grpId="1"/>
      <p:bldP spid="9" grpId="0" animBg="1"/>
      <p:bldP spid="10" grpId="0"/>
      <p:bldP spid="15" grpId="0" animBg="1"/>
      <p:bldP spid="15" grpId="1" animBg="1"/>
      <p:bldP spid="16" grpId="0" animBg="1"/>
      <p:bldP spid="16" grpId="1"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DMRI404\Pictures\Presantation\Count-Distinct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3329" y="2034298"/>
            <a:ext cx="3314700" cy="413861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DMRI404\Pictures\Presantation\Count-Distinct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994" y="1284902"/>
            <a:ext cx="3200400" cy="215741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516560" y="387779"/>
            <a:ext cx="6621714" cy="64273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b="1" i="1" spc="-300" dirty="0">
                <a:solidFill>
                  <a:schemeClr val="tx1">
                    <a:lumMod val="65000"/>
                    <a:lumOff val="35000"/>
                  </a:schemeClr>
                </a:solidFill>
                <a:latin typeface="Neris Light" panose="00000400000000000000" pitchFamily="50" charset="0"/>
              </a:rPr>
              <a:t>Most common functions</a:t>
            </a:r>
            <a:endParaRPr lang="id-ID" i="1" spc="-300" dirty="0">
              <a:solidFill>
                <a:schemeClr val="tx1">
                  <a:lumMod val="65000"/>
                  <a:lumOff val="35000"/>
                </a:schemeClr>
              </a:solidFill>
              <a:latin typeface="Neris Light" panose="00000400000000000000" pitchFamily="50" charset="0"/>
            </a:endParaRPr>
          </a:p>
        </p:txBody>
      </p:sp>
      <p:sp>
        <p:nvSpPr>
          <p:cNvPr id="6" name="Title 1"/>
          <p:cNvSpPr txBox="1">
            <a:spLocks/>
          </p:cNvSpPr>
          <p:nvPr/>
        </p:nvSpPr>
        <p:spPr>
          <a:xfrm>
            <a:off x="569021" y="1030514"/>
            <a:ext cx="4212557" cy="22860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1400" dirty="0">
                <a:solidFill>
                  <a:schemeClr val="bg1">
                    <a:lumMod val="75000"/>
                  </a:schemeClr>
                </a:solidFill>
                <a:latin typeface="Neris Light" panose="00000400000000000000" pitchFamily="50" charset="0"/>
              </a:rPr>
              <a:t>Basic calculation</a:t>
            </a:r>
          </a:p>
        </p:txBody>
      </p:sp>
      <p:sp>
        <p:nvSpPr>
          <p:cNvPr id="22" name="Title 1"/>
          <p:cNvSpPr txBox="1">
            <a:spLocks/>
          </p:cNvSpPr>
          <p:nvPr/>
        </p:nvSpPr>
        <p:spPr>
          <a:xfrm>
            <a:off x="274808" y="1913468"/>
            <a:ext cx="3552609"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4"/>
              </a:buBlip>
            </a:pPr>
            <a:r>
              <a:rPr lang="en-US" sz="2000" b="1" dirty="0">
                <a:solidFill>
                  <a:schemeClr val="accent6">
                    <a:lumMod val="75000"/>
                    <a:lumOff val="25000"/>
                  </a:schemeClr>
                </a:solidFill>
                <a:latin typeface="Neris Black" panose="00000A00000000000000" pitchFamily="50" charset="0"/>
              </a:rPr>
              <a:t>Count: </a:t>
            </a:r>
            <a:r>
              <a:rPr lang="en-US" sz="1600" dirty="0">
                <a:latin typeface="+mn-lt"/>
              </a:rPr>
              <a:t>Number of customers</a:t>
            </a:r>
            <a:endParaRPr lang="en-US" sz="2000" b="1" dirty="0">
              <a:solidFill>
                <a:schemeClr val="accent6">
                  <a:lumMod val="75000"/>
                  <a:lumOff val="25000"/>
                </a:schemeClr>
              </a:solidFill>
              <a:latin typeface="Neris Black" panose="00000A00000000000000" pitchFamily="50" charset="0"/>
            </a:endParaRPr>
          </a:p>
          <a:p>
            <a:endParaRPr lang="en-US" sz="2000" b="1" dirty="0">
              <a:solidFill>
                <a:schemeClr val="tx1">
                  <a:lumMod val="65000"/>
                  <a:lumOff val="35000"/>
                </a:schemeClr>
              </a:solidFill>
              <a:latin typeface="Neris Black" panose="00000A00000000000000" pitchFamily="50" charset="0"/>
            </a:endParaRPr>
          </a:p>
        </p:txBody>
      </p:sp>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7290" y="142048"/>
            <a:ext cx="1275533" cy="703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10007291" y="142048"/>
            <a:ext cx="474998" cy="70317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p:cNvSpPr txBox="1">
            <a:spLocks/>
          </p:cNvSpPr>
          <p:nvPr/>
        </p:nvSpPr>
        <p:spPr>
          <a:xfrm>
            <a:off x="274808" y="3832303"/>
            <a:ext cx="5609525" cy="542605"/>
          </a:xfrm>
          <a:prstGeom prst="rect">
            <a:avLst/>
          </a:prstGeom>
          <a:ln>
            <a:noFill/>
          </a:ln>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342900" indent="-342900">
              <a:buBlip>
                <a:blip r:embed="rId4"/>
              </a:buBlip>
            </a:pPr>
            <a:r>
              <a:rPr lang="en-US" sz="2000" b="1" dirty="0" err="1">
                <a:solidFill>
                  <a:schemeClr val="accent6">
                    <a:lumMod val="75000"/>
                    <a:lumOff val="25000"/>
                  </a:schemeClr>
                </a:solidFill>
                <a:latin typeface="Neris Black" panose="00000A00000000000000" pitchFamily="50" charset="0"/>
              </a:rPr>
              <a:t>Distinctcount</a:t>
            </a:r>
            <a:r>
              <a:rPr lang="en-US" sz="2000" b="1" dirty="0">
                <a:solidFill>
                  <a:schemeClr val="accent6">
                    <a:lumMod val="75000"/>
                    <a:lumOff val="25000"/>
                  </a:schemeClr>
                </a:solidFill>
                <a:latin typeface="Neris Black" panose="00000A00000000000000" pitchFamily="50" charset="0"/>
              </a:rPr>
              <a:t>: </a:t>
            </a:r>
            <a:r>
              <a:rPr lang="en-US" sz="1600" dirty="0">
                <a:latin typeface="+mn-lt"/>
              </a:rPr>
              <a:t>Distinct number of customers</a:t>
            </a:r>
            <a:endParaRPr lang="en-US" sz="2000" b="1" dirty="0">
              <a:solidFill>
                <a:schemeClr val="accent6">
                  <a:lumMod val="75000"/>
                  <a:lumOff val="25000"/>
                </a:schemeClr>
              </a:solidFill>
              <a:latin typeface="Neris Black" panose="00000A00000000000000" pitchFamily="50" charset="0"/>
            </a:endParaRPr>
          </a:p>
          <a:p>
            <a:endParaRPr lang="en-US" sz="2000" b="1" dirty="0">
              <a:solidFill>
                <a:schemeClr val="tx1">
                  <a:lumMod val="65000"/>
                  <a:lumOff val="35000"/>
                </a:schemeClr>
              </a:solidFill>
              <a:latin typeface="Neris Black" panose="00000A00000000000000" pitchFamily="50" charset="0"/>
            </a:endParaRPr>
          </a:p>
        </p:txBody>
      </p:sp>
      <p:pic>
        <p:nvPicPr>
          <p:cNvPr id="2050" name="Picture 2" descr="C:\Users\DMRI404\Pictures\Presantation\Cou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808" y="2388158"/>
            <a:ext cx="3755325" cy="20936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DMRI404\Pictures\Presantation\DistinctCoun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808" y="4322249"/>
            <a:ext cx="4932192" cy="246256"/>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4"/>
          <p:cNvSpPr/>
          <p:nvPr/>
        </p:nvSpPr>
        <p:spPr>
          <a:xfrm>
            <a:off x="5342994" y="2333638"/>
            <a:ext cx="781912" cy="1027651"/>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6" name="Rounded Rectangle 15"/>
          <p:cNvSpPr/>
          <p:nvPr/>
        </p:nvSpPr>
        <p:spPr>
          <a:xfrm>
            <a:off x="8819246" y="2058879"/>
            <a:ext cx="854604" cy="46782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3" name="Straight Connector 2"/>
          <p:cNvCxnSpPr/>
          <p:nvPr/>
        </p:nvCxnSpPr>
        <p:spPr>
          <a:xfrm>
            <a:off x="5342994" y="3260060"/>
            <a:ext cx="519445" cy="0"/>
          </a:xfrm>
          <a:prstGeom prst="line">
            <a:avLst/>
          </a:prstGeom>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5342994" y="2651570"/>
            <a:ext cx="781912" cy="0"/>
          </a:xfrm>
          <a:prstGeom prst="line">
            <a:avLst/>
          </a:prstGeom>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5342994" y="2864397"/>
            <a:ext cx="781912" cy="0"/>
          </a:xfrm>
          <a:prstGeom prst="line">
            <a:avLst/>
          </a:prstGeom>
          <a:ln/>
        </p:spPr>
        <p:style>
          <a:lnRef idx="3">
            <a:schemeClr val="dk1"/>
          </a:lnRef>
          <a:fillRef idx="0">
            <a:schemeClr val="dk1"/>
          </a:fillRef>
          <a:effectRef idx="2">
            <a:schemeClr val="dk1"/>
          </a:effectRef>
          <a:fontRef idx="minor">
            <a:schemeClr val="tx1"/>
          </a:fontRef>
        </p:style>
      </p:cxnSp>
      <p:sp>
        <p:nvSpPr>
          <p:cNvPr id="40" name="Rounded Rectangle 39"/>
          <p:cNvSpPr/>
          <p:nvPr/>
        </p:nvSpPr>
        <p:spPr>
          <a:xfrm>
            <a:off x="9673850" y="2058880"/>
            <a:ext cx="1608973" cy="46782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 name="Rounded Rectangle 1"/>
          <p:cNvSpPr/>
          <p:nvPr/>
        </p:nvSpPr>
        <p:spPr>
          <a:xfrm>
            <a:off x="9246548" y="3759200"/>
            <a:ext cx="303852" cy="16933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Left-Right Arrow 35"/>
          <p:cNvSpPr/>
          <p:nvPr/>
        </p:nvSpPr>
        <p:spPr>
          <a:xfrm rot="19487498">
            <a:off x="9384166" y="4060569"/>
            <a:ext cx="1059078" cy="306077"/>
          </a:xfrm>
          <a:prstGeom prst="leftRightArrow">
            <a:avLst/>
          </a:prstGeom>
          <a:solidFill>
            <a:schemeClr val="bg1">
              <a:lumMod val="65000"/>
            </a:schemeClr>
          </a:solidFill>
          <a:ln>
            <a:solidFill>
              <a:schemeClr val="bg2">
                <a:lumMod val="10000"/>
              </a:schemeClr>
            </a:solidFill>
          </a:ln>
          <a:effectLst>
            <a:outerShdw blurRad="50800" dist="38100" dir="5400000" algn="t"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42" name="Straight Connector 41"/>
          <p:cNvCxnSpPr/>
          <p:nvPr/>
        </p:nvCxnSpPr>
        <p:spPr>
          <a:xfrm>
            <a:off x="10370080" y="3638408"/>
            <a:ext cx="0" cy="76190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43999" y="4391842"/>
            <a:ext cx="761239" cy="352289"/>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9931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nodeType="with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fade">
                                      <p:cBhvr>
                                        <p:cTn id="23" dur="500"/>
                                        <p:tgtEl>
                                          <p:spTgt spid="3074"/>
                                        </p:tgtEl>
                                      </p:cBhvr>
                                    </p:animEffect>
                                  </p:childTnLst>
                                </p:cTn>
                              </p:par>
                              <p:par>
                                <p:cTn id="24" presetID="10" presetClass="entr" presetSubtype="0" fill="hold" nodeType="withEffect">
                                  <p:stCondLst>
                                    <p:cond delay="0"/>
                                  </p:stCondLst>
                                  <p:childTnLst>
                                    <p:set>
                                      <p:cBhvr>
                                        <p:cTn id="25" dur="1" fill="hold">
                                          <p:stCondLst>
                                            <p:cond delay="0"/>
                                          </p:stCondLst>
                                        </p:cTn>
                                        <p:tgtEl>
                                          <p:spTgt spid="3076"/>
                                        </p:tgtEl>
                                        <p:attrNameLst>
                                          <p:attrName>style.visibility</p:attrName>
                                        </p:attrNameLst>
                                      </p:cBhvr>
                                      <p:to>
                                        <p:strVal val="visible"/>
                                      </p:to>
                                    </p:set>
                                    <p:animEffect transition="in" filter="fade">
                                      <p:cBhvr>
                                        <p:cTn id="26" dur="500"/>
                                        <p:tgtEl>
                                          <p:spTgt spid="307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50"/>
                                        </p:tgtEl>
                                        <p:attrNameLst>
                                          <p:attrName>style.visibility</p:attrName>
                                        </p:attrNameLst>
                                      </p:cBhvr>
                                      <p:to>
                                        <p:strVal val="visible"/>
                                      </p:to>
                                    </p:set>
                                    <p:animEffect transition="in" filter="fade">
                                      <p:cBhvr>
                                        <p:cTn id="45" dur="500"/>
                                        <p:tgtEl>
                                          <p:spTgt spid="205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2050"/>
                                        </p:tgtEl>
                                      </p:cBhvr>
                                    </p:animEffect>
                                    <p:set>
                                      <p:cBhvr>
                                        <p:cTn id="60" dur="1" fill="hold">
                                          <p:stCondLst>
                                            <p:cond delay="499"/>
                                          </p:stCondLst>
                                        </p:cTn>
                                        <p:tgtEl>
                                          <p:spTgt spid="2050"/>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5"/>
                                        </p:tgtEl>
                                      </p:cBhvr>
                                    </p:animEffect>
                                    <p:set>
                                      <p:cBhvr>
                                        <p:cTn id="63" dur="1" fill="hold">
                                          <p:stCondLst>
                                            <p:cond delay="499"/>
                                          </p:stCondLst>
                                        </p:cTn>
                                        <p:tgtEl>
                                          <p:spTgt spid="15"/>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6"/>
                                        </p:tgtEl>
                                      </p:cBhvr>
                                    </p:animEffect>
                                    <p:set>
                                      <p:cBhvr>
                                        <p:cTn id="66" dur="1" fill="hold">
                                          <p:stCondLst>
                                            <p:cond delay="499"/>
                                          </p:stCondLst>
                                        </p:cTn>
                                        <p:tgtEl>
                                          <p:spTgt spid="16"/>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53"/>
                                        </p:tgtEl>
                                        <p:attrNameLst>
                                          <p:attrName>style.visibility</p:attrName>
                                        </p:attrNameLst>
                                      </p:cBhvr>
                                      <p:to>
                                        <p:strVal val="visible"/>
                                      </p:to>
                                    </p:set>
                                    <p:animEffect transition="in" filter="fade">
                                      <p:cBhvr>
                                        <p:cTn id="77" dur="500"/>
                                        <p:tgtEl>
                                          <p:spTgt spid="205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fade">
                                      <p:cBhvr>
                                        <p:cTn id="82" dur="500"/>
                                        <p:tgtEl>
                                          <p:spTgt spid="3"/>
                                        </p:tgtEl>
                                      </p:cBhvr>
                                    </p:animEffect>
                                  </p:childTnLst>
                                </p:cTn>
                              </p:par>
                              <p:par>
                                <p:cTn id="83" presetID="10" presetClass="entr" presetSubtype="0"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500"/>
                                        <p:tgtEl>
                                          <p:spTgt spid="21"/>
                                        </p:tgtEl>
                                      </p:cBhvr>
                                    </p:animEffect>
                                  </p:childTnLst>
                                </p:cTn>
                              </p:par>
                              <p:par>
                                <p:cTn id="86" presetID="10"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2" grpId="0"/>
      <p:bldP spid="22" grpId="1"/>
      <p:bldP spid="9" grpId="0" animBg="1"/>
      <p:bldP spid="10" grpId="0"/>
      <p:bldP spid="15" grpId="0" animBg="1"/>
      <p:bldP spid="15" grpId="1" animBg="1"/>
      <p:bldP spid="16" grpId="0" animBg="1"/>
      <p:bldP spid="16" grpId="1" animBg="1"/>
      <p:bldP spid="40" grpId="0" animBg="1"/>
      <p:bldP spid="2" grpId="0" animBg="1"/>
      <p:bldP spid="36" grpId="0" animBg="1"/>
    </p:bldLst>
  </p:timing>
</p:sld>
</file>

<file path=ppt/theme/theme1.xml><?xml version="1.0" encoding="utf-8"?>
<a:theme xmlns:a="http://schemas.openxmlformats.org/drawingml/2006/main" name="Office Theme">
  <a:themeElements>
    <a:clrScheme name="Imagine Tosca">
      <a:dk1>
        <a:sysClr val="windowText" lastClr="000000"/>
      </a:dk1>
      <a:lt1>
        <a:sysClr val="window" lastClr="FFFFFF"/>
      </a:lt1>
      <a:dk2>
        <a:srgbClr val="2B3441"/>
      </a:dk2>
      <a:lt2>
        <a:srgbClr val="D1EAF7"/>
      </a:lt2>
      <a:accent1>
        <a:srgbClr val="03C5AE"/>
      </a:accent1>
      <a:accent2>
        <a:srgbClr val="07A9A1"/>
      </a:accent2>
      <a:accent3>
        <a:srgbClr val="059592"/>
      </a:accent3>
      <a:accent4>
        <a:srgbClr val="0B776D"/>
      </a:accent4>
      <a:accent5>
        <a:srgbClr val="106C6E"/>
      </a:accent5>
      <a:accent6>
        <a:srgbClr val="0858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6399</TotalTime>
  <Words>664</Words>
  <Application>Microsoft Office PowerPoint</Application>
  <PresentationFormat>Widescreen</PresentationFormat>
  <Paragraphs>156</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Gulim</vt:lpstr>
      <vt:lpstr>Arial</vt:lpstr>
      <vt:lpstr>Calibri</vt:lpstr>
      <vt:lpstr>Calibri Light</vt:lpstr>
      <vt:lpstr>Neris Black</vt:lpstr>
      <vt:lpstr>Neris Light</vt:lpstr>
      <vt:lpstr>Neris Thin</vt:lpstr>
      <vt:lpstr>Segoe UI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joenanto</dc:creator>
  <cp:lastModifiedBy>Arnaud Gastelblum</cp:lastModifiedBy>
  <cp:revision>571</cp:revision>
  <dcterms:created xsi:type="dcterms:W3CDTF">2016-03-15T14:17:52Z</dcterms:created>
  <dcterms:modified xsi:type="dcterms:W3CDTF">2018-04-09T17:42:40Z</dcterms:modified>
</cp:coreProperties>
</file>