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4CF82A-794A-49C2-8E1F-B1B89AD0B03A}">
  <a:tblStyle styleId="{254CF82A-794A-49C2-8E1F-B1B89AD0B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e82aedf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e82aedf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e82aedf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e82aedf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e82aedf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4e82aedf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bd8ad0f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bd8ad0f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a85fb44c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a85fb44c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a85fb44c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7a85fb44c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Valeur propres?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Vecteurs propres?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c062b001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c062b001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a85fb44c9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a85fb44c9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a85fb44c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a85fb44c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a85fb44c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a85fb44c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a85fb44c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7a85fb44c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a85fb44c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a85fb44c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Défense de la solution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Arnaud Judge - juda2901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Hans-Olivier Fontaine - fonh3001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Hassen Chaker - chah2709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 de neurones - Méthodologie</a:t>
            </a:r>
            <a:endParaRPr/>
          </a:p>
        </p:txBody>
      </p:sp>
      <p:sp>
        <p:nvSpPr>
          <p:cNvPr id="370" name="Google Shape;37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 couches: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Nombre de neurones/couche: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Activations: tanh → sigmoid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Compilation: Adam, crossentropy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Entraînement: 5000 epoch (infinity)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Batch size: Full (+1.31%)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LR_reducer (+1.42%)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Early stopping</a:t>
            </a:r>
            <a:endParaRPr/>
          </a:p>
        </p:txBody>
      </p:sp>
      <p:sp>
        <p:nvSpPr>
          <p:cNvPr id="371" name="Google Shape;37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950" y="1197400"/>
            <a:ext cx="5027174" cy="37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 de neurones</a:t>
            </a:r>
            <a:r>
              <a:rPr lang="en"/>
              <a:t> - Résultats (96.44%)</a:t>
            </a:r>
            <a:endParaRPr/>
          </a:p>
        </p:txBody>
      </p:sp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1303800" y="1124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 </a:t>
            </a:r>
            <a:r>
              <a:rPr lang="en"/>
              <a:t>erreurs de classification sur 281 données</a:t>
            </a:r>
            <a:endParaRPr/>
          </a:p>
        </p:txBody>
      </p:sp>
      <p:sp>
        <p:nvSpPr>
          <p:cNvPr id="379" name="Google Shape;379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00" y="1802425"/>
            <a:ext cx="4454750" cy="33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475" y="1450550"/>
            <a:ext cx="2446675" cy="36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Comparaison résultats</a:t>
            </a:r>
            <a:endParaRPr/>
          </a:p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9" name="Google Shape;389;p2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{254CF82A-794A-49C2-8E1F-B1B89AD0B03A}</a:tableStyleId>
              </a:tblPr>
              <a:tblGrid>
                <a:gridCol w="2324625"/>
                <a:gridCol w="1556600"/>
                <a:gridCol w="1511350"/>
                <a:gridCol w="179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KPPV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Réseau neuronal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Précision (%)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D966"/>
                          </a:highlight>
                        </a:rPr>
                        <a:t>94.30</a:t>
                      </a:r>
                      <a:endParaRPr>
                        <a:highlight>
                          <a:srgbClr val="FFD96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92.88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96.44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Temps total 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0.094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06666"/>
                          </a:highlight>
                        </a:rPr>
                        <a:t>0.5247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31.3324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Temps d’inférence(s)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0.093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1C232"/>
                          </a:highlight>
                        </a:rPr>
                        <a:t>0.174</a:t>
                      </a:r>
                      <a:endParaRPr>
                        <a:highlight>
                          <a:srgbClr val="F1C232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1C232"/>
                          </a:highlight>
                        </a:rPr>
                        <a:t>0.3981</a:t>
                      </a:r>
                      <a:endParaRPr>
                        <a:highlight>
                          <a:srgbClr val="F1C232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 d’erreurs (#/281)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95" name="Google Shape;39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recommandé pour la conduite automobile: </a:t>
            </a:r>
            <a:r>
              <a:rPr b="1" lang="en"/>
              <a:t>Bayes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Performance tout à fait adéquate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Performance idéale, simplicité des calculs une fois la frontière obtenue</a:t>
            </a:r>
            <a:endParaRPr/>
          </a:p>
        </p:txBody>
      </p:sp>
      <p:sp>
        <p:nvSpPr>
          <p:cNvPr id="396" name="Google Shape;396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Sujets présentés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Sphères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Données (Représentation et prétraitement)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KPV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Méthodologie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Résultats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- Méthodologie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3277" l="0" r="0" t="2007"/>
          <a:stretch/>
        </p:blipFill>
        <p:spPr>
          <a:xfrm>
            <a:off x="5438775" y="1971675"/>
            <a:ext cx="3705225" cy="232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15"/>
          <p:cNvGraphicFramePr/>
          <p:nvPr/>
        </p:nvGraphicFramePr>
        <p:xfrm>
          <a:off x="488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{254CF82A-794A-49C2-8E1F-B1B89AD0B03A}</a:tableStyleId>
              </a:tblPr>
              <a:tblGrid>
                <a:gridCol w="863050"/>
                <a:gridCol w="652600"/>
                <a:gridCol w="757825"/>
                <a:gridCol w="757825"/>
                <a:gridCol w="801675"/>
                <a:gridCol w="713975"/>
                <a:gridCol w="757825"/>
              </a:tblGrid>
              <a:tr h="35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Coast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Forest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Street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37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0.376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0.037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0.331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H_Grad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0.157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Leaf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0.348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0.675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0.402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Edge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Grey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27.316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14.42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78.949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12.181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46.282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8.557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0.343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0.274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4" name="Google Shape;294;p15"/>
          <p:cNvGraphicFramePr/>
          <p:nvPr/>
        </p:nvGraphicFramePr>
        <p:xfrm>
          <a:off x="54387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{254CF82A-794A-49C2-8E1F-B1B89AD0B03A}</a:tableStyleId>
              </a:tblPr>
              <a:tblGrid>
                <a:gridCol w="617550"/>
                <a:gridCol w="617550"/>
                <a:gridCol w="617550"/>
                <a:gridCol w="617550"/>
                <a:gridCol w="617550"/>
                <a:gridCol w="617550"/>
              </a:tblGrid>
              <a:tr h="3809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Matrice de corrélation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H_Grad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Leaf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Grey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ExR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15"/>
          <p:cNvSpPr txBox="1"/>
          <p:nvPr/>
        </p:nvSpPr>
        <p:spPr>
          <a:xfrm>
            <a:off x="165675" y="4420550"/>
            <a:ext cx="3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Train test split (80%)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- Méthodologie</a:t>
            </a:r>
            <a:endParaRPr/>
          </a:p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63" y="1808725"/>
            <a:ext cx="2628700" cy="8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1049924" y="1149475"/>
            <a:ext cx="26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Coast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287" y="1808725"/>
            <a:ext cx="2608766" cy="8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3753361" y="1149475"/>
            <a:ext cx="26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Forest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922" y="1808722"/>
            <a:ext cx="2664068" cy="84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16"/>
          <p:cNvGraphicFramePr/>
          <p:nvPr/>
        </p:nvGraphicFramePr>
        <p:xfrm>
          <a:off x="6471075" y="154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{254CF82A-794A-49C2-8E1F-B1B89AD0B03A}</a:tableStyleId>
              </a:tblPr>
              <a:tblGrid>
                <a:gridCol w="444250"/>
                <a:gridCol w="444225"/>
                <a:gridCol w="451650"/>
                <a:gridCol w="436150"/>
                <a:gridCol w="437550"/>
                <a:gridCol w="432450"/>
              </a:tblGrid>
              <a:tr h="2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H_Grad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Leaf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Edge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Grey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ExR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16"/>
          <p:cNvSpPr txBox="1"/>
          <p:nvPr/>
        </p:nvSpPr>
        <p:spPr>
          <a:xfrm>
            <a:off x="6497611" y="1149463"/>
            <a:ext cx="26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Street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10" name="Google Shape;310;p16"/>
          <p:cNvGraphicFramePr/>
          <p:nvPr/>
        </p:nvGraphicFramePr>
        <p:xfrm>
          <a:off x="3763275" y="154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{254CF82A-794A-49C2-8E1F-B1B89AD0B03A}</a:tableStyleId>
              </a:tblPr>
              <a:tblGrid>
                <a:gridCol w="444250"/>
                <a:gridCol w="444225"/>
                <a:gridCol w="451650"/>
                <a:gridCol w="436150"/>
                <a:gridCol w="437550"/>
                <a:gridCol w="432450"/>
              </a:tblGrid>
              <a:tr h="2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H_Grad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Leaf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Edge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Grey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ExR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1" name="Google Shape;311;p16"/>
          <p:cNvGraphicFramePr/>
          <p:nvPr/>
        </p:nvGraphicFramePr>
        <p:xfrm>
          <a:off x="1058763" y="154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{254CF82A-794A-49C2-8E1F-B1B89AD0B03A}</a:tableStyleId>
              </a:tblPr>
              <a:tblGrid>
                <a:gridCol w="444250"/>
                <a:gridCol w="444225"/>
                <a:gridCol w="451650"/>
                <a:gridCol w="436150"/>
                <a:gridCol w="437550"/>
                <a:gridCol w="432450"/>
              </a:tblGrid>
              <a:tr h="2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H_Grad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Leaf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Edge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Grey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ExR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2" name="Google Shape;3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8775" y="2986550"/>
            <a:ext cx="2628700" cy="83823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/>
          <p:nvPr/>
        </p:nvSpPr>
        <p:spPr>
          <a:xfrm rot="-2214762">
            <a:off x="96510" y="2010577"/>
            <a:ext cx="1204800" cy="400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Corrélation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3650" y="2994392"/>
            <a:ext cx="2646275" cy="83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2171" y="2978594"/>
            <a:ext cx="2664075" cy="85413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/>
        </p:nvSpPr>
        <p:spPr>
          <a:xfrm rot="-2214762">
            <a:off x="66385" y="3156152"/>
            <a:ext cx="1204800" cy="400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Covariance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- Résultats</a:t>
            </a:r>
            <a:endParaRPr/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950" y="3120588"/>
            <a:ext cx="2428267" cy="18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5" y="3069125"/>
            <a:ext cx="2496875" cy="187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063175"/>
            <a:ext cx="2581426" cy="19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950" y="1199750"/>
            <a:ext cx="2496875" cy="1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5224" y="1378625"/>
            <a:ext cx="2246026" cy="16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5725" y="1378614"/>
            <a:ext cx="2428275" cy="182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13" y="1199750"/>
            <a:ext cx="2496899" cy="18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/>
          <p:nvPr/>
        </p:nvSpPr>
        <p:spPr>
          <a:xfrm>
            <a:off x="881100" y="3787975"/>
            <a:ext cx="1009200" cy="896100"/>
          </a:xfrm>
          <a:prstGeom prst="noSmoking">
            <a:avLst>
              <a:gd fmla="val 1875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- Méthodologie</a:t>
            </a:r>
            <a:endParaRPr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Étude des paramètres: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Distribution </a:t>
            </a:r>
            <a:r>
              <a:rPr lang="en"/>
              <a:t>gaussienne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Distance de mahalanobis pour déterminer le risque d’appartenance à une classe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Coûts égaux → eq Bayes P(Échec)</a:t>
            </a:r>
            <a:endParaRPr/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450" y="683000"/>
            <a:ext cx="4085049" cy="20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- Résultats (94.30%)</a:t>
            </a:r>
            <a:endParaRPr/>
          </a:p>
        </p:txBody>
      </p:sp>
      <p:sp>
        <p:nvSpPr>
          <p:cNvPr id="344" name="Google Shape;344;p19"/>
          <p:cNvSpPr txBox="1"/>
          <p:nvPr>
            <p:ph idx="1" type="body"/>
          </p:nvPr>
        </p:nvSpPr>
        <p:spPr>
          <a:xfrm>
            <a:off x="1266800" y="1198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16 erreurs de classification sur 281 données de test</a:t>
            </a:r>
            <a:endParaRPr/>
          </a:p>
        </p:txBody>
      </p:sp>
      <p:sp>
        <p:nvSpPr>
          <p:cNvPr id="345" name="Google Shape;34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175" y="1780163"/>
            <a:ext cx="3671299" cy="275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75" y="1760625"/>
            <a:ext cx="3723400" cy="27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KPV - Methodologie</a:t>
            </a:r>
            <a:endParaRPr/>
          </a:p>
        </p:txBody>
      </p:sp>
      <p:sp>
        <p:nvSpPr>
          <p:cNvPr id="353" name="Google Shape;35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 en place du jeu de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Choix des représentants de classe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Choix du type de métrique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Délibération des facteurs K représentants: 9, K voisins: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KPV - Résultats (92.88%)</a:t>
            </a:r>
            <a:endParaRPr/>
          </a:p>
        </p:txBody>
      </p:sp>
      <p:sp>
        <p:nvSpPr>
          <p:cNvPr id="360" name="Google Shape;360;p21"/>
          <p:cNvSpPr txBox="1"/>
          <p:nvPr>
            <p:ph idx="1" type="body"/>
          </p:nvPr>
        </p:nvSpPr>
        <p:spPr>
          <a:xfrm>
            <a:off x="13482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 </a:t>
            </a:r>
            <a:r>
              <a:rPr lang="en"/>
              <a:t>erreurs de classification sur 281 données</a:t>
            </a:r>
            <a:endParaRPr/>
          </a:p>
        </p:txBody>
      </p:sp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750" y="1837500"/>
            <a:ext cx="3896475" cy="29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050" y="1300950"/>
            <a:ext cx="3175450" cy="32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74013"/>
            <a:ext cx="2934226" cy="26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