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5"/>
  </p:sldMasterIdLst>
  <p:notesMasterIdLst>
    <p:notesMasterId r:id="rId12"/>
  </p:notesMasterIdLst>
  <p:handoutMasterIdLst>
    <p:handoutMasterId r:id="rId13"/>
  </p:handoutMasterIdLst>
  <p:sldIdLst>
    <p:sldId id="256" r:id="rId6"/>
    <p:sldId id="269" r:id="rId7"/>
    <p:sldId id="272" r:id="rId8"/>
    <p:sldId id="270" r:id="rId9"/>
    <p:sldId id="271" r:id="rId10"/>
    <p:sldId id="274"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Microsoft Dev" id="{38B656EC-D568-4EF7-8842-9FA1AE1192C9}">
          <p14:sldIdLst>
            <p14:sldId id="256"/>
            <p14:sldId id="269"/>
            <p14:sldId id="272"/>
            <p14:sldId id="270"/>
            <p14:sldId id="271"/>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50E1"/>
    <a:srgbClr val="FFC400"/>
    <a:srgbClr val="2B2B2B"/>
    <a:srgbClr val="FFC600"/>
    <a:srgbClr val="F2F2F2"/>
    <a:srgbClr val="DBDBDB"/>
    <a:srgbClr val="2D2F2F"/>
    <a:srgbClr val="8660C5"/>
    <a:srgbClr val="50E6FF"/>
    <a:srgbClr val="1F7B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E60C0-693E-459C-9D04-8117480400EB}" v="11" dt="2022-03-03T15:43:48.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25" autoAdjust="0"/>
    <p:restoredTop sz="75056" autoAdjust="0"/>
  </p:normalViewPr>
  <p:slideViewPr>
    <p:cSldViewPr snapToGrid="0">
      <p:cViewPr varScale="1">
        <p:scale>
          <a:sx n="119" d="100"/>
          <a:sy n="119" d="100"/>
        </p:scale>
        <p:origin x="1938" y="10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p:scale>
          <a:sx n="48" d="100"/>
          <a:sy n="48" d="100"/>
        </p:scale>
        <p:origin x="2705" y="3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Valvatte" userId="1a1302db-9773-4892-ae3b-d8eef0b68d93" providerId="ADAL" clId="{30C7BDE5-4C55-4038-B88D-BB4A55DEF256}"/>
    <pc:docChg chg="custSel modMainMaster">
      <pc:chgData name="Florian Valvatte" userId="1a1302db-9773-4892-ae3b-d8eef0b68d93" providerId="ADAL" clId="{30C7BDE5-4C55-4038-B88D-BB4A55DEF256}" dt="2022-03-04T09:39:37.694" v="1" actId="478"/>
      <pc:docMkLst>
        <pc:docMk/>
      </pc:docMkLst>
      <pc:sldMasterChg chg="modSldLayout">
        <pc:chgData name="Florian Valvatte" userId="1a1302db-9773-4892-ae3b-d8eef0b68d93" providerId="ADAL" clId="{30C7BDE5-4C55-4038-B88D-BB4A55DEF256}" dt="2022-03-04T09:39:37.694" v="1" actId="478"/>
        <pc:sldMasterMkLst>
          <pc:docMk/>
          <pc:sldMasterMk cId="3588427678" sldId="2147484229"/>
        </pc:sldMasterMkLst>
        <pc:sldLayoutChg chg="delSp mod">
          <pc:chgData name="Florian Valvatte" userId="1a1302db-9773-4892-ae3b-d8eef0b68d93" providerId="ADAL" clId="{30C7BDE5-4C55-4038-B88D-BB4A55DEF256}" dt="2022-03-04T09:39:37.694" v="1" actId="478"/>
          <pc:sldLayoutMkLst>
            <pc:docMk/>
            <pc:sldMasterMk cId="3588427678" sldId="2147484229"/>
            <pc:sldLayoutMk cId="3619784184" sldId="2147484934"/>
          </pc:sldLayoutMkLst>
          <pc:spChg chg="del">
            <ac:chgData name="Florian Valvatte" userId="1a1302db-9773-4892-ae3b-d8eef0b68d93" providerId="ADAL" clId="{30C7BDE5-4C55-4038-B88D-BB4A55DEF256}" dt="2022-03-04T09:39:37.694" v="1" actId="478"/>
            <ac:spMkLst>
              <pc:docMk/>
              <pc:sldMasterMk cId="3588427678" sldId="2147484229"/>
              <pc:sldLayoutMk cId="3619784184" sldId="2147484934"/>
              <ac:spMk id="2" creationId="{00000000-0000-0000-0000-000000000000}"/>
            </ac:spMkLst>
          </pc:spChg>
        </pc:sldLayoutChg>
        <pc:sldLayoutChg chg="delSp mod">
          <pc:chgData name="Florian Valvatte" userId="1a1302db-9773-4892-ae3b-d8eef0b68d93" providerId="ADAL" clId="{30C7BDE5-4C55-4038-B88D-BB4A55DEF256}" dt="2022-03-04T09:39:33.783" v="0" actId="478"/>
          <pc:sldLayoutMkLst>
            <pc:docMk/>
            <pc:sldMasterMk cId="3588427678" sldId="2147484229"/>
            <pc:sldLayoutMk cId="4004956681" sldId="2147484935"/>
          </pc:sldLayoutMkLst>
          <pc:spChg chg="del">
            <ac:chgData name="Florian Valvatte" userId="1a1302db-9773-4892-ae3b-d8eef0b68d93" providerId="ADAL" clId="{30C7BDE5-4C55-4038-B88D-BB4A55DEF256}" dt="2022-03-04T09:39:33.783" v="0" actId="478"/>
            <ac:spMkLst>
              <pc:docMk/>
              <pc:sldMasterMk cId="3588427678" sldId="2147484229"/>
              <pc:sldLayoutMk cId="4004956681" sldId="2147484935"/>
              <ac:spMk id="2"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12/6/2023 1:13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12/6/2023 12:10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p:nvPr>
        </p:nvSpPr>
        <p:spPr/>
        <p:txBody>
          <a:bodyPr/>
          <a:lstStyle/>
          <a:p>
            <a:endParaRPr lang="en-US" dirty="0"/>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Espace réservé de la date 5"/>
          <p:cNvSpPr>
            <a:spLocks noGrp="1"/>
          </p:cNvSpPr>
          <p:nvPr>
            <p:ph type="dt" idx="1"/>
          </p:nvPr>
        </p:nvSpPr>
        <p:spPr/>
        <p:txBody>
          <a:bodyPr/>
          <a:lstStyle/>
          <a:p>
            <a:fld id="{386CE63F-9E7F-4C04-9D0D-FCA25A8E9E86}" type="datetime8">
              <a:rPr lang="en-US" smtClean="0"/>
              <a:t>12/6/2023 12:10 PM</a:t>
            </a:fld>
            <a:endParaRPr lang="en-US" dirty="0"/>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37985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https://learn.microsoft.com/en-us/aspnet/core/fundamentals/native-aot?view=aspnetcore-8.0</a:t>
            </a:r>
          </a:p>
        </p:txBody>
      </p:sp>
      <p:sp>
        <p:nvSpPr>
          <p:cNvPr id="4" name="Espace réservé de l'en-tête 3"/>
          <p:cNvSpPr>
            <a:spLocks noGrp="1"/>
          </p:cNvSpPr>
          <p:nvPr>
            <p:ph type="hdr" sz="quarter"/>
          </p:nvPr>
        </p:nvSpPr>
        <p:spPr/>
        <p:txBody>
          <a:bodyPr/>
          <a:lstStyle/>
          <a:p>
            <a:endParaRPr lang="en-US" dirty="0"/>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Espace réservé de la date 5"/>
          <p:cNvSpPr>
            <a:spLocks noGrp="1"/>
          </p:cNvSpPr>
          <p:nvPr>
            <p:ph type="dt" idx="1"/>
          </p:nvPr>
        </p:nvSpPr>
        <p:spPr/>
        <p:txBody>
          <a:bodyPr/>
          <a:lstStyle/>
          <a:p>
            <a:fld id="{386CE63F-9E7F-4C04-9D0D-FCA25A8E9E86}" type="datetime8">
              <a:rPr lang="en-US" smtClean="0"/>
              <a:t>12/6/2023 12:10 PM</a:t>
            </a:fld>
            <a:endParaRPr lang="en-US" dirty="0"/>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96900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https://devblogs.microsoft.com/dotnet/try-the-new-system-text-json-source-generator/</a:t>
            </a:r>
          </a:p>
          <a:p>
            <a:r>
              <a:rPr lang="fr-FR" dirty="0"/>
              <a:t>https://learn.microsoft.com/en-us/dotnet/core/whats-new/dotnet-8#configuration-binding-source-generator</a:t>
            </a:r>
          </a:p>
          <a:p>
            <a:r>
              <a:rPr lang="fr-FR" dirty="0"/>
              <a:t>https://audacia.co.uk/technical-blog/investigating-ef-core-6-0-compiled-models-feature</a:t>
            </a:r>
          </a:p>
        </p:txBody>
      </p:sp>
      <p:sp>
        <p:nvSpPr>
          <p:cNvPr id="4" name="Espace réservé de l'en-tête 3"/>
          <p:cNvSpPr>
            <a:spLocks noGrp="1"/>
          </p:cNvSpPr>
          <p:nvPr>
            <p:ph type="hdr" sz="quarter"/>
          </p:nvPr>
        </p:nvSpPr>
        <p:spPr/>
        <p:txBody>
          <a:bodyPr/>
          <a:lstStyle/>
          <a:p>
            <a:endParaRPr lang="en-US" dirty="0"/>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Espace réservé de la date 5"/>
          <p:cNvSpPr>
            <a:spLocks noGrp="1"/>
          </p:cNvSpPr>
          <p:nvPr>
            <p:ph type="dt" idx="1"/>
          </p:nvPr>
        </p:nvSpPr>
        <p:spPr/>
        <p:txBody>
          <a:bodyPr/>
          <a:lstStyle/>
          <a:p>
            <a:fld id="{386CE63F-9E7F-4C04-9D0D-FCA25A8E9E86}" type="datetime8">
              <a:rPr lang="en-US" smtClean="0"/>
              <a:t>12/6/2023 12:10 PM</a:t>
            </a:fld>
            <a:endParaRPr lang="en-US" dirty="0"/>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12259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https://learn.microsoft.com/en-us/dotnet/core/deploying/trimming/trimming-options?pivots=dotnet-8-0</a:t>
            </a:r>
          </a:p>
        </p:txBody>
      </p:sp>
      <p:sp>
        <p:nvSpPr>
          <p:cNvPr id="4" name="Espace réservé de l'en-tête 3"/>
          <p:cNvSpPr>
            <a:spLocks noGrp="1"/>
          </p:cNvSpPr>
          <p:nvPr>
            <p:ph type="hdr" sz="quarter"/>
          </p:nvPr>
        </p:nvSpPr>
        <p:spPr/>
        <p:txBody>
          <a:bodyPr/>
          <a:lstStyle/>
          <a:p>
            <a:endParaRPr lang="en-US" dirty="0"/>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Espace réservé de la date 5"/>
          <p:cNvSpPr>
            <a:spLocks noGrp="1"/>
          </p:cNvSpPr>
          <p:nvPr>
            <p:ph type="dt" idx="1"/>
          </p:nvPr>
        </p:nvSpPr>
        <p:spPr/>
        <p:txBody>
          <a:bodyPr/>
          <a:lstStyle/>
          <a:p>
            <a:fld id="{386CE63F-9E7F-4C04-9D0D-FCA25A8E9E86}" type="datetime8">
              <a:rPr lang="en-US" smtClean="0"/>
              <a:t>12/6/2023 12:10 PM</a:t>
            </a:fld>
            <a:endParaRPr lang="en-US" dirty="0"/>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3856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https://devblogs.microsoft.com/dotnet/announcing-dotnet-chiseled-containers/</a:t>
            </a:r>
          </a:p>
        </p:txBody>
      </p:sp>
      <p:sp>
        <p:nvSpPr>
          <p:cNvPr id="4" name="Espace réservé de l'en-tête 3"/>
          <p:cNvSpPr>
            <a:spLocks noGrp="1"/>
          </p:cNvSpPr>
          <p:nvPr>
            <p:ph type="hdr" sz="quarter"/>
          </p:nvPr>
        </p:nvSpPr>
        <p:spPr/>
        <p:txBody>
          <a:bodyPr/>
          <a:lstStyle/>
          <a:p>
            <a:endParaRPr lang="en-US" dirty="0"/>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Espace réservé de la date 5"/>
          <p:cNvSpPr>
            <a:spLocks noGrp="1"/>
          </p:cNvSpPr>
          <p:nvPr>
            <p:ph type="dt" idx="1"/>
          </p:nvPr>
        </p:nvSpPr>
        <p:spPr/>
        <p:txBody>
          <a:bodyPr/>
          <a:lstStyle/>
          <a:p>
            <a:fld id="{386CE63F-9E7F-4C04-9D0D-FCA25A8E9E86}" type="datetime8">
              <a:rPr lang="en-US" smtClean="0"/>
              <a:t>12/6/2023 12:10 PM</a:t>
            </a:fld>
            <a:endParaRPr lang="en-US" dirty="0"/>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74722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re &amp; Sous-titre - Foncé">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FFB900"/>
                </a:solidFill>
                <a:latin typeface="+mj-lt"/>
                <a:cs typeface="Segoe UI" panose="020B0502040204020203" pitchFamily="34" charset="0"/>
              </a:defRPr>
            </a:lvl1pPr>
          </a:lstStyle>
          <a:p>
            <a:r>
              <a:rPr lang="en-US" dirty="0" err="1"/>
              <a:t>Titre</a:t>
            </a:r>
            <a:r>
              <a:rPr lang="en-US" dirty="0"/>
              <a:t> de la présentation</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Sous-</a:t>
            </a:r>
            <a:r>
              <a:rPr lang="en-US" dirty="0" err="1"/>
              <a:t>titre</a:t>
            </a:r>
            <a:endParaRPr lang="en-US" dirty="0"/>
          </a:p>
        </p:txBody>
      </p:sp>
    </p:spTree>
    <p:extLst>
      <p:ext uri="{BB962C8B-B14F-4D97-AF65-F5344CB8AC3E}">
        <p14:creationId xmlns:p14="http://schemas.microsoft.com/office/powerpoint/2010/main" val="193850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 Simple - Clair">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679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6- Image plein écran">
    <p:bg>
      <p:bgPr>
        <a:solidFill>
          <a:schemeClr val="tx1"/>
        </a:solidFill>
        <a:effectLst/>
      </p:bgPr>
    </p:bg>
    <p:spTree>
      <p:nvGrpSpPr>
        <p:cNvPr id="1" name=""/>
        <p:cNvGrpSpPr/>
        <p:nvPr/>
      </p:nvGrpSpPr>
      <p:grpSpPr>
        <a:xfrm>
          <a:off x="0" y="0"/>
          <a:ext cx="0" cy="0"/>
          <a:chOff x="0" y="0"/>
          <a:chExt cx="0" cy="0"/>
        </a:xfrm>
      </p:grpSpPr>
      <p:sp>
        <p:nvSpPr>
          <p:cNvPr id="8" name="Espace réservé pour une image  7">
            <a:extLst>
              <a:ext uri="{FF2B5EF4-FFF2-40B4-BE49-F238E27FC236}">
                <a16:creationId xmlns:a16="http://schemas.microsoft.com/office/drawing/2014/main" id="{0AD8B0F1-7BA4-44C1-BB9C-5AE73AF4D09C}"/>
              </a:ext>
            </a:extLst>
          </p:cNvPr>
          <p:cNvSpPr>
            <a:spLocks noGrp="1"/>
          </p:cNvSpPr>
          <p:nvPr>
            <p:ph type="pic" sz="quarter" idx="10"/>
          </p:nvPr>
        </p:nvSpPr>
        <p:spPr>
          <a:xfrm>
            <a:off x="0" y="0"/>
            <a:ext cx="12192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fr-FR"/>
          </a:p>
        </p:txBody>
      </p:sp>
    </p:spTree>
    <p:extLst>
      <p:ext uri="{BB962C8B-B14F-4D97-AF65-F5344CB8AC3E}">
        <p14:creationId xmlns:p14="http://schemas.microsoft.com/office/powerpoint/2010/main" val="1783290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7- Conclusion - Foncé">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784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 Conclusion - Clair">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956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 Titre &amp; Sous-titre - Clair">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650E1"/>
                </a:solidFill>
                <a:latin typeface="+mj-lt"/>
                <a:cs typeface="Segoe UI" panose="020B0502040204020203" pitchFamily="34" charset="0"/>
              </a:defRPr>
            </a:lvl1pPr>
          </a:lstStyle>
          <a:p>
            <a:r>
              <a:rPr lang="en-US" dirty="0" err="1"/>
              <a:t>Titre</a:t>
            </a:r>
            <a:r>
              <a:rPr lang="en-US" dirty="0"/>
              <a:t> de la présentation</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Sous-</a:t>
            </a:r>
            <a:r>
              <a:rPr lang="en-US" dirty="0" err="1"/>
              <a:t>titre</a:t>
            </a:r>
            <a:endParaRPr lang="en-US" dirty="0"/>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 Titre, Sous-titre &amp; Image - Foncé">
    <p:bg>
      <p:bgPr>
        <a:solidFill>
          <a:srgbClr val="2F2F2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solidFill>
                  <a:srgbClr val="FFC400"/>
                </a:solidFill>
              </a:defRPr>
            </a:lvl1pPr>
          </a:lstStyle>
          <a:p>
            <a:r>
              <a:rPr lang="en-US" dirty="0" err="1"/>
              <a:t>Titre</a:t>
            </a:r>
            <a:r>
              <a:rPr lang="en-US" dirty="0"/>
              <a:t> de la </a:t>
            </a:r>
            <a:r>
              <a:rPr lang="en-US" dirty="0" err="1"/>
              <a:t>partie</a:t>
            </a:r>
            <a:endParaRPr lang="en-US" dirty="0"/>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Sous-</a:t>
            </a:r>
            <a:r>
              <a:rPr lang="en-US" dirty="0" err="1"/>
              <a:t>titre</a:t>
            </a:r>
            <a:endParaRPr lang="en-US" dirty="0"/>
          </a:p>
        </p:txBody>
      </p:sp>
      <p:sp>
        <p:nvSpPr>
          <p:cNvPr id="11" name="Espace réservé pour une image  10" descr="Insérer une image ici.">
            <a:extLst>
              <a:ext uri="{FF2B5EF4-FFF2-40B4-BE49-F238E27FC236}">
                <a16:creationId xmlns:a16="http://schemas.microsoft.com/office/drawing/2014/main" id="{1AC8BBA3-4CDD-4C0B-A41C-7A810C4E29FF}"/>
              </a:ext>
            </a:extLst>
          </p:cNvPr>
          <p:cNvSpPr>
            <a:spLocks noGrp="1"/>
          </p:cNvSpPr>
          <p:nvPr>
            <p:ph type="pic" sz="quarter" idx="13"/>
          </p:nvPr>
        </p:nvSpPr>
        <p:spPr>
          <a:xfrm>
            <a:off x="5394960" y="1"/>
            <a:ext cx="6797040" cy="6857999"/>
          </a:xfrm>
          <a:solidFill>
            <a:schemeClr val="tx1"/>
          </a:solidFill>
        </p:spPr>
        <p:txBody>
          <a:bodyPr/>
          <a:lstStyle>
            <a:lvl1pPr marL="0" indent="0" algn="ctr">
              <a:buNone/>
              <a:defRPr sz="1800">
                <a:solidFill>
                  <a:schemeClr val="bg2"/>
                </a:solidFill>
              </a:defRPr>
            </a:lvl1p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Insérer l’image ici</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Titre, Sous-titre &amp; Image - Clai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solidFill>
                  <a:schemeClr val="tx1"/>
                </a:solidFill>
              </a:defRPr>
            </a:lvl1pPr>
          </a:lstStyle>
          <a:p>
            <a:r>
              <a:rPr lang="en-US" dirty="0" err="1"/>
              <a:t>Titre</a:t>
            </a:r>
            <a:r>
              <a:rPr lang="en-US" dirty="0"/>
              <a:t> de la </a:t>
            </a:r>
            <a:r>
              <a:rPr lang="en-US" dirty="0" err="1"/>
              <a:t>partie</a:t>
            </a:r>
            <a:endParaRPr lang="en-US" dirty="0"/>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Sous-</a:t>
            </a:r>
            <a:r>
              <a:rPr lang="en-US" dirty="0" err="1"/>
              <a:t>titre</a:t>
            </a:r>
            <a:endParaRPr lang="en-US" dirty="0"/>
          </a:p>
        </p:txBody>
      </p:sp>
      <p:sp>
        <p:nvSpPr>
          <p:cNvPr id="10" name="Espace réservé pour une image  10" descr="Insérer une image ici.">
            <a:extLst>
              <a:ext uri="{FF2B5EF4-FFF2-40B4-BE49-F238E27FC236}">
                <a16:creationId xmlns:a16="http://schemas.microsoft.com/office/drawing/2014/main" id="{F84CBED7-F3DD-411C-998A-0013814ED9D0}"/>
              </a:ext>
            </a:extLst>
          </p:cNvPr>
          <p:cNvSpPr>
            <a:spLocks noGrp="1"/>
          </p:cNvSpPr>
          <p:nvPr>
            <p:ph type="pic" sz="quarter" idx="13"/>
          </p:nvPr>
        </p:nvSpPr>
        <p:spPr>
          <a:xfrm>
            <a:off x="5394960" y="1"/>
            <a:ext cx="6797040" cy="6857999"/>
          </a:xfrm>
          <a:solidFill>
            <a:srgbClr val="2D2F2F"/>
          </a:solidFill>
          <a:ln>
            <a:noFill/>
          </a:ln>
        </p:spPr>
        <p:txBody>
          <a:bodyPr/>
          <a:lstStyle>
            <a:lvl1pPr marL="0" indent="0" algn="ctr">
              <a:buNone/>
              <a:defRPr sz="1800">
                <a:solidFill>
                  <a:schemeClr val="bg2"/>
                </a:solidFill>
              </a:defRPr>
            </a:lvl1p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Insérer l’image ici</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 Intercalaire - Foncé">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6208238"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dirty="0"/>
            </a:lvl1pPr>
          </a:lstStyle>
          <a:p>
            <a:r>
              <a:rPr lang="en-US" dirty="0" err="1"/>
              <a:t>Titre</a:t>
            </a:r>
            <a:r>
              <a:rPr lang="en-US" dirty="0"/>
              <a:t> de la section - </a:t>
            </a:r>
            <a:r>
              <a:rPr lang="en-US" dirty="0" err="1"/>
              <a:t>Intercalaire</a:t>
            </a:r>
            <a:r>
              <a:rPr lang="en-US" dirty="0"/>
              <a:t> </a:t>
            </a:r>
          </a:p>
        </p:txBody>
      </p:sp>
    </p:spTree>
    <p:extLst>
      <p:ext uri="{BB962C8B-B14F-4D97-AF65-F5344CB8AC3E}">
        <p14:creationId xmlns:p14="http://schemas.microsoft.com/office/powerpoint/2010/main" val="31077327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 Intercalaire - Clai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681103"/>
            <a:ext cx="6003843" cy="997196"/>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650E1"/>
                </a:solidFill>
                <a:effectLst/>
                <a:latin typeface="+mj-lt"/>
                <a:ea typeface="+mn-ea"/>
                <a:cs typeface="Segoe UI" pitchFamily="34" charset="0"/>
              </a:defRPr>
            </a:lvl1pPr>
          </a:lstStyle>
          <a:p>
            <a:r>
              <a:rPr lang="en-US" dirty="0" err="1"/>
              <a:t>Titre</a:t>
            </a:r>
            <a:r>
              <a:rPr lang="en-US" dirty="0"/>
              <a:t> de la section - </a:t>
            </a:r>
            <a:r>
              <a:rPr lang="en-US" dirty="0" err="1"/>
              <a:t>Intercalaire</a:t>
            </a:r>
            <a:endParaRPr lang="en-US" dirty="0"/>
          </a:p>
        </p:txBody>
      </p:sp>
    </p:spTree>
    <p:extLst>
      <p:ext uri="{BB962C8B-B14F-4D97-AF65-F5344CB8AC3E}">
        <p14:creationId xmlns:p14="http://schemas.microsoft.com/office/powerpoint/2010/main" val="38099760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Demo ( titre &amp; sous-titre ) - Foncé">
    <p:bg>
      <p:bgPr>
        <a:solidFill>
          <a:srgbClr val="2F2F2F"/>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57986F0-2D19-4F7A-BD9D-862061EC6122}"/>
              </a:ext>
            </a:extLst>
          </p:cNvPr>
          <p:cNvSpPr>
            <a:spLocks noGrp="1"/>
          </p:cNvSpPr>
          <p:nvPr>
            <p:ph type="title" hasCustomPrompt="1"/>
          </p:nvPr>
        </p:nvSpPr>
        <p:spPr>
          <a:xfrm>
            <a:off x="585216" y="3033223"/>
            <a:ext cx="574573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C400"/>
                </a:solidFill>
                <a:effectLst/>
                <a:latin typeface="+mj-lt"/>
                <a:ea typeface="+mn-ea"/>
                <a:cs typeface="Segoe UI" pitchFamily="34" charset="0"/>
              </a:defRPr>
            </a:lvl1pPr>
          </a:lstStyle>
          <a:p>
            <a:r>
              <a:rPr lang="en-US" dirty="0"/>
              <a:t>Demo</a:t>
            </a:r>
          </a:p>
        </p:txBody>
      </p:sp>
      <p:sp>
        <p:nvSpPr>
          <p:cNvPr id="8" name="Text Placeholder 4">
            <a:extLst>
              <a:ext uri="{FF2B5EF4-FFF2-40B4-BE49-F238E27FC236}">
                <a16:creationId xmlns:a16="http://schemas.microsoft.com/office/drawing/2014/main" id="{2EBC680D-7F9F-4C6F-A488-8A7A702A4146}"/>
              </a:ext>
            </a:extLst>
          </p:cNvPr>
          <p:cNvSpPr>
            <a:spLocks noGrp="1"/>
          </p:cNvSpPr>
          <p:nvPr>
            <p:ph type="body" sz="quarter" idx="12" hasCustomPrompt="1"/>
          </p:nvPr>
        </p:nvSpPr>
        <p:spPr>
          <a:xfrm>
            <a:off x="585216" y="3898900"/>
            <a:ext cx="574573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Sous-</a:t>
            </a:r>
            <a:r>
              <a:rPr lang="en-US" dirty="0" err="1"/>
              <a:t>titre</a:t>
            </a:r>
            <a:endParaRPr lang="en-US" dirty="0"/>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 Demo ( titre &amp; sous-titre ) - Clair">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8CCCBDDC-EFF0-4A60-BCDC-5BC19949EC43}"/>
              </a:ext>
            </a:extLst>
          </p:cNvPr>
          <p:cNvSpPr>
            <a:spLocks noGrp="1"/>
          </p:cNvSpPr>
          <p:nvPr>
            <p:ph type="title" hasCustomPrompt="1"/>
          </p:nvPr>
        </p:nvSpPr>
        <p:spPr>
          <a:xfrm>
            <a:off x="585216" y="3033223"/>
            <a:ext cx="574573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650E1"/>
                </a:solidFill>
                <a:effectLst/>
                <a:latin typeface="+mj-lt"/>
                <a:ea typeface="+mn-ea"/>
                <a:cs typeface="Segoe UI" pitchFamily="34" charset="0"/>
              </a:defRPr>
            </a:lvl1pPr>
          </a:lstStyle>
          <a:p>
            <a:r>
              <a:rPr lang="en-US" dirty="0"/>
              <a:t>Demo</a:t>
            </a:r>
          </a:p>
        </p:txBody>
      </p:sp>
      <p:sp>
        <p:nvSpPr>
          <p:cNvPr id="19" name="Text Placeholder 4">
            <a:extLst>
              <a:ext uri="{FF2B5EF4-FFF2-40B4-BE49-F238E27FC236}">
                <a16:creationId xmlns:a16="http://schemas.microsoft.com/office/drawing/2014/main" id="{DD3A3A7F-0456-4FE8-9668-8CF67165A907}"/>
              </a:ext>
            </a:extLst>
          </p:cNvPr>
          <p:cNvSpPr>
            <a:spLocks noGrp="1"/>
          </p:cNvSpPr>
          <p:nvPr>
            <p:ph type="body" sz="quarter" idx="12" hasCustomPrompt="1"/>
          </p:nvPr>
        </p:nvSpPr>
        <p:spPr>
          <a:xfrm>
            <a:off x="585216" y="3898900"/>
            <a:ext cx="574573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Sous-</a:t>
            </a:r>
            <a:r>
              <a:rPr lang="en-US" dirty="0" err="1"/>
              <a:t>titre</a:t>
            </a:r>
            <a:endParaRPr lang="en-US" dirty="0"/>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 Simple - Foncé">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1170055"/>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2148358"/>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77" r:id="rId1"/>
    <p:sldLayoutId id="2147484610" r:id="rId2"/>
    <p:sldLayoutId id="2147484580" r:id="rId3"/>
    <p:sldLayoutId id="2147484609" r:id="rId4"/>
    <p:sldLayoutId id="2147484936" r:id="rId5"/>
    <p:sldLayoutId id="2147484937" r:id="rId6"/>
    <p:sldLayoutId id="2147484584" r:id="rId7"/>
    <p:sldLayoutId id="2147484583" r:id="rId8"/>
    <p:sldLayoutId id="2147484299" r:id="rId9"/>
    <p:sldLayoutId id="2147484933" r:id="rId10"/>
    <p:sldLayoutId id="2147484938" r:id="rId11"/>
    <p:sldLayoutId id="2147484934" r:id="rId12"/>
    <p:sldLayoutId id="2147484935"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BEFE-5392-45D7-AB78-52492695E7E1}"/>
              </a:ext>
            </a:extLst>
          </p:cNvPr>
          <p:cNvSpPr>
            <a:spLocks noGrp="1"/>
          </p:cNvSpPr>
          <p:nvPr>
            <p:ph type="title"/>
          </p:nvPr>
        </p:nvSpPr>
        <p:spPr>
          <a:xfrm>
            <a:off x="584200" y="2404265"/>
            <a:ext cx="9560261" cy="1107996"/>
          </a:xfrm>
        </p:spPr>
        <p:txBody>
          <a:bodyPr/>
          <a:lstStyle/>
          <a:p>
            <a:r>
              <a:rPr lang="fr-FR" dirty="0">
                <a:solidFill>
                  <a:srgbClr val="FFC600"/>
                </a:solidFill>
              </a:rPr>
              <a:t>Les améliorations de performances en ASP.NET 8</a:t>
            </a:r>
            <a:br>
              <a:rPr lang="fr-FR" dirty="0">
                <a:solidFill>
                  <a:srgbClr val="FFC600"/>
                </a:solidFill>
              </a:rPr>
            </a:br>
            <a:r>
              <a:rPr lang="fr-FR" dirty="0">
                <a:solidFill>
                  <a:srgbClr val="FFC600"/>
                </a:solidFill>
              </a:rPr>
              <a:t>.</a:t>
            </a:r>
            <a:r>
              <a:rPr lang="fr-FR" sz="3200" dirty="0">
                <a:solidFill>
                  <a:srgbClr val="FFC600"/>
                </a:solidFill>
              </a:rPr>
              <a:t>NET 8 : L’avènement de l’AOT ?</a:t>
            </a:r>
          </a:p>
        </p:txBody>
      </p:sp>
      <p:sp>
        <p:nvSpPr>
          <p:cNvPr id="3" name="Espace réservé du texte 2">
            <a:extLst>
              <a:ext uri="{FF2B5EF4-FFF2-40B4-BE49-F238E27FC236}">
                <a16:creationId xmlns:a16="http://schemas.microsoft.com/office/drawing/2014/main" id="{EF9D62BB-71DC-4F1D-A90F-BEE167C536A6}"/>
              </a:ext>
            </a:extLst>
          </p:cNvPr>
          <p:cNvSpPr>
            <a:spLocks noGrp="1"/>
          </p:cNvSpPr>
          <p:nvPr>
            <p:ph type="body" sz="quarter" idx="12"/>
          </p:nvPr>
        </p:nvSpPr>
        <p:spPr>
          <a:xfrm>
            <a:off x="584200" y="3962400"/>
            <a:ext cx="9144000" cy="1354217"/>
          </a:xfrm>
        </p:spPr>
        <p:txBody>
          <a:bodyPr/>
          <a:lstStyle/>
          <a:p>
            <a:r>
              <a:rPr lang="fr-FR" dirty="0">
                <a:solidFill>
                  <a:schemeClr val="bg2"/>
                </a:solidFill>
              </a:rPr>
              <a:t>Arnaud Maichac</a:t>
            </a:r>
          </a:p>
          <a:p>
            <a:r>
              <a:rPr lang="fr-FR" dirty="0">
                <a:solidFill>
                  <a:schemeClr val="bg2"/>
                </a:solidFill>
              </a:rPr>
              <a:t>Leader technique – Baloise Luxembourg</a:t>
            </a:r>
          </a:p>
          <a:p>
            <a:r>
              <a:rPr lang="fr-FR" dirty="0">
                <a:solidFill>
                  <a:schemeClr val="bg2"/>
                </a:solidFill>
              </a:rPr>
              <a:t>Fondateur du MTG Luxembourg</a:t>
            </a:r>
          </a:p>
          <a:p>
            <a:r>
              <a:rPr lang="fr-FR" dirty="0">
                <a:solidFill>
                  <a:schemeClr val="bg2"/>
                </a:solidFill>
              </a:rPr>
              <a:t>@arnaudmaichac</a:t>
            </a:r>
          </a:p>
        </p:txBody>
      </p:sp>
    </p:spTree>
    <p:extLst>
      <p:ext uri="{BB962C8B-B14F-4D97-AF65-F5344CB8AC3E}">
        <p14:creationId xmlns:p14="http://schemas.microsoft.com/office/powerpoint/2010/main" val="159300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F4107-AE08-4B07-93B0-662BBE6F5017}"/>
              </a:ext>
            </a:extLst>
          </p:cNvPr>
          <p:cNvSpPr>
            <a:spLocks noGrp="1"/>
          </p:cNvSpPr>
          <p:nvPr>
            <p:ph type="title"/>
          </p:nvPr>
        </p:nvSpPr>
        <p:spPr>
          <a:xfrm>
            <a:off x="2373910" y="450444"/>
            <a:ext cx="5745734" cy="498598"/>
          </a:xfrm>
        </p:spPr>
        <p:txBody>
          <a:bodyPr/>
          <a:lstStyle/>
          <a:p>
            <a:r>
              <a:rPr lang="fr-FR" dirty="0"/>
              <a:t>Pourquoi l’</a:t>
            </a:r>
            <a:r>
              <a:rPr lang="fr-FR" dirty="0" err="1"/>
              <a:t>Ahead</a:t>
            </a:r>
            <a:r>
              <a:rPr lang="fr-FR" dirty="0"/>
              <a:t>-of-Time ?</a:t>
            </a:r>
            <a:endParaRPr lang="fr-FR" dirty="0">
              <a:solidFill>
                <a:srgbClr val="FFC400"/>
              </a:solidFill>
            </a:endParaRPr>
          </a:p>
        </p:txBody>
      </p:sp>
      <p:sp>
        <p:nvSpPr>
          <p:cNvPr id="3" name="Espace réservé du texte 2">
            <a:extLst>
              <a:ext uri="{FF2B5EF4-FFF2-40B4-BE49-F238E27FC236}">
                <a16:creationId xmlns:a16="http://schemas.microsoft.com/office/drawing/2014/main" id="{0F07FF4E-7EDB-4EC0-817F-88A368EE676B}"/>
              </a:ext>
            </a:extLst>
          </p:cNvPr>
          <p:cNvSpPr>
            <a:spLocks noGrp="1"/>
          </p:cNvSpPr>
          <p:nvPr>
            <p:ph type="body" sz="quarter" idx="12"/>
          </p:nvPr>
        </p:nvSpPr>
        <p:spPr>
          <a:xfrm>
            <a:off x="585215" y="1797904"/>
            <a:ext cx="9592455" cy="3816429"/>
          </a:xfrm>
        </p:spPr>
        <p:txBody>
          <a:bodyPr/>
          <a:lstStyle/>
          <a:p>
            <a:pPr marL="342900" indent="-342900">
              <a:buFont typeface="Wingdings" panose="05000000000000000000" pitchFamily="2" charset="2"/>
              <a:buChar char="§"/>
            </a:pPr>
            <a:r>
              <a:rPr lang="fr-FR" sz="2800" dirty="0"/>
              <a:t>Du code natif …</a:t>
            </a:r>
          </a:p>
          <a:p>
            <a:pPr marL="800100" lvl="1" indent="-342900">
              <a:buFont typeface="Wingdings" panose="05000000000000000000" pitchFamily="2" charset="2"/>
              <a:buChar char="§"/>
            </a:pPr>
            <a:r>
              <a:rPr lang="fr-FR" sz="2600" dirty="0"/>
              <a:t>Pas de runtime .NET nécessaire pour l’exécution</a:t>
            </a:r>
          </a:p>
          <a:p>
            <a:pPr marL="800100" lvl="1" indent="-342900">
              <a:buFont typeface="Wingdings" panose="05000000000000000000" pitchFamily="2" charset="2"/>
              <a:buChar char="§"/>
            </a:pPr>
            <a:r>
              <a:rPr lang="fr-FR" sz="2600" dirty="0"/>
              <a:t>Meilleur temps de démarrage</a:t>
            </a:r>
          </a:p>
          <a:p>
            <a:pPr marL="800100" lvl="1" indent="-342900">
              <a:buFont typeface="Wingdings" panose="05000000000000000000" pitchFamily="2" charset="2"/>
              <a:buChar char="§"/>
            </a:pPr>
            <a:r>
              <a:rPr lang="fr-FR" sz="2600" dirty="0"/>
              <a:t>Utilisation moindre de la mémoire</a:t>
            </a:r>
          </a:p>
          <a:p>
            <a:pPr marL="342900" indent="-342900">
              <a:spcBef>
                <a:spcPts val="1200"/>
              </a:spcBef>
              <a:buFont typeface="Wingdings" panose="05000000000000000000" pitchFamily="2" charset="2"/>
              <a:buChar char="§"/>
            </a:pPr>
            <a:r>
              <a:rPr lang="fr-FR" sz="2800" dirty="0"/>
              <a:t>… avec certaines contraintes </a:t>
            </a:r>
          </a:p>
          <a:p>
            <a:pPr marL="800100" lvl="1" indent="-342900">
              <a:buFont typeface="Wingdings" panose="05000000000000000000" pitchFamily="2" charset="2"/>
              <a:buChar char="§"/>
            </a:pPr>
            <a:r>
              <a:rPr lang="fr-FR" sz="2600" dirty="0"/>
              <a:t>Pas de chargement d’</a:t>
            </a:r>
            <a:r>
              <a:rPr lang="fr-FR" sz="2600" dirty="0" err="1"/>
              <a:t>assembly</a:t>
            </a:r>
            <a:r>
              <a:rPr lang="fr-FR" sz="2600" dirty="0"/>
              <a:t> dynamique (</a:t>
            </a:r>
            <a:r>
              <a:rPr lang="fr-FR" sz="2600" dirty="0" err="1"/>
              <a:t>Assembly.Load</a:t>
            </a:r>
            <a:r>
              <a:rPr lang="fr-FR" sz="2600" dirty="0"/>
              <a:t>)</a:t>
            </a:r>
          </a:p>
          <a:p>
            <a:pPr marL="800100" lvl="1" indent="-342900">
              <a:buFont typeface="Wingdings" panose="05000000000000000000" pitchFamily="2" charset="2"/>
              <a:buChar char="§"/>
            </a:pPr>
            <a:r>
              <a:rPr lang="fr-FR" sz="2600" dirty="0"/>
              <a:t>Pas de génération de code au runtime (</a:t>
            </a:r>
            <a:r>
              <a:rPr lang="fr-FR" sz="2600" dirty="0" err="1"/>
              <a:t>System.Reflection.Emit</a:t>
            </a:r>
            <a:r>
              <a:rPr lang="fr-FR" sz="2600" dirty="0"/>
              <a:t>)</a:t>
            </a:r>
          </a:p>
        </p:txBody>
      </p:sp>
    </p:spTree>
    <p:extLst>
      <p:ext uri="{BB962C8B-B14F-4D97-AF65-F5344CB8AC3E}">
        <p14:creationId xmlns:p14="http://schemas.microsoft.com/office/powerpoint/2010/main" val="295105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Espace réservé du texte 2">
            <a:extLst>
              <a:ext uri="{FF2B5EF4-FFF2-40B4-BE49-F238E27FC236}">
                <a16:creationId xmlns:a16="http://schemas.microsoft.com/office/drawing/2014/main" id="{4A3B3221-A0A8-E28B-9336-9686A79E617D}"/>
              </a:ext>
            </a:extLst>
          </p:cNvPr>
          <p:cNvSpPr txBox="1">
            <a:spLocks/>
          </p:cNvSpPr>
          <p:nvPr/>
        </p:nvSpPr>
        <p:spPr>
          <a:xfrm>
            <a:off x="585216" y="1797904"/>
            <a:ext cx="8268328" cy="1600438"/>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Arial" panose="020B0604020202020204" pitchFamily="34" charset="0"/>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200"/>
              </a:spcBef>
              <a:buFont typeface="Wingdings" panose="05000000000000000000" pitchFamily="2" charset="2"/>
              <a:buChar char="§"/>
            </a:pPr>
            <a:r>
              <a:rPr lang="fr-FR" sz="2800" dirty="0"/>
              <a:t>System.Text.Json</a:t>
            </a:r>
          </a:p>
          <a:p>
            <a:pPr marL="457200" indent="-457200">
              <a:spcBef>
                <a:spcPts val="1200"/>
              </a:spcBef>
              <a:buFont typeface="Wingdings" panose="05000000000000000000" pitchFamily="2" charset="2"/>
              <a:buChar char="§"/>
            </a:pPr>
            <a:r>
              <a:rPr lang="fr-FR" sz="2800" dirty="0"/>
              <a:t>Configuration-binding</a:t>
            </a:r>
          </a:p>
          <a:p>
            <a:pPr marL="457200" indent="-457200">
              <a:spcBef>
                <a:spcPts val="1200"/>
              </a:spcBef>
              <a:buFont typeface="Wingdings" panose="05000000000000000000" pitchFamily="2" charset="2"/>
              <a:buChar char="§"/>
            </a:pPr>
            <a:r>
              <a:rPr lang="fr-FR" sz="2800" dirty="0"/>
              <a:t>EF </a:t>
            </a:r>
            <a:r>
              <a:rPr lang="fr-FR" sz="2800" dirty="0" err="1"/>
              <a:t>Core</a:t>
            </a:r>
            <a:r>
              <a:rPr lang="fr-FR" sz="2800" dirty="0"/>
              <a:t> (</a:t>
            </a:r>
            <a:r>
              <a:rPr lang="fr-FR" sz="2800" dirty="0" err="1"/>
              <a:t>Compiled</a:t>
            </a:r>
            <a:r>
              <a:rPr lang="fr-FR" sz="2800" dirty="0"/>
              <a:t> </a:t>
            </a:r>
            <a:r>
              <a:rPr lang="fr-FR" sz="2800" dirty="0" err="1"/>
              <a:t>Models</a:t>
            </a:r>
            <a:r>
              <a:rPr lang="fr-FR" sz="2800" dirty="0"/>
              <a:t>)</a:t>
            </a:r>
          </a:p>
        </p:txBody>
      </p:sp>
      <p:sp>
        <p:nvSpPr>
          <p:cNvPr id="2" name="Titre 1">
            <a:extLst>
              <a:ext uri="{FF2B5EF4-FFF2-40B4-BE49-F238E27FC236}">
                <a16:creationId xmlns:a16="http://schemas.microsoft.com/office/drawing/2014/main" id="{1DEF4107-AE08-4B07-93B0-662BBE6F5017}"/>
              </a:ext>
            </a:extLst>
          </p:cNvPr>
          <p:cNvSpPr>
            <a:spLocks noGrp="1"/>
          </p:cNvSpPr>
          <p:nvPr>
            <p:ph type="title"/>
          </p:nvPr>
        </p:nvSpPr>
        <p:spPr>
          <a:xfrm>
            <a:off x="2373910" y="450444"/>
            <a:ext cx="5745734" cy="498598"/>
          </a:xfrm>
        </p:spPr>
        <p:txBody>
          <a:bodyPr/>
          <a:lstStyle/>
          <a:p>
            <a:r>
              <a:rPr lang="fr-FR" dirty="0">
                <a:solidFill>
                  <a:srgbClr val="FFC400"/>
                </a:solidFill>
              </a:rPr>
              <a:t>Source </a:t>
            </a:r>
            <a:r>
              <a:rPr lang="fr-FR" dirty="0" err="1">
                <a:solidFill>
                  <a:srgbClr val="FFC400"/>
                </a:solidFill>
              </a:rPr>
              <a:t>generation</a:t>
            </a:r>
            <a:endParaRPr lang="fr-FR" dirty="0">
              <a:solidFill>
                <a:srgbClr val="FFC400"/>
              </a:solidFill>
            </a:endParaRPr>
          </a:p>
        </p:txBody>
      </p:sp>
    </p:spTree>
    <p:extLst>
      <p:ext uri="{BB962C8B-B14F-4D97-AF65-F5344CB8AC3E}">
        <p14:creationId xmlns:p14="http://schemas.microsoft.com/office/powerpoint/2010/main" val="63825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D29D3783-6308-24FE-6458-58AE8CAFAD10}"/>
              </a:ext>
            </a:extLst>
          </p:cNvPr>
          <p:cNvSpPr txBox="1">
            <a:spLocks/>
          </p:cNvSpPr>
          <p:nvPr/>
        </p:nvSpPr>
        <p:spPr>
          <a:xfrm>
            <a:off x="585216" y="1797904"/>
            <a:ext cx="9652088" cy="4985980"/>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Arial" panose="020B0604020202020204" pitchFamily="34" charset="0"/>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800" dirty="0"/>
              <a:t>Complètement supporté depuis .NET 6</a:t>
            </a:r>
          </a:p>
          <a:p>
            <a:r>
              <a:rPr lang="fr-FR" sz="2800" dirty="0"/>
              <a:t>Uniquement disponible pour les projets self-</a:t>
            </a:r>
            <a:r>
              <a:rPr lang="fr-FR" sz="2800" dirty="0" err="1"/>
              <a:t>contained</a:t>
            </a:r>
            <a:endParaRPr lang="fr-FR" sz="2800" dirty="0"/>
          </a:p>
          <a:p>
            <a:endParaRPr lang="fr-FR" sz="2800" dirty="0"/>
          </a:p>
          <a:p>
            <a:r>
              <a:rPr lang="fr-FR" sz="2800" dirty="0"/>
              <a:t>A ajouter dans le fichier du projet : </a:t>
            </a:r>
          </a:p>
          <a:p>
            <a:r>
              <a:rPr lang="en-US" sz="2400" dirty="0"/>
              <a:t>&lt;</a:t>
            </a:r>
            <a:r>
              <a:rPr lang="en-US" sz="2400" dirty="0" err="1"/>
              <a:t>PropertyGroup</a:t>
            </a:r>
            <a:r>
              <a:rPr lang="en-US" sz="2400" dirty="0"/>
              <a:t>&gt;</a:t>
            </a:r>
          </a:p>
          <a:p>
            <a:r>
              <a:rPr lang="en-US" sz="2400" dirty="0"/>
              <a:t>    &lt;</a:t>
            </a:r>
            <a:r>
              <a:rPr lang="en-US" sz="2400" dirty="0" err="1"/>
              <a:t>PublishTrimmed</a:t>
            </a:r>
            <a:r>
              <a:rPr lang="en-US" sz="2400" dirty="0"/>
              <a:t>&gt;true&lt;/</a:t>
            </a:r>
            <a:r>
              <a:rPr lang="en-US" sz="2400" dirty="0" err="1"/>
              <a:t>PublishTrimmed</a:t>
            </a:r>
            <a:r>
              <a:rPr lang="en-US" sz="2400" dirty="0"/>
              <a:t>&gt;</a:t>
            </a:r>
          </a:p>
          <a:p>
            <a:r>
              <a:rPr lang="en-US" sz="2400" dirty="0"/>
              <a:t>&lt;/</a:t>
            </a:r>
            <a:r>
              <a:rPr lang="en-US" sz="2400" dirty="0" err="1"/>
              <a:t>PropertyGroup</a:t>
            </a:r>
            <a:r>
              <a:rPr lang="en-US" sz="2400" dirty="0"/>
              <a:t>&gt;</a:t>
            </a:r>
            <a:endParaRPr lang="fr-FR" sz="2400" dirty="0"/>
          </a:p>
          <a:p>
            <a:endParaRPr lang="fr-FR" sz="2800" dirty="0"/>
          </a:p>
          <a:p>
            <a:r>
              <a:rPr lang="fr-FR" sz="2800" dirty="0" err="1"/>
              <a:t>TrimMode</a:t>
            </a:r>
            <a:r>
              <a:rPr lang="fr-FR" sz="2800" dirty="0"/>
              <a:t> :</a:t>
            </a:r>
          </a:p>
          <a:p>
            <a:pPr marL="342900" indent="-342900">
              <a:buFont typeface="Wingdings" panose="05000000000000000000" pitchFamily="2" charset="2"/>
              <a:buChar char="§"/>
            </a:pPr>
            <a:r>
              <a:rPr lang="fr-FR" sz="2800" dirty="0"/>
              <a:t>partial</a:t>
            </a:r>
          </a:p>
          <a:p>
            <a:pPr marL="342900" indent="-342900">
              <a:buFont typeface="Wingdings" panose="05000000000000000000" pitchFamily="2" charset="2"/>
              <a:buChar char="§"/>
            </a:pPr>
            <a:r>
              <a:rPr lang="fr-FR" sz="2800" dirty="0"/>
              <a:t>full</a:t>
            </a:r>
          </a:p>
          <a:p>
            <a:endParaRPr lang="fr-FR" sz="2800" dirty="0"/>
          </a:p>
        </p:txBody>
      </p:sp>
      <p:sp>
        <p:nvSpPr>
          <p:cNvPr id="2" name="Titre 1">
            <a:extLst>
              <a:ext uri="{FF2B5EF4-FFF2-40B4-BE49-F238E27FC236}">
                <a16:creationId xmlns:a16="http://schemas.microsoft.com/office/drawing/2014/main" id="{1DEF4107-AE08-4B07-93B0-662BBE6F5017}"/>
              </a:ext>
            </a:extLst>
          </p:cNvPr>
          <p:cNvSpPr>
            <a:spLocks noGrp="1"/>
          </p:cNvSpPr>
          <p:nvPr>
            <p:ph type="title"/>
          </p:nvPr>
        </p:nvSpPr>
        <p:spPr>
          <a:xfrm>
            <a:off x="2373910" y="450444"/>
            <a:ext cx="5745734" cy="498598"/>
          </a:xfrm>
        </p:spPr>
        <p:txBody>
          <a:bodyPr/>
          <a:lstStyle/>
          <a:p>
            <a:r>
              <a:rPr lang="fr-FR" dirty="0" err="1">
                <a:solidFill>
                  <a:srgbClr val="FFC400"/>
                </a:solidFill>
              </a:rPr>
              <a:t>Trimming</a:t>
            </a:r>
            <a:endParaRPr lang="fr-FR" dirty="0">
              <a:solidFill>
                <a:srgbClr val="FFC400"/>
              </a:solidFill>
            </a:endParaRPr>
          </a:p>
        </p:txBody>
      </p:sp>
    </p:spTree>
    <p:extLst>
      <p:ext uri="{BB962C8B-B14F-4D97-AF65-F5344CB8AC3E}">
        <p14:creationId xmlns:p14="http://schemas.microsoft.com/office/powerpoint/2010/main" val="219754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F4107-AE08-4B07-93B0-662BBE6F5017}"/>
              </a:ext>
            </a:extLst>
          </p:cNvPr>
          <p:cNvSpPr>
            <a:spLocks noGrp="1"/>
          </p:cNvSpPr>
          <p:nvPr>
            <p:ph type="title"/>
          </p:nvPr>
        </p:nvSpPr>
        <p:spPr>
          <a:xfrm>
            <a:off x="2373910" y="450444"/>
            <a:ext cx="5745734" cy="498598"/>
          </a:xfrm>
        </p:spPr>
        <p:txBody>
          <a:bodyPr/>
          <a:lstStyle/>
          <a:p>
            <a:r>
              <a:rPr lang="fr-FR" dirty="0">
                <a:solidFill>
                  <a:srgbClr val="FFC400"/>
                </a:solidFill>
              </a:rPr>
              <a:t>AOT</a:t>
            </a:r>
          </a:p>
        </p:txBody>
      </p:sp>
      <p:sp>
        <p:nvSpPr>
          <p:cNvPr id="4" name="Espace réservé du texte 2">
            <a:extLst>
              <a:ext uri="{FF2B5EF4-FFF2-40B4-BE49-F238E27FC236}">
                <a16:creationId xmlns:a16="http://schemas.microsoft.com/office/drawing/2014/main" id="{AB7712AA-B6B4-1CB6-DB4E-91D44B34E470}"/>
              </a:ext>
            </a:extLst>
          </p:cNvPr>
          <p:cNvSpPr txBox="1">
            <a:spLocks/>
          </p:cNvSpPr>
          <p:nvPr/>
        </p:nvSpPr>
        <p:spPr>
          <a:xfrm>
            <a:off x="585216" y="1797904"/>
            <a:ext cx="9652088" cy="1538883"/>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Arial" panose="020B0604020202020204" pitchFamily="34" charset="0"/>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800" dirty="0"/>
              <a:t>A ajouter dans le fichier du projet : </a:t>
            </a:r>
          </a:p>
          <a:p>
            <a:r>
              <a:rPr lang="en-US" sz="2400" dirty="0"/>
              <a:t>&lt;</a:t>
            </a:r>
            <a:r>
              <a:rPr lang="en-US" sz="2400" dirty="0" err="1"/>
              <a:t>PropertyGroup</a:t>
            </a:r>
            <a:r>
              <a:rPr lang="en-US" sz="2400" dirty="0"/>
              <a:t>&gt;</a:t>
            </a:r>
          </a:p>
          <a:p>
            <a:r>
              <a:rPr lang="en-US" sz="2400" dirty="0"/>
              <a:t>    &lt;</a:t>
            </a:r>
            <a:r>
              <a:rPr lang="en-US" sz="2400" dirty="0" err="1"/>
              <a:t>PublishAot</a:t>
            </a:r>
            <a:r>
              <a:rPr lang="en-US" sz="2400" dirty="0"/>
              <a:t>&gt;true&lt;/ </a:t>
            </a:r>
            <a:r>
              <a:rPr lang="en-US" sz="2400" dirty="0" err="1"/>
              <a:t>PublishAot</a:t>
            </a:r>
            <a:r>
              <a:rPr lang="en-US" sz="2400" dirty="0"/>
              <a:t>&gt;</a:t>
            </a:r>
          </a:p>
          <a:p>
            <a:r>
              <a:rPr lang="en-US" sz="2400" dirty="0"/>
              <a:t>&lt;/</a:t>
            </a:r>
            <a:r>
              <a:rPr lang="en-US" sz="2400" dirty="0" err="1"/>
              <a:t>PropertyGroup</a:t>
            </a:r>
            <a:r>
              <a:rPr lang="en-US" sz="2400" dirty="0"/>
              <a:t>&gt;</a:t>
            </a:r>
            <a:endParaRPr lang="fr-FR" sz="2400" dirty="0"/>
          </a:p>
        </p:txBody>
      </p:sp>
    </p:spTree>
    <p:extLst>
      <p:ext uri="{BB962C8B-B14F-4D97-AF65-F5344CB8AC3E}">
        <p14:creationId xmlns:p14="http://schemas.microsoft.com/office/powerpoint/2010/main" val="130306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3D7A9879-5B8A-BA5E-6618-396EB8C5D279}"/>
              </a:ext>
            </a:extLst>
          </p:cNvPr>
          <p:cNvSpPr txBox="1">
            <a:spLocks/>
          </p:cNvSpPr>
          <p:nvPr/>
        </p:nvSpPr>
        <p:spPr>
          <a:xfrm>
            <a:off x="585214" y="1797904"/>
            <a:ext cx="9652089" cy="569694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Arial" panose="020B0604020202020204" pitchFamily="34" charset="0"/>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fr-FR" sz="2800" dirty="0"/>
              <a:t>De nouvelles images :</a:t>
            </a:r>
          </a:p>
          <a:p>
            <a:pPr marL="457200" indent="-457200">
              <a:buFont typeface="Wingdings" panose="05000000000000000000" pitchFamily="2" charset="2"/>
              <a:buChar char="§"/>
            </a:pPr>
            <a:r>
              <a:rPr lang="fr-FR" sz="2800" dirty="0"/>
              <a:t>SDK</a:t>
            </a:r>
          </a:p>
          <a:p>
            <a:pPr marL="914400" lvl="1" indent="-457200">
              <a:buFont typeface="Wingdings" panose="05000000000000000000" pitchFamily="2" charset="2"/>
              <a:buChar char="§"/>
            </a:pPr>
            <a:r>
              <a:rPr lang="fr-FR" sz="2600" dirty="0" err="1"/>
              <a:t>dotnet</a:t>
            </a:r>
            <a:r>
              <a:rPr lang="fr-FR" sz="2600" dirty="0"/>
              <a:t>/sdk:8.0-jammy</a:t>
            </a:r>
          </a:p>
          <a:p>
            <a:pPr marL="914400" lvl="1" indent="-457200">
              <a:buFont typeface="Wingdings" panose="05000000000000000000" pitchFamily="2" charset="2"/>
              <a:buChar char="§"/>
            </a:pPr>
            <a:r>
              <a:rPr lang="fr-FR" sz="2600" dirty="0" err="1"/>
              <a:t>dotnet</a:t>
            </a:r>
            <a:r>
              <a:rPr lang="fr-FR" sz="2600" dirty="0"/>
              <a:t>/</a:t>
            </a:r>
            <a:r>
              <a:rPr lang="fr-FR" sz="2600" dirty="0" err="1"/>
              <a:t>nightly</a:t>
            </a:r>
            <a:r>
              <a:rPr lang="fr-FR" sz="2600" dirty="0"/>
              <a:t>/sdk:8.0-jammy-aot</a:t>
            </a:r>
            <a:endParaRPr lang="fr-FR" sz="2800" dirty="0"/>
          </a:p>
          <a:p>
            <a:pPr marL="457200" indent="-457200">
              <a:spcBef>
                <a:spcPts val="1200"/>
              </a:spcBef>
              <a:buFont typeface="Wingdings" panose="05000000000000000000" pitchFamily="2" charset="2"/>
              <a:buChar char="§"/>
            </a:pPr>
            <a:r>
              <a:rPr lang="fr-FR" sz="2800" dirty="0"/>
              <a:t>Runtime</a:t>
            </a:r>
          </a:p>
          <a:p>
            <a:pPr marL="914400" lvl="1" indent="-457200">
              <a:buFont typeface="Wingdings" panose="05000000000000000000" pitchFamily="2" charset="2"/>
              <a:buChar char="§"/>
            </a:pPr>
            <a:r>
              <a:rPr lang="fr-FR" sz="2600" dirty="0" err="1"/>
              <a:t>dotnet</a:t>
            </a:r>
            <a:r>
              <a:rPr lang="fr-FR" sz="2600" dirty="0"/>
              <a:t>/runtime:8.0-jammy-chiseled</a:t>
            </a:r>
          </a:p>
          <a:p>
            <a:pPr marL="914400" lvl="1" indent="-457200">
              <a:buFont typeface="Wingdings" panose="05000000000000000000" pitchFamily="2" charset="2"/>
              <a:buChar char="§"/>
            </a:pPr>
            <a:r>
              <a:rPr lang="fr-FR" sz="2600" dirty="0" err="1"/>
              <a:t>dotnet</a:t>
            </a:r>
            <a:r>
              <a:rPr lang="fr-FR" sz="2600" dirty="0"/>
              <a:t>/</a:t>
            </a:r>
            <a:r>
              <a:rPr lang="fr-FR" sz="2600" dirty="0" err="1"/>
              <a:t>nightly</a:t>
            </a:r>
            <a:r>
              <a:rPr lang="fr-FR" sz="2600" dirty="0"/>
              <a:t>/runtime:8.0-jammy-chiseled-extra</a:t>
            </a:r>
          </a:p>
          <a:p>
            <a:pPr lvl="1" indent="0">
              <a:buNone/>
            </a:pPr>
            <a:endParaRPr lang="fr-FR" sz="2600" dirty="0"/>
          </a:p>
          <a:p>
            <a:r>
              <a:rPr lang="fr-FR" sz="2800" dirty="0"/>
              <a:t>7 composants dans l’image runtime:8.0-jammy-chiseled</a:t>
            </a:r>
          </a:p>
          <a:p>
            <a:r>
              <a:rPr lang="fr-FR" sz="2800" dirty="0"/>
              <a:t>13 dans runtime:8.0-alpine, 92 dans runtime:8.0</a:t>
            </a:r>
            <a:endParaRPr lang="fr-FR" sz="2600" dirty="0"/>
          </a:p>
          <a:p>
            <a:pPr marL="914400" lvl="1" indent="-457200">
              <a:buFont typeface="Wingdings" panose="05000000000000000000" pitchFamily="2" charset="2"/>
              <a:buChar char="§"/>
            </a:pPr>
            <a:endParaRPr lang="fr-FR" sz="2600" dirty="0"/>
          </a:p>
          <a:p>
            <a:pPr marL="457200" indent="-457200">
              <a:buFont typeface="Wingdings" panose="05000000000000000000" pitchFamily="2" charset="2"/>
              <a:buChar char="§"/>
            </a:pPr>
            <a:endParaRPr lang="fr-FR" sz="2800" dirty="0"/>
          </a:p>
        </p:txBody>
      </p:sp>
      <p:sp>
        <p:nvSpPr>
          <p:cNvPr id="2" name="Titre 1">
            <a:extLst>
              <a:ext uri="{FF2B5EF4-FFF2-40B4-BE49-F238E27FC236}">
                <a16:creationId xmlns:a16="http://schemas.microsoft.com/office/drawing/2014/main" id="{1DEF4107-AE08-4B07-93B0-662BBE6F5017}"/>
              </a:ext>
            </a:extLst>
          </p:cNvPr>
          <p:cNvSpPr>
            <a:spLocks noGrp="1"/>
          </p:cNvSpPr>
          <p:nvPr>
            <p:ph type="title"/>
          </p:nvPr>
        </p:nvSpPr>
        <p:spPr>
          <a:xfrm>
            <a:off x="2373910" y="450444"/>
            <a:ext cx="5745734" cy="498598"/>
          </a:xfrm>
        </p:spPr>
        <p:txBody>
          <a:bodyPr/>
          <a:lstStyle/>
          <a:p>
            <a:r>
              <a:rPr lang="fr-FR" dirty="0">
                <a:solidFill>
                  <a:srgbClr val="FFC400"/>
                </a:solidFill>
              </a:rPr>
              <a:t>Containers</a:t>
            </a:r>
          </a:p>
        </p:txBody>
      </p:sp>
    </p:spTree>
    <p:extLst>
      <p:ext uri="{BB962C8B-B14F-4D97-AF65-F5344CB8AC3E}">
        <p14:creationId xmlns:p14="http://schemas.microsoft.com/office/powerpoint/2010/main" val="164378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 Microsoft Dev">
  <a:themeElements>
    <a:clrScheme name="Microsoft Dev - Template">
      <a:dk1>
        <a:srgbClr val="2F2F2F"/>
      </a:dk1>
      <a:lt1>
        <a:srgbClr val="F2F2F2"/>
      </a:lt1>
      <a:dk2>
        <a:srgbClr val="2F2F2F"/>
      </a:dk2>
      <a:lt2>
        <a:srgbClr val="F2F2F2"/>
      </a:lt2>
      <a:accent1>
        <a:srgbClr val="0099EB"/>
      </a:accent1>
      <a:accent2>
        <a:srgbClr val="FFAB00"/>
      </a:accent2>
      <a:accent3>
        <a:srgbClr val="70B000"/>
      </a:accent3>
      <a:accent4>
        <a:srgbClr val="FA4000"/>
      </a:accent4>
      <a:accent5>
        <a:srgbClr val="8661C5"/>
      </a:accent5>
      <a:accent6>
        <a:srgbClr val="243A5E"/>
      </a:accent6>
      <a:hlink>
        <a:srgbClr val="0099EB"/>
      </a:hlink>
      <a:folHlink>
        <a:srgbClr val="8661C5"/>
      </a:folHlink>
    </a:clrScheme>
    <a:fontScheme name="Template - Microsoft Dev">
      <a:majorFont>
        <a:latin typeface="Segoe"/>
        <a:ea typeface=""/>
        <a:cs typeface=""/>
      </a:majorFont>
      <a:minorFont>
        <a:latin typeface="Segoe"/>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B551C2D666D648B4C7677EFE2F9F19" ma:contentTypeVersion="33" ma:contentTypeDescription="Crée un document." ma:contentTypeScope="" ma:versionID="5e39ebd4e298baa8dde384b35d32d1fa">
  <xsd:schema xmlns:xsd="http://www.w3.org/2001/XMLSchema" xmlns:xs="http://www.w3.org/2001/XMLSchema" xmlns:p="http://schemas.microsoft.com/office/2006/metadata/properties" xmlns:ns2="334bda78-bcab-4724-9413-b3d2f928d48d" xmlns:ns3="3f688d84-3cd1-4cb6-95ef-a2fd9e7b6306" targetNamespace="http://schemas.microsoft.com/office/2006/metadata/properties" ma:root="true" ma:fieldsID="b1b179fa0f23ebd8842ba263445583f9" ns2:_="" ns3:_="">
    <xsd:import namespace="334bda78-bcab-4724-9413-b3d2f928d48d"/>
    <xsd:import namespace="3f688d84-3cd1-4cb6-95ef-a2fd9e7b6306"/>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3:m7441f10b8af47438c840030edc61e65" minOccurs="0"/>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LengthInSeconds"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4bda78-bcab-4724-9413-b3d2f928d48d" elementFormDefault="qualified">
    <xsd:import namespace="http://schemas.microsoft.com/office/2006/documentManagement/types"/>
    <xsd:import namespace="http://schemas.microsoft.com/office/infopath/2007/PartnerControls"/>
    <xsd:element name="_dlc_DocId" ma:index="8" nillable="true" ma:displayName="Valeur d’ID de document" ma:description="Valeur de l’ID de document affecté à cet élément." ma:internalName="_dlc_DocId" ma:readOnly="true">
      <xsd:simpleType>
        <xsd:restriction base="dms:Text"/>
      </xsd:simpleType>
    </xsd:element>
    <xsd:element name="_dlc_DocIdUrl" ma:index="9"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a97348b3-1e11-4bf1-b3b4-b68f3b3c1321}" ma:internalName="TaxCatchAll" ma:showField="CatchAllData" ma:web="334bda78-bcab-4724-9413-b3d2f928d48d">
      <xsd:complexType>
        <xsd:complexContent>
          <xsd:extension base="dms:MultiChoiceLookup">
            <xsd:sequence>
              <xsd:element name="Value" type="dms:Lookup" maxOccurs="unbounded" minOccurs="0" nillable="true"/>
            </xsd:sequence>
          </xsd:extension>
        </xsd:complexContent>
      </xsd:complexType>
    </xsd:element>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5" nillable="true" ma:displayName="Partage du hachage d’indicateur" ma:internalName="SharingHintHash" ma:readOnly="true">
      <xsd:simpleType>
        <xsd:restriction base="dms:Text"/>
      </xsd:simpleType>
    </xsd:element>
    <xsd:element name="SharedWithDetails" ma:index="16" nillable="true" ma:displayName="Partagé avec détails" ma:internalName="SharedWithDetails" ma:readOnly="true">
      <xsd:simpleType>
        <xsd:restriction base="dms:Note">
          <xsd:maxLength value="255"/>
        </xsd:restriction>
      </xsd:simpleType>
    </xsd:element>
    <xsd:element name="LastSharedByUser" ma:index="17" nillable="true" ma:displayName="Dernier partage par heure par utilisateur" ma:description="" ma:internalName="LastSharedByUser" ma:readOnly="true">
      <xsd:simpleType>
        <xsd:restriction base="dms:Note">
          <xsd:maxLength value="255"/>
        </xsd:restriction>
      </xsd:simpleType>
    </xsd:element>
    <xsd:element name="LastSharedByTime" ma:index="18" nillable="true" ma:displayName="Dernier partage par heur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f688d84-3cd1-4cb6-95ef-a2fd9e7b6306" elementFormDefault="qualified">
    <xsd:import namespace="http://schemas.microsoft.com/office/2006/documentManagement/types"/>
    <xsd:import namespace="http://schemas.microsoft.com/office/infopath/2007/PartnerControls"/>
    <xsd:element name="m7441f10b8af47438c840030edc61e65" ma:index="13" nillable="true" ma:taxonomy="true" ma:internalName="m7441f10b8af47438c840030edc61e65" ma:taxonomyFieldName="Tags" ma:displayName="Tags" ma:default="" ma:fieldId="{67441f10-b8af-4743-8c84-0030edc61e65}" ma:taxonomyMulti="true" ma:sspId="fe3b6409-f22c-4036-bf72-6c20b9ec33d6" ma:termSetId="6066e9b8-a13a-4cc7-a0ea-ba7f6e4eefa6" ma:anchorId="00000000-0000-0000-0000-000000000000" ma:open="false" ma:isKeyword="false">
      <xsd:complexType>
        <xsd:sequence>
          <xsd:element ref="pc:Terms" minOccurs="0" maxOccurs="1"/>
        </xsd:sequence>
      </xsd:complexType>
    </xsd:element>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element name="MediaServiceDateTaken" ma:index="21"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element name="MediaServiceLocation" ma:index="23" nillable="true" ma:displayName="MediaServiceLocation" ma:description="" ma:internalName="MediaServiceLocation" ma:readOnly="true">
      <xsd:simpleType>
        <xsd:restriction base="dms:Text"/>
      </xsd:simpleType>
    </xsd:element>
    <xsd:element name="MediaServiceOCR" ma:index="24" nillable="true" ma:displayName="MediaServiceOCR" ma:internalName="MediaServiceOCR" ma:readOnly="true">
      <xsd:simpleType>
        <xsd:restriction base="dms:Note">
          <xsd:maxLength value="255"/>
        </xsd:restriction>
      </xsd:simpleType>
    </xsd:element>
    <xsd:element name="MediaServiceEventHashCode" ma:index="25" nillable="true" ma:displayName="MediaServiceEventHashCode" ma:hidden="true" ma:internalName="MediaServiceEventHashCode" ma:readOnly="true">
      <xsd:simpleType>
        <xsd:restriction base="dms:Text"/>
      </xsd:simpleType>
    </xsd:element>
    <xsd:element name="MediaServiceGenerationTime" ma:index="26" nillable="true" ma:displayName="MediaServiceGenerationTime" ma:hidden="true" ma:internalName="MediaServiceGenerationTime" ma:readOnly="true">
      <xsd:simpleType>
        <xsd:restriction base="dms:Text"/>
      </xsd:simpleType>
    </xsd:element>
    <xsd:element name="MediaServiceAutoKeyPoints" ma:index="27" nillable="true" ma:displayName="MediaServiceAutoKeyPoints" ma:hidden="true" ma:internalName="MediaServiceAutoKeyPoints" ma:readOnly="true">
      <xsd:simpleType>
        <xsd:restriction base="dms:Note"/>
      </xsd:simpleType>
    </xsd:element>
    <xsd:element name="MediaServiceKeyPoints" ma:index="28" nillable="true" ma:displayName="KeyPoints" ma:internalName="MediaServiceKeyPoints" ma:readOnly="true">
      <xsd:simpleType>
        <xsd:restriction base="dms:Note">
          <xsd:maxLength value="255"/>
        </xsd:restriction>
      </xsd:simpleType>
    </xsd:element>
    <xsd:element name="MediaLengthInSeconds" ma:index="29" nillable="true" ma:displayName="Length (seconds)" ma:internalName="MediaLengthInSeconds" ma:readOnly="true">
      <xsd:simpleType>
        <xsd:restriction base="dms:Unknown"/>
      </xsd:simpleType>
    </xsd:element>
    <xsd:element name="lcf76f155ced4ddcb4097134ff3c332f" ma:index="31" nillable="true" ma:taxonomy="true" ma:internalName="lcf76f155ced4ddcb4097134ff3c332f" ma:taxonomyFieldName="MediaServiceImageTags" ma:displayName="Balises d’images" ma:readOnly="false" ma:fieldId="{5cf76f15-5ced-4ddc-b409-7134ff3c332f}" ma:taxonomyMulti="true" ma:sspId="fe3b6409-f22c-4036-bf72-6c20b9ec33d6"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file>

<file path=customXml/item4.xml><?xml version="1.0" encoding="utf-8"?>
<p:properties xmlns:p="http://schemas.microsoft.com/office/2006/metadata/properties" xmlns:xsi="http://www.w3.org/2001/XMLSchema-instance" xmlns:pc="http://schemas.microsoft.com/office/infopath/2007/PartnerControls">
  <documentManagement>
    <MediaServiceKeyPoints xmlns="3f688d84-3cd1-4cb6-95ef-a2fd9e7b6306" xsi:nil="true"/>
    <TaxCatchAll xmlns="334bda78-bcab-4724-9413-b3d2f928d48d" xsi:nil="true"/>
    <lcf76f155ced4ddcb4097134ff3c332f xmlns="3f688d84-3cd1-4cb6-95ef-a2fd9e7b6306">
      <Terms xmlns="http://schemas.microsoft.com/office/infopath/2007/PartnerControls"/>
    </lcf76f155ced4ddcb4097134ff3c332f>
    <m7441f10b8af47438c840030edc61e65 xmlns="3f688d84-3cd1-4cb6-95ef-a2fd9e7b6306">
      <Terms xmlns="http://schemas.microsoft.com/office/infopath/2007/PartnerControls"/>
    </m7441f10b8af47438c840030edc61e65>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7487E7E-8DBE-419F-8174-1FBD8172DE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4bda78-bcab-4724-9413-b3d2f928d48d"/>
    <ds:schemaRef ds:uri="3f688d84-3cd1-4cb6-95ef-a2fd9e7b63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979D02-1510-4D6B-96C9-F954F46ACA07}">
  <ds:schemaRefs>
    <ds:schemaRef ds:uri="http://schemas.microsoft.com/sharepoint/events"/>
  </ds:schemaRefs>
</ds:datastoreItem>
</file>

<file path=customXml/itemProps4.xml><?xml version="1.0" encoding="utf-8"?>
<ds:datastoreItem xmlns:ds="http://schemas.openxmlformats.org/officeDocument/2006/customXml" ds:itemID="{F990F116-B58F-4255-B05B-DA3808E0E5C6}">
  <ds:schemaRefs>
    <ds:schemaRef ds:uri="http://www.w3.org/XML/1998/namespace"/>
    <ds:schemaRef ds:uri="http://schemas.microsoft.com/office/2006/documentManagement/types"/>
    <ds:schemaRef ds:uri="http://schemas.microsoft.com/office/2006/metadata/properties"/>
    <ds:schemaRef ds:uri="http://purl.org/dc/elements/1.1/"/>
    <ds:schemaRef ds:uri="334bda78-bcab-4724-9413-b3d2f928d48d"/>
    <ds:schemaRef ds:uri="http://schemas.microsoft.com/office/infopath/2007/PartnerControls"/>
    <ds:schemaRef ds:uri="3f688d84-3cd1-4cb6-95ef-a2fd9e7b6306"/>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451</Words>
  <Application>Microsoft Office PowerPoint</Application>
  <PresentationFormat>Grand écran</PresentationFormat>
  <Paragraphs>66</Paragraphs>
  <Slides>6</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Segoe</vt:lpstr>
      <vt:lpstr>Segoe UI</vt:lpstr>
      <vt:lpstr>Wingdings</vt:lpstr>
      <vt:lpstr>Template - Microsoft Dev</vt:lpstr>
      <vt:lpstr>Les améliorations de performances en ASP.NET 8 .NET 8 : L’avènement de l’AOT ?</vt:lpstr>
      <vt:lpstr>Pourquoi l’Ahead-of-Time ?</vt:lpstr>
      <vt:lpstr>Source generation</vt:lpstr>
      <vt:lpstr>Trimming</vt:lpstr>
      <vt:lpstr>AOT</vt:lpstr>
      <vt:lpstr>Containers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Bevan, Nicola (LDN-MOM)</dc:creator>
  <cp:keywords/>
  <dc:description/>
  <cp:lastModifiedBy>Arnaud Maichac</cp:lastModifiedBy>
  <cp:revision>71</cp:revision>
  <dcterms:created xsi:type="dcterms:W3CDTF">2020-08-26T08:34:04Z</dcterms:created>
  <dcterms:modified xsi:type="dcterms:W3CDTF">2023-12-06T12:18:25Z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0x01010088B551C2D666D648B4C7677EFE2F9F19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gs">
    <vt:lpwstr/>
  </property>
  <property fmtid="{D5CDD505-2E9C-101B-9397-08002B2CF9AE}" pid="21" name="MediaServiceImageTags">
    <vt:lpwstr/>
  </property>
</Properties>
</file>