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12"/>
  </p:notesMasterIdLst>
  <p:sldIdLst>
    <p:sldId id="281" r:id="rId2"/>
    <p:sldId id="280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8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6"/>
    <p:restoredTop sz="95153"/>
  </p:normalViewPr>
  <p:slideViewPr>
    <p:cSldViewPr snapToGrid="0" snapToObjects="1">
      <p:cViewPr>
        <p:scale>
          <a:sx n="70" d="100"/>
          <a:sy n="70" d="100"/>
        </p:scale>
        <p:origin x="18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F9EFC-A1BF-D442-8C0A-10D9CEB512D6}" type="datetimeFigureOut">
              <a:rPr kumimoji="1" lang="zh-CN" altLang="en-US" smtClean="0"/>
              <a:t>2017/12/6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B6D59-2BF3-424D-9298-870BE0BFD5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085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5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6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6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2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2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9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80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3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9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3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mailto:yyucheng@umich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jpg"/><Relationship Id="rId20" Type="http://schemas.openxmlformats.org/officeDocument/2006/relationships/image" Target="../media/image26.jpg"/><Relationship Id="rId10" Type="http://schemas.openxmlformats.org/officeDocument/2006/relationships/image" Target="../media/image16.jpg"/><Relationship Id="rId11" Type="http://schemas.openxmlformats.org/officeDocument/2006/relationships/image" Target="../media/image17.jpg"/><Relationship Id="rId12" Type="http://schemas.openxmlformats.org/officeDocument/2006/relationships/image" Target="../media/image18.jpg"/><Relationship Id="rId13" Type="http://schemas.openxmlformats.org/officeDocument/2006/relationships/image" Target="../media/image19.jpg"/><Relationship Id="rId14" Type="http://schemas.openxmlformats.org/officeDocument/2006/relationships/image" Target="../media/image20.jpg"/><Relationship Id="rId15" Type="http://schemas.openxmlformats.org/officeDocument/2006/relationships/image" Target="../media/image21.jpg"/><Relationship Id="rId16" Type="http://schemas.openxmlformats.org/officeDocument/2006/relationships/image" Target="../media/image22.jpg"/><Relationship Id="rId17" Type="http://schemas.openxmlformats.org/officeDocument/2006/relationships/image" Target="../media/image23.jpg"/><Relationship Id="rId18" Type="http://schemas.openxmlformats.org/officeDocument/2006/relationships/image" Target="../media/image24.jpg"/><Relationship Id="rId19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6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6" Type="http://schemas.openxmlformats.org/officeDocument/2006/relationships/image" Target="../media/image12.jpg"/><Relationship Id="rId7" Type="http://schemas.openxmlformats.org/officeDocument/2006/relationships/image" Target="../media/image13.jpg"/><Relationship Id="rId8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4" Type="http://schemas.openxmlformats.org/officeDocument/2006/relationships/image" Target="../media/image29.jpg"/><Relationship Id="rId5" Type="http://schemas.openxmlformats.org/officeDocument/2006/relationships/image" Target="../media/image30.jpg"/><Relationship Id="rId6" Type="http://schemas.openxmlformats.org/officeDocument/2006/relationships/image" Target="../media/image31.jpg"/><Relationship Id="rId7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7330" y="1287286"/>
            <a:ext cx="1115092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/>
              <a:t>EECS442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Final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Project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Presentation</a:t>
            </a:r>
          </a:p>
          <a:p>
            <a:pPr algn="ctr"/>
            <a:r>
              <a:rPr lang="en-US" altLang="zh-CN" sz="3600" b="1" dirty="0" smtClean="0"/>
              <a:t>License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Plate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Recognition</a:t>
            </a:r>
          </a:p>
          <a:p>
            <a:pPr algn="ctr"/>
            <a:endParaRPr lang="en-US" sz="3600" b="1" dirty="0"/>
          </a:p>
          <a:p>
            <a:pPr algn="ctr"/>
            <a:r>
              <a:rPr lang="en-US" altLang="zh-CN" sz="2800" b="1" dirty="0" err="1" smtClean="0"/>
              <a:t>Jiongsheng</a:t>
            </a:r>
            <a:r>
              <a:rPr lang="zh-CN" altLang="en-US" sz="2800" b="1" dirty="0" smtClean="0"/>
              <a:t> </a:t>
            </a:r>
            <a:r>
              <a:rPr lang="en-US" altLang="zh-CN" sz="2800" b="1" dirty="0" err="1" smtClean="0"/>
              <a:t>Cai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 </a:t>
            </a:r>
            <a:r>
              <a:rPr lang="en-US" altLang="zh-CN" sz="2800" b="1" dirty="0" err="1" smtClean="0"/>
              <a:t>Jingyao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Hu,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Yucheng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Yin</a:t>
            </a:r>
          </a:p>
          <a:p>
            <a:pPr algn="ctr"/>
            <a:r>
              <a:rPr lang="en-US" altLang="zh-CN" sz="2800" dirty="0" smtClean="0"/>
              <a:t>Group</a:t>
            </a:r>
            <a:r>
              <a:rPr lang="en-US" sz="2800" dirty="0"/>
              <a:t> </a:t>
            </a:r>
            <a:r>
              <a:rPr lang="en-US" altLang="zh-CN" sz="2800" dirty="0" smtClean="0"/>
              <a:t>L</a:t>
            </a:r>
            <a:r>
              <a:rPr lang="en-US" sz="2800" dirty="0" smtClean="0"/>
              <a:t>amborghini</a:t>
            </a:r>
            <a:r>
              <a:rPr lang="en-US" sz="2800" dirty="0"/>
              <a:t>, </a:t>
            </a:r>
            <a:r>
              <a:rPr lang="en-US" sz="2800" dirty="0" smtClean="0"/>
              <a:t>University of Michigan College of Engineering</a:t>
            </a:r>
          </a:p>
          <a:p>
            <a:pPr algn="ctr"/>
            <a:endParaRPr lang="en-US" sz="3200" dirty="0"/>
          </a:p>
          <a:p>
            <a:pPr algn="ctr"/>
            <a:r>
              <a:rPr lang="en-US" altLang="zh-CN" sz="2800" dirty="0" smtClean="0"/>
              <a:t>December</a:t>
            </a:r>
            <a:r>
              <a:rPr lang="en-US" sz="2800" dirty="0" smtClean="0"/>
              <a:t> </a:t>
            </a:r>
            <a:r>
              <a:rPr lang="en-US" altLang="zh-CN" sz="2800" dirty="0" smtClean="0"/>
              <a:t>7</a:t>
            </a:r>
            <a:r>
              <a:rPr lang="en-US" sz="2800" dirty="0" smtClean="0"/>
              <a:t>, 2017</a:t>
            </a:r>
          </a:p>
          <a:p>
            <a:pPr algn="ctr"/>
            <a:endParaRPr lang="en-US" sz="2800" dirty="0"/>
          </a:p>
          <a:p>
            <a:pPr algn="ctr"/>
            <a:r>
              <a:rPr lang="en-US" sz="2800" b="1" dirty="0" smtClean="0"/>
              <a:t>Prepared for </a:t>
            </a:r>
            <a:r>
              <a:rPr lang="en-US" altLang="zh-CN" sz="2800" b="1" dirty="0" smtClean="0"/>
              <a:t>EECS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442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Computer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Vision</a:t>
            </a:r>
            <a:endParaRPr lang="en-US" sz="2800" b="1" dirty="0" smtClean="0"/>
          </a:p>
          <a:p>
            <a:pPr algn="ctr"/>
            <a:r>
              <a:rPr lang="en-US" sz="2800" b="1" dirty="0" smtClean="0"/>
              <a:t>Fall 2017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63716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xmlns="" id="{722A9F23-9138-46F0-89EB-834D302B76DA}"/>
              </a:ext>
            </a:extLst>
          </p:cNvPr>
          <p:cNvSpPr txBox="1">
            <a:spLocks/>
          </p:cNvSpPr>
          <p:nvPr/>
        </p:nvSpPr>
        <p:spPr>
          <a:xfrm>
            <a:off x="1409340" y="751490"/>
            <a:ext cx="8911687" cy="726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zh-CN" sz="4000" smtClean="0"/>
              <a:t>Conclusion</a:t>
            </a:r>
            <a:endParaRPr kumimoji="1" lang="zh-CN" altLang="en-US" sz="400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B5CEF5B4-BDAC-4875-9B38-04A8359710C5}"/>
              </a:ext>
            </a:extLst>
          </p:cNvPr>
          <p:cNvSpPr txBox="1">
            <a:spLocks/>
          </p:cNvSpPr>
          <p:nvPr/>
        </p:nvSpPr>
        <p:spPr>
          <a:xfrm>
            <a:off x="1409340" y="1792916"/>
            <a:ext cx="9563460" cy="445585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Implement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license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recognition</a:t>
            </a:r>
          </a:p>
          <a:p>
            <a:r>
              <a:rPr lang="en-US" altLang="zh-CN" dirty="0" smtClean="0"/>
              <a:t>Good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extraction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segmentation</a:t>
            </a:r>
          </a:p>
          <a:p>
            <a:r>
              <a:rPr lang="en-US" altLang="zh-CN" dirty="0" smtClean="0"/>
              <a:t>Accuracy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recognition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improved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For any questions or concerns,</a:t>
            </a:r>
            <a:r>
              <a:rPr lang="en-US" altLang="zh-CN" dirty="0"/>
              <a:t> </a:t>
            </a:r>
            <a:r>
              <a:rPr lang="en-US" altLang="zh-CN" dirty="0" smtClean="0"/>
              <a:t>feel free to contact:</a:t>
            </a:r>
          </a:p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yyucheng@umich.edu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4533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2124F2FB-2586-4C38-B564-8244545FC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0025" y="4289425"/>
            <a:ext cx="8912225" cy="1281113"/>
          </a:xfrm>
        </p:spPr>
        <p:txBody>
          <a:bodyPr>
            <a:normAutofit fontScale="90000"/>
          </a:bodyPr>
          <a:lstStyle/>
          <a:p>
            <a:r>
              <a:rPr lang="en-US" altLang="zh-CN"/>
              <a:t/>
            </a:r>
            <a:br>
              <a:rPr lang="en-US" altLang="zh-CN"/>
            </a:br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B5CEF5B4-BDAC-4875-9B38-04A835971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340" y="1477878"/>
            <a:ext cx="9268491" cy="4605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smtClean="0"/>
              <a:t>-</a:t>
            </a:r>
            <a:r>
              <a:rPr lang="zh-CN" altLang="en-US" b="1" smtClean="0"/>
              <a:t> </a:t>
            </a:r>
            <a:r>
              <a:rPr lang="en-US" altLang="zh-CN" b="1" smtClean="0"/>
              <a:t>Application</a:t>
            </a:r>
          </a:p>
          <a:p>
            <a:r>
              <a:rPr lang="en-US" altLang="zh-CN" sz="2400" smtClean="0"/>
              <a:t>Check</a:t>
            </a:r>
            <a:r>
              <a:rPr lang="zh-CN" altLang="en-US" sz="2400" smtClean="0"/>
              <a:t> </a:t>
            </a:r>
            <a:r>
              <a:rPr lang="en-US" altLang="zh-CN" sz="2400" smtClean="0"/>
              <a:t>plate</a:t>
            </a:r>
            <a:r>
              <a:rPr lang="zh-CN" altLang="en-US" sz="2400" smtClean="0"/>
              <a:t> </a:t>
            </a:r>
            <a:r>
              <a:rPr lang="en-US" altLang="zh-CN" sz="2400" smtClean="0"/>
              <a:t>registration</a:t>
            </a:r>
            <a:r>
              <a:rPr lang="zh-CN" altLang="en-US" sz="2400" smtClean="0"/>
              <a:t> </a:t>
            </a:r>
            <a:r>
              <a:rPr lang="en-US" altLang="zh-CN" sz="2400" smtClean="0"/>
              <a:t>status</a:t>
            </a:r>
            <a:r>
              <a:rPr lang="zh-CN" altLang="en-US" sz="2400" smtClean="0"/>
              <a:t> </a:t>
            </a:r>
            <a:r>
              <a:rPr lang="en-US" altLang="zh-CN" sz="2400" smtClean="0"/>
              <a:t>by</a:t>
            </a:r>
            <a:r>
              <a:rPr lang="zh-CN" altLang="en-US" sz="2400" smtClean="0"/>
              <a:t> </a:t>
            </a:r>
            <a:r>
              <a:rPr lang="en-US" altLang="zh-CN" sz="2400" smtClean="0"/>
              <a:t>police</a:t>
            </a:r>
            <a:r>
              <a:rPr lang="zh-CN" altLang="en-US" sz="2400" smtClean="0"/>
              <a:t> </a:t>
            </a:r>
            <a:r>
              <a:rPr lang="en-US" altLang="zh-CN" sz="2400" smtClean="0"/>
              <a:t>forces</a:t>
            </a:r>
          </a:p>
          <a:p>
            <a:r>
              <a:rPr lang="en-US" altLang="zh-CN" sz="2400" smtClean="0"/>
              <a:t>Electronic</a:t>
            </a:r>
            <a:r>
              <a:rPr lang="zh-CN" altLang="en-US" sz="2400" smtClean="0"/>
              <a:t> </a:t>
            </a:r>
            <a:r>
              <a:rPr lang="en-US" altLang="zh-CN" sz="2400" smtClean="0"/>
              <a:t>toll</a:t>
            </a:r>
            <a:r>
              <a:rPr lang="zh-CN" altLang="en-US" sz="2400" smtClean="0"/>
              <a:t> </a:t>
            </a:r>
            <a:r>
              <a:rPr lang="en-US" altLang="zh-CN" sz="2400" smtClean="0"/>
              <a:t>collection</a:t>
            </a:r>
          </a:p>
          <a:p>
            <a:r>
              <a:rPr lang="en-US" altLang="zh-CN" sz="2400" smtClean="0"/>
              <a:t>Parking</a:t>
            </a:r>
            <a:r>
              <a:rPr lang="zh-CN" altLang="en-US" sz="2400" smtClean="0"/>
              <a:t> </a:t>
            </a:r>
            <a:r>
              <a:rPr lang="en-US" altLang="zh-CN" sz="2400" smtClean="0"/>
              <a:t>lot</a:t>
            </a:r>
            <a:r>
              <a:rPr lang="zh-CN" altLang="en-US" sz="2400" smtClean="0"/>
              <a:t> </a:t>
            </a:r>
            <a:r>
              <a:rPr lang="en-US" altLang="zh-CN" sz="2400" smtClean="0"/>
              <a:t>fee</a:t>
            </a:r>
            <a:r>
              <a:rPr lang="zh-CN" altLang="en-US" sz="2400" smtClean="0"/>
              <a:t> </a:t>
            </a:r>
            <a:r>
              <a:rPr lang="en-US" altLang="zh-CN" sz="2400" smtClean="0"/>
              <a:t>collection</a:t>
            </a:r>
          </a:p>
          <a:p>
            <a:pPr>
              <a:buFontTx/>
              <a:buChar char="-"/>
            </a:pPr>
            <a:r>
              <a:rPr lang="en-US" altLang="zh-CN" b="1" smtClean="0"/>
              <a:t>Example</a:t>
            </a:r>
            <a:r>
              <a:rPr lang="zh-CN" altLang="en-US" b="1" smtClean="0"/>
              <a:t> </a:t>
            </a:r>
            <a:r>
              <a:rPr lang="en-US" altLang="zh-CN" b="1" smtClean="0"/>
              <a:t>vehicle</a:t>
            </a:r>
            <a:r>
              <a:rPr lang="zh-CN" altLang="en-US" b="1"/>
              <a:t> </a:t>
            </a:r>
            <a:r>
              <a:rPr lang="en-US" altLang="zh-CN" b="1" smtClean="0"/>
              <a:t>image</a:t>
            </a:r>
            <a:endParaRPr lang="en-US" altLang="zh-CN" smtClean="0"/>
          </a:p>
          <a:p>
            <a:endParaRPr lang="en-US" altLang="zh-CN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722A9F23-9138-46F0-89EB-834D302B76DA}"/>
              </a:ext>
            </a:extLst>
          </p:cNvPr>
          <p:cNvSpPr txBox="1">
            <a:spLocks/>
          </p:cNvSpPr>
          <p:nvPr/>
        </p:nvSpPr>
        <p:spPr>
          <a:xfrm>
            <a:off x="1409340" y="751490"/>
            <a:ext cx="8911687" cy="726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zh-CN" sz="4000" smtClean="0"/>
              <a:t>Introduction:</a:t>
            </a:r>
            <a:r>
              <a:rPr kumimoji="1" lang="zh-CN" altLang="en-US" sz="4000" smtClean="0"/>
              <a:t> </a:t>
            </a:r>
            <a:r>
              <a:rPr kumimoji="1" lang="en-US" altLang="zh-CN" sz="4000" smtClean="0"/>
              <a:t>License</a:t>
            </a:r>
            <a:r>
              <a:rPr kumimoji="1" lang="zh-CN" altLang="en-US" sz="4000" smtClean="0"/>
              <a:t> </a:t>
            </a:r>
            <a:r>
              <a:rPr kumimoji="1" lang="en-US" altLang="zh-CN" sz="4000" smtClean="0"/>
              <a:t>Plate</a:t>
            </a:r>
            <a:r>
              <a:rPr kumimoji="1" lang="zh-CN" altLang="en-US" sz="4000" smtClean="0"/>
              <a:t> </a:t>
            </a:r>
            <a:r>
              <a:rPr kumimoji="1" lang="en-US" altLang="zh-CN" sz="4000" smtClean="0"/>
              <a:t>recognition</a:t>
            </a:r>
            <a:endParaRPr kumimoji="1" lang="zh-CN" altLang="en-US" sz="4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49" y="3900874"/>
            <a:ext cx="3321878" cy="24914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123" y="3900874"/>
            <a:ext cx="3321878" cy="249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Method</a:t>
            </a:r>
            <a:r>
              <a:rPr lang="zh-CN" altLang="en-US" smtClean="0"/>
              <a:t> </a:t>
            </a:r>
            <a:r>
              <a:rPr lang="en-US" altLang="zh-CN" smtClean="0"/>
              <a:t>summary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1" t="22168" r="1073" b="11512"/>
          <a:stretch/>
        </p:blipFill>
        <p:spPr>
          <a:xfrm>
            <a:off x="563217" y="1690688"/>
            <a:ext cx="11065565" cy="147676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93" y="3642353"/>
            <a:ext cx="2199157" cy="16493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912" y="3642353"/>
            <a:ext cx="1811131" cy="13583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154" y="5475603"/>
            <a:ext cx="2652646" cy="1284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74" r="30268" b="47772"/>
          <a:stretch/>
        </p:blipFill>
        <p:spPr>
          <a:xfrm>
            <a:off x="5068986" y="3552092"/>
            <a:ext cx="2637124" cy="6682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313" y="4068914"/>
            <a:ext cx="2862470" cy="6879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018271" y="3886214"/>
            <a:ext cx="154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819KXH75</a:t>
            </a:r>
            <a:endParaRPr 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7818783" y="3701547"/>
            <a:ext cx="1570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mtClean="0"/>
              <a:t> </a:t>
            </a:r>
            <a:r>
              <a:rPr lang="en-US" altLang="zh-CN" sz="2400" b="1" smtClean="0"/>
              <a:t>CNN</a:t>
            </a:r>
            <a:r>
              <a:rPr lang="zh-CN" altLang="en-US" sz="2400" b="1" smtClean="0"/>
              <a:t> </a:t>
            </a:r>
            <a:r>
              <a:rPr lang="en-US" altLang="zh-CN" sz="2400" b="1" smtClean="0"/>
              <a:t>prediction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90592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Method</a:t>
            </a:r>
            <a:r>
              <a:rPr lang="zh-CN" altLang="en-US" smtClean="0"/>
              <a:t> </a:t>
            </a:r>
            <a:r>
              <a:rPr lang="mr-IN" altLang="zh-CN" smtClean="0"/>
              <a:t>–</a:t>
            </a:r>
            <a:r>
              <a:rPr lang="zh-CN" altLang="en-US"/>
              <a:t> </a:t>
            </a:r>
            <a:r>
              <a:rPr lang="en-US" altLang="zh-CN" smtClean="0"/>
              <a:t>Plate</a:t>
            </a:r>
            <a:r>
              <a:rPr lang="zh-CN" altLang="en-US" smtClean="0"/>
              <a:t> </a:t>
            </a:r>
            <a:r>
              <a:rPr lang="en-US" altLang="zh-CN" smtClean="0"/>
              <a:t>Localization</a:t>
            </a:r>
            <a:r>
              <a:rPr lang="zh-CN" altLang="en-US" smtClean="0"/>
              <a:t> </a:t>
            </a:r>
            <a:r>
              <a:rPr lang="en-US" altLang="zh-CN" smtClean="0"/>
              <a:t>and</a:t>
            </a:r>
            <a:r>
              <a:rPr lang="zh-CN" altLang="en-US" smtClean="0"/>
              <a:t> </a:t>
            </a:r>
            <a:r>
              <a:rPr lang="en-US" altLang="zh-CN" smtClean="0"/>
              <a:t>Extraction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9"/>
            <a:ext cx="10515600" cy="4599954"/>
          </a:xfrm>
        </p:spPr>
        <p:txBody>
          <a:bodyPr/>
          <a:lstStyle/>
          <a:p>
            <a:r>
              <a:rPr lang="en-US" altLang="zh-CN" b="1" dirty="0" smtClean="0"/>
              <a:t>Edge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detection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remove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unnecessary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information</a:t>
            </a:r>
          </a:p>
          <a:p>
            <a:pPr>
              <a:buFont typeface="Wingdings" charset="2"/>
              <a:buChar char="q"/>
            </a:pPr>
            <a:r>
              <a:rPr lang="zh-CN" altLang="en-US" b="1" dirty="0"/>
              <a:t> </a:t>
            </a:r>
            <a:r>
              <a:rPr lang="en-US" altLang="zh-CN" dirty="0" smtClean="0"/>
              <a:t>Apply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kernels</a:t>
            </a:r>
            <a:r>
              <a:rPr lang="zh-CN" altLang="en-US" dirty="0" smtClean="0"/>
              <a:t> </a:t>
            </a:r>
            <a:r>
              <a:rPr lang="en-US" altLang="zh-CN" dirty="0" smtClean="0"/>
              <a:t>horizontally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vertically</a:t>
            </a:r>
            <a:endParaRPr lang="en-US" altLang="zh-CN" dirty="0"/>
          </a:p>
          <a:p>
            <a:pPr>
              <a:buFont typeface="Wingdings" charset="2"/>
              <a:buChar char="q"/>
            </a:pPr>
            <a:r>
              <a:rPr lang="zh-CN" altLang="en-US" b="1" dirty="0" smtClean="0"/>
              <a:t> 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pixels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defining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threshold</a:t>
            </a:r>
            <a:endParaRPr lang="en-US" altLang="zh-CN" b="1" dirty="0" smtClean="0"/>
          </a:p>
          <a:p>
            <a:r>
              <a:rPr lang="en-US" altLang="zh-CN" b="1" dirty="0" smtClean="0"/>
              <a:t>Calculate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histogram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extract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plate</a:t>
            </a:r>
          </a:p>
          <a:p>
            <a:pPr>
              <a:buFont typeface="Wingdings" charset="2"/>
              <a:buChar char="q"/>
            </a:pPr>
            <a:r>
              <a:rPr lang="zh-CN" altLang="en-US" dirty="0"/>
              <a:t> </a:t>
            </a:r>
            <a:r>
              <a:rPr lang="en-US" altLang="zh-CN" dirty="0" smtClean="0"/>
              <a:t>Calculate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column-wise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row-wise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difference</a:t>
            </a:r>
          </a:p>
          <a:p>
            <a:pPr>
              <a:buFont typeface="Wingdings" charset="2"/>
              <a:buChar char="q"/>
            </a:pPr>
            <a:r>
              <a:rPr lang="zh-CN" altLang="en-US" dirty="0"/>
              <a:t> </a:t>
            </a:r>
            <a:r>
              <a:rPr lang="en-US" altLang="zh-CN" dirty="0" smtClean="0"/>
              <a:t>Calculate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horizontal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vertical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histogram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defining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threshold</a:t>
            </a:r>
          </a:p>
          <a:p>
            <a:pPr>
              <a:buFont typeface="Wingdings" charset="2"/>
              <a:buChar char="q"/>
            </a:pPr>
            <a:r>
              <a:rPr lang="zh-CN" altLang="en-US" dirty="0"/>
              <a:t> </a:t>
            </a:r>
            <a:r>
              <a:rPr lang="en-US" altLang="zh-CN" dirty="0" smtClean="0"/>
              <a:t>Traverse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histogram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pairs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starting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points</a:t>
            </a:r>
          </a:p>
          <a:p>
            <a:pPr>
              <a:buFont typeface="Wingdings" charset="2"/>
              <a:buChar char="q"/>
            </a:pPr>
            <a:r>
              <a:rPr lang="zh-CN" altLang="en-US" dirty="0"/>
              <a:t> </a:t>
            </a:r>
            <a:r>
              <a:rPr lang="en-US" altLang="zh-CN" dirty="0" smtClean="0"/>
              <a:t>Choose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largest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(length)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60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Method</a:t>
            </a:r>
            <a:r>
              <a:rPr lang="zh-CN" altLang="en-US" smtClean="0"/>
              <a:t> </a:t>
            </a:r>
            <a:r>
              <a:rPr lang="mr-IN" altLang="zh-CN" smtClean="0"/>
              <a:t>–</a:t>
            </a:r>
            <a:r>
              <a:rPr lang="zh-CN" altLang="en-US" smtClean="0"/>
              <a:t> </a:t>
            </a:r>
            <a:r>
              <a:rPr lang="en-US" altLang="zh-CN" smtClean="0"/>
              <a:t>Character</a:t>
            </a:r>
            <a:r>
              <a:rPr lang="zh-CN" altLang="en-US" smtClean="0"/>
              <a:t> </a:t>
            </a:r>
            <a:r>
              <a:rPr lang="en-US" altLang="zh-CN" smtClean="0"/>
              <a:t>Segmentation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Calculate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 column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weight(sum)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horizontal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segmentation</a:t>
            </a:r>
            <a:endParaRPr lang="en-US" altLang="zh-CN" b="1" dirty="0"/>
          </a:p>
          <a:p>
            <a:pPr>
              <a:buFont typeface="Wingdings" charset="2"/>
              <a:buChar char="q"/>
            </a:pPr>
            <a:r>
              <a:rPr lang="zh-CN" altLang="en-US" b="1" dirty="0"/>
              <a:t> </a:t>
            </a:r>
            <a:r>
              <a:rPr lang="en-US" altLang="zh-CN" dirty="0" smtClean="0"/>
              <a:t>Large color difference(black and white) between character and the space in the middle of the two characters</a:t>
            </a:r>
            <a:endParaRPr lang="en-US" altLang="zh-CN" dirty="0"/>
          </a:p>
          <a:p>
            <a:r>
              <a:rPr lang="en-US" altLang="zh-CN" b="1" dirty="0" smtClean="0"/>
              <a:t>Calculate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 row weight(sum) to do vertical segmentation </a:t>
            </a:r>
          </a:p>
          <a:p>
            <a:pPr>
              <a:buFont typeface="Wingdings" charset="2"/>
              <a:buChar char="q"/>
            </a:pPr>
            <a:r>
              <a:rPr lang="zh-CN" altLang="en-US" b="1" dirty="0"/>
              <a:t> </a:t>
            </a:r>
            <a:r>
              <a:rPr lang="en-US" altLang="zh-CN" dirty="0" smtClean="0"/>
              <a:t>Set the top and bottom boundaries for each character </a:t>
            </a:r>
            <a:endParaRPr lang="en-US" altLang="zh-CN" b="1" dirty="0" smtClean="0"/>
          </a:p>
          <a:p>
            <a:r>
              <a:rPr lang="en-US" altLang="zh-CN" b="1" dirty="0" smtClean="0"/>
              <a:t>Use the character feature to further remove the noise </a:t>
            </a:r>
          </a:p>
          <a:p>
            <a:pPr>
              <a:buFont typeface="Wingdings" charset="2"/>
              <a:buChar char="q"/>
            </a:pPr>
            <a:r>
              <a:rPr lang="zh-CN" altLang="en-US" b="1" dirty="0"/>
              <a:t> </a:t>
            </a:r>
            <a:r>
              <a:rPr lang="en-US" altLang="zh-CN" dirty="0" smtClean="0"/>
              <a:t>The ratio of row to column sits in a specific range (0.5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2.0)</a:t>
            </a:r>
            <a:endParaRPr lang="en-US" altLang="zh-CN" dirty="0"/>
          </a:p>
          <a:p>
            <a:pPr>
              <a:buFont typeface="Wingdings" charset="2"/>
              <a:buChar char="q"/>
            </a:pPr>
            <a:r>
              <a:rPr lang="zh-CN" altLang="en-US" b="1" dirty="0"/>
              <a:t> </a:t>
            </a:r>
            <a:r>
              <a:rPr lang="en-US" altLang="zh-CN" dirty="0" smtClean="0"/>
              <a:t>The ratio of the sum of character matrix to its (row * column) is greater than some threshold value( &gt; 0.1)</a:t>
            </a:r>
            <a:endParaRPr lang="en-US" altLang="zh-CN" b="1" dirty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048489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Method</a:t>
            </a:r>
            <a:r>
              <a:rPr lang="zh-CN" altLang="en-US" smtClean="0"/>
              <a:t> </a:t>
            </a:r>
            <a:r>
              <a:rPr lang="mr-IN" altLang="zh-CN" smtClean="0"/>
              <a:t>–</a:t>
            </a:r>
            <a:r>
              <a:rPr lang="zh-CN" altLang="en-US" smtClean="0"/>
              <a:t> </a:t>
            </a:r>
            <a:r>
              <a:rPr lang="en-US" altLang="zh-CN" smtClean="0"/>
              <a:t>Character</a:t>
            </a:r>
            <a:r>
              <a:rPr lang="zh-CN" altLang="en-US" smtClean="0"/>
              <a:t> </a:t>
            </a:r>
            <a:r>
              <a:rPr lang="en-US" altLang="zh-CN" smtClean="0"/>
              <a:t>Recognition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86702"/>
          </a:xfrm>
        </p:spPr>
        <p:txBody>
          <a:bodyPr/>
          <a:lstStyle/>
          <a:p>
            <a:r>
              <a:rPr lang="en-US" dirty="0" smtClean="0"/>
              <a:t>EMNIST </a:t>
            </a:r>
            <a:r>
              <a:rPr lang="mr-IN" dirty="0" smtClean="0"/>
              <a:t>–</a:t>
            </a:r>
            <a:r>
              <a:rPr lang="en-US" dirty="0" smtClean="0"/>
              <a:t> an extension of MNIST dataset </a:t>
            </a:r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rained on 131,600 characters, 47 balanced class</a:t>
            </a:r>
          </a:p>
          <a:p>
            <a:endParaRPr lang="en-US" dirty="0" smtClean="0"/>
          </a:p>
          <a:p>
            <a:r>
              <a:rPr lang="en-US" altLang="zh-CN" dirty="0" smtClean="0"/>
              <a:t>87.33%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accuracy on EMNIST test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62"/>
          <a:stretch/>
        </p:blipFill>
        <p:spPr>
          <a:xfrm>
            <a:off x="1674565" y="4224528"/>
            <a:ext cx="8571287" cy="250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41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Results</a:t>
            </a:r>
            <a:r>
              <a:rPr lang="zh-CN" altLang="en-US" smtClean="0"/>
              <a:t> </a:t>
            </a:r>
            <a:r>
              <a:rPr lang="mr-IN" altLang="zh-CN" smtClean="0"/>
              <a:t>–</a:t>
            </a:r>
            <a:r>
              <a:rPr lang="zh-CN" altLang="en-US" smtClean="0"/>
              <a:t> </a:t>
            </a:r>
            <a:r>
              <a:rPr lang="en-US" altLang="zh-CN" smtClean="0"/>
              <a:t>Good</a:t>
            </a:r>
            <a:r>
              <a:rPr lang="zh-CN" altLang="en-US" smtClean="0"/>
              <a:t> </a:t>
            </a:r>
            <a:r>
              <a:rPr lang="en-US" altLang="zh-CN" smtClean="0"/>
              <a:t>example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94" y="2475362"/>
            <a:ext cx="2198478" cy="1648859"/>
          </a:xfrm>
        </p:spPr>
      </p:pic>
      <p:sp>
        <p:nvSpPr>
          <p:cNvPr id="5" name="TextBox 4"/>
          <p:cNvSpPr txBox="1"/>
          <p:nvPr/>
        </p:nvSpPr>
        <p:spPr>
          <a:xfrm>
            <a:off x="677518" y="1448714"/>
            <a:ext cx="182548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smtClean="0"/>
              <a:t>Original</a:t>
            </a:r>
            <a:r>
              <a:rPr lang="zh-CN" altLang="en-US" sz="2000" b="1" smtClean="0"/>
              <a:t> </a:t>
            </a:r>
            <a:r>
              <a:rPr lang="en-US" altLang="zh-CN" sz="2000" b="1" smtClean="0"/>
              <a:t>Images</a:t>
            </a:r>
            <a:endParaRPr lang="en-US" sz="2000" b="1"/>
          </a:p>
        </p:txBody>
      </p:sp>
      <p:sp>
        <p:nvSpPr>
          <p:cNvPr id="6" name="TextBox 5"/>
          <p:cNvSpPr txBox="1"/>
          <p:nvPr/>
        </p:nvSpPr>
        <p:spPr>
          <a:xfrm>
            <a:off x="3273286" y="1459855"/>
            <a:ext cx="2504661" cy="400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smtClean="0"/>
              <a:t>After</a:t>
            </a:r>
            <a:r>
              <a:rPr lang="zh-CN" altLang="en-US" sz="2000" b="1" smtClean="0"/>
              <a:t>  </a:t>
            </a:r>
            <a:r>
              <a:rPr lang="en-US" altLang="zh-CN" sz="2000" b="1" smtClean="0"/>
              <a:t>Extraction</a:t>
            </a:r>
            <a:endParaRPr lang="en-US" sz="2000" b="1"/>
          </a:p>
        </p:txBody>
      </p:sp>
      <p:sp>
        <p:nvSpPr>
          <p:cNvPr id="7" name="TextBox 6"/>
          <p:cNvSpPr txBox="1"/>
          <p:nvPr/>
        </p:nvSpPr>
        <p:spPr>
          <a:xfrm>
            <a:off x="6167229" y="1459853"/>
            <a:ext cx="2504661" cy="400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smtClean="0"/>
              <a:t>After</a:t>
            </a:r>
            <a:r>
              <a:rPr lang="zh-CN" altLang="en-US" sz="2000" b="1" smtClean="0"/>
              <a:t> </a:t>
            </a:r>
            <a:r>
              <a:rPr lang="en-US" altLang="zh-CN" sz="2000" b="1" smtClean="0"/>
              <a:t>Segmentation</a:t>
            </a:r>
            <a:endParaRPr lang="en-US" sz="2000" b="1"/>
          </a:p>
        </p:txBody>
      </p:sp>
      <p:sp>
        <p:nvSpPr>
          <p:cNvPr id="8" name="TextBox 7"/>
          <p:cNvSpPr txBox="1"/>
          <p:nvPr/>
        </p:nvSpPr>
        <p:spPr>
          <a:xfrm>
            <a:off x="9061172" y="1459853"/>
            <a:ext cx="2504661" cy="400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smtClean="0"/>
              <a:t>Recognition</a:t>
            </a:r>
            <a:r>
              <a:rPr lang="zh-CN" altLang="en-US" sz="2000" b="1" smtClean="0"/>
              <a:t> </a:t>
            </a:r>
            <a:r>
              <a:rPr lang="en-US" altLang="zh-CN" sz="2000" b="1" smtClean="0"/>
              <a:t>Result</a:t>
            </a:r>
            <a:endParaRPr lang="en-US" sz="2000" b="1"/>
          </a:p>
        </p:txBody>
      </p:sp>
      <p:cxnSp>
        <p:nvCxnSpPr>
          <p:cNvPr id="10" name="Straight Connector 9"/>
          <p:cNvCxnSpPr/>
          <p:nvPr/>
        </p:nvCxnSpPr>
        <p:spPr>
          <a:xfrm>
            <a:off x="2955235" y="1272209"/>
            <a:ext cx="13252" cy="526111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63478" y="1272209"/>
            <a:ext cx="26505" cy="52611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892209" y="1060174"/>
            <a:ext cx="39756" cy="5473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72278" y="2040835"/>
            <a:ext cx="1166191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2278" y="4492487"/>
            <a:ext cx="116619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9" t="-1139" r="26559"/>
          <a:stretch/>
        </p:blipFill>
        <p:spPr>
          <a:xfrm>
            <a:off x="3080168" y="3174996"/>
            <a:ext cx="2671276" cy="24958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790" y="2688793"/>
            <a:ext cx="381000" cy="3937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513" y="2688793"/>
            <a:ext cx="254000" cy="3937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852" y="2676783"/>
            <a:ext cx="342900" cy="3937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901" y="2676783"/>
            <a:ext cx="317500" cy="3937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240" y="3392884"/>
            <a:ext cx="292100" cy="3937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063" y="3392884"/>
            <a:ext cx="342900" cy="3937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63" y="3392884"/>
            <a:ext cx="330200" cy="3937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782" y="3392884"/>
            <a:ext cx="292100" cy="3937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351343" y="2989068"/>
            <a:ext cx="199776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smtClean="0"/>
              <a:t>819KXH75</a:t>
            </a:r>
            <a:endParaRPr lang="en-US" sz="2400" b="1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24" y="4693737"/>
            <a:ext cx="2273302" cy="170497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2" t="-7192" r="27381" b="-27052"/>
          <a:stretch/>
        </p:blipFill>
        <p:spPr>
          <a:xfrm>
            <a:off x="3007661" y="5411252"/>
            <a:ext cx="2919405" cy="34497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590" y="5000519"/>
            <a:ext cx="406400" cy="3556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532" y="5000519"/>
            <a:ext cx="304800" cy="3556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686" y="4984608"/>
            <a:ext cx="292100" cy="3683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020" y="4984608"/>
            <a:ext cx="292100" cy="3683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113" y="5731645"/>
            <a:ext cx="279400" cy="3683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563" y="5731645"/>
            <a:ext cx="279400" cy="3683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892" y="5731645"/>
            <a:ext cx="304800" cy="3683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9384195" y="5352908"/>
            <a:ext cx="199776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smtClean="0"/>
              <a:t>0U748BH</a:t>
            </a:r>
          </a:p>
        </p:txBody>
      </p:sp>
    </p:spTree>
    <p:extLst>
      <p:ext uri="{BB962C8B-B14F-4D97-AF65-F5344CB8AC3E}">
        <p14:creationId xmlns:p14="http://schemas.microsoft.com/office/powerpoint/2010/main" val="96385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Results</a:t>
            </a:r>
            <a:r>
              <a:rPr lang="zh-CN" altLang="en-US" smtClean="0"/>
              <a:t> </a:t>
            </a:r>
            <a:r>
              <a:rPr lang="mr-IN" altLang="zh-CN" smtClean="0"/>
              <a:t>–</a:t>
            </a:r>
            <a:r>
              <a:rPr lang="zh-CN" altLang="en-US" smtClean="0"/>
              <a:t> </a:t>
            </a:r>
            <a:r>
              <a:rPr lang="en-US" altLang="zh-CN" smtClean="0"/>
              <a:t>Bad</a:t>
            </a:r>
            <a:r>
              <a:rPr lang="zh-CN" altLang="en-US" smtClean="0"/>
              <a:t> </a:t>
            </a:r>
            <a:r>
              <a:rPr lang="en-US" altLang="zh-CN" smtClean="0"/>
              <a:t>Example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5401" y="1477227"/>
            <a:ext cx="182548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smtClean="0"/>
              <a:t>Original</a:t>
            </a:r>
            <a:r>
              <a:rPr lang="zh-CN" altLang="en-US" sz="2000" b="1" smtClean="0"/>
              <a:t> </a:t>
            </a:r>
            <a:r>
              <a:rPr lang="en-US" altLang="zh-CN" sz="2000" b="1" smtClean="0"/>
              <a:t>Images</a:t>
            </a:r>
            <a:endParaRPr lang="en-US" sz="2000" b="1"/>
          </a:p>
        </p:txBody>
      </p:sp>
      <p:sp>
        <p:nvSpPr>
          <p:cNvPr id="6" name="TextBox 5"/>
          <p:cNvSpPr txBox="1"/>
          <p:nvPr/>
        </p:nvSpPr>
        <p:spPr>
          <a:xfrm>
            <a:off x="3273286" y="1459855"/>
            <a:ext cx="2504661" cy="400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smtClean="0"/>
              <a:t>After</a:t>
            </a:r>
            <a:r>
              <a:rPr lang="zh-CN" altLang="en-US" sz="2000" b="1" smtClean="0"/>
              <a:t> </a:t>
            </a:r>
            <a:r>
              <a:rPr lang="en-US" altLang="zh-CN" sz="2000" b="1" smtClean="0"/>
              <a:t>Edge</a:t>
            </a:r>
            <a:r>
              <a:rPr lang="zh-CN" altLang="en-US" sz="2000" b="1" smtClean="0"/>
              <a:t> </a:t>
            </a:r>
            <a:r>
              <a:rPr lang="en-US" altLang="zh-CN" sz="2000" b="1" smtClean="0"/>
              <a:t>Detection</a:t>
            </a:r>
            <a:endParaRPr lang="en-US" sz="2000" b="1"/>
          </a:p>
        </p:txBody>
      </p:sp>
      <p:sp>
        <p:nvSpPr>
          <p:cNvPr id="7" name="TextBox 6"/>
          <p:cNvSpPr txBox="1"/>
          <p:nvPr/>
        </p:nvSpPr>
        <p:spPr>
          <a:xfrm>
            <a:off x="6167229" y="1459853"/>
            <a:ext cx="2504661" cy="400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smtClean="0"/>
              <a:t>After</a:t>
            </a:r>
            <a:r>
              <a:rPr lang="zh-CN" altLang="en-US" sz="2000" b="1" smtClean="0"/>
              <a:t> </a:t>
            </a:r>
            <a:r>
              <a:rPr lang="en-US" altLang="zh-CN" sz="2000" b="1" smtClean="0"/>
              <a:t>Extraction</a:t>
            </a:r>
            <a:endParaRPr lang="en-US" sz="2000" b="1"/>
          </a:p>
        </p:txBody>
      </p:sp>
      <p:sp>
        <p:nvSpPr>
          <p:cNvPr id="8" name="TextBox 7"/>
          <p:cNvSpPr txBox="1"/>
          <p:nvPr/>
        </p:nvSpPr>
        <p:spPr>
          <a:xfrm>
            <a:off x="9061172" y="1459853"/>
            <a:ext cx="2504661" cy="400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smtClean="0"/>
              <a:t>Recognition</a:t>
            </a:r>
            <a:r>
              <a:rPr lang="zh-CN" altLang="en-US" sz="2000" b="1" smtClean="0"/>
              <a:t> </a:t>
            </a:r>
            <a:r>
              <a:rPr lang="en-US" altLang="zh-CN" sz="2000" b="1" smtClean="0"/>
              <a:t>Result</a:t>
            </a:r>
            <a:endParaRPr lang="en-US" sz="2000" b="1"/>
          </a:p>
        </p:txBody>
      </p:sp>
      <p:cxnSp>
        <p:nvCxnSpPr>
          <p:cNvPr id="10" name="Straight Connector 9"/>
          <p:cNvCxnSpPr/>
          <p:nvPr/>
        </p:nvCxnSpPr>
        <p:spPr>
          <a:xfrm>
            <a:off x="2955235" y="1272209"/>
            <a:ext cx="13252" cy="526111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63478" y="1272209"/>
            <a:ext cx="26505" cy="52611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892209" y="1060174"/>
            <a:ext cx="39756" cy="5473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72278" y="2040835"/>
            <a:ext cx="1166191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2278" y="4399723"/>
            <a:ext cx="116619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351343" y="2989068"/>
            <a:ext cx="199776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smtClean="0"/>
              <a:t>N/A</a:t>
            </a:r>
            <a:endParaRPr lang="en-US" sz="2400" b="1"/>
          </a:p>
        </p:txBody>
      </p:sp>
      <p:sp>
        <p:nvSpPr>
          <p:cNvPr id="43" name="TextBox 42"/>
          <p:cNvSpPr txBox="1"/>
          <p:nvPr/>
        </p:nvSpPr>
        <p:spPr>
          <a:xfrm>
            <a:off x="9384195" y="5352908"/>
            <a:ext cx="199776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smtClean="0"/>
              <a:t>N/A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09" y="2329899"/>
            <a:ext cx="2504935" cy="18787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99" y="2280548"/>
            <a:ext cx="2504935" cy="18787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777947" y="3133374"/>
            <a:ext cx="3257440" cy="1730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65" y="4552820"/>
            <a:ext cx="2507206" cy="18804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615" y="4548099"/>
            <a:ext cx="2513500" cy="18851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947" y="5452769"/>
            <a:ext cx="3464367" cy="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58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78145"/>
          </a:xfrm>
        </p:spPr>
        <p:txBody>
          <a:bodyPr/>
          <a:lstStyle/>
          <a:p>
            <a:r>
              <a:rPr lang="en-US" altLang="zh-CN" smtClean="0"/>
              <a:t>Discussion</a:t>
            </a:r>
            <a:r>
              <a:rPr lang="zh-CN" altLang="en-US" smtClean="0"/>
              <a:t> </a:t>
            </a:r>
            <a:r>
              <a:rPr lang="en-US" altLang="zh-CN" smtClean="0"/>
              <a:t>and</a:t>
            </a:r>
            <a:r>
              <a:rPr lang="zh-CN" altLang="en-US" smtClean="0"/>
              <a:t> </a:t>
            </a:r>
            <a:r>
              <a:rPr lang="en-US" altLang="zh-CN" smtClean="0"/>
              <a:t>Improvements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3270"/>
            <a:ext cx="10515600" cy="4533693"/>
          </a:xfrm>
        </p:spPr>
        <p:txBody>
          <a:bodyPr/>
          <a:lstStyle/>
          <a:p>
            <a:r>
              <a:rPr lang="en-US" altLang="zh-CN" smtClean="0"/>
              <a:t>Rotation</a:t>
            </a:r>
            <a:r>
              <a:rPr lang="zh-CN" altLang="en-US" smtClean="0"/>
              <a:t> </a:t>
            </a:r>
            <a:r>
              <a:rPr lang="en-US" altLang="zh-CN" smtClean="0"/>
              <a:t>and</a:t>
            </a:r>
            <a:r>
              <a:rPr lang="zh-CN" altLang="en-US" smtClean="0"/>
              <a:t> </a:t>
            </a:r>
            <a:r>
              <a:rPr lang="en-US" altLang="zh-CN" smtClean="0"/>
              <a:t>illumination</a:t>
            </a:r>
            <a:r>
              <a:rPr lang="zh-CN" altLang="en-US" smtClean="0"/>
              <a:t> </a:t>
            </a:r>
            <a:r>
              <a:rPr lang="en-US" altLang="zh-CN" smtClean="0"/>
              <a:t>invariant</a:t>
            </a:r>
            <a:r>
              <a:rPr lang="zh-CN" altLang="en-US" smtClean="0"/>
              <a:t> </a:t>
            </a:r>
            <a:r>
              <a:rPr lang="en-US" altLang="zh-CN" smtClean="0"/>
              <a:t>for</a:t>
            </a:r>
            <a:r>
              <a:rPr lang="zh-CN" altLang="en-US" smtClean="0"/>
              <a:t> </a:t>
            </a:r>
            <a:r>
              <a:rPr lang="en-US" altLang="zh-CN" smtClean="0"/>
              <a:t>extraction</a:t>
            </a:r>
          </a:p>
          <a:p>
            <a:endParaRPr lang="en-US" altLang="zh-CN" smtClean="0"/>
          </a:p>
          <a:p>
            <a:r>
              <a:rPr lang="en-US" altLang="zh-CN" smtClean="0"/>
              <a:t>Remove</a:t>
            </a:r>
            <a:r>
              <a:rPr lang="zh-CN" altLang="en-US" smtClean="0"/>
              <a:t> </a:t>
            </a:r>
            <a:r>
              <a:rPr lang="en-US" altLang="zh-CN" smtClean="0"/>
              <a:t>noise</a:t>
            </a:r>
            <a:r>
              <a:rPr lang="zh-CN" altLang="en-US" smtClean="0"/>
              <a:t> </a:t>
            </a:r>
            <a:r>
              <a:rPr lang="en-US" altLang="zh-CN" smtClean="0"/>
              <a:t>for</a:t>
            </a:r>
            <a:r>
              <a:rPr lang="zh-CN" altLang="en-US" smtClean="0"/>
              <a:t> </a:t>
            </a:r>
            <a:r>
              <a:rPr lang="en-US" altLang="zh-CN" smtClean="0"/>
              <a:t>extraction</a:t>
            </a:r>
            <a:r>
              <a:rPr lang="zh-CN" altLang="en-US" smtClean="0"/>
              <a:t> </a:t>
            </a:r>
            <a:r>
              <a:rPr lang="en-US" altLang="zh-CN" smtClean="0"/>
              <a:t>and</a:t>
            </a:r>
            <a:r>
              <a:rPr lang="zh-CN" altLang="en-US" smtClean="0"/>
              <a:t> </a:t>
            </a:r>
            <a:r>
              <a:rPr lang="en-US" altLang="zh-CN" smtClean="0"/>
              <a:t>segmentation</a:t>
            </a:r>
          </a:p>
          <a:p>
            <a:endParaRPr lang="en-US" altLang="zh-CN" smtClean="0"/>
          </a:p>
          <a:p>
            <a:r>
              <a:rPr lang="en-US" altLang="zh-CN" smtClean="0"/>
              <a:t>Improve</a:t>
            </a:r>
            <a:r>
              <a:rPr lang="zh-CN" altLang="en-US" smtClean="0"/>
              <a:t> </a:t>
            </a:r>
            <a:r>
              <a:rPr lang="en-US" altLang="zh-CN" smtClean="0"/>
              <a:t>accuracy</a:t>
            </a:r>
            <a:r>
              <a:rPr lang="zh-CN" altLang="en-US" smtClean="0"/>
              <a:t> </a:t>
            </a:r>
            <a:r>
              <a:rPr lang="en-US" altLang="zh-CN" smtClean="0"/>
              <a:t>for</a:t>
            </a:r>
            <a:r>
              <a:rPr lang="zh-CN" altLang="en-US" smtClean="0"/>
              <a:t> </a:t>
            </a:r>
            <a:r>
              <a:rPr lang="en-US" altLang="zh-CN" smtClean="0"/>
              <a:t>CNN</a:t>
            </a:r>
            <a:r>
              <a:rPr lang="zh-CN" altLang="en-US" smtClean="0"/>
              <a:t> </a:t>
            </a:r>
            <a:r>
              <a:rPr lang="en-US" altLang="zh-CN" smtClean="0"/>
              <a:t>recognition</a:t>
            </a:r>
            <a:r>
              <a:rPr lang="zh-CN" altLang="en-US" smtClean="0"/>
              <a:t> </a:t>
            </a:r>
            <a:r>
              <a:rPr lang="en-US" altLang="zh-CN" smtClean="0"/>
              <a:t>(R-CNN,</a:t>
            </a:r>
            <a:r>
              <a:rPr lang="zh-CN" altLang="en-US" smtClean="0"/>
              <a:t> </a:t>
            </a:r>
            <a:r>
              <a:rPr lang="en-US" altLang="zh-CN" smtClean="0"/>
              <a:t>better</a:t>
            </a:r>
            <a:r>
              <a:rPr lang="zh-CN" altLang="en-US" smtClean="0"/>
              <a:t> </a:t>
            </a:r>
            <a:r>
              <a:rPr lang="en-US" altLang="zh-CN" smtClean="0"/>
              <a:t>models)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3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4596</TotalTime>
  <Words>356</Words>
  <Application>Microsoft Macintosh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Calibri Light</vt:lpstr>
      <vt:lpstr>DengXian</vt:lpstr>
      <vt:lpstr>Mangal</vt:lpstr>
      <vt:lpstr>Wingdings</vt:lpstr>
      <vt:lpstr>宋体</vt:lpstr>
      <vt:lpstr>Arial</vt:lpstr>
      <vt:lpstr>Office Theme</vt:lpstr>
      <vt:lpstr>PowerPoint Presentation</vt:lpstr>
      <vt:lpstr> </vt:lpstr>
      <vt:lpstr>Method summary</vt:lpstr>
      <vt:lpstr>Method – Plate Localization and Extraction</vt:lpstr>
      <vt:lpstr>Method – Character Segmentation</vt:lpstr>
      <vt:lpstr>Method – Character Recognition</vt:lpstr>
      <vt:lpstr>Results – Good example</vt:lpstr>
      <vt:lpstr>Results – Bad Example</vt:lpstr>
      <vt:lpstr>Discussion and Improvements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殷宇成</dc:creator>
  <cp:lastModifiedBy>蔡迥盛</cp:lastModifiedBy>
  <cp:revision>140</cp:revision>
  <cp:lastPrinted>2017-09-26T00:56:30Z</cp:lastPrinted>
  <dcterms:created xsi:type="dcterms:W3CDTF">2017-09-24T20:57:41Z</dcterms:created>
  <dcterms:modified xsi:type="dcterms:W3CDTF">2017-12-07T03:43:39Z</dcterms:modified>
</cp:coreProperties>
</file>