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e de titr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re et texte vertica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re vertical et tex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re et contenu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Titre de sec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4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eux contenu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6" name="Espace réservé du pied de page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4" name="Espace réservé du contenu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6" name="Espace réservé du contenu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8" name="Espace réservé du pied de page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4" name="Espace réservé du pied de page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3" name="Espace réservé du pied de page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 avec légen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5" name="Espace réservé de la date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6" name="Espace réservé du pied de page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 avec légen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texte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5" name="Espace réservé de la date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6" name="Espace réservé du pied de page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anumby-source/developpement-voiture/wiki#developpement-voiture" TargetMode="External"/><Relationship Id="rId4" Type="http://schemas.openxmlformats.org/officeDocument/2006/relationships/hyperlink" Target="https://github.com/anumby-source/developpement-voiture/wiki/d%C3%A9veloppement-IA-en-python" TargetMode="External"/><Relationship Id="rId5" Type="http://schemas.openxmlformats.org/officeDocument/2006/relationships/hyperlink" Target="https://github.com/arnaudrco/CROUS-micro-python/wiki" TargetMode="External"/><Relationship Id="rId6" Type="http://schemas.openxmlformats.org/officeDocument/2006/relationships/hyperlink" Target="https://github.com/anumby-source/raspberry-pico/wiki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python.org/en/latest/esp8266/tutorial/intro.html" TargetMode="External"/><Relationship Id="rId3" Type="http://schemas.openxmlformats.org/officeDocument/2006/relationships/hyperlink" Target="https://micropython.org/download/?port=esp8266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microPython</a:t>
            </a:r>
            <a:br>
              <a:rPr lang="fr-FR"/>
            </a:br>
            <a:r>
              <a:rPr lang="fr-FR"/>
              <a:t>sur ESP</a:t>
            </a:r>
            <a:endParaRPr lang="fr-FR"/>
          </a:p>
        </p:txBody>
      </p:sp>
      <p:sp>
        <p:nvSpPr>
          <p:cNvPr id="3" name="Sous-titr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Chris - Arnaud</a:t>
            </a:r>
            <a:endParaRPr lang="fr-FR"/>
          </a:p>
        </p:txBody>
      </p:sp>
      <p:sp>
        <p:nvSpPr>
          <p:cNvPr id="997660296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0591911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3267074" cy="1990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Un programme typique</a:t>
            </a:r>
            <a:endParaRPr lang="fr-FR"/>
          </a:p>
        </p:txBody>
      </p:sp>
      <p:sp>
        <p:nvSpPr>
          <p:cNvPr id="4" name="ZoneTexte 3" hidden="0"/>
          <p:cNvSpPr txBox="1"/>
          <p:nvPr isPhoto="0" userDrawn="0"/>
        </p:nvSpPr>
        <p:spPr bwMode="auto">
          <a:xfrm>
            <a:off x="606176" y="1464656"/>
            <a:ext cx="6287784" cy="53245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from</a:t>
            </a:r>
            <a:r>
              <a:rPr lang="fr-FR" sz="1000">
                <a:latin typeface="Courier New"/>
                <a:cs typeface="Courier New"/>
              </a:rPr>
              <a:t> machine import Pin, PWM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import machine, time</a:t>
            </a:r>
            <a:endParaRPr/>
          </a:p>
          <a:p>
            <a:pPr>
              <a:defRPr/>
            </a:pPr>
            <a:endParaRPr lang="fr-FR" sz="10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class HCSR04():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</a:t>
            </a:r>
            <a:r>
              <a:rPr lang="fr-FR" sz="1000">
                <a:latin typeface="Courier New"/>
                <a:cs typeface="Courier New"/>
              </a:rPr>
              <a:t>def</a:t>
            </a:r>
            <a:r>
              <a:rPr lang="fr-FR" sz="1000">
                <a:latin typeface="Courier New"/>
                <a:cs typeface="Courier New"/>
              </a:rPr>
              <a:t> __</a:t>
            </a:r>
            <a:r>
              <a:rPr lang="fr-FR" sz="1000">
                <a:latin typeface="Courier New"/>
                <a:cs typeface="Courier New"/>
              </a:rPr>
              <a:t>init</a:t>
            </a:r>
            <a:r>
              <a:rPr lang="fr-FR" sz="1000">
                <a:latin typeface="Courier New"/>
                <a:cs typeface="Courier New"/>
              </a:rPr>
              <a:t>__(self, </a:t>
            </a:r>
            <a:r>
              <a:rPr lang="fr-FR" sz="1000">
                <a:latin typeface="Courier New"/>
                <a:cs typeface="Courier New"/>
              </a:rPr>
              <a:t>pin_echo</a:t>
            </a:r>
            <a:r>
              <a:rPr lang="fr-FR" sz="1000">
                <a:latin typeface="Courier New"/>
                <a:cs typeface="Courier New"/>
              </a:rPr>
              <a:t>, </a:t>
            </a:r>
            <a:r>
              <a:rPr lang="fr-FR" sz="1000">
                <a:latin typeface="Courier New"/>
                <a:cs typeface="Courier New"/>
              </a:rPr>
              <a:t>pin_trig</a:t>
            </a:r>
            <a:r>
              <a:rPr lang="fr-FR" sz="1000">
                <a:latin typeface="Courier New"/>
                <a:cs typeface="Courier New"/>
              </a:rPr>
              <a:t>):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self.pin_echo</a:t>
            </a:r>
            <a:r>
              <a:rPr lang="fr-FR" sz="1000">
                <a:latin typeface="Courier New"/>
                <a:cs typeface="Courier New"/>
              </a:rPr>
              <a:t> = </a:t>
            </a:r>
            <a:r>
              <a:rPr lang="fr-FR" sz="1000">
                <a:latin typeface="Courier New"/>
                <a:cs typeface="Courier New"/>
              </a:rPr>
              <a:t>pin_echo</a:t>
            </a:r>
            <a:endParaRPr lang="fr-FR" sz="10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self.pin_trig</a:t>
            </a:r>
            <a:r>
              <a:rPr lang="fr-FR" sz="1000">
                <a:latin typeface="Courier New"/>
                <a:cs typeface="Courier New"/>
              </a:rPr>
              <a:t> = Pin(</a:t>
            </a:r>
            <a:r>
              <a:rPr lang="fr-FR" sz="1000">
                <a:latin typeface="Courier New"/>
                <a:cs typeface="Courier New"/>
              </a:rPr>
              <a:t>pin_trig</a:t>
            </a:r>
            <a:r>
              <a:rPr lang="fr-FR" sz="1000">
                <a:latin typeface="Courier New"/>
                <a:cs typeface="Courier New"/>
              </a:rPr>
              <a:t>, </a:t>
            </a:r>
            <a:r>
              <a:rPr lang="fr-FR" sz="1000">
                <a:latin typeface="Courier New"/>
                <a:cs typeface="Courier New"/>
              </a:rPr>
              <a:t>Pin.OUT</a:t>
            </a:r>
            <a:r>
              <a:rPr lang="fr-FR" sz="1000">
                <a:latin typeface="Courier New"/>
                <a:cs typeface="Courier New"/>
              </a:rPr>
              <a:t>)  # </a:t>
            </a:r>
            <a:r>
              <a:rPr lang="fr-FR" sz="1000">
                <a:latin typeface="Courier New"/>
                <a:cs typeface="Courier New"/>
              </a:rPr>
              <a:t>definit</a:t>
            </a:r>
            <a:r>
              <a:rPr lang="fr-FR" sz="1000">
                <a:latin typeface="Courier New"/>
                <a:cs typeface="Courier New"/>
              </a:rPr>
              <a:t> la broche TRIGGER en sortie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self.pin_echo</a:t>
            </a:r>
            <a:r>
              <a:rPr lang="fr-FR" sz="1000">
                <a:latin typeface="Courier New"/>
                <a:cs typeface="Courier New"/>
              </a:rPr>
              <a:t> = Pin(</a:t>
            </a:r>
            <a:r>
              <a:rPr lang="fr-FR" sz="1000">
                <a:latin typeface="Courier New"/>
                <a:cs typeface="Courier New"/>
              </a:rPr>
              <a:t>pin_echo</a:t>
            </a:r>
            <a:r>
              <a:rPr lang="fr-FR" sz="1000">
                <a:latin typeface="Courier New"/>
                <a:cs typeface="Courier New"/>
              </a:rPr>
              <a:t>, Pin.IN)  # </a:t>
            </a:r>
            <a:r>
              <a:rPr lang="fr-FR" sz="1000">
                <a:latin typeface="Courier New"/>
                <a:cs typeface="Courier New"/>
              </a:rPr>
              <a:t>definit</a:t>
            </a:r>
            <a:r>
              <a:rPr lang="fr-FR" sz="1000">
                <a:latin typeface="Courier New"/>
                <a:cs typeface="Courier New"/>
              </a:rPr>
              <a:t> la broche ECHO en </a:t>
            </a:r>
            <a:r>
              <a:rPr lang="fr-FR" sz="1000">
                <a:latin typeface="Courier New"/>
                <a:cs typeface="Courier New"/>
              </a:rPr>
              <a:t>entree</a:t>
            </a:r>
            <a:endParaRPr lang="fr-FR" sz="10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self.pin_trig.off</a:t>
            </a:r>
            <a:r>
              <a:rPr lang="fr-FR" sz="1000">
                <a:latin typeface="Courier New"/>
                <a:cs typeface="Courier New"/>
              </a:rPr>
              <a:t>()  # broche TRIGGER niveau bas au repos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# on </a:t>
            </a:r>
            <a:r>
              <a:rPr lang="fr-FR" sz="1000">
                <a:latin typeface="Courier New"/>
                <a:cs typeface="Courier New"/>
              </a:rPr>
              <a:t>definit</a:t>
            </a:r>
            <a:r>
              <a:rPr lang="fr-FR" sz="1000">
                <a:latin typeface="Courier New"/>
                <a:cs typeface="Courier New"/>
              </a:rPr>
              <a:t> un Timeout si le retour </a:t>
            </a:r>
            <a:r>
              <a:rPr lang="fr-FR" sz="1000">
                <a:latin typeface="Courier New"/>
                <a:cs typeface="Courier New"/>
              </a:rPr>
              <a:t>echo</a:t>
            </a:r>
            <a:r>
              <a:rPr lang="fr-FR" sz="1000">
                <a:latin typeface="Courier New"/>
                <a:cs typeface="Courier New"/>
              </a:rPr>
              <a:t> </a:t>
            </a:r>
            <a:r>
              <a:rPr lang="fr-FR" sz="1000">
                <a:latin typeface="Courier New"/>
                <a:cs typeface="Courier New"/>
              </a:rPr>
              <a:t>depasse</a:t>
            </a:r>
            <a:r>
              <a:rPr lang="fr-FR" sz="1000">
                <a:latin typeface="Courier New"/>
                <a:cs typeface="Courier New"/>
              </a:rPr>
              <a:t> 23.8 ms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# 410 cm  * 2 (aller/retour) * 29.1 (vitesse du son 1cm = 29.1us)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tmo</a:t>
            </a:r>
            <a:r>
              <a:rPr lang="fr-FR" sz="1000">
                <a:latin typeface="Courier New"/>
                <a:cs typeface="Courier New"/>
              </a:rPr>
              <a:t> = </a:t>
            </a:r>
            <a:r>
              <a:rPr lang="fr-FR" sz="1000">
                <a:latin typeface="Courier New"/>
                <a:cs typeface="Courier New"/>
              </a:rPr>
              <a:t>int</a:t>
            </a:r>
            <a:r>
              <a:rPr lang="fr-FR" sz="1000">
                <a:latin typeface="Courier New"/>
                <a:cs typeface="Courier New"/>
              </a:rPr>
              <a:t>(410 * 2 * 29.1)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self.tmo</a:t>
            </a:r>
            <a:r>
              <a:rPr lang="fr-FR" sz="1000">
                <a:latin typeface="Courier New"/>
                <a:cs typeface="Courier New"/>
              </a:rPr>
              <a:t> = </a:t>
            </a:r>
            <a:r>
              <a:rPr lang="fr-FR" sz="1000">
                <a:latin typeface="Courier New"/>
                <a:cs typeface="Courier New"/>
              </a:rPr>
              <a:t>tmo</a:t>
            </a:r>
            <a:endParaRPr lang="fr-FR" sz="1000">
              <a:latin typeface="Courier New"/>
              <a:cs typeface="Courier New"/>
            </a:endParaRPr>
          </a:p>
          <a:p>
            <a:pPr>
              <a:defRPr/>
            </a:pPr>
            <a:endParaRPr lang="fr-FR" sz="10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</a:t>
            </a:r>
            <a:r>
              <a:rPr lang="fr-FR" sz="1000">
                <a:latin typeface="Courier New"/>
                <a:cs typeface="Courier New"/>
              </a:rPr>
              <a:t>def</a:t>
            </a:r>
            <a:r>
              <a:rPr lang="fr-FR" sz="1000">
                <a:latin typeface="Courier New"/>
                <a:cs typeface="Courier New"/>
              </a:rPr>
              <a:t> </a:t>
            </a:r>
            <a:r>
              <a:rPr lang="fr-FR" sz="1000">
                <a:latin typeface="Courier New"/>
                <a:cs typeface="Courier New"/>
              </a:rPr>
              <a:t>lecture_distance</a:t>
            </a:r>
            <a:r>
              <a:rPr lang="fr-FR" sz="1000">
                <a:latin typeface="Courier New"/>
                <a:cs typeface="Courier New"/>
              </a:rPr>
              <a:t>(self):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self.pin_trig.off</a:t>
            </a:r>
            <a:r>
              <a:rPr lang="fr-FR" sz="1000">
                <a:latin typeface="Courier New"/>
                <a:cs typeface="Courier New"/>
              </a:rPr>
              <a:t>()  # broche TRIGGER niveau bas au repos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time.sleep_us</a:t>
            </a:r>
            <a:r>
              <a:rPr lang="fr-FR" sz="1000">
                <a:latin typeface="Courier New"/>
                <a:cs typeface="Courier New"/>
              </a:rPr>
              <a:t>(2)  # on attend 20us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self.pin_trig.on</a:t>
            </a:r>
            <a:r>
              <a:rPr lang="fr-FR" sz="1000">
                <a:latin typeface="Courier New"/>
                <a:cs typeface="Courier New"/>
              </a:rPr>
              <a:t>()  # broche TRIGGER niveau haut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time.sleep_us</a:t>
            </a:r>
            <a:r>
              <a:rPr lang="fr-FR" sz="1000">
                <a:latin typeface="Courier New"/>
                <a:cs typeface="Courier New"/>
              </a:rPr>
              <a:t>(10)  # pendant 10us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self.pin_trig.off</a:t>
            </a:r>
            <a:r>
              <a:rPr lang="fr-FR" sz="10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self.temps_distance</a:t>
            </a:r>
            <a:r>
              <a:rPr lang="fr-FR" sz="1000">
                <a:latin typeface="Courier New"/>
                <a:cs typeface="Courier New"/>
              </a:rPr>
              <a:t> = </a:t>
            </a:r>
            <a:r>
              <a:rPr lang="fr-FR" sz="1000">
                <a:latin typeface="Courier New"/>
                <a:cs typeface="Courier New"/>
              </a:rPr>
              <a:t>machine.time_pulse_us</a:t>
            </a:r>
            <a:r>
              <a:rPr lang="fr-FR" sz="1000">
                <a:latin typeface="Courier New"/>
                <a:cs typeface="Courier New"/>
              </a:rPr>
              <a:t>(</a:t>
            </a:r>
            <a:r>
              <a:rPr lang="fr-FR" sz="1000">
                <a:latin typeface="Courier New"/>
                <a:cs typeface="Courier New"/>
              </a:rPr>
              <a:t>self.pin_echo</a:t>
            </a:r>
            <a:r>
              <a:rPr lang="fr-FR" sz="1000">
                <a:latin typeface="Courier New"/>
                <a:cs typeface="Courier New"/>
              </a:rPr>
              <a:t>, 1, </a:t>
            </a:r>
            <a:r>
              <a:rPr lang="fr-FR" sz="1000">
                <a:latin typeface="Courier New"/>
                <a:cs typeface="Courier New"/>
              </a:rPr>
              <a:t>self.tmo</a:t>
            </a:r>
            <a:r>
              <a:rPr lang="fr-FR" sz="10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# </a:t>
            </a:r>
            <a:r>
              <a:rPr lang="fr-FR" sz="1000">
                <a:latin typeface="Courier New"/>
                <a:cs typeface="Courier New"/>
              </a:rPr>
              <a:t>print</a:t>
            </a:r>
            <a:r>
              <a:rPr lang="fr-FR" sz="1000">
                <a:latin typeface="Courier New"/>
                <a:cs typeface="Courier New"/>
              </a:rPr>
              <a:t>("</a:t>
            </a:r>
            <a:r>
              <a:rPr lang="fr-FR" sz="1000">
                <a:latin typeface="Courier New"/>
                <a:cs typeface="Courier New"/>
              </a:rPr>
              <a:t>temps_distance</a:t>
            </a:r>
            <a:r>
              <a:rPr lang="fr-FR" sz="1000">
                <a:latin typeface="Courier New"/>
                <a:cs typeface="Courier New"/>
              </a:rPr>
              <a:t>", </a:t>
            </a:r>
            <a:r>
              <a:rPr lang="fr-FR" sz="1000">
                <a:latin typeface="Courier New"/>
                <a:cs typeface="Courier New"/>
              </a:rPr>
              <a:t>self.temps_distance</a:t>
            </a:r>
            <a:r>
              <a:rPr lang="fr-FR" sz="10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if (</a:t>
            </a:r>
            <a:r>
              <a:rPr lang="fr-FR" sz="1000">
                <a:latin typeface="Courier New"/>
                <a:cs typeface="Courier New"/>
              </a:rPr>
              <a:t>self.temps_distance</a:t>
            </a:r>
            <a:r>
              <a:rPr lang="fr-FR" sz="1000">
                <a:latin typeface="Courier New"/>
                <a:cs typeface="Courier New"/>
              </a:rPr>
              <a:t> == -1):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    # Timeout, mesure distance &gt; 4m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    </a:t>
            </a:r>
            <a:r>
              <a:rPr lang="fr-FR" sz="1000">
                <a:latin typeface="Courier New"/>
                <a:cs typeface="Courier New"/>
              </a:rPr>
              <a:t>self.calcul_distance_cm</a:t>
            </a:r>
            <a:r>
              <a:rPr lang="fr-FR" sz="1000">
                <a:latin typeface="Courier New"/>
                <a:cs typeface="Courier New"/>
              </a:rPr>
              <a:t> = -1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else</a:t>
            </a:r>
            <a:r>
              <a:rPr lang="fr-FR" sz="1000">
                <a:latin typeface="Courier New"/>
                <a:cs typeface="Courier New"/>
              </a:rPr>
              <a:t>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    # le temps que met l’</a:t>
            </a:r>
            <a:r>
              <a:rPr lang="fr-FR" sz="1000">
                <a:latin typeface="Courier New"/>
                <a:cs typeface="Courier New"/>
              </a:rPr>
              <a:t>echo</a:t>
            </a:r>
            <a:r>
              <a:rPr lang="fr-FR" sz="1000">
                <a:latin typeface="Courier New"/>
                <a:cs typeface="Courier New"/>
              </a:rPr>
              <a:t> est a diviser par 2 (aller-retour)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    # la vitesse du son est de 0.034320 cm/us (343.2 m/s)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    # pour 1 cm donc on obtient 29.1 us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    </a:t>
            </a:r>
            <a:r>
              <a:rPr lang="fr-FR" sz="1000">
                <a:latin typeface="Courier New"/>
                <a:cs typeface="Courier New"/>
              </a:rPr>
              <a:t>self.calcul_distance_cm</a:t>
            </a:r>
            <a:r>
              <a:rPr lang="fr-FR" sz="1000">
                <a:latin typeface="Courier New"/>
                <a:cs typeface="Courier New"/>
              </a:rPr>
              <a:t> = (</a:t>
            </a:r>
            <a:r>
              <a:rPr lang="fr-FR" sz="1000">
                <a:latin typeface="Courier New"/>
                <a:cs typeface="Courier New"/>
              </a:rPr>
              <a:t>self.temps_distance</a:t>
            </a:r>
            <a:r>
              <a:rPr lang="fr-FR" sz="1000">
                <a:latin typeface="Courier New"/>
                <a:cs typeface="Courier New"/>
              </a:rPr>
              <a:t> / 2) / 29.1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return(</a:t>
            </a:r>
            <a:r>
              <a:rPr lang="fr-FR" sz="1000">
                <a:latin typeface="Courier New"/>
                <a:cs typeface="Courier New"/>
              </a:rPr>
              <a:t>self.calcul_distance_cm</a:t>
            </a:r>
            <a:r>
              <a:rPr lang="fr-FR" sz="1000">
                <a:latin typeface="Courier New"/>
                <a:cs typeface="Courier New"/>
              </a:rPr>
              <a:t>)</a:t>
            </a:r>
            <a:endParaRPr lang="fr-FR" sz="1000">
              <a:latin typeface="Courier New"/>
              <a:cs typeface="Courier New"/>
            </a:endParaRPr>
          </a:p>
        </p:txBody>
      </p:sp>
      <p:sp>
        <p:nvSpPr>
          <p:cNvPr id="5" name="ZoneTexte 4" hidden="0"/>
          <p:cNvSpPr txBox="1"/>
          <p:nvPr isPhoto="0" userDrawn="0"/>
        </p:nvSpPr>
        <p:spPr bwMode="auto">
          <a:xfrm>
            <a:off x="7325773" y="3369663"/>
            <a:ext cx="411636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...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pin_echo</a:t>
            </a:r>
            <a:r>
              <a:rPr lang="fr-FR" sz="1000">
                <a:latin typeface="Courier New"/>
                <a:cs typeface="Courier New"/>
              </a:rPr>
              <a:t> = 4  # sortie D2 –&gt; GPIO04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pin_trigger</a:t>
            </a:r>
            <a:r>
              <a:rPr lang="fr-FR" sz="1000">
                <a:latin typeface="Courier New"/>
                <a:cs typeface="Courier New"/>
              </a:rPr>
              <a:t> = 5  # sortie D1 –&gt; GPIO05</a:t>
            </a:r>
            <a:endParaRPr/>
          </a:p>
          <a:p>
            <a:pPr>
              <a:defRPr/>
            </a:pPr>
            <a:endParaRPr lang="fr-FR" sz="10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hc_sr04 = HCSR04(</a:t>
            </a:r>
            <a:r>
              <a:rPr lang="fr-FR" sz="1000">
                <a:latin typeface="Courier New"/>
                <a:cs typeface="Courier New"/>
              </a:rPr>
              <a:t>pin_echo</a:t>
            </a:r>
            <a:r>
              <a:rPr lang="fr-FR" sz="1000">
                <a:latin typeface="Courier New"/>
                <a:cs typeface="Courier New"/>
              </a:rPr>
              <a:t>, </a:t>
            </a:r>
            <a:r>
              <a:rPr lang="fr-FR" sz="1000">
                <a:latin typeface="Courier New"/>
                <a:cs typeface="Courier New"/>
              </a:rPr>
              <a:t>pin_trigger</a:t>
            </a:r>
            <a:r>
              <a:rPr lang="fr-FR" sz="10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endParaRPr lang="fr-FR" sz="10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while</a:t>
            </a:r>
            <a:r>
              <a:rPr lang="fr-FR" sz="1000">
                <a:latin typeface="Courier New"/>
                <a:cs typeface="Courier New"/>
              </a:rPr>
              <a:t> </a:t>
            </a:r>
            <a:r>
              <a:rPr lang="fr-FR" sz="1000">
                <a:latin typeface="Courier New"/>
                <a:cs typeface="Courier New"/>
              </a:rPr>
              <a:t>True</a:t>
            </a:r>
            <a:r>
              <a:rPr lang="fr-FR" sz="1000">
                <a:latin typeface="Courier New"/>
                <a:cs typeface="Courier New"/>
              </a:rPr>
              <a:t>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distance = hc_sr04.lecture_distance()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if (distance == -1):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print</a:t>
            </a:r>
            <a:r>
              <a:rPr lang="fr-FR" sz="1000">
                <a:latin typeface="Courier New"/>
                <a:cs typeface="Courier New"/>
              </a:rPr>
              <a:t> ("Mesure supérieure à 4 mètres")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</a:t>
            </a:r>
            <a:r>
              <a:rPr lang="fr-FR" sz="1000">
                <a:latin typeface="Courier New"/>
                <a:cs typeface="Courier New"/>
              </a:rPr>
              <a:t>else</a:t>
            </a:r>
            <a:r>
              <a:rPr lang="fr-FR" sz="1000">
                <a:latin typeface="Courier New"/>
                <a:cs typeface="Courier New"/>
              </a:rPr>
              <a:t>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print</a:t>
            </a:r>
            <a:r>
              <a:rPr lang="fr-FR" sz="1000">
                <a:latin typeface="Courier New"/>
                <a:cs typeface="Courier New"/>
              </a:rPr>
              <a:t> ((distance), "cm")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</a:t>
            </a:r>
            <a:r>
              <a:rPr lang="fr-FR" sz="1000">
                <a:latin typeface="Courier New"/>
                <a:cs typeface="Courier New"/>
              </a:rPr>
              <a:t>time.sleep</a:t>
            </a:r>
            <a:r>
              <a:rPr lang="fr-FR" sz="1000">
                <a:latin typeface="Courier New"/>
                <a:cs typeface="Courier New"/>
              </a:rPr>
              <a:t>(0.1)</a:t>
            </a:r>
            <a:endParaRPr/>
          </a:p>
          <a:p>
            <a:pPr>
              <a:defRPr/>
            </a:pPr>
            <a:endParaRPr lang="fr-FR" sz="1000">
              <a:latin typeface="Courier New"/>
              <a:cs typeface="Courier New"/>
            </a:endParaRPr>
          </a:p>
        </p:txBody>
      </p:sp>
      <p:sp>
        <p:nvSpPr>
          <p:cNvPr id="7" name="Rectangle 6" hidden="0"/>
          <p:cNvSpPr/>
          <p:nvPr isPhoto="0" userDrawn="0"/>
        </p:nvSpPr>
        <p:spPr bwMode="auto">
          <a:xfrm>
            <a:off x="7746721" y="663070"/>
            <a:ext cx="4202123" cy="1027618"/>
          </a:xfrm>
          <a:prstGeom prst="wedgeRectCallout">
            <a:avLst>
              <a:gd name="adj1" fmla="val -144285"/>
              <a:gd name="adj2" fmla="val 85387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On définit les caractéristiques structurelles et fonctionnelles de notre module (ici le HCSR04) dans une classe</a:t>
            </a:r>
            <a:endParaRPr lang="fr-FR"/>
          </a:p>
        </p:txBody>
      </p:sp>
      <p:sp>
        <p:nvSpPr>
          <p:cNvPr id="8" name="Rectangle 7" hidden="0"/>
          <p:cNvSpPr/>
          <p:nvPr isPhoto="0" userDrawn="0"/>
        </p:nvSpPr>
        <p:spPr bwMode="auto">
          <a:xfrm>
            <a:off x="10066969" y="5327007"/>
            <a:ext cx="1419540" cy="683375"/>
          </a:xfrm>
          <a:prstGeom prst="wedgeRectCallout">
            <a:avLst>
              <a:gd name="adj1" fmla="val -97625"/>
              <a:gd name="adj2" fmla="val -47011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Programme principal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Allumer des diodes colorées </a:t>
            </a:r>
            <a:r>
              <a:rPr lang="fr-FR"/>
              <a:t>Neopixel</a:t>
            </a:r>
            <a:endParaRPr lang="fr-FR"/>
          </a:p>
        </p:txBody>
      </p:sp>
      <p:sp>
        <p:nvSpPr>
          <p:cNvPr id="4" name="ZoneTexte 3" hidden="0"/>
          <p:cNvSpPr txBox="1"/>
          <p:nvPr isPhoto="0" userDrawn="0"/>
        </p:nvSpPr>
        <p:spPr bwMode="auto">
          <a:xfrm>
            <a:off x="606176" y="1464656"/>
            <a:ext cx="3986372" cy="50013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import machine, </a:t>
            </a:r>
            <a:r>
              <a:rPr lang="fr-FR" sz="1100">
                <a:latin typeface="Courier New"/>
                <a:cs typeface="Courier New"/>
              </a:rPr>
              <a:t>neopixel</a:t>
            </a: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import time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import </a:t>
            </a:r>
            <a:r>
              <a:rPr lang="fr-FR" sz="1100">
                <a:latin typeface="Courier New"/>
                <a:cs typeface="Courier New"/>
              </a:rPr>
              <a:t>random</a:t>
            </a: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 = </a:t>
            </a:r>
            <a:r>
              <a:rPr lang="fr-FR" sz="1100">
                <a:latin typeface="Courier New"/>
                <a:cs typeface="Courier New"/>
              </a:rPr>
              <a:t>neopixel.NeoPixel</a:t>
            </a:r>
            <a:r>
              <a:rPr lang="fr-FR" sz="1100">
                <a:latin typeface="Courier New"/>
                <a:cs typeface="Courier New"/>
              </a:rPr>
              <a:t>(</a:t>
            </a:r>
            <a:r>
              <a:rPr lang="fr-FR" sz="1100">
                <a:latin typeface="Courier New"/>
                <a:cs typeface="Courier New"/>
              </a:rPr>
              <a:t>machine.Pin</a:t>
            </a:r>
            <a:r>
              <a:rPr lang="fr-FR" sz="1100">
                <a:latin typeface="Courier New"/>
                <a:cs typeface="Courier New"/>
              </a:rPr>
              <a:t>(4), 1)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dt</a:t>
            </a:r>
            <a:r>
              <a:rPr lang="fr-FR" sz="1100">
                <a:latin typeface="Courier New"/>
                <a:cs typeface="Courier New"/>
              </a:rPr>
              <a:t> = 20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(0, 0, 0)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time.sleep_ms</a:t>
            </a:r>
            <a:r>
              <a:rPr lang="fr-FR" sz="1100">
                <a:latin typeface="Courier New"/>
                <a:cs typeface="Courier New"/>
              </a:rPr>
              <a:t>(1000)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print</a:t>
            </a:r>
            <a:r>
              <a:rPr lang="fr-FR" sz="1100">
                <a:latin typeface="Courier New"/>
                <a:cs typeface="Courier New"/>
              </a:rPr>
              <a:t>("green")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for i in range(255):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(i, 0, 0)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time.sleep_ms</a:t>
            </a:r>
            <a:r>
              <a:rPr lang="fr-FR" sz="1100">
                <a:latin typeface="Courier New"/>
                <a:cs typeface="Courier New"/>
              </a:rPr>
              <a:t>(</a:t>
            </a:r>
            <a:r>
              <a:rPr lang="fr-FR" sz="1100">
                <a:latin typeface="Courier New"/>
                <a:cs typeface="Courier New"/>
              </a:rPr>
              <a:t>dt</a:t>
            </a:r>
            <a:r>
              <a:rPr lang="fr-FR" sz="11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print</a:t>
            </a:r>
            <a:r>
              <a:rPr lang="fr-FR" sz="1100">
                <a:latin typeface="Courier New"/>
                <a:cs typeface="Courier New"/>
              </a:rPr>
              <a:t>("</a:t>
            </a:r>
            <a:r>
              <a:rPr lang="fr-FR" sz="1100">
                <a:latin typeface="Courier New"/>
                <a:cs typeface="Courier New"/>
              </a:rPr>
              <a:t>red</a:t>
            </a:r>
            <a:r>
              <a:rPr lang="fr-FR" sz="1100">
                <a:latin typeface="Courier New"/>
                <a:cs typeface="Courier New"/>
              </a:rPr>
              <a:t>")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for i in range(255):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(0, i, 0)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time.sleep_ms</a:t>
            </a:r>
            <a:r>
              <a:rPr lang="fr-FR" sz="1100">
                <a:latin typeface="Courier New"/>
                <a:cs typeface="Courier New"/>
              </a:rPr>
              <a:t>(</a:t>
            </a:r>
            <a:r>
              <a:rPr lang="fr-FR" sz="1100">
                <a:latin typeface="Courier New"/>
                <a:cs typeface="Courier New"/>
              </a:rPr>
              <a:t>dt</a:t>
            </a:r>
            <a:r>
              <a:rPr lang="fr-FR" sz="11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print</a:t>
            </a:r>
            <a:r>
              <a:rPr lang="fr-FR" sz="1100">
                <a:latin typeface="Courier New"/>
                <a:cs typeface="Courier New"/>
              </a:rPr>
              <a:t>("</a:t>
            </a:r>
            <a:r>
              <a:rPr lang="fr-FR" sz="1100">
                <a:latin typeface="Courier New"/>
                <a:cs typeface="Courier New"/>
              </a:rPr>
              <a:t>blue</a:t>
            </a:r>
            <a:r>
              <a:rPr lang="fr-FR" sz="1100">
                <a:latin typeface="Courier New"/>
                <a:cs typeface="Courier New"/>
              </a:rPr>
              <a:t>")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for i in range(255):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(0, 0, i)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time.sleep_ms</a:t>
            </a:r>
            <a:r>
              <a:rPr lang="fr-FR" sz="1100">
                <a:latin typeface="Courier New"/>
                <a:cs typeface="Courier New"/>
              </a:rPr>
              <a:t>(</a:t>
            </a:r>
            <a:r>
              <a:rPr lang="fr-FR" sz="1100">
                <a:latin typeface="Courier New"/>
                <a:cs typeface="Courier New"/>
              </a:rPr>
              <a:t>dt</a:t>
            </a:r>
            <a:r>
              <a:rPr lang="fr-FR" sz="1100">
                <a:latin typeface="Courier New"/>
                <a:cs typeface="Courier New"/>
              </a:rPr>
              <a:t>)</a:t>
            </a:r>
            <a:endParaRPr lang="fr-FR" sz="1100">
              <a:latin typeface="Courier New"/>
              <a:cs typeface="Courier New"/>
            </a:endParaRPr>
          </a:p>
        </p:txBody>
      </p:sp>
      <p:sp>
        <p:nvSpPr>
          <p:cNvPr id="5" name="ZoneTexte 4" hidden="0"/>
          <p:cNvSpPr txBox="1"/>
          <p:nvPr isPhoto="0" userDrawn="0"/>
        </p:nvSpPr>
        <p:spPr bwMode="auto">
          <a:xfrm>
            <a:off x="8234783" y="2713020"/>
            <a:ext cx="2774022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print</a:t>
            </a:r>
            <a:r>
              <a:rPr lang="fr-FR" sz="1100">
                <a:latin typeface="Courier New"/>
                <a:cs typeface="Courier New"/>
              </a:rPr>
              <a:t>("</a:t>
            </a:r>
            <a:r>
              <a:rPr lang="fr-FR" sz="1100">
                <a:latin typeface="Courier New"/>
                <a:cs typeface="Courier New"/>
              </a:rPr>
              <a:t>yellow</a:t>
            </a:r>
            <a:r>
              <a:rPr lang="fr-FR" sz="1100">
                <a:latin typeface="Courier New"/>
                <a:cs typeface="Courier New"/>
              </a:rPr>
              <a:t>")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for i in range(255):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(i, i, 0)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time.sleep_ms</a:t>
            </a:r>
            <a:r>
              <a:rPr lang="fr-FR" sz="1100">
                <a:latin typeface="Courier New"/>
                <a:cs typeface="Courier New"/>
              </a:rPr>
              <a:t>(</a:t>
            </a:r>
            <a:r>
              <a:rPr lang="fr-FR" sz="1100">
                <a:latin typeface="Courier New"/>
                <a:cs typeface="Courier New"/>
              </a:rPr>
              <a:t>dt</a:t>
            </a:r>
            <a:r>
              <a:rPr lang="fr-FR" sz="11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print</a:t>
            </a:r>
            <a:r>
              <a:rPr lang="fr-FR" sz="1100">
                <a:latin typeface="Courier New"/>
                <a:cs typeface="Courier New"/>
              </a:rPr>
              <a:t>("cyan")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for i in range(255):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(i, 0, i)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time.sleep_ms</a:t>
            </a:r>
            <a:r>
              <a:rPr lang="fr-FR" sz="1100">
                <a:latin typeface="Courier New"/>
                <a:cs typeface="Courier New"/>
              </a:rPr>
              <a:t>(</a:t>
            </a:r>
            <a:r>
              <a:rPr lang="fr-FR" sz="1100">
                <a:latin typeface="Courier New"/>
                <a:cs typeface="Courier New"/>
              </a:rPr>
              <a:t>dt</a:t>
            </a:r>
            <a:r>
              <a:rPr lang="fr-FR" sz="11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print</a:t>
            </a:r>
            <a:r>
              <a:rPr lang="fr-FR" sz="1100">
                <a:latin typeface="Courier New"/>
                <a:cs typeface="Courier New"/>
              </a:rPr>
              <a:t>("violet")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for i in range(255):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(0, i, i)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time.sleep_ms</a:t>
            </a:r>
            <a:r>
              <a:rPr lang="fr-FR" sz="1100">
                <a:latin typeface="Courier New"/>
                <a:cs typeface="Courier New"/>
              </a:rPr>
              <a:t>(</a:t>
            </a:r>
            <a:r>
              <a:rPr lang="fr-FR" sz="1100">
                <a:latin typeface="Courier New"/>
                <a:cs typeface="Courier New"/>
              </a:rPr>
              <a:t>dt</a:t>
            </a:r>
            <a:r>
              <a:rPr lang="fr-FR" sz="11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(0, 0, 0)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 lang="fr-FR" sz="1100">
              <a:latin typeface="Courier New"/>
              <a:cs typeface="Courier New"/>
            </a:endParaRPr>
          </a:p>
        </p:txBody>
      </p:sp>
      <p:sp>
        <p:nvSpPr>
          <p:cNvPr id="6" name="Rectangle 5" hidden="0"/>
          <p:cNvSpPr/>
          <p:nvPr isPhoto="0" userDrawn="0"/>
        </p:nvSpPr>
        <p:spPr bwMode="auto">
          <a:xfrm>
            <a:off x="5669630" y="1387457"/>
            <a:ext cx="3155872" cy="842034"/>
          </a:xfrm>
          <a:prstGeom prst="wedgeRectCallout">
            <a:avLst>
              <a:gd name="adj1" fmla="val -139170"/>
              <a:gd name="adj2" fmla="val -23669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La librairie </a:t>
            </a:r>
            <a:r>
              <a:rPr lang="fr-FR"/>
              <a:t>Neopixel</a:t>
            </a:r>
            <a:r>
              <a:rPr lang="fr-FR"/>
              <a:t> fournit toutes les commandes pour piloter les diodes </a:t>
            </a:r>
            <a:r>
              <a:rPr lang="fr-FR"/>
              <a:t>Neopixel</a:t>
            </a:r>
            <a:endParaRPr lang="fr-FR"/>
          </a:p>
        </p:txBody>
      </p:sp>
      <p:sp>
        <p:nvSpPr>
          <p:cNvPr id="7" name="Rectangle 6" hidden="0"/>
          <p:cNvSpPr/>
          <p:nvPr isPhoto="0" userDrawn="0"/>
        </p:nvSpPr>
        <p:spPr bwMode="auto">
          <a:xfrm>
            <a:off x="3853029" y="2769696"/>
            <a:ext cx="3155872" cy="842034"/>
          </a:xfrm>
          <a:prstGeom prst="wedgeRectCallout">
            <a:avLst>
              <a:gd name="adj1" fmla="val -121236"/>
              <a:gd name="adj2" fmla="val -91544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Ainsi il suffit d’instancier un objet </a:t>
            </a:r>
            <a:r>
              <a:rPr lang="fr-FR"/>
              <a:t>neopixel</a:t>
            </a:r>
            <a:r>
              <a:rPr lang="fr-FR"/>
              <a:t> qui saura adresser les diodes </a:t>
            </a:r>
            <a:r>
              <a:rPr lang="fr-FR"/>
              <a:t>Neopixel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Serveur Web</a:t>
            </a:r>
            <a:endParaRPr lang="fr-FR"/>
          </a:p>
        </p:txBody>
      </p:sp>
      <p:sp>
        <p:nvSpPr>
          <p:cNvPr id="4" name="Rectangle 3" hidden="0"/>
          <p:cNvSpPr/>
          <p:nvPr isPhoto="0" userDrawn="0"/>
        </p:nvSpPr>
        <p:spPr bwMode="auto">
          <a:xfrm>
            <a:off x="445526" y="1467442"/>
            <a:ext cx="484666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/>
              <a:t>import </a:t>
            </a:r>
            <a:r>
              <a:rPr lang="fr-FR" sz="1200"/>
              <a:t>socket</a:t>
            </a:r>
            <a:endParaRPr/>
          </a:p>
          <a:p>
            <a:pPr>
              <a:defRPr/>
            </a:pPr>
            <a:r>
              <a:rPr lang="fr-FR" sz="1200"/>
              <a:t>import </a:t>
            </a:r>
            <a:r>
              <a:rPr lang="fr-FR" sz="1200"/>
              <a:t>select</a:t>
            </a:r>
            <a:endParaRPr/>
          </a:p>
          <a:p>
            <a:pPr>
              <a:defRPr/>
            </a:pPr>
            <a:r>
              <a:rPr lang="fr-FR" sz="1200"/>
              <a:t>import network</a:t>
            </a:r>
            <a:endParaRPr lang="fr-FR" sz="1200"/>
          </a:p>
          <a:p>
            <a:pPr>
              <a:defRPr/>
            </a:pPr>
            <a:r>
              <a:rPr lang="fr-FR" sz="1200"/>
              <a:t>import </a:t>
            </a:r>
            <a:r>
              <a:rPr lang="fr-FR" sz="1200"/>
              <a:t>esp</a:t>
            </a:r>
            <a:endParaRPr lang="fr-FR" sz="1200"/>
          </a:p>
          <a:p>
            <a:pPr>
              <a:defRPr/>
            </a:pPr>
            <a:r>
              <a:rPr lang="fr-FR" sz="1200"/>
              <a:t>from</a:t>
            </a:r>
            <a:r>
              <a:rPr lang="fr-FR" sz="1200"/>
              <a:t> machine import Pin, ADC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esp.osdebug</a:t>
            </a:r>
            <a:r>
              <a:rPr lang="fr-FR" sz="1200"/>
              <a:t>(None)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import </a:t>
            </a:r>
            <a:r>
              <a:rPr lang="fr-FR" sz="1200"/>
              <a:t>gc</a:t>
            </a:r>
            <a:endParaRPr lang="fr-FR" sz="1200"/>
          </a:p>
          <a:p>
            <a:pPr>
              <a:defRPr/>
            </a:pPr>
            <a:r>
              <a:rPr lang="fr-FR" sz="1200"/>
              <a:t>gc.collect</a:t>
            </a:r>
            <a:r>
              <a:rPr lang="fr-FR" sz="1200"/>
              <a:t>()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def</a:t>
            </a:r>
            <a:r>
              <a:rPr lang="fr-FR" sz="1200"/>
              <a:t> </a:t>
            </a:r>
            <a:r>
              <a:rPr lang="fr-FR" sz="1200"/>
              <a:t>web_page</a:t>
            </a:r>
            <a:r>
              <a:rPr lang="fr-FR" sz="1200"/>
              <a:t>(client, commande</a:t>
            </a:r>
            <a:r>
              <a:rPr lang="fr-FR" sz="1200"/>
              <a:t>):</a:t>
            </a:r>
            <a:endParaRPr lang="fr-FR" sz="1200"/>
          </a:p>
          <a:p>
            <a:pPr>
              <a:defRPr/>
            </a:pPr>
            <a:r>
              <a:rPr lang="fr-FR" sz="1200"/>
              <a:t>    </a:t>
            </a:r>
            <a:r>
              <a:rPr lang="fr-FR" sz="1200"/>
              <a:t>html </a:t>
            </a:r>
            <a:r>
              <a:rPr lang="fr-FR" sz="1200"/>
              <a:t>= """</a:t>
            </a:r>
            <a:endParaRPr/>
          </a:p>
          <a:p>
            <a:pPr>
              <a:defRPr/>
            </a:pPr>
            <a:r>
              <a:rPr lang="fr-FR" sz="1200"/>
              <a:t>&lt;!DOCTYPE html&gt; </a:t>
            </a:r>
            <a:r>
              <a:rPr lang="fr-FR" sz="1200"/>
              <a:t>&lt;html</a:t>
            </a:r>
            <a:r>
              <a:rPr lang="fr-FR" sz="1200"/>
              <a:t>&gt; </a:t>
            </a:r>
            <a:r>
              <a:rPr lang="fr-FR" sz="1200"/>
              <a:t>&lt;</a:t>
            </a:r>
            <a:r>
              <a:rPr lang="fr-FR" sz="1200"/>
              <a:t>head</a:t>
            </a:r>
            <a:r>
              <a:rPr lang="fr-FR" sz="1200"/>
              <a:t>&gt; </a:t>
            </a:r>
            <a:r>
              <a:rPr lang="fr-FR" sz="1200"/>
              <a:t>&lt;style</a:t>
            </a:r>
            <a:r>
              <a:rPr lang="fr-FR" sz="1200"/>
              <a:t>&gt; </a:t>
            </a:r>
            <a:r>
              <a:rPr lang="fr-FR" sz="1200"/>
              <a:t>… &lt;/style&gt; \n</a:t>
            </a:r>
            <a:endParaRPr/>
          </a:p>
          <a:p>
            <a:pPr>
              <a:defRPr/>
            </a:pPr>
            <a:r>
              <a:rPr lang="fr-FR" sz="1200"/>
              <a:t>  </a:t>
            </a:r>
            <a:r>
              <a:rPr lang="fr-FR" sz="1200"/>
              <a:t>&lt;center&gt; &lt;h1&gt;Robot Service Jeunesse&lt;/h1</a:t>
            </a:r>
            <a:r>
              <a:rPr lang="fr-FR" sz="1200"/>
              <a:t>&gt;  … &lt;/</a:t>
            </a:r>
            <a:r>
              <a:rPr lang="fr-FR" sz="1200"/>
              <a:t>center&gt; \n</a:t>
            </a:r>
            <a:endParaRPr/>
          </a:p>
          <a:p>
            <a:pPr>
              <a:defRPr/>
            </a:pPr>
            <a:r>
              <a:rPr lang="fr-FR" sz="1200"/>
              <a:t>&lt;/</a:t>
            </a:r>
            <a:r>
              <a:rPr lang="fr-FR" sz="1200"/>
              <a:t>head</a:t>
            </a:r>
            <a:r>
              <a:rPr lang="fr-FR" sz="1200"/>
              <a:t>&gt; \n</a:t>
            </a:r>
            <a:endParaRPr/>
          </a:p>
          <a:p>
            <a:pPr>
              <a:defRPr/>
            </a:pPr>
            <a:r>
              <a:rPr lang="fr-FR" sz="1200"/>
              <a:t>&lt;/html&gt;</a:t>
            </a:r>
            <a:endParaRPr/>
          </a:p>
          <a:p>
            <a:pPr>
              <a:defRPr/>
            </a:pPr>
            <a:r>
              <a:rPr lang="fr-FR" sz="1200"/>
              <a:t>"""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r>
              <a:rPr lang="fr-FR" sz="1200"/>
              <a:t>while</a:t>
            </a:r>
            <a:r>
              <a:rPr lang="fr-FR" sz="1200"/>
              <a:t> </a:t>
            </a:r>
            <a:r>
              <a:rPr lang="fr-FR" sz="1200"/>
              <a:t>True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try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        n = </a:t>
            </a:r>
            <a:r>
              <a:rPr lang="fr-FR" sz="1200"/>
              <a:t>len</a:t>
            </a:r>
            <a:r>
              <a:rPr lang="fr-FR" sz="1200"/>
              <a:t>(html)</a:t>
            </a:r>
            <a:endParaRPr lang="fr-FR" sz="1200"/>
          </a:p>
          <a:p>
            <a:pPr>
              <a:defRPr/>
            </a:pPr>
            <a:r>
              <a:rPr lang="fr-FR" sz="1200"/>
              <a:t>            ns = </a:t>
            </a:r>
            <a:r>
              <a:rPr lang="fr-FR" sz="1200"/>
              <a:t>client.write</a:t>
            </a:r>
            <a:r>
              <a:rPr lang="fr-FR" sz="1200"/>
              <a:t>(html)</a:t>
            </a:r>
            <a:endParaRPr lang="fr-FR" sz="1200"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client.close</a:t>
            </a:r>
            <a:r>
              <a:rPr lang="fr-FR" sz="1200"/>
              <a:t>()</a:t>
            </a:r>
            <a:endParaRPr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print</a:t>
            </a:r>
            <a:r>
              <a:rPr lang="fr-FR" sz="1200"/>
              <a:t>("</a:t>
            </a:r>
            <a:r>
              <a:rPr lang="fr-FR" sz="1200"/>
              <a:t>sending</a:t>
            </a:r>
            <a:r>
              <a:rPr lang="fr-FR" sz="1200"/>
              <a:t> </a:t>
            </a:r>
            <a:r>
              <a:rPr lang="fr-FR" sz="1200"/>
              <a:t>answers</a:t>
            </a:r>
            <a:r>
              <a:rPr lang="fr-FR" sz="1200"/>
              <a:t>", n, ns)</a:t>
            </a:r>
            <a:endParaRPr/>
          </a:p>
          <a:p>
            <a:pPr>
              <a:defRPr/>
            </a:pPr>
            <a:r>
              <a:rPr lang="fr-FR" sz="1200"/>
              <a:t>            break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except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pass</a:t>
            </a:r>
            <a:endParaRPr lang="fr-FR" sz="1200"/>
          </a:p>
        </p:txBody>
      </p:sp>
      <p:sp>
        <p:nvSpPr>
          <p:cNvPr id="9" name="Rectangle 8" hidden="0"/>
          <p:cNvSpPr/>
          <p:nvPr isPhoto="0" userDrawn="0"/>
        </p:nvSpPr>
        <p:spPr bwMode="auto">
          <a:xfrm>
            <a:off x="7105817" y="860201"/>
            <a:ext cx="2435750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/>
              <a:t>pot </a:t>
            </a:r>
            <a:r>
              <a:rPr lang="fr-FR" sz="1200"/>
              <a:t>= ADC(0)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def</a:t>
            </a:r>
            <a:r>
              <a:rPr lang="fr-FR" sz="1200"/>
              <a:t> </a:t>
            </a:r>
            <a:r>
              <a:rPr lang="fr-FR" sz="1200"/>
              <a:t>cps</a:t>
            </a:r>
            <a:r>
              <a:rPr lang="fr-FR" sz="1200"/>
              <a:t>(pot):</a:t>
            </a:r>
            <a:endParaRPr/>
          </a:p>
          <a:p>
            <a:pPr>
              <a:defRPr/>
            </a:pPr>
            <a:r>
              <a:rPr lang="fr-FR" sz="1200"/>
              <a:t>    a = 40</a:t>
            </a:r>
            <a:endParaRPr/>
          </a:p>
          <a:p>
            <a:pPr>
              <a:defRPr/>
            </a:pPr>
            <a:r>
              <a:rPr lang="fr-FR" sz="1200"/>
              <a:t>    b = 430</a:t>
            </a:r>
            <a:endParaRPr/>
          </a:p>
          <a:p>
            <a:pPr>
              <a:defRPr/>
            </a:pPr>
            <a:r>
              <a:rPr lang="fr-FR" sz="1200"/>
              <a:t>    v = </a:t>
            </a:r>
            <a:r>
              <a:rPr lang="fr-FR" sz="1200"/>
              <a:t>pot.read</a:t>
            </a:r>
            <a:r>
              <a:rPr lang="fr-FR" sz="1200"/>
              <a:t>()</a:t>
            </a:r>
            <a:endParaRPr/>
          </a:p>
          <a:p>
            <a:pPr>
              <a:defRPr/>
            </a:pPr>
            <a:r>
              <a:rPr lang="fr-FR" sz="1200"/>
              <a:t>    return (v - a)/(b - a</a:t>
            </a:r>
            <a:r>
              <a:rPr lang="fr-FR" sz="1200"/>
              <a:t>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d</a:t>
            </a:r>
            <a:r>
              <a:rPr lang="fr-FR" sz="1200"/>
              <a:t>ef</a:t>
            </a:r>
            <a:r>
              <a:rPr lang="fr-FR" sz="1200"/>
              <a:t> </a:t>
            </a:r>
            <a:r>
              <a:rPr lang="fr-FR" sz="1200"/>
              <a:t>module_a</a:t>
            </a:r>
            <a:r>
              <a:rPr lang="fr-FR" sz="1200"/>
              <a:t>():</a:t>
            </a:r>
            <a:endParaRPr/>
          </a:p>
          <a:p>
            <a:pPr>
              <a:defRPr/>
            </a:pPr>
            <a:r>
              <a:rPr lang="fr-FR" sz="1200"/>
              <a:t> </a:t>
            </a:r>
            <a:r>
              <a:rPr lang="fr-FR" sz="1200"/>
              <a:t>   </a:t>
            </a:r>
            <a:r>
              <a:rPr lang="fr-FR" sz="1200"/>
              <a:t>print</a:t>
            </a:r>
            <a:r>
              <a:rPr lang="fr-FR" sz="1200"/>
              <a:t>(" lecture du module…")     </a:t>
            </a:r>
            <a:endParaRPr lang="fr-FR" sz="1200"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def</a:t>
            </a:r>
            <a:r>
              <a:rPr lang="fr-FR" sz="1200"/>
              <a:t> </a:t>
            </a:r>
            <a:r>
              <a:rPr lang="fr-FR" sz="1200"/>
              <a:t>do_something_else</a:t>
            </a:r>
            <a:r>
              <a:rPr lang="fr-FR" sz="1200"/>
              <a:t>():</a:t>
            </a:r>
            <a:endParaRPr/>
          </a:p>
          <a:p>
            <a:pPr>
              <a:defRPr/>
            </a:pPr>
            <a:r>
              <a:rPr lang="fr-FR" sz="1200"/>
              <a:t> </a:t>
            </a:r>
            <a:r>
              <a:rPr lang="fr-FR" sz="1200"/>
              <a:t>    </a:t>
            </a:r>
            <a:r>
              <a:rPr lang="fr-FR" sz="1200"/>
              <a:t>print</a:t>
            </a:r>
            <a:r>
              <a:rPr lang="fr-FR" sz="1200"/>
              <a:t>("</a:t>
            </a:r>
            <a:r>
              <a:rPr lang="fr-FR" sz="1200"/>
              <a:t>doing</a:t>
            </a:r>
            <a:r>
              <a:rPr lang="fr-FR" sz="1200"/>
              <a:t> </a:t>
            </a:r>
            <a:r>
              <a:rPr lang="fr-FR" sz="1200"/>
              <a:t>somethig</a:t>
            </a:r>
            <a:r>
              <a:rPr lang="fr-FR" sz="1200"/>
              <a:t> </a:t>
            </a:r>
            <a:r>
              <a:rPr lang="fr-FR" sz="1200"/>
              <a:t>else</a:t>
            </a:r>
            <a:r>
              <a:rPr lang="fr-FR" sz="1200"/>
              <a:t>")</a:t>
            </a:r>
            <a:endParaRPr/>
          </a:p>
          <a:p>
            <a:pPr>
              <a:defRPr/>
            </a:pPr>
            <a:r>
              <a:rPr lang="fr-FR" sz="1200"/>
              <a:t>     </a:t>
            </a:r>
            <a:r>
              <a:rPr lang="fr-FR" sz="1200"/>
              <a:t>print</a:t>
            </a:r>
            <a:r>
              <a:rPr lang="fr-FR" sz="1200"/>
              <a:t>("CPS = ", </a:t>
            </a:r>
            <a:r>
              <a:rPr lang="fr-FR" sz="1200"/>
              <a:t>cps</a:t>
            </a:r>
            <a:r>
              <a:rPr lang="fr-FR" sz="1200"/>
              <a:t>(pot))</a:t>
            </a:r>
            <a:endParaRPr/>
          </a:p>
          <a:p>
            <a:pPr>
              <a:defRPr/>
            </a:pPr>
            <a:r>
              <a:rPr lang="fr-FR" sz="1200"/>
              <a:t>     </a:t>
            </a:r>
            <a:r>
              <a:rPr lang="fr-FR" sz="1200"/>
              <a:t>print</a:t>
            </a:r>
            <a:r>
              <a:rPr lang="fr-FR" sz="1200"/>
              <a:t>("A= </a:t>
            </a:r>
            <a:r>
              <a:rPr lang="fr-FR" sz="1200"/>
              <a:t>", </a:t>
            </a:r>
            <a:r>
              <a:rPr lang="fr-FR" sz="1200"/>
              <a:t>module_a</a:t>
            </a:r>
            <a:r>
              <a:rPr lang="fr-FR" sz="1200"/>
              <a:t>())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endParaRPr lang="fr-FR" sz="1200"/>
          </a:p>
          <a:p>
            <a:pPr>
              <a:defRPr/>
            </a:pPr>
            <a:r>
              <a:rPr lang="fr-FR" sz="1200"/>
              <a:t>    </a:t>
            </a:r>
            <a:endParaRPr lang="fr-FR" sz="1200"/>
          </a:p>
        </p:txBody>
      </p:sp>
      <p:sp>
        <p:nvSpPr>
          <p:cNvPr id="10" name="Rectangle 9" hidden="0"/>
          <p:cNvSpPr/>
          <p:nvPr isPhoto="0" userDrawn="0"/>
        </p:nvSpPr>
        <p:spPr bwMode="auto">
          <a:xfrm>
            <a:off x="6735373" y="5008954"/>
            <a:ext cx="1419540" cy="890913"/>
          </a:xfrm>
          <a:prstGeom prst="wedgeRectCallout">
            <a:avLst>
              <a:gd name="adj1" fmla="val -222535"/>
              <a:gd name="adj2" fmla="val -46119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Définition de la page Web pour le client</a:t>
            </a:r>
            <a:endParaRPr lang="fr-FR"/>
          </a:p>
        </p:txBody>
      </p:sp>
      <p:sp>
        <p:nvSpPr>
          <p:cNvPr id="11" name="Rectangle 10" hidden="0"/>
          <p:cNvSpPr/>
          <p:nvPr isPhoto="0" userDrawn="0"/>
        </p:nvSpPr>
        <p:spPr bwMode="auto">
          <a:xfrm>
            <a:off x="8963763" y="4162512"/>
            <a:ext cx="2908234" cy="890913"/>
          </a:xfrm>
          <a:prstGeom prst="wedgeRectCallout">
            <a:avLst>
              <a:gd name="adj1" fmla="val -45165"/>
              <a:gd name="adj2" fmla="val -128813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Définition des actions spécifiques dans le serveur, pour contrôler des modules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 hidden="0"/>
          <p:cNvSpPr/>
          <p:nvPr isPhoto="0" userDrawn="0"/>
        </p:nvSpPr>
        <p:spPr bwMode="auto">
          <a:xfrm>
            <a:off x="214130" y="234914"/>
            <a:ext cx="4627651" cy="600164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/>
              <a:t>ssid</a:t>
            </a:r>
            <a:r>
              <a:rPr lang="fr-FR" sz="1200"/>
              <a:t> </a:t>
            </a:r>
            <a:r>
              <a:rPr lang="fr-FR" sz="1200"/>
              <a:t>= 'RCO_123'                  #Set </a:t>
            </a:r>
            <a:r>
              <a:rPr lang="fr-FR" sz="1200"/>
              <a:t>your</a:t>
            </a:r>
            <a:r>
              <a:rPr lang="fr-FR" sz="1200"/>
              <a:t> </a:t>
            </a:r>
            <a:r>
              <a:rPr lang="fr-FR" sz="1200"/>
              <a:t>own</a:t>
            </a:r>
            <a:r>
              <a:rPr lang="fr-FR" sz="1200"/>
              <a:t> </a:t>
            </a:r>
            <a:endParaRPr/>
          </a:p>
          <a:p>
            <a:pPr>
              <a:defRPr/>
            </a:pPr>
            <a:r>
              <a:rPr lang="fr-FR" sz="1200"/>
              <a:t>password</a:t>
            </a:r>
            <a:r>
              <a:rPr lang="fr-FR" sz="1200"/>
              <a:t> = '12345678'      #Set </a:t>
            </a:r>
            <a:r>
              <a:rPr lang="fr-FR" sz="1200"/>
              <a:t>your</a:t>
            </a:r>
            <a:r>
              <a:rPr lang="fr-FR" sz="1200"/>
              <a:t> </a:t>
            </a:r>
            <a:r>
              <a:rPr lang="fr-FR" sz="1200"/>
              <a:t>own</a:t>
            </a:r>
            <a:r>
              <a:rPr lang="fr-FR" sz="1200"/>
              <a:t> </a:t>
            </a:r>
            <a:r>
              <a:rPr lang="fr-FR" sz="1200"/>
              <a:t>password</a:t>
            </a:r>
            <a:endParaRPr lang="fr-FR" sz="1200"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ap</a:t>
            </a:r>
            <a:r>
              <a:rPr lang="fr-FR" sz="1200"/>
              <a:t> </a:t>
            </a:r>
            <a:r>
              <a:rPr lang="fr-FR" sz="1200"/>
              <a:t>= </a:t>
            </a:r>
            <a:r>
              <a:rPr lang="fr-FR" sz="1200"/>
              <a:t>network.WLAN</a:t>
            </a:r>
            <a:r>
              <a:rPr lang="fr-FR" sz="1200"/>
              <a:t>(</a:t>
            </a:r>
            <a:r>
              <a:rPr lang="fr-FR" sz="1200"/>
              <a:t>network.AP_IF</a:t>
            </a:r>
            <a:r>
              <a:rPr lang="fr-FR" sz="1200"/>
              <a:t>)</a:t>
            </a:r>
            <a:endParaRPr/>
          </a:p>
          <a:p>
            <a:pPr>
              <a:defRPr/>
            </a:pPr>
            <a:r>
              <a:rPr lang="fr-FR" sz="1200"/>
              <a:t>ap.active</a:t>
            </a:r>
            <a:r>
              <a:rPr lang="fr-FR" sz="1200"/>
              <a:t>(False</a:t>
            </a:r>
            <a:r>
              <a:rPr lang="fr-FR" sz="1200"/>
              <a:t>)</a:t>
            </a:r>
            <a:endParaRPr lang="fr-FR" sz="1200"/>
          </a:p>
          <a:p>
            <a:pPr>
              <a:defRPr/>
            </a:pPr>
            <a:r>
              <a:rPr lang="fr-FR" sz="1200"/>
              <a:t>ap.active</a:t>
            </a:r>
            <a:r>
              <a:rPr lang="fr-FR" sz="1200"/>
              <a:t>(</a:t>
            </a:r>
            <a:r>
              <a:rPr lang="fr-FR" sz="1200"/>
              <a:t>True</a:t>
            </a:r>
            <a:r>
              <a:rPr lang="fr-FR" sz="1200"/>
              <a:t>)</a:t>
            </a:r>
            <a:endParaRPr lang="fr-FR" sz="1200"/>
          </a:p>
          <a:p>
            <a:pPr>
              <a:defRPr/>
            </a:pPr>
            <a:r>
              <a:rPr lang="fr-FR" sz="1200"/>
              <a:t>ap.config</a:t>
            </a:r>
            <a:r>
              <a:rPr lang="fr-FR" sz="1200"/>
              <a:t>(</a:t>
            </a:r>
            <a:r>
              <a:rPr lang="fr-FR" sz="1200"/>
              <a:t>essid</a:t>
            </a:r>
            <a:r>
              <a:rPr lang="fr-FR" sz="1200"/>
              <a:t>=</a:t>
            </a:r>
            <a:r>
              <a:rPr lang="fr-FR" sz="1200"/>
              <a:t>ssid</a:t>
            </a:r>
            <a:r>
              <a:rPr lang="fr-FR" sz="1200"/>
              <a:t>, </a:t>
            </a:r>
            <a:r>
              <a:rPr lang="fr-FR" sz="1200"/>
              <a:t>password</a:t>
            </a:r>
            <a:r>
              <a:rPr lang="fr-FR" sz="1200"/>
              <a:t>=</a:t>
            </a:r>
            <a:r>
              <a:rPr lang="fr-FR" sz="1200"/>
              <a:t>password</a:t>
            </a:r>
            <a:r>
              <a:rPr lang="fr-FR" sz="1200"/>
              <a:t>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while</a:t>
            </a:r>
            <a:r>
              <a:rPr lang="fr-FR" sz="1200"/>
              <a:t> </a:t>
            </a:r>
            <a:r>
              <a:rPr lang="fr-FR" sz="1200"/>
              <a:t>ap.active</a:t>
            </a:r>
            <a:r>
              <a:rPr lang="fr-FR" sz="1200"/>
              <a:t>() == False:</a:t>
            </a:r>
            <a:endParaRPr/>
          </a:p>
          <a:p>
            <a:pPr>
              <a:defRPr/>
            </a:pPr>
            <a:r>
              <a:rPr lang="fr-FR" sz="1200"/>
              <a:t>  </a:t>
            </a:r>
            <a:r>
              <a:rPr lang="fr-FR" sz="1200"/>
              <a:t>pass</a:t>
            </a:r>
            <a:endParaRPr lang="fr-FR" sz="1200"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print</a:t>
            </a:r>
            <a:r>
              <a:rPr lang="fr-FR" sz="1200"/>
              <a:t>('Connection </a:t>
            </a:r>
            <a:r>
              <a:rPr lang="fr-FR" sz="1200"/>
              <a:t>is</a:t>
            </a:r>
            <a:r>
              <a:rPr lang="fr-FR" sz="1200"/>
              <a:t> </a:t>
            </a:r>
            <a:r>
              <a:rPr lang="fr-FR" sz="1200"/>
              <a:t>successful</a:t>
            </a:r>
            <a:r>
              <a:rPr lang="fr-FR" sz="1200"/>
              <a:t>')</a:t>
            </a:r>
            <a:endParaRPr/>
          </a:p>
          <a:p>
            <a:pPr>
              <a:defRPr/>
            </a:pPr>
            <a:r>
              <a:rPr lang="fr-FR" sz="1200"/>
              <a:t>print</a:t>
            </a:r>
            <a:r>
              <a:rPr lang="fr-FR" sz="1200"/>
              <a:t>(</a:t>
            </a:r>
            <a:r>
              <a:rPr lang="fr-FR" sz="1200"/>
              <a:t>ap.ifconfig</a:t>
            </a:r>
            <a:r>
              <a:rPr lang="fr-FR" sz="1200"/>
              <a:t>())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i = 0</a:t>
            </a:r>
            <a:endParaRPr/>
          </a:p>
          <a:p>
            <a:pPr>
              <a:defRPr/>
            </a:pPr>
            <a:r>
              <a:rPr lang="fr-FR" sz="1200"/>
              <a:t>while</a:t>
            </a:r>
            <a:r>
              <a:rPr lang="fr-FR" sz="1200"/>
              <a:t> </a:t>
            </a:r>
            <a:r>
              <a:rPr lang="fr-FR" sz="1200"/>
              <a:t>True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r>
              <a:rPr lang="fr-FR" sz="1200"/>
              <a:t>print</a:t>
            </a:r>
            <a:r>
              <a:rPr lang="fr-FR" sz="1200"/>
              <a:t>('</a:t>
            </a:r>
            <a:r>
              <a:rPr lang="fr-FR" sz="1200"/>
              <a:t>Creating</a:t>
            </a:r>
            <a:r>
              <a:rPr lang="fr-FR" sz="1200"/>
              <a:t> socket')</a:t>
            </a:r>
            <a:endParaRPr/>
          </a:p>
          <a:p>
            <a:pPr>
              <a:defRPr/>
            </a:pPr>
            <a:r>
              <a:rPr lang="fr-FR" sz="1200"/>
              <a:t>    s = </a:t>
            </a:r>
            <a:r>
              <a:rPr lang="fr-FR" sz="1200"/>
              <a:t>socket.socket</a:t>
            </a:r>
            <a:r>
              <a:rPr lang="fr-FR" sz="1200"/>
              <a:t>(</a:t>
            </a:r>
            <a:r>
              <a:rPr lang="fr-FR" sz="1200"/>
              <a:t>socket.AF_INET</a:t>
            </a:r>
            <a:r>
              <a:rPr lang="fr-FR" sz="1200"/>
              <a:t>, </a:t>
            </a:r>
            <a:r>
              <a:rPr lang="fr-FR" sz="1200"/>
              <a:t>socket.SOCK_STREAM</a:t>
            </a:r>
            <a:r>
              <a:rPr lang="fr-FR" sz="1200"/>
              <a:t>) </a:t>
            </a:r>
            <a:endParaRPr lang="fr-FR" sz="1200"/>
          </a:p>
          <a:p>
            <a:pPr>
              <a:defRPr/>
            </a:pPr>
            <a:r>
              <a:rPr lang="fr-FR" sz="1200"/>
              <a:t> </a:t>
            </a:r>
            <a:r>
              <a:rPr lang="fr-FR" sz="1200"/>
              <a:t>   </a:t>
            </a:r>
            <a:r>
              <a:rPr lang="fr-FR" sz="1200"/>
              <a:t>try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print</a:t>
            </a:r>
            <a:r>
              <a:rPr lang="fr-FR" sz="1200"/>
              <a:t>('Binding socket on port ', 80)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s.bind</a:t>
            </a:r>
            <a:r>
              <a:rPr lang="fr-FR" sz="1200"/>
              <a:t>(('', 80))</a:t>
            </a:r>
            <a:endParaRPr/>
          </a:p>
          <a:p>
            <a:pPr>
              <a:defRPr/>
            </a:pPr>
            <a:r>
              <a:rPr lang="fr-FR" sz="1200"/>
              <a:t>        break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r>
              <a:rPr lang="fr-FR" sz="1200"/>
              <a:t>except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s.close</a:t>
            </a:r>
            <a:r>
              <a:rPr lang="fr-FR" sz="1200"/>
              <a:t>()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    if i &gt; 10: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print</a:t>
            </a:r>
            <a:r>
              <a:rPr lang="fr-FR" sz="1200"/>
              <a:t>("timeout")</a:t>
            </a:r>
            <a:endParaRPr/>
          </a:p>
          <a:p>
            <a:pPr>
              <a:defRPr/>
            </a:pPr>
            <a:r>
              <a:rPr lang="fr-FR" sz="1200"/>
              <a:t>        break</a:t>
            </a:r>
            <a:endParaRPr/>
          </a:p>
          <a:p>
            <a:pPr>
              <a:defRPr/>
            </a:pPr>
            <a:r>
              <a:rPr lang="fr-FR" sz="1200"/>
              <a:t>    i += 1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s.listen</a:t>
            </a:r>
            <a:r>
              <a:rPr lang="fr-FR" sz="1200"/>
              <a:t>(5</a:t>
            </a:r>
            <a:r>
              <a:rPr lang="fr-FR" sz="1200"/>
              <a:t>)</a:t>
            </a:r>
            <a:endParaRPr/>
          </a:p>
          <a:p>
            <a:pPr>
              <a:defRPr/>
            </a:pPr>
            <a:r>
              <a:rPr lang="fr-FR" sz="1200"/>
              <a:t>print</a:t>
            </a:r>
            <a:r>
              <a:rPr lang="fr-FR" sz="1200"/>
              <a:t>('</a:t>
            </a:r>
            <a:r>
              <a:rPr lang="fr-FR" sz="1200"/>
              <a:t>Listening</a:t>
            </a:r>
            <a:r>
              <a:rPr lang="fr-FR" sz="1200"/>
              <a:t> socket</a:t>
            </a:r>
            <a:r>
              <a:rPr lang="fr-FR" sz="1200"/>
              <a:t>')</a:t>
            </a:r>
            <a:endParaRPr lang="fr-FR" sz="1200"/>
          </a:p>
        </p:txBody>
      </p:sp>
      <p:sp>
        <p:nvSpPr>
          <p:cNvPr id="5" name="Rectangle 4" hidden="0"/>
          <p:cNvSpPr/>
          <p:nvPr isPhoto="0" userDrawn="0"/>
        </p:nvSpPr>
        <p:spPr bwMode="auto">
          <a:xfrm>
            <a:off x="7685033" y="425164"/>
            <a:ext cx="3611448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/>
              <a:t>def</a:t>
            </a:r>
            <a:r>
              <a:rPr lang="fr-FR" sz="1200"/>
              <a:t> </a:t>
            </a:r>
            <a:r>
              <a:rPr lang="fr-FR" sz="1200"/>
              <a:t>client_handler</a:t>
            </a:r>
            <a:r>
              <a:rPr lang="fr-FR" sz="1200"/>
              <a:t>(commande):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r>
              <a:rPr lang="fr-FR" sz="1200"/>
              <a:t>print</a:t>
            </a:r>
            <a:r>
              <a:rPr lang="fr-FR" sz="1200"/>
              <a:t>("</a:t>
            </a:r>
            <a:r>
              <a:rPr lang="fr-FR" sz="1200"/>
              <a:t>client_handler</a:t>
            </a:r>
            <a:r>
              <a:rPr lang="fr-FR" sz="1200"/>
              <a:t>", commande)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def</a:t>
            </a:r>
            <a:r>
              <a:rPr lang="fr-FR" sz="1200"/>
              <a:t> </a:t>
            </a:r>
            <a:r>
              <a:rPr lang="fr-FR" sz="1200"/>
              <a:t>read</a:t>
            </a:r>
            <a:r>
              <a:rPr lang="fr-FR" sz="1200"/>
              <a:t>(s):</a:t>
            </a:r>
            <a:endParaRPr/>
          </a:p>
          <a:p>
            <a:pPr>
              <a:defRPr/>
            </a:pPr>
            <a:r>
              <a:rPr lang="fr-FR" sz="1200"/>
              <a:t>    r, w, </a:t>
            </a:r>
            <a:r>
              <a:rPr lang="fr-FR" sz="1200"/>
              <a:t>err</a:t>
            </a:r>
            <a:r>
              <a:rPr lang="fr-FR" sz="1200"/>
              <a:t> = </a:t>
            </a:r>
            <a:r>
              <a:rPr lang="fr-FR" sz="1200"/>
              <a:t>select.select</a:t>
            </a:r>
            <a:r>
              <a:rPr lang="fr-FR" sz="1200"/>
              <a:t>((s,), (), (), 1)</a:t>
            </a:r>
            <a:endParaRPr/>
          </a:p>
          <a:p>
            <a:pPr>
              <a:defRPr/>
            </a:pPr>
            <a:r>
              <a:rPr lang="fr-FR" sz="1200"/>
              <a:t>    if not r: return</a:t>
            </a:r>
            <a:endParaRPr/>
          </a:p>
          <a:p>
            <a:pPr>
              <a:defRPr/>
            </a:pPr>
            <a:r>
              <a:rPr lang="fr-FR" sz="1200"/>
              <a:t>    for </a:t>
            </a:r>
            <a:r>
              <a:rPr lang="fr-FR" sz="1200"/>
              <a:t>readable</a:t>
            </a:r>
            <a:r>
              <a:rPr lang="fr-FR" sz="1200"/>
              <a:t> in r:</a:t>
            </a:r>
            <a:endParaRPr/>
          </a:p>
          <a:p>
            <a:pPr>
              <a:defRPr/>
            </a:pPr>
            <a:r>
              <a:rPr lang="fr-FR" sz="1200"/>
              <a:t>        client, </a:t>
            </a:r>
            <a:r>
              <a:rPr lang="fr-FR" sz="1200"/>
              <a:t>addr</a:t>
            </a:r>
            <a:r>
              <a:rPr lang="fr-FR" sz="1200"/>
              <a:t> = </a:t>
            </a:r>
            <a:r>
              <a:rPr lang="fr-FR" sz="1200"/>
              <a:t>s.accept</a:t>
            </a:r>
            <a:r>
              <a:rPr lang="fr-FR" sz="1200"/>
              <a:t>()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print</a:t>
            </a:r>
            <a:r>
              <a:rPr lang="fr-FR" sz="1200"/>
              <a:t>('</a:t>
            </a:r>
            <a:r>
              <a:rPr lang="fr-FR" sz="1200"/>
              <a:t>Got</a:t>
            </a:r>
            <a:r>
              <a:rPr lang="fr-FR" sz="1200"/>
              <a:t> data </a:t>
            </a:r>
            <a:r>
              <a:rPr lang="fr-FR" sz="1200"/>
              <a:t>from</a:t>
            </a:r>
            <a:r>
              <a:rPr lang="fr-FR" sz="1200"/>
              <a:t> %s' % </a:t>
            </a:r>
            <a:r>
              <a:rPr lang="fr-FR" sz="1200"/>
              <a:t>str</a:t>
            </a:r>
            <a:r>
              <a:rPr lang="fr-FR" sz="1200"/>
              <a:t>(</a:t>
            </a:r>
            <a:r>
              <a:rPr lang="fr-FR" sz="1200"/>
              <a:t>addr</a:t>
            </a:r>
            <a:r>
              <a:rPr lang="fr-FR" sz="1200"/>
              <a:t>))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request</a:t>
            </a:r>
            <a:r>
              <a:rPr lang="fr-FR" sz="1200"/>
              <a:t> = </a:t>
            </a:r>
            <a:r>
              <a:rPr lang="fr-FR" sz="1200"/>
              <a:t>client.recv</a:t>
            </a:r>
            <a:r>
              <a:rPr lang="fr-FR" sz="1200"/>
              <a:t>(2048).</a:t>
            </a:r>
            <a:r>
              <a:rPr lang="fr-FR" sz="1200"/>
              <a:t>decode</a:t>
            </a:r>
            <a:r>
              <a:rPr lang="fr-FR" sz="1200"/>
              <a:t>()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request</a:t>
            </a:r>
            <a:r>
              <a:rPr lang="fr-FR" sz="1200"/>
              <a:t> = </a:t>
            </a:r>
            <a:r>
              <a:rPr lang="fr-FR" sz="1200"/>
              <a:t>str</a:t>
            </a:r>
            <a:r>
              <a:rPr lang="fr-FR" sz="1200"/>
              <a:t>(</a:t>
            </a:r>
            <a:r>
              <a:rPr lang="fr-FR" sz="1200"/>
              <a:t>request</a:t>
            </a:r>
            <a:r>
              <a:rPr lang="fr-FR" sz="1200"/>
              <a:t>)</a:t>
            </a:r>
            <a:endParaRPr/>
          </a:p>
          <a:p>
            <a:pPr>
              <a:defRPr/>
            </a:pPr>
            <a:r>
              <a:rPr lang="fr-FR" sz="1200"/>
              <a:t>        l = </a:t>
            </a:r>
            <a:r>
              <a:rPr lang="fr-FR" sz="1200"/>
              <a:t>len</a:t>
            </a:r>
            <a:r>
              <a:rPr lang="fr-FR" sz="1200"/>
              <a:t>(</a:t>
            </a:r>
            <a:r>
              <a:rPr lang="fr-FR" sz="1200"/>
              <a:t>request</a:t>
            </a:r>
            <a:r>
              <a:rPr lang="fr-FR" sz="1200"/>
              <a:t>)</a:t>
            </a:r>
            <a:endParaRPr/>
          </a:p>
          <a:p>
            <a:pPr>
              <a:defRPr/>
            </a:pPr>
            <a:r>
              <a:rPr lang="fr-FR" sz="1200"/>
              <a:t>        pos = </a:t>
            </a:r>
            <a:r>
              <a:rPr lang="fr-FR" sz="1200"/>
              <a:t>request.find</a:t>
            </a:r>
            <a:r>
              <a:rPr lang="fr-FR" sz="1200"/>
              <a:t>("/?LED")</a:t>
            </a:r>
            <a:endParaRPr/>
          </a:p>
          <a:p>
            <a:pPr>
              <a:defRPr/>
            </a:pPr>
            <a:r>
              <a:rPr lang="fr-FR" sz="1200"/>
              <a:t>        if pos &gt; 0:</a:t>
            </a:r>
            <a:endParaRPr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request</a:t>
            </a:r>
            <a:r>
              <a:rPr lang="fr-FR" sz="1200"/>
              <a:t> = </a:t>
            </a:r>
            <a:r>
              <a:rPr lang="fr-FR" sz="1200"/>
              <a:t>request</a:t>
            </a:r>
            <a:r>
              <a:rPr lang="fr-FR" sz="1200"/>
              <a:t>[pos+7:]</a:t>
            </a:r>
            <a:endParaRPr/>
          </a:p>
          <a:p>
            <a:pPr>
              <a:defRPr/>
            </a:pPr>
            <a:r>
              <a:rPr lang="fr-FR" sz="1200"/>
              <a:t>            pos = </a:t>
            </a:r>
            <a:r>
              <a:rPr lang="fr-FR" sz="1200"/>
              <a:t>request.find</a:t>
            </a:r>
            <a:r>
              <a:rPr lang="fr-FR" sz="1200"/>
              <a:t>("&amp;")</a:t>
            </a:r>
            <a:endParaRPr/>
          </a:p>
          <a:p>
            <a:pPr>
              <a:defRPr/>
            </a:pPr>
            <a:r>
              <a:rPr lang="fr-FR" sz="1200"/>
              <a:t>            commande = </a:t>
            </a:r>
            <a:r>
              <a:rPr lang="fr-FR" sz="1200"/>
              <a:t>request</a:t>
            </a:r>
            <a:r>
              <a:rPr lang="fr-FR" sz="1200"/>
              <a:t>[0:pos]</a:t>
            </a:r>
            <a:endParaRPr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print</a:t>
            </a:r>
            <a:r>
              <a:rPr lang="fr-FR" sz="1200"/>
              <a:t>('</a:t>
            </a:r>
            <a:r>
              <a:rPr lang="fr-FR" sz="1200"/>
              <a:t>len</a:t>
            </a:r>
            <a:r>
              <a:rPr lang="fr-FR" sz="1200"/>
              <a:t>={} Content = [{}] '.format(l, </a:t>
            </a:r>
            <a:r>
              <a:rPr lang="fr-FR" sz="1200"/>
              <a:t>request</a:t>
            </a:r>
            <a:r>
              <a:rPr lang="fr-FR" sz="1200"/>
              <a:t>))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web_page</a:t>
            </a:r>
            <a:r>
              <a:rPr lang="fr-FR" sz="1200"/>
              <a:t>(client, </a:t>
            </a:r>
            <a:r>
              <a:rPr lang="fr-FR" sz="1200"/>
              <a:t>int</a:t>
            </a:r>
            <a:r>
              <a:rPr lang="fr-FR" sz="1200"/>
              <a:t>(commande))</a:t>
            </a:r>
            <a:endParaRPr/>
          </a:p>
          <a:p>
            <a:pPr>
              <a:defRPr/>
            </a:pPr>
            <a:r>
              <a:rPr lang="fr-FR" sz="1200"/>
              <a:t>            </a:t>
            </a:r>
            <a:endParaRPr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client_handler</a:t>
            </a:r>
            <a:r>
              <a:rPr lang="fr-FR" sz="1200"/>
              <a:t>(commande)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else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web_page</a:t>
            </a:r>
            <a:r>
              <a:rPr lang="fr-FR" sz="1200"/>
              <a:t>(client, 0</a:t>
            </a:r>
            <a:r>
              <a:rPr lang="fr-FR" sz="1200"/>
              <a:t>)            </a:t>
            </a:r>
            <a:endParaRPr lang="fr-FR" sz="1200"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print</a:t>
            </a:r>
            <a:r>
              <a:rPr lang="fr-FR" sz="1200"/>
              <a:t>("no commande")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while</a:t>
            </a:r>
            <a:r>
              <a:rPr lang="fr-FR" sz="1200"/>
              <a:t> </a:t>
            </a:r>
            <a:r>
              <a:rPr lang="fr-FR" sz="1200"/>
              <a:t>True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r>
              <a:rPr lang="fr-FR" sz="1200"/>
              <a:t>read</a:t>
            </a:r>
            <a:r>
              <a:rPr lang="fr-FR" sz="1200"/>
              <a:t>(s)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r>
              <a:rPr lang="fr-FR" sz="1200"/>
              <a:t>do_something_else</a:t>
            </a:r>
            <a:r>
              <a:rPr lang="fr-FR" sz="1200"/>
              <a:t>()</a:t>
            </a:r>
            <a:endParaRPr lang="fr-FR" sz="1200"/>
          </a:p>
        </p:txBody>
      </p:sp>
      <p:sp>
        <p:nvSpPr>
          <p:cNvPr id="7" name="Rectangle 6" hidden="0"/>
          <p:cNvSpPr/>
          <p:nvPr isPhoto="0" userDrawn="0"/>
        </p:nvSpPr>
        <p:spPr bwMode="auto">
          <a:xfrm>
            <a:off x="1990739" y="5721759"/>
            <a:ext cx="1753172" cy="890913"/>
          </a:xfrm>
          <a:prstGeom prst="wedgeRectCallout">
            <a:avLst>
              <a:gd name="adj1" fmla="val -50833"/>
              <a:gd name="adj2" fmla="val -116965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Établissement de la connexion</a:t>
            </a:r>
            <a:endParaRPr lang="fr-FR"/>
          </a:p>
        </p:txBody>
      </p:sp>
      <p:sp>
        <p:nvSpPr>
          <p:cNvPr id="8" name="Rectangle 7" hidden="0"/>
          <p:cNvSpPr/>
          <p:nvPr isPhoto="0" userDrawn="0"/>
        </p:nvSpPr>
        <p:spPr bwMode="auto">
          <a:xfrm>
            <a:off x="5041338" y="880566"/>
            <a:ext cx="2269812" cy="1158635"/>
          </a:xfrm>
          <a:prstGeom prst="wedgeRectCallout">
            <a:avLst>
              <a:gd name="adj1" fmla="val 65072"/>
              <a:gd name="adj2" fmla="val -27073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Lecture non-bloquante des données en provenance du client</a:t>
            </a:r>
            <a:endParaRPr lang="fr-FR"/>
          </a:p>
        </p:txBody>
      </p:sp>
      <p:sp>
        <p:nvSpPr>
          <p:cNvPr id="9" name="Rectangle 8" hidden="0"/>
          <p:cNvSpPr/>
          <p:nvPr isPhoto="0" userDrawn="0"/>
        </p:nvSpPr>
        <p:spPr bwMode="auto">
          <a:xfrm>
            <a:off x="5128501" y="5332260"/>
            <a:ext cx="2269812" cy="1158635"/>
          </a:xfrm>
          <a:prstGeom prst="wedgeRectCallout">
            <a:avLst>
              <a:gd name="adj1" fmla="val 67568"/>
              <a:gd name="adj2" fmla="val -34756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Lecture non-bloquante du Web ET</a:t>
            </a:r>
            <a:r>
              <a:rPr lang="fr-FR"/>
              <a:t> des différents modules</a:t>
            </a:r>
            <a:endParaRPr lang="fr-FR"/>
          </a:p>
        </p:txBody>
      </p:sp>
      <p:sp>
        <p:nvSpPr>
          <p:cNvPr id="10" name="Rectangle 9" hidden="0"/>
          <p:cNvSpPr/>
          <p:nvPr isPhoto="0" userDrawn="0"/>
        </p:nvSpPr>
        <p:spPr bwMode="auto">
          <a:xfrm>
            <a:off x="5041338" y="2292426"/>
            <a:ext cx="2269812" cy="636891"/>
          </a:xfrm>
          <a:prstGeom prst="wedgeRectCallout">
            <a:avLst>
              <a:gd name="adj1" fmla="val 78976"/>
              <a:gd name="adj2" fmla="val 23689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Décodage des commandes du client</a:t>
            </a:r>
            <a:endParaRPr lang="fr-FR"/>
          </a:p>
        </p:txBody>
      </p:sp>
      <p:sp>
        <p:nvSpPr>
          <p:cNvPr id="11" name="Rectangle 10" hidden="0"/>
          <p:cNvSpPr/>
          <p:nvPr isPhoto="0" userDrawn="0"/>
        </p:nvSpPr>
        <p:spPr bwMode="auto">
          <a:xfrm>
            <a:off x="5128501" y="3359228"/>
            <a:ext cx="2269812" cy="1196590"/>
          </a:xfrm>
          <a:prstGeom prst="wedgeRectCallout">
            <a:avLst>
              <a:gd name="adj1" fmla="val 78976"/>
              <a:gd name="adj2" fmla="val 23689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Rafraichissement de la page Web du client e</a:t>
            </a:r>
            <a:r>
              <a:rPr lang="fr-FR"/>
              <a:t>n fonction des commandes reçues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2086114" name="Titr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3267074" y="114645"/>
            <a:ext cx="9144000" cy="2387599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fr-FR"/>
              <a:t>microPython</a:t>
            </a:r>
            <a:br>
              <a:rPr lang="fr-FR"/>
            </a:br>
            <a:r>
              <a:rPr lang="fr-FR"/>
              <a:t>sur github anumby et arnaudrco</a:t>
            </a:r>
            <a:endParaRPr lang="fr-FR"/>
          </a:p>
        </p:txBody>
      </p:sp>
      <p:sp>
        <p:nvSpPr>
          <p:cNvPr id="673709878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2039082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3267074" cy="1990724"/>
          </a:xfrm>
          <a:prstGeom prst="rect">
            <a:avLst/>
          </a:prstGeom>
        </p:spPr>
      </p:pic>
      <p:sp>
        <p:nvSpPr>
          <p:cNvPr id="1320092380" name="Espace réservé du contenu 2" hidden="0"/>
          <p:cNvSpPr>
            <a:spLocks noGrp="1"/>
          </p:cNvSpPr>
          <p:nvPr isPhoto="0" userDrawn="0"/>
        </p:nvSpPr>
        <p:spPr bwMode="auto">
          <a:xfrm>
            <a:off x="589721" y="2640081"/>
            <a:ext cx="10515600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Développement voiture</a:t>
            </a:r>
            <a:r>
              <a:rPr lang="fr-FR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Anumby</a:t>
            </a:r>
            <a:endParaRPr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fr-FR" sz="2200" b="0" i="0" u="sng" strike="noStrike" cap="none" spc="0">
                <a:latin typeface="Calibri"/>
                <a:ea typeface="Calibri"/>
                <a:cs typeface="Calibri"/>
                <a:hlinkClick r:id="rId3" tooltip="https://github.com/anumby-source/developpement-voiture/wiki#developpement-voiture"/>
              </a:rPr>
              <a:t>https://github.com/anumby-source/developpement-voiture/wiki#developpement-voiture</a:t>
            </a:r>
            <a:endParaRPr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fr-FR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Environnement IA pour K210 (MAIXPY)</a:t>
            </a:r>
            <a:endParaRPr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fr-FR" sz="2200" b="0" i="0" u="sng" strike="noStrike" cap="none" spc="0">
                <a:latin typeface="Calibri"/>
                <a:ea typeface="Calibri"/>
                <a:cs typeface="Calibri"/>
                <a:hlinkClick r:id="rId4" tooltip="https://github.com/anumby-source/developpement-voiture/wiki/d%C3%A9veloppement-IA-en-python"/>
              </a:rPr>
              <a:t>https://github.com/anumby-source/developpement-voiture/wiki/d%C3%A9veloppement-IA-en-python</a:t>
            </a:r>
            <a:endParaRPr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fr-FR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TP CROUS sur esp</a:t>
            </a:r>
            <a:endParaRPr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fr-FR" sz="2200" b="0" i="0" u="sng" strike="noStrike" cap="none" spc="0">
                <a:latin typeface="Calibri"/>
                <a:ea typeface="Calibri"/>
                <a:cs typeface="Calibri"/>
                <a:hlinkClick r:id="rId5" tooltip="https://github.com/arnaudrco/CROUS-micro-python/wiki"/>
              </a:rPr>
              <a:t>https://github.com/arnaudrco/CROUS-micro-python/wiki</a:t>
            </a:r>
            <a:endParaRPr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fr-FR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TP sur RASPERRYPICO</a:t>
            </a:r>
            <a:endParaRPr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fr-FR" sz="2200" b="0" i="0" u="sng" strike="noStrike" cap="none" spc="0">
                <a:latin typeface="Calibri"/>
                <a:ea typeface="Calibri"/>
                <a:cs typeface="Calibri"/>
                <a:hlinkClick r:id="rId6" tooltip="https://github.com/anumby-source/raspberry-pico/wiki"/>
              </a:rPr>
              <a:t>https://github.com/anumby-source/raspberry-pico/wiki</a:t>
            </a:r>
            <a:endParaRPr lang="fr-FR"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fr-FR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[...]</a:t>
            </a:r>
            <a:endParaRPr lang="fr-FR"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endParaRPr lang="fr-FR"/>
          </a:p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6233108" name="Titr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3267074" y="114645"/>
            <a:ext cx="9144000" cy="2387599"/>
          </a:xfrm>
        </p:spPr>
        <p:txBody>
          <a:bodyPr/>
          <a:lstStyle/>
          <a:p>
            <a:pPr>
              <a:defRPr/>
            </a:pPr>
            <a:r>
              <a:rPr lang="fr-FR"/>
              <a:t>Pourquoi microPython</a:t>
            </a:r>
            <a:br>
              <a:rPr lang="fr-FR"/>
            </a:br>
            <a:r>
              <a:rPr lang="fr-FR"/>
              <a:t>sur ESP</a:t>
            </a:r>
            <a:endParaRPr lang="fr-FR"/>
          </a:p>
        </p:txBody>
      </p:sp>
      <p:sp>
        <p:nvSpPr>
          <p:cNvPr id="301704135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3849112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3267074" cy="1990724"/>
          </a:xfrm>
          <a:prstGeom prst="rect">
            <a:avLst/>
          </a:prstGeom>
        </p:spPr>
      </p:pic>
      <p:sp>
        <p:nvSpPr>
          <p:cNvPr id="49777635" name="Espace réservé du contenu 2" hidden="0"/>
          <p:cNvSpPr>
            <a:spLocks noGrp="1"/>
          </p:cNvSpPr>
          <p:nvPr isPhoto="0" userDrawn="0"/>
        </p:nvSpPr>
        <p:spPr bwMode="auto">
          <a:xfrm>
            <a:off x="589721" y="264008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endParaRPr lang="fr-FR"/>
          </a:p>
          <a:p>
            <a:pPr>
              <a:defRPr/>
            </a:pPr>
            <a:r>
              <a:rPr lang="fr-FR"/>
              <a:t>Facilité de prototypage </a:t>
            </a:r>
            <a:endParaRPr lang="fr-FR"/>
          </a:p>
          <a:p>
            <a:pPr>
              <a:defRPr/>
            </a:pPr>
            <a:r>
              <a:rPr lang="fr-FR"/>
              <a:t>ESP répond sur une console arduino en ligne de commande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r>
              <a:rPr lang="fr-FR"/>
              <a:t>Disponibilité d’un environnement IA pour K210 (MAIXPY)</a:t>
            </a: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Python utilisé par les élèves et les étudiants</a:t>
            </a:r>
            <a:endParaRPr lang="fr-FR"/>
          </a:p>
          <a:p>
            <a:pPr lvl="1">
              <a:defRPr/>
            </a:pPr>
            <a:endParaRPr lang="fr-FR"/>
          </a:p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Installation sur ESP8266 (1/3)</a:t>
            </a:r>
            <a:endParaRPr lang="fr-FR"/>
          </a:p>
        </p:txBody>
      </p:sp>
      <p:sp>
        <p:nvSpPr>
          <p:cNvPr id="3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fr-FR" u="sng">
                <a:hlinkClick r:id="rId2" tooltip="https://docs.micropython.org/en/latest/esp8266/tutorial/intro.html"/>
              </a:rPr>
              <a:t>Il faut d’abord installer un nouveau </a:t>
            </a:r>
            <a:r>
              <a:rPr lang="fr-FR" u="sng">
                <a:hlinkClick r:id="rId2" tooltip="https://docs.micropython.org/en/latest/esp8266/tutorial/intro.html"/>
              </a:rPr>
              <a:t>firmware</a:t>
            </a:r>
            <a:endParaRPr lang="fr-FR"/>
          </a:p>
          <a:p>
            <a:pPr lvl="1">
              <a:defRPr/>
            </a:pPr>
            <a:r>
              <a:rPr lang="fr-FR" u="sng">
                <a:hlinkClick r:id="rId2" tooltip="https://docs.micropython.org/en/latest/esp8266/tutorial/intro.html"/>
              </a:rPr>
              <a:t>https://docs.micropython.org/en/latest/esp8266/tutorial/intro.html</a:t>
            </a:r>
            <a:endParaRPr lang="fr-FR"/>
          </a:p>
          <a:p>
            <a:pPr lvl="1">
              <a:defRPr/>
            </a:pPr>
            <a:r>
              <a:rPr lang="fr-FR" u="sng">
                <a:hlinkClick r:id="rId3" tooltip="https://micropython.org/download/?port=esp8266"/>
              </a:rPr>
              <a:t>https://micropython.org/download/?port=esp8266</a:t>
            </a:r>
            <a:endParaRPr lang="fr-FR"/>
          </a:p>
          <a:p>
            <a:pPr lvl="1">
              <a:defRPr/>
            </a:pPr>
            <a:endParaRPr lang="fr-FR"/>
          </a:p>
          <a:p>
            <a:pPr>
              <a:defRPr/>
            </a:pPr>
            <a:r>
              <a:rPr lang="fr-FR"/>
              <a:t>Ensuite on déploie ce </a:t>
            </a:r>
            <a:r>
              <a:rPr lang="fr-FR"/>
              <a:t>firmware</a:t>
            </a:r>
            <a:r>
              <a:rPr lang="fr-FR"/>
              <a:t> (par exemple à partir d’un </a:t>
            </a:r>
            <a:r>
              <a:rPr lang="fr-FR"/>
              <a:t>Raspberry</a:t>
            </a:r>
            <a:r>
              <a:rPr lang="fr-FR"/>
              <a:t>)</a:t>
            </a:r>
            <a:endParaRPr/>
          </a:p>
          <a:p>
            <a:pPr lvl="1">
              <a:defRPr/>
            </a:pP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 avec Thonny </a:t>
            </a:r>
            <a:endParaRPr lang="fr-FR"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5" name="Rectangle 2" hidden="0"/>
          <p:cNvSpPr>
            <a:spLocks noChangeArrowheads="1"/>
          </p:cNvSpPr>
          <p:nvPr isPhoto="0" userDrawn="0"/>
        </p:nvSpPr>
        <p:spPr bwMode="auto">
          <a:xfrm>
            <a:off x="964057" y="4116682"/>
            <a:ext cx="10263886" cy="9048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lvl="0">
              <a:defRPr/>
            </a:pPr>
            <a:r>
              <a:rPr lang="fr-FR" b="0" i="0" u="none" strike="noStrike" cap="none">
                <a:ln>
                  <a:noFill/>
                </a:ln>
                <a:solidFill>
                  <a:schemeClr val="tx1"/>
                </a:solidFill>
                <a:latin typeface="Courier New"/>
                <a:cs typeface="Courier New"/>
              </a:rPr>
              <a:t>&gt; </a:t>
            </a:r>
            <a:r>
              <a:rPr lang="fr-FR" b="0" i="0" u="none" strike="noStrike" cap="none">
                <a:ln>
                  <a:noFill/>
                </a:ln>
                <a:solidFill>
                  <a:schemeClr val="tx1"/>
                </a:solidFill>
                <a:latin typeface="Courier New"/>
                <a:cs typeface="Courier New"/>
              </a:rPr>
              <a:t>pip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 b="0" i="0" u="none" strike="noStrike" cap="none">
                <a:ln>
                  <a:noFill/>
                </a:ln>
                <a:solidFill>
                  <a:schemeClr val="tx1"/>
                </a:solidFill>
                <a:latin typeface="Courier New"/>
                <a:cs typeface="Courier New"/>
              </a:rPr>
              <a:t>install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 b="0" i="0" u="none" strike="noStrike" cap="none">
                <a:ln>
                  <a:noFill/>
                </a:ln>
                <a:solidFill>
                  <a:schemeClr val="tx1"/>
                </a:solidFill>
                <a:latin typeface="Courier New"/>
                <a:cs typeface="Courier New"/>
              </a:rPr>
              <a:t>esptool</a:t>
            </a:r>
            <a:endParaRPr lang="fr-FR">
              <a:latin typeface="Courier New"/>
              <a:cs typeface="Courier New"/>
            </a:endParaRPr>
          </a:p>
          <a:p>
            <a:pPr lvl="0">
              <a:defRPr/>
            </a:pPr>
            <a:r>
              <a:rPr lang="fr-FR">
                <a:latin typeface="Courier New"/>
                <a:cs typeface="Courier New"/>
              </a:rPr>
              <a:t>&gt; esptool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fr-FR">
                <a:latin typeface="Courier New"/>
                <a:cs typeface="Courier New"/>
              </a:rPr>
              <a:t>py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--</a:t>
            </a:r>
            <a:r>
              <a:rPr lang="fr-FR">
                <a:latin typeface="Courier New"/>
                <a:cs typeface="Courier New"/>
              </a:rPr>
              <a:t>port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lang="fr-FR">
                <a:latin typeface="Courier New"/>
                <a:cs typeface="Courier New"/>
              </a:rPr>
              <a:t>dev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lang="fr-FR">
                <a:latin typeface="Courier New"/>
                <a:cs typeface="Courier New"/>
              </a:rPr>
              <a:t>ttyUSB0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latin typeface="Courier New"/>
                <a:cs typeface="Courier New"/>
              </a:rPr>
              <a:t>erase_flash</a:t>
            </a:r>
            <a:endParaRPr lang="fr-FR">
              <a:latin typeface="Courier New"/>
              <a:cs typeface="Courier New"/>
            </a:endParaRPr>
          </a:p>
          <a:p>
            <a:pPr lvl="0">
              <a:defRPr/>
            </a:pPr>
            <a:r>
              <a:rPr lang="fr-FR">
                <a:latin typeface="Courier New"/>
                <a:cs typeface="Courier New"/>
              </a:rPr>
              <a:t>&gt; esptool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fr-FR">
                <a:latin typeface="Courier New"/>
                <a:cs typeface="Courier New"/>
              </a:rPr>
              <a:t>py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--</a:t>
            </a:r>
            <a:r>
              <a:rPr lang="fr-FR">
                <a:latin typeface="Courier New"/>
                <a:cs typeface="Courier New"/>
              </a:rPr>
              <a:t>port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lang="fr-FR">
                <a:latin typeface="Courier New"/>
                <a:cs typeface="Courier New"/>
              </a:rPr>
              <a:t>dev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lang="fr-FR">
                <a:latin typeface="Courier New"/>
                <a:cs typeface="Courier New"/>
              </a:rPr>
              <a:t>ttyUSB0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--</a:t>
            </a:r>
            <a:r>
              <a:rPr lang="fr-FR">
                <a:latin typeface="Courier New"/>
                <a:cs typeface="Courier New"/>
              </a:rPr>
              <a:t>baud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 b="0" i="0" u="none" strike="noStrike" cap="none">
                <a:ln>
                  <a:noFill/>
                </a:ln>
                <a:solidFill>
                  <a:srgbClr val="208050"/>
                </a:solidFill>
                <a:latin typeface="Courier New"/>
                <a:cs typeface="Courier New"/>
              </a:rPr>
              <a:t>115200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latin typeface="Courier New"/>
                <a:cs typeface="Courier New"/>
              </a:rPr>
              <a:t>write_flash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--</a:t>
            </a:r>
            <a:r>
              <a:rPr lang="fr-FR">
                <a:latin typeface="Courier New"/>
                <a:cs typeface="Courier New"/>
              </a:rPr>
              <a:t>flash_size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lang="fr-FR">
                <a:latin typeface="Courier New"/>
                <a:cs typeface="Courier New"/>
              </a:rPr>
              <a:t>detect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 b="0" i="0" u="none" strike="noStrike" cap="none">
                <a:ln>
                  <a:noFill/>
                </a:ln>
                <a:solidFill>
                  <a:srgbClr val="208050"/>
                </a:solidFill>
                <a:latin typeface="Courier New"/>
                <a:cs typeface="Courier New"/>
              </a:rPr>
              <a:t>0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latin typeface="Courier New"/>
                <a:cs typeface="Courier New"/>
              </a:rPr>
              <a:t>esp8266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lang="fr-FR" b="0" i="0" u="none" strike="noStrike" cap="none">
                <a:ln>
                  <a:noFill/>
                </a:ln>
                <a:solidFill>
                  <a:srgbClr val="208050"/>
                </a:solidFill>
                <a:latin typeface="Courier New"/>
                <a:cs typeface="Courier New"/>
              </a:rPr>
              <a:t>20170108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lang="fr-FR">
                <a:latin typeface="Courier New"/>
                <a:cs typeface="Courier New"/>
              </a:rPr>
              <a:t>v1</a:t>
            </a:r>
            <a:r>
              <a:rPr lang="fr-FR" b="0" i="0" u="none" strike="noStrike" cap="none">
                <a:ln>
                  <a:noFill/>
                </a:ln>
                <a:solidFill>
                  <a:srgbClr val="208050"/>
                </a:solidFill>
                <a:latin typeface="Courier New"/>
                <a:cs typeface="Courier New"/>
              </a:rPr>
              <a:t>.8.7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fr-FR">
                <a:latin typeface="Courier New"/>
                <a:cs typeface="Courier New"/>
              </a:rPr>
              <a:t>bin</a:t>
            </a:r>
            <a:endParaRPr lang="fr-FR">
              <a:latin typeface="Courier New"/>
              <a:cs typeface="Courier New"/>
            </a:endParaRPr>
          </a:p>
          <a:p>
            <a:pPr lvl="0">
              <a:defRPr/>
            </a:pPr>
            <a:endParaRPr lang="fr-FR" b="0" i="0" u="none" strike="noStrike" cap="none">
              <a:ln>
                <a:noFill/>
              </a:ln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Rectangle 5" hidden="0"/>
          <p:cNvSpPr>
            <a:spLocks noChangeArrowheads="1"/>
          </p:cNvSpPr>
          <p:nvPr isPhoto="0" userDrawn="0"/>
        </p:nvSpPr>
        <p:spPr bwMode="auto">
          <a:xfrm>
            <a:off x="152400" y="319444"/>
            <a:ext cx="28854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800" b="0" i="0" u="none" strike="noStrike" cap="none">
                <a:ln>
                  <a:noFill/>
                </a:ln>
                <a:solidFill>
                  <a:schemeClr val="tx1"/>
                </a:solidFill>
              </a:rPr>
              <a:t> </a:t>
            </a:r>
            <a:endParaRPr lang="fr-FR" sz="12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Rectangle 9" hidden="0"/>
          <p:cNvSpPr/>
          <p:nvPr isPhoto="0" userDrawn="0"/>
        </p:nvSpPr>
        <p:spPr bwMode="auto">
          <a:xfrm>
            <a:off x="7828908" y="5339573"/>
            <a:ext cx="3215810" cy="837390"/>
          </a:xfrm>
          <a:prstGeom prst="wedgeRectCallout">
            <a:avLst>
              <a:gd name="adj1" fmla="val -29762"/>
              <a:gd name="adj2" fmla="val -124417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Vérifier que ce nom de fichier correspond (selon la version installée)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228436" name="" hidden="0"/>
          <p:cNvSpPr/>
          <p:nvPr isPhoto="0" userDrawn="0"/>
        </p:nvSpPr>
        <p:spPr bwMode="auto">
          <a:xfrm>
            <a:off x="8757038" y="490152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2531644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576956" y="1430232"/>
            <a:ext cx="6153149" cy="5267324"/>
          </a:xfrm>
          <a:prstGeom prst="rect">
            <a:avLst/>
          </a:prstGeom>
        </p:spPr>
      </p:pic>
      <p:sp>
        <p:nvSpPr>
          <p:cNvPr id="1550841796" name="Titre 1" hidden="0"/>
          <p:cNvSpPr>
            <a:spLocks noGrp="1"/>
          </p:cNvSpPr>
          <p:nvPr isPhoto="0" userDrawn="0"/>
        </p:nvSpPr>
        <p:spPr bwMode="auto">
          <a:xfrm>
            <a:off x="893417" y="365124"/>
            <a:ext cx="10515600" cy="1325562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/>
              <a:t>Installation sur ESP (2/3)</a:t>
            </a:r>
            <a:endParaRPr lang="fr-FR"/>
          </a:p>
        </p:txBody>
      </p:sp>
      <p:sp>
        <p:nvSpPr>
          <p:cNvPr id="149525960" name="Rectangle 4" hidden="0"/>
          <p:cNvSpPr/>
          <p:nvPr isPhoto="0" userDrawn="0"/>
        </p:nvSpPr>
        <p:spPr bwMode="auto">
          <a:xfrm>
            <a:off x="1276575" y="6176962"/>
            <a:ext cx="2157572" cy="424228"/>
          </a:xfrm>
          <a:prstGeom prst="wedgeRectCallout">
            <a:avLst>
              <a:gd name="adj1" fmla="val 174973"/>
              <a:gd name="adj2" fmla="val -9211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Enregistrement firmware ici</a:t>
            </a:r>
            <a:endParaRPr lang="fr-FR"/>
          </a:p>
        </p:txBody>
      </p:sp>
      <p:sp>
        <p:nvSpPr>
          <p:cNvPr id="1030168490" name="Rectangle 4" hidden="0"/>
          <p:cNvSpPr/>
          <p:nvPr isPhoto="0" userDrawn="0"/>
        </p:nvSpPr>
        <p:spPr bwMode="auto">
          <a:xfrm>
            <a:off x="1497444" y="4477299"/>
            <a:ext cx="2157572" cy="424228"/>
          </a:xfrm>
          <a:prstGeom prst="wedgeRectCallout">
            <a:avLst>
              <a:gd name="adj1" fmla="val 157292"/>
              <a:gd name="adj2" fmla="val -12267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Choix de la cible</a:t>
            </a:r>
            <a:r>
              <a:rPr lang="fr-FR"/>
              <a:t> ESP</a:t>
            </a:r>
            <a:endParaRPr lang="fr-FR"/>
          </a:p>
        </p:txBody>
      </p:sp>
      <p:sp>
        <p:nvSpPr>
          <p:cNvPr id="435097066" name="Rectangle 4" hidden="0"/>
          <p:cNvSpPr/>
          <p:nvPr isPhoto="0" userDrawn="0"/>
        </p:nvSpPr>
        <p:spPr bwMode="auto">
          <a:xfrm>
            <a:off x="1497443" y="5581646"/>
            <a:ext cx="2157572" cy="424228"/>
          </a:xfrm>
          <a:prstGeom prst="wedgeRectCallout">
            <a:avLst>
              <a:gd name="adj1" fmla="val 166656"/>
              <a:gd name="adj2" fmla="val 2048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Vérifier le port USB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644077" name="" hidden="0"/>
          <p:cNvSpPr/>
          <p:nvPr isPhoto="0" userDrawn="0"/>
        </p:nvSpPr>
        <p:spPr bwMode="auto">
          <a:xfrm>
            <a:off x="8757038" y="490152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90760702" name="Titre 1" hidden="0"/>
          <p:cNvSpPr>
            <a:spLocks noGrp="1"/>
          </p:cNvSpPr>
          <p:nvPr isPhoto="0" userDrawn="0"/>
        </p:nvSpPr>
        <p:spPr bwMode="auto">
          <a:xfrm>
            <a:off x="893417" y="365124"/>
            <a:ext cx="10515600" cy="1325562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/>
              <a:t>Installation sur ESP (3/3)</a:t>
            </a:r>
            <a:endParaRPr lang="fr-FR"/>
          </a:p>
        </p:txBody>
      </p:sp>
      <p:sp>
        <p:nvSpPr>
          <p:cNvPr id="879572443" name="Rectangle 4" hidden="0"/>
          <p:cNvSpPr/>
          <p:nvPr isPhoto="0" userDrawn="0"/>
        </p:nvSpPr>
        <p:spPr bwMode="auto">
          <a:xfrm>
            <a:off x="172227" y="4974256"/>
            <a:ext cx="2157572" cy="424228"/>
          </a:xfrm>
          <a:prstGeom prst="wedgeRectCallout">
            <a:avLst>
              <a:gd name="adj1" fmla="val 157292"/>
              <a:gd name="adj2" fmla="val -12267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Choix ESP 8266</a:t>
            </a:r>
            <a:endParaRPr lang="fr-FR"/>
          </a:p>
        </p:txBody>
      </p:sp>
      <p:sp>
        <p:nvSpPr>
          <p:cNvPr id="1947643716" name="" hidden="0"/>
          <p:cNvSpPr/>
          <p:nvPr isPhoto="0" userDrawn="0"/>
        </p:nvSpPr>
        <p:spPr bwMode="auto">
          <a:xfrm>
            <a:off x="8163451" y="533330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2302932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845326" y="2785426"/>
            <a:ext cx="7019924" cy="2647949"/>
          </a:xfrm>
          <a:prstGeom prst="rect">
            <a:avLst/>
          </a:prstGeom>
        </p:spPr>
      </p:pic>
      <p:sp>
        <p:nvSpPr>
          <p:cNvPr id="1761949032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825624"/>
            <a:ext cx="10515600" cy="4351338"/>
          </a:xfrm>
        </p:spPr>
        <p:txBody>
          <a:bodyPr/>
          <a:lstStyle/>
          <a:p>
            <a:pPr>
              <a:defRPr/>
            </a:pPr>
            <a:r>
              <a:rPr/>
              <a:t>NE PAS OUBLIER DE CHOISIR VOTRE ESP 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Utilisation avec l’éditeur </a:t>
            </a:r>
            <a:r>
              <a:rPr lang="fr-FR"/>
              <a:t>Thonny</a:t>
            </a:r>
            <a:endParaRPr lang="fr-FR"/>
          </a:p>
        </p:txBody>
      </p:sp>
      <p:pic>
        <p:nvPicPr>
          <p:cNvPr id="4" name="Image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172663" y="1610519"/>
            <a:ext cx="6696075" cy="4781550"/>
          </a:xfrm>
          <a:prstGeom prst="rect">
            <a:avLst/>
          </a:prstGeom>
        </p:spPr>
      </p:pic>
      <p:sp>
        <p:nvSpPr>
          <p:cNvPr id="5" name="Rectangle 4" hidden="0"/>
          <p:cNvSpPr/>
          <p:nvPr isPhoto="0" userDrawn="0"/>
        </p:nvSpPr>
        <p:spPr bwMode="auto">
          <a:xfrm>
            <a:off x="1387010" y="2914872"/>
            <a:ext cx="2157573" cy="424229"/>
          </a:xfrm>
          <a:prstGeom prst="wedgeRectCallout">
            <a:avLst>
              <a:gd name="adj1" fmla="val 157292"/>
              <a:gd name="adj2" fmla="val -12267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Editeur de fichier</a:t>
            </a:r>
            <a:endParaRPr lang="fr-FR"/>
          </a:p>
        </p:txBody>
      </p:sp>
      <p:sp>
        <p:nvSpPr>
          <p:cNvPr id="6" name="Rectangle 5" hidden="0"/>
          <p:cNvSpPr/>
          <p:nvPr isPhoto="0" userDrawn="0"/>
        </p:nvSpPr>
        <p:spPr bwMode="auto">
          <a:xfrm>
            <a:off x="636998" y="4772786"/>
            <a:ext cx="3881919" cy="682792"/>
          </a:xfrm>
          <a:prstGeom prst="wedgeRectCallout">
            <a:avLst>
              <a:gd name="adj1" fmla="val 76338"/>
              <a:gd name="adj2" fmla="val -32158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Commandes interactives qui vont tourner sur l’ESP8266 </a:t>
            </a:r>
            <a:endParaRPr lang="fr-FR"/>
          </a:p>
        </p:txBody>
      </p:sp>
      <p:sp>
        <p:nvSpPr>
          <p:cNvPr id="854838358" name="Titre 1" hidden="0"/>
          <p:cNvSpPr>
            <a:spLocks noGrp="1"/>
          </p:cNvSpPr>
          <p:nvPr isPhoto="0" userDrawn="0"/>
        </p:nvSpPr>
        <p:spPr bwMode="auto">
          <a:xfrm>
            <a:off x="1086678" y="1483277"/>
            <a:ext cx="10515600" cy="1325562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Travail à partir d’un fichier</a:t>
            </a:r>
            <a:endParaRPr lang="fr-FR"/>
          </a:p>
        </p:txBody>
      </p:sp>
      <p:pic>
        <p:nvPicPr>
          <p:cNvPr id="6" name="Image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285679" y="1528325"/>
            <a:ext cx="6696075" cy="4781550"/>
          </a:xfrm>
          <a:prstGeom prst="rect">
            <a:avLst/>
          </a:prstGeom>
        </p:spPr>
      </p:pic>
      <p:pic>
        <p:nvPicPr>
          <p:cNvPr id="5" name="Image 4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760627" y="3039269"/>
            <a:ext cx="2095500" cy="1924050"/>
          </a:xfrm>
          <a:prstGeom prst="rect">
            <a:avLst/>
          </a:prstGeom>
        </p:spPr>
      </p:pic>
      <p:sp>
        <p:nvSpPr>
          <p:cNvPr id="7" name="Rectangle 6" hidden="0"/>
          <p:cNvSpPr/>
          <p:nvPr isPhoto="0" userDrawn="0"/>
        </p:nvSpPr>
        <p:spPr bwMode="auto">
          <a:xfrm>
            <a:off x="1387010" y="2914872"/>
            <a:ext cx="2260316" cy="1811240"/>
          </a:xfrm>
          <a:prstGeom prst="wedgeRectCallout">
            <a:avLst>
              <a:gd name="adj1" fmla="val 236967"/>
              <a:gd name="adj2" fmla="val 3445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On peut travailler avec des fichiers de la machine hôte ou bien directement avec des fichiers sur le ESP8266 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747962" y="1038225"/>
            <a:ext cx="6696075" cy="4781550"/>
          </a:xfrm>
          <a:prstGeom prst="rect">
            <a:avLst/>
          </a:prstGeom>
        </p:spPr>
      </p:pic>
      <p:sp>
        <p:nvSpPr>
          <p:cNvPr id="5" name="Rectangle 4" hidden="0"/>
          <p:cNvSpPr/>
          <p:nvPr isPhoto="0" userDrawn="0"/>
        </p:nvSpPr>
        <p:spPr bwMode="auto">
          <a:xfrm>
            <a:off x="267126" y="2421713"/>
            <a:ext cx="2260316" cy="1328354"/>
          </a:xfrm>
          <a:prstGeom prst="wedgeRectCallout">
            <a:avLst>
              <a:gd name="adj1" fmla="val 105604"/>
              <a:gd name="adj2" fmla="val -11999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La commande </a:t>
            </a:r>
            <a:r>
              <a:rPr lang="fr-FR"/>
              <a:t>Run</a:t>
            </a:r>
            <a:r>
              <a:rPr lang="fr-FR"/>
              <a:t> va </a:t>
            </a:r>
            <a:endParaRPr/>
          </a:p>
          <a:p>
            <a:pPr algn="ctr">
              <a:defRPr/>
            </a:pPr>
            <a:r>
              <a:rPr lang="fr-FR"/>
              <a:t>e</a:t>
            </a:r>
            <a:r>
              <a:rPr lang="fr-FR"/>
              <a:t>xécuter le programme écrit dans le fichier chargé</a:t>
            </a:r>
            <a:endParaRPr lang="fr-FR"/>
          </a:p>
        </p:txBody>
      </p:sp>
      <p:sp>
        <p:nvSpPr>
          <p:cNvPr id="6" name="Rectangle 5" hidden="0"/>
          <p:cNvSpPr/>
          <p:nvPr isPhoto="0" userDrawn="0"/>
        </p:nvSpPr>
        <p:spPr bwMode="auto">
          <a:xfrm>
            <a:off x="1304814" y="4834426"/>
            <a:ext cx="2260316" cy="1328354"/>
          </a:xfrm>
          <a:prstGeom prst="wedgeRectCallout">
            <a:avLst>
              <a:gd name="adj1" fmla="val 65150"/>
              <a:gd name="adj2" fmla="val -29711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La commande </a:t>
            </a:r>
            <a:r>
              <a:rPr lang="fr-FR"/>
              <a:t>Run</a:t>
            </a:r>
            <a:r>
              <a:rPr lang="fr-FR"/>
              <a:t> peut exécuter le programme totalement ou bien en mode </a:t>
            </a:r>
            <a:r>
              <a:rPr lang="fr-FR"/>
              <a:t>debug</a:t>
            </a:r>
            <a:endParaRPr lang="fr-FR"/>
          </a:p>
        </p:txBody>
      </p:sp>
      <p:sp>
        <p:nvSpPr>
          <p:cNvPr id="7" name="Rectangle 6" hidden="0"/>
          <p:cNvSpPr/>
          <p:nvPr isPhoto="0" userDrawn="0"/>
        </p:nvSpPr>
        <p:spPr bwMode="auto">
          <a:xfrm>
            <a:off x="5864828" y="3609872"/>
            <a:ext cx="2260316" cy="1328354"/>
          </a:xfrm>
          <a:prstGeom prst="wedgeRectCallout">
            <a:avLst>
              <a:gd name="adj1" fmla="val -119395"/>
              <a:gd name="adj2" fmla="val -20739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On peut aussi installer de librairies = « packages » selon la terminologie Python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Le TP</a:t>
            </a:r>
            <a:endParaRPr lang="fr-FR"/>
          </a:p>
        </p:txBody>
      </p:sp>
      <p:pic>
        <p:nvPicPr>
          <p:cNvPr id="4" name="Image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582958" y="1885254"/>
            <a:ext cx="6317870" cy="4756985"/>
          </a:xfrm>
          <a:prstGeom prst="rect">
            <a:avLst/>
          </a:prstGeom>
        </p:spPr>
      </p:pic>
      <p:sp>
        <p:nvSpPr>
          <p:cNvPr id="5" name="Rectangle 4" hidden="0"/>
          <p:cNvSpPr/>
          <p:nvPr isPhoto="0" userDrawn="0"/>
        </p:nvSpPr>
        <p:spPr bwMode="auto">
          <a:xfrm>
            <a:off x="4741893" y="4844122"/>
            <a:ext cx="1419540" cy="683375"/>
          </a:xfrm>
          <a:prstGeom prst="wedgeRectCallout">
            <a:avLst>
              <a:gd name="adj1" fmla="val -112824"/>
              <a:gd name="adj2" fmla="val -10414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ESP8266</a:t>
            </a:r>
            <a:endParaRPr lang="fr-FR"/>
          </a:p>
        </p:txBody>
      </p:sp>
      <p:sp>
        <p:nvSpPr>
          <p:cNvPr id="6" name="Rectangle 5" hidden="0"/>
          <p:cNvSpPr/>
          <p:nvPr isPhoto="0" userDrawn="0"/>
        </p:nvSpPr>
        <p:spPr bwMode="auto">
          <a:xfrm>
            <a:off x="5788145" y="1446284"/>
            <a:ext cx="1419540" cy="683375"/>
          </a:xfrm>
          <a:prstGeom prst="wedgeRectCallout">
            <a:avLst>
              <a:gd name="adj1" fmla="val -46238"/>
              <a:gd name="adj2" fmla="val 127388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HCSR04</a:t>
            </a:r>
            <a:endParaRPr lang="fr-FR"/>
          </a:p>
        </p:txBody>
      </p:sp>
      <p:sp>
        <p:nvSpPr>
          <p:cNvPr id="7" name="Rectangle 6" hidden="0"/>
          <p:cNvSpPr/>
          <p:nvPr isPhoto="0" userDrawn="0"/>
        </p:nvSpPr>
        <p:spPr bwMode="auto">
          <a:xfrm>
            <a:off x="8753583" y="2924050"/>
            <a:ext cx="1419540" cy="683375"/>
          </a:xfrm>
          <a:prstGeom prst="wedgeRectCallout">
            <a:avLst>
              <a:gd name="adj1" fmla="val -132366"/>
              <a:gd name="adj2" fmla="val 1099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Neopixel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ONLYOFFICE/7.0.0.127</Application>
  <DocSecurity>0</DocSecurity>
  <PresentationFormat>Grand écran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microPython sur ESP</dc:title>
  <dc:subject/>
  <dc:creator>Christian Arnault</dc:creator>
  <cp:keywords/>
  <dc:description/>
  <dc:identifier/>
  <dc:language/>
  <cp:lastModifiedBy/>
  <cp:revision>24</cp:revision>
  <dcterms:created xsi:type="dcterms:W3CDTF">2022-09-29T13:50:51Z</dcterms:created>
  <dcterms:modified xsi:type="dcterms:W3CDTF">2022-10-13T06:58:50Z</dcterms:modified>
  <cp:category/>
  <cp:contentStatus/>
  <cp:version/>
</cp:coreProperties>
</file>