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229"/>
  </p:normalViewPr>
  <p:slideViewPr>
    <p:cSldViewPr snapToGrid="0" snapToObjects="1" showGuides="1">
      <p:cViewPr varScale="1">
        <p:scale>
          <a:sx n="125" d="100"/>
          <a:sy n="125" d="100"/>
        </p:scale>
        <p:origin x="28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AD8F6-4FB9-3544-88C8-6B4A8C1DD35B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E8BEEE75-0B32-5345-81BD-81C49600E072}">
      <dgm:prSet/>
      <dgm:spPr/>
      <dgm:t>
        <a:bodyPr/>
        <a:lstStyle/>
        <a:p>
          <a:r>
            <a:rPr lang="fr-FR" dirty="0"/>
            <a:t>Sensibilisation</a:t>
          </a:r>
        </a:p>
      </dgm:t>
    </dgm:pt>
    <dgm:pt modelId="{E9E1B3D6-02B8-2844-A03D-74646AA092CA}" type="parTrans" cxnId="{0C6610AB-8DCB-0744-93BC-5C17F1DF7570}">
      <dgm:prSet/>
      <dgm:spPr/>
      <dgm:t>
        <a:bodyPr/>
        <a:lstStyle/>
        <a:p>
          <a:endParaRPr lang="fr-FR"/>
        </a:p>
      </dgm:t>
    </dgm:pt>
    <dgm:pt modelId="{F877F695-C07B-1248-A97A-BBB234231C87}" type="sibTrans" cxnId="{0C6610AB-8DCB-0744-93BC-5C17F1DF7570}">
      <dgm:prSet/>
      <dgm:spPr/>
      <dgm:t>
        <a:bodyPr/>
        <a:lstStyle/>
        <a:p>
          <a:endParaRPr lang="fr-FR"/>
        </a:p>
      </dgm:t>
    </dgm:pt>
    <dgm:pt modelId="{E41D4136-79BD-3E45-975A-97251075790E}">
      <dgm:prSet/>
      <dgm:spPr/>
      <dgm:t>
        <a:bodyPr/>
        <a:lstStyle/>
        <a:p>
          <a:r>
            <a:rPr lang="fr-FR" dirty="0"/>
            <a:t>Sur les objets que l’utilisateur s’apprête à jeter – proposition de la case « Dernière Chance »</a:t>
          </a:r>
        </a:p>
      </dgm:t>
    </dgm:pt>
    <dgm:pt modelId="{668A9FA2-2755-DB42-B60E-D66381BF49B2}" type="parTrans" cxnId="{172D900D-D6B0-0548-939E-17920DA1C757}">
      <dgm:prSet/>
      <dgm:spPr/>
      <dgm:t>
        <a:bodyPr/>
        <a:lstStyle/>
        <a:p>
          <a:endParaRPr lang="fr-FR"/>
        </a:p>
      </dgm:t>
    </dgm:pt>
    <dgm:pt modelId="{C2595672-3068-024E-80E6-D9936D0A8AF7}" type="sibTrans" cxnId="{172D900D-D6B0-0548-939E-17920DA1C757}">
      <dgm:prSet/>
      <dgm:spPr/>
      <dgm:t>
        <a:bodyPr/>
        <a:lstStyle/>
        <a:p>
          <a:endParaRPr lang="fr-FR"/>
        </a:p>
      </dgm:t>
    </dgm:pt>
    <dgm:pt modelId="{9DC4C707-79E3-7446-9EE5-B9FEAB544DC9}">
      <dgm:prSet/>
      <dgm:spPr/>
      <dgm:t>
        <a:bodyPr/>
        <a:lstStyle/>
        <a:p>
          <a:r>
            <a:rPr lang="fr-FR"/>
            <a:t>Réservée à des objets de type/marque bien identifiés, et l’utilisateur s’engage à remplir une fiche d’information sur l’objet</a:t>
          </a:r>
        </a:p>
      </dgm:t>
    </dgm:pt>
    <dgm:pt modelId="{B30E8691-272C-EF41-A424-B373A0DB009C}" type="parTrans" cxnId="{442918C7-583C-6A4E-B2E8-BE71C8F823B6}">
      <dgm:prSet/>
      <dgm:spPr/>
      <dgm:t>
        <a:bodyPr/>
        <a:lstStyle/>
        <a:p>
          <a:endParaRPr lang="fr-FR"/>
        </a:p>
      </dgm:t>
    </dgm:pt>
    <dgm:pt modelId="{C1395B91-6597-BE41-8EE0-927E0DC34055}" type="sibTrans" cxnId="{442918C7-583C-6A4E-B2E8-BE71C8F823B6}">
      <dgm:prSet/>
      <dgm:spPr/>
      <dgm:t>
        <a:bodyPr/>
        <a:lstStyle/>
        <a:p>
          <a:endParaRPr lang="fr-FR"/>
        </a:p>
      </dgm:t>
    </dgm:pt>
    <dgm:pt modelId="{97F6D325-BD3A-D74E-9678-0AF892283EA8}">
      <dgm:prSet/>
      <dgm:spPr/>
      <dgm:t>
        <a:bodyPr/>
        <a:lstStyle/>
        <a:p>
          <a:r>
            <a:rPr lang="fr-FR" dirty="0"/>
            <a:t>Les objets sont mis à la disposition du Repair Café Orsay qui organise des ateliers de formation/réparation</a:t>
          </a:r>
        </a:p>
      </dgm:t>
    </dgm:pt>
    <dgm:pt modelId="{C1C56B98-C6EA-CA43-808F-070F3785D05D}" type="parTrans" cxnId="{73916179-C131-9C44-8815-D0B11D310DA9}">
      <dgm:prSet/>
      <dgm:spPr/>
      <dgm:t>
        <a:bodyPr/>
        <a:lstStyle/>
        <a:p>
          <a:endParaRPr lang="fr-FR"/>
        </a:p>
      </dgm:t>
    </dgm:pt>
    <dgm:pt modelId="{6A6A2CE0-A883-B940-8F5C-5A731FD3975C}" type="sibTrans" cxnId="{73916179-C131-9C44-8815-D0B11D310DA9}">
      <dgm:prSet/>
      <dgm:spPr/>
      <dgm:t>
        <a:bodyPr/>
        <a:lstStyle/>
        <a:p>
          <a:endParaRPr lang="fr-FR"/>
        </a:p>
      </dgm:t>
    </dgm:pt>
    <dgm:pt modelId="{4EE5F243-0CE1-0B4E-95E9-88261B80FE12}">
      <dgm:prSet/>
      <dgm:spPr/>
      <dgm:t>
        <a:bodyPr/>
        <a:lstStyle/>
        <a:p>
          <a:r>
            <a:rPr lang="fr-FR" dirty="0"/>
            <a:t>Remise en circulation</a:t>
          </a:r>
        </a:p>
      </dgm:t>
    </dgm:pt>
    <dgm:pt modelId="{FB2E01E4-A374-CD49-8068-A7D01AC83F9E}" type="parTrans" cxnId="{A3382A43-BDBD-5343-929D-59ED7C6B965D}">
      <dgm:prSet/>
      <dgm:spPr/>
      <dgm:t>
        <a:bodyPr/>
        <a:lstStyle/>
        <a:p>
          <a:endParaRPr lang="fr-FR"/>
        </a:p>
      </dgm:t>
    </dgm:pt>
    <dgm:pt modelId="{BE99C56F-7418-E547-9894-935639FE25D9}" type="sibTrans" cxnId="{A3382A43-BDBD-5343-929D-59ED7C6B965D}">
      <dgm:prSet/>
      <dgm:spPr/>
      <dgm:t>
        <a:bodyPr/>
        <a:lstStyle/>
        <a:p>
          <a:endParaRPr lang="fr-FR"/>
        </a:p>
      </dgm:t>
    </dgm:pt>
    <dgm:pt modelId="{137F9F4B-23EA-4F40-ADD3-1CEAC70C0894}">
      <dgm:prSet/>
      <dgm:spPr/>
      <dgm:t>
        <a:bodyPr/>
        <a:lstStyle/>
        <a:p>
          <a:r>
            <a:rPr lang="fr-FR" dirty="0"/>
            <a:t>Au SIOM, l’utilisateur est informé par une signalétique nouvelle de la possibilité de réparation</a:t>
          </a:r>
        </a:p>
      </dgm:t>
    </dgm:pt>
    <dgm:pt modelId="{50523A63-B4FE-994E-9753-701EA2363A65}" type="parTrans" cxnId="{1559933D-58F4-784C-BEE5-D43605D02B54}">
      <dgm:prSet/>
      <dgm:spPr/>
    </dgm:pt>
    <dgm:pt modelId="{A01EECF5-EF45-C849-B012-42D1A78E3219}" type="sibTrans" cxnId="{1559933D-58F4-784C-BEE5-D43605D02B54}">
      <dgm:prSet/>
      <dgm:spPr/>
    </dgm:pt>
    <dgm:pt modelId="{27B6CDE8-0B39-7B4D-AEB9-F903F710B23A}">
      <dgm:prSet/>
      <dgm:spPr/>
      <dgm:t>
        <a:bodyPr/>
        <a:lstStyle/>
        <a:p>
          <a:r>
            <a:rPr lang="fr-FR" dirty="0"/>
            <a:t>Une page Web est créée pour sensibiliser les utilisateurs et leur donnant les lieux des ateliers de réparations (associations ou professionnels)</a:t>
          </a:r>
        </a:p>
      </dgm:t>
    </dgm:pt>
    <dgm:pt modelId="{7F034A73-E054-7D43-B3B1-1204F479D45C}" type="parTrans" cxnId="{ABC933A0-726D-6A47-9205-FE3324FF6FF1}">
      <dgm:prSet/>
      <dgm:spPr/>
    </dgm:pt>
    <dgm:pt modelId="{902B8B0F-76C5-4344-863E-205576FC991F}" type="sibTrans" cxnId="{ABC933A0-726D-6A47-9205-FE3324FF6FF1}">
      <dgm:prSet/>
      <dgm:spPr/>
    </dgm:pt>
    <dgm:pt modelId="{0A654AA7-27E1-F843-A0F5-566DA5C2294D}">
      <dgm:prSet/>
      <dgm:spPr/>
      <dgm:t>
        <a:bodyPr/>
        <a:lstStyle/>
        <a:p>
          <a:r>
            <a:rPr lang="fr-FR" dirty="0"/>
            <a:t>Engagement</a:t>
          </a:r>
        </a:p>
      </dgm:t>
    </dgm:pt>
    <dgm:pt modelId="{468D8BA6-BF64-754F-9D67-6BF225FBBE44}" type="parTrans" cxnId="{0E02B687-49DC-3346-9F36-A93705A91BE4}">
      <dgm:prSet/>
      <dgm:spPr/>
    </dgm:pt>
    <dgm:pt modelId="{93AD7399-5991-874D-9914-F22B1C4DC180}" type="sibTrans" cxnId="{0E02B687-49DC-3346-9F36-A93705A91BE4}">
      <dgm:prSet/>
      <dgm:spPr/>
    </dgm:pt>
    <dgm:pt modelId="{7191D49C-6C42-F14F-A6E3-99045321F34F}">
      <dgm:prSet/>
      <dgm:spPr/>
      <dgm:t>
        <a:bodyPr/>
        <a:lstStyle/>
        <a:p>
          <a:r>
            <a:rPr lang="fr-FR" dirty="0"/>
            <a:t>Réparation</a:t>
          </a:r>
        </a:p>
      </dgm:t>
    </dgm:pt>
    <dgm:pt modelId="{B01D4DC7-2D88-A74A-B4D5-75BBA38B639F}" type="parTrans" cxnId="{35BD07FF-0D63-CF44-A60D-8B507E7095F2}">
      <dgm:prSet/>
      <dgm:spPr/>
    </dgm:pt>
    <dgm:pt modelId="{34D2884B-232B-DC45-AA44-81DE112B1B72}" type="sibTrans" cxnId="{35BD07FF-0D63-CF44-A60D-8B507E7095F2}">
      <dgm:prSet/>
      <dgm:spPr/>
    </dgm:pt>
    <dgm:pt modelId="{626D081D-3FF0-1F4F-982F-290E0CF3923C}">
      <dgm:prSet/>
      <dgm:spPr/>
      <dgm:t>
        <a:bodyPr/>
        <a:lstStyle/>
        <a:p>
          <a:r>
            <a:rPr lang="fr-FR" dirty="0"/>
            <a:t>Les objets réparés sont proposés aux propriétaires, ou à des associations de l’économie circulaire</a:t>
          </a:r>
        </a:p>
      </dgm:t>
    </dgm:pt>
    <dgm:pt modelId="{B2ED117F-37AF-8F4A-BA05-5AE8F30D28FF}" type="parTrans" cxnId="{4A5497A5-12B4-8747-8B3D-1190976D082B}">
      <dgm:prSet/>
      <dgm:spPr/>
    </dgm:pt>
    <dgm:pt modelId="{13793CD3-5A52-5C4E-966E-504B6C5C7B80}" type="sibTrans" cxnId="{4A5497A5-12B4-8747-8B3D-1190976D082B}">
      <dgm:prSet/>
      <dgm:spPr/>
    </dgm:pt>
    <dgm:pt modelId="{466B30E3-F728-F240-BEB1-517CEB13910F}" type="pres">
      <dgm:prSet presAssocID="{27AAD8F6-4FB9-3544-88C8-6B4A8C1DD35B}" presName="linearFlow" presStyleCnt="0">
        <dgm:presLayoutVars>
          <dgm:dir/>
          <dgm:animLvl val="lvl"/>
          <dgm:resizeHandles val="exact"/>
        </dgm:presLayoutVars>
      </dgm:prSet>
      <dgm:spPr/>
    </dgm:pt>
    <dgm:pt modelId="{26EA5D38-E804-D046-8E71-9EFA8DEC5612}" type="pres">
      <dgm:prSet presAssocID="{E8BEEE75-0B32-5345-81BD-81C49600E072}" presName="composite" presStyleCnt="0"/>
      <dgm:spPr/>
    </dgm:pt>
    <dgm:pt modelId="{372AA053-A0C6-0D41-BC37-66EA5D07777E}" type="pres">
      <dgm:prSet presAssocID="{E8BEEE75-0B32-5345-81BD-81C49600E072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D04CB3FC-3036-0E45-8A14-D422CB1A0408}" type="pres">
      <dgm:prSet presAssocID="{E8BEEE75-0B32-5345-81BD-81C49600E072}" presName="descendantText" presStyleLbl="alignAcc1" presStyleIdx="0" presStyleCnt="4">
        <dgm:presLayoutVars>
          <dgm:bulletEnabled val="1"/>
        </dgm:presLayoutVars>
      </dgm:prSet>
      <dgm:spPr/>
    </dgm:pt>
    <dgm:pt modelId="{24F7F193-87E3-6D47-AFA4-49CCF363BF17}" type="pres">
      <dgm:prSet presAssocID="{F877F695-C07B-1248-A97A-BBB234231C87}" presName="sp" presStyleCnt="0"/>
      <dgm:spPr/>
    </dgm:pt>
    <dgm:pt modelId="{47DD107C-5601-8C47-B402-D2F2821A9621}" type="pres">
      <dgm:prSet presAssocID="{0A654AA7-27E1-F843-A0F5-566DA5C2294D}" presName="composite" presStyleCnt="0"/>
      <dgm:spPr/>
    </dgm:pt>
    <dgm:pt modelId="{D70EA980-EF60-5748-B408-A2C9235BD5E3}" type="pres">
      <dgm:prSet presAssocID="{0A654AA7-27E1-F843-A0F5-566DA5C2294D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D0C57BA9-AF45-4F47-9648-55AC733851A4}" type="pres">
      <dgm:prSet presAssocID="{0A654AA7-27E1-F843-A0F5-566DA5C2294D}" presName="descendantText" presStyleLbl="alignAcc1" presStyleIdx="1" presStyleCnt="4">
        <dgm:presLayoutVars>
          <dgm:bulletEnabled val="1"/>
        </dgm:presLayoutVars>
      </dgm:prSet>
      <dgm:spPr/>
    </dgm:pt>
    <dgm:pt modelId="{F3E6DBCE-64D0-A545-8577-0558EFB28773}" type="pres">
      <dgm:prSet presAssocID="{93AD7399-5991-874D-9914-F22B1C4DC180}" presName="sp" presStyleCnt="0"/>
      <dgm:spPr/>
    </dgm:pt>
    <dgm:pt modelId="{AFF0EFBB-4B37-B642-BF46-99033F8C44A3}" type="pres">
      <dgm:prSet presAssocID="{7191D49C-6C42-F14F-A6E3-99045321F34F}" presName="composite" presStyleCnt="0"/>
      <dgm:spPr/>
    </dgm:pt>
    <dgm:pt modelId="{82BEA623-06A4-D644-BFC1-F888C4A51C3B}" type="pres">
      <dgm:prSet presAssocID="{7191D49C-6C42-F14F-A6E3-99045321F34F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FEC4ABA0-78F0-A841-937A-2A36854043D6}" type="pres">
      <dgm:prSet presAssocID="{7191D49C-6C42-F14F-A6E3-99045321F34F}" presName="descendantText" presStyleLbl="alignAcc1" presStyleIdx="2" presStyleCnt="4">
        <dgm:presLayoutVars>
          <dgm:bulletEnabled val="1"/>
        </dgm:presLayoutVars>
      </dgm:prSet>
      <dgm:spPr/>
    </dgm:pt>
    <dgm:pt modelId="{D34035D8-DADC-964D-9397-8C0718B3BC1C}" type="pres">
      <dgm:prSet presAssocID="{34D2884B-232B-DC45-AA44-81DE112B1B72}" presName="sp" presStyleCnt="0"/>
      <dgm:spPr/>
    </dgm:pt>
    <dgm:pt modelId="{8FE1557D-E0C0-004D-B680-871A50ADF535}" type="pres">
      <dgm:prSet presAssocID="{4EE5F243-0CE1-0B4E-95E9-88261B80FE12}" presName="composite" presStyleCnt="0"/>
      <dgm:spPr/>
    </dgm:pt>
    <dgm:pt modelId="{1F8424C7-2852-8044-AEF5-077C67C6F687}" type="pres">
      <dgm:prSet presAssocID="{4EE5F243-0CE1-0B4E-95E9-88261B80FE12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BE2CE3A2-901D-3C4A-8F72-CF0D2EA312F3}" type="pres">
      <dgm:prSet presAssocID="{4EE5F243-0CE1-0B4E-95E9-88261B80FE12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337C3203-42A1-E748-9BF6-6B7724FDCE4B}" type="presOf" srcId="{E41D4136-79BD-3E45-975A-97251075790E}" destId="{D0C57BA9-AF45-4F47-9648-55AC733851A4}" srcOrd="0" destOrd="0" presId="urn:microsoft.com/office/officeart/2005/8/layout/chevron2"/>
    <dgm:cxn modelId="{172D900D-D6B0-0548-939E-17920DA1C757}" srcId="{0A654AA7-27E1-F843-A0F5-566DA5C2294D}" destId="{E41D4136-79BD-3E45-975A-97251075790E}" srcOrd="0" destOrd="0" parTransId="{668A9FA2-2755-DB42-B60E-D66381BF49B2}" sibTransId="{C2595672-3068-024E-80E6-D9936D0A8AF7}"/>
    <dgm:cxn modelId="{58E61A0E-EAD9-7446-A50C-8F7906EE24B1}" type="presOf" srcId="{E8BEEE75-0B32-5345-81BD-81C49600E072}" destId="{372AA053-A0C6-0D41-BC37-66EA5D07777E}" srcOrd="0" destOrd="0" presId="urn:microsoft.com/office/officeart/2005/8/layout/chevron2"/>
    <dgm:cxn modelId="{75090E2F-79F3-3D46-A9D5-211260B3B1E5}" type="presOf" srcId="{626D081D-3FF0-1F4F-982F-290E0CF3923C}" destId="{BE2CE3A2-901D-3C4A-8F72-CF0D2EA312F3}" srcOrd="0" destOrd="0" presId="urn:microsoft.com/office/officeart/2005/8/layout/chevron2"/>
    <dgm:cxn modelId="{1559933D-58F4-784C-BEE5-D43605D02B54}" srcId="{E8BEEE75-0B32-5345-81BD-81C49600E072}" destId="{137F9F4B-23EA-4F40-ADD3-1CEAC70C0894}" srcOrd="0" destOrd="0" parTransId="{50523A63-B4FE-994E-9753-701EA2363A65}" sibTransId="{A01EECF5-EF45-C849-B012-42D1A78E3219}"/>
    <dgm:cxn modelId="{05190B40-DC76-834A-9F8E-A81F234B76F4}" type="presOf" srcId="{27B6CDE8-0B39-7B4D-AEB9-F903F710B23A}" destId="{D04CB3FC-3036-0E45-8A14-D422CB1A0408}" srcOrd="0" destOrd="1" presId="urn:microsoft.com/office/officeart/2005/8/layout/chevron2"/>
    <dgm:cxn modelId="{A3382A43-BDBD-5343-929D-59ED7C6B965D}" srcId="{27AAD8F6-4FB9-3544-88C8-6B4A8C1DD35B}" destId="{4EE5F243-0CE1-0B4E-95E9-88261B80FE12}" srcOrd="3" destOrd="0" parTransId="{FB2E01E4-A374-CD49-8068-A7D01AC83F9E}" sibTransId="{BE99C56F-7418-E547-9894-935639FE25D9}"/>
    <dgm:cxn modelId="{07264B4F-E66D-3541-8B93-97586614EEE5}" type="presOf" srcId="{27AAD8F6-4FB9-3544-88C8-6B4A8C1DD35B}" destId="{466B30E3-F728-F240-BEB1-517CEB13910F}" srcOrd="0" destOrd="0" presId="urn:microsoft.com/office/officeart/2005/8/layout/chevron2"/>
    <dgm:cxn modelId="{73916179-C131-9C44-8815-D0B11D310DA9}" srcId="{7191D49C-6C42-F14F-A6E3-99045321F34F}" destId="{97F6D325-BD3A-D74E-9678-0AF892283EA8}" srcOrd="0" destOrd="0" parTransId="{C1C56B98-C6EA-CA43-808F-070F3785D05D}" sibTransId="{6A6A2CE0-A883-B940-8F5C-5A731FD3975C}"/>
    <dgm:cxn modelId="{955C987B-6E01-2044-B119-62C36955E133}" type="presOf" srcId="{97F6D325-BD3A-D74E-9678-0AF892283EA8}" destId="{FEC4ABA0-78F0-A841-937A-2A36854043D6}" srcOrd="0" destOrd="0" presId="urn:microsoft.com/office/officeart/2005/8/layout/chevron2"/>
    <dgm:cxn modelId="{0E02B687-49DC-3346-9F36-A93705A91BE4}" srcId="{27AAD8F6-4FB9-3544-88C8-6B4A8C1DD35B}" destId="{0A654AA7-27E1-F843-A0F5-566DA5C2294D}" srcOrd="1" destOrd="0" parTransId="{468D8BA6-BF64-754F-9D67-6BF225FBBE44}" sibTransId="{93AD7399-5991-874D-9914-F22B1C4DC180}"/>
    <dgm:cxn modelId="{ABC933A0-726D-6A47-9205-FE3324FF6FF1}" srcId="{E8BEEE75-0B32-5345-81BD-81C49600E072}" destId="{27B6CDE8-0B39-7B4D-AEB9-F903F710B23A}" srcOrd="1" destOrd="0" parTransId="{7F034A73-E054-7D43-B3B1-1204F479D45C}" sibTransId="{902B8B0F-76C5-4344-863E-205576FC991F}"/>
    <dgm:cxn modelId="{4A5497A5-12B4-8747-8B3D-1190976D082B}" srcId="{4EE5F243-0CE1-0B4E-95E9-88261B80FE12}" destId="{626D081D-3FF0-1F4F-982F-290E0CF3923C}" srcOrd="0" destOrd="0" parTransId="{B2ED117F-37AF-8F4A-BA05-5AE8F30D28FF}" sibTransId="{13793CD3-5A52-5C4E-966E-504B6C5C7B80}"/>
    <dgm:cxn modelId="{9D5BABA6-3D9C-6049-BC17-006B89636AA5}" type="presOf" srcId="{7191D49C-6C42-F14F-A6E3-99045321F34F}" destId="{82BEA623-06A4-D644-BFC1-F888C4A51C3B}" srcOrd="0" destOrd="0" presId="urn:microsoft.com/office/officeart/2005/8/layout/chevron2"/>
    <dgm:cxn modelId="{0C6610AB-8DCB-0744-93BC-5C17F1DF7570}" srcId="{27AAD8F6-4FB9-3544-88C8-6B4A8C1DD35B}" destId="{E8BEEE75-0B32-5345-81BD-81C49600E072}" srcOrd="0" destOrd="0" parTransId="{E9E1B3D6-02B8-2844-A03D-74646AA092CA}" sibTransId="{F877F695-C07B-1248-A97A-BBB234231C87}"/>
    <dgm:cxn modelId="{6F66DBBE-8543-D141-8F14-42F53E732CE0}" type="presOf" srcId="{0A654AA7-27E1-F843-A0F5-566DA5C2294D}" destId="{D70EA980-EF60-5748-B408-A2C9235BD5E3}" srcOrd="0" destOrd="0" presId="urn:microsoft.com/office/officeart/2005/8/layout/chevron2"/>
    <dgm:cxn modelId="{442918C7-583C-6A4E-B2E8-BE71C8F823B6}" srcId="{0A654AA7-27E1-F843-A0F5-566DA5C2294D}" destId="{9DC4C707-79E3-7446-9EE5-B9FEAB544DC9}" srcOrd="1" destOrd="0" parTransId="{B30E8691-272C-EF41-A424-B373A0DB009C}" sibTransId="{C1395B91-6597-BE41-8EE0-927E0DC34055}"/>
    <dgm:cxn modelId="{CDFBE2CC-12AD-B344-902F-5BF650292DB4}" type="presOf" srcId="{137F9F4B-23EA-4F40-ADD3-1CEAC70C0894}" destId="{D04CB3FC-3036-0E45-8A14-D422CB1A0408}" srcOrd="0" destOrd="0" presId="urn:microsoft.com/office/officeart/2005/8/layout/chevron2"/>
    <dgm:cxn modelId="{602584CF-BCFE-ED41-8191-29D4E0C8E950}" type="presOf" srcId="{4EE5F243-0CE1-0B4E-95E9-88261B80FE12}" destId="{1F8424C7-2852-8044-AEF5-077C67C6F687}" srcOrd="0" destOrd="0" presId="urn:microsoft.com/office/officeart/2005/8/layout/chevron2"/>
    <dgm:cxn modelId="{4BE8A1D3-79E9-AD47-93B4-23234011B05B}" type="presOf" srcId="{9DC4C707-79E3-7446-9EE5-B9FEAB544DC9}" destId="{D0C57BA9-AF45-4F47-9648-55AC733851A4}" srcOrd="0" destOrd="1" presId="urn:microsoft.com/office/officeart/2005/8/layout/chevron2"/>
    <dgm:cxn modelId="{35BD07FF-0D63-CF44-A60D-8B507E7095F2}" srcId="{27AAD8F6-4FB9-3544-88C8-6B4A8C1DD35B}" destId="{7191D49C-6C42-F14F-A6E3-99045321F34F}" srcOrd="2" destOrd="0" parTransId="{B01D4DC7-2D88-A74A-B4D5-75BBA38B639F}" sibTransId="{34D2884B-232B-DC45-AA44-81DE112B1B72}"/>
    <dgm:cxn modelId="{6A97B694-267D-6140-AF32-40838441C33D}" type="presParOf" srcId="{466B30E3-F728-F240-BEB1-517CEB13910F}" destId="{26EA5D38-E804-D046-8E71-9EFA8DEC5612}" srcOrd="0" destOrd="0" presId="urn:microsoft.com/office/officeart/2005/8/layout/chevron2"/>
    <dgm:cxn modelId="{10853E19-8315-624B-BAC8-4AEF51AECBFE}" type="presParOf" srcId="{26EA5D38-E804-D046-8E71-9EFA8DEC5612}" destId="{372AA053-A0C6-0D41-BC37-66EA5D07777E}" srcOrd="0" destOrd="0" presId="urn:microsoft.com/office/officeart/2005/8/layout/chevron2"/>
    <dgm:cxn modelId="{2BBD3887-D8C5-1C45-86B8-2B5F820744EE}" type="presParOf" srcId="{26EA5D38-E804-D046-8E71-9EFA8DEC5612}" destId="{D04CB3FC-3036-0E45-8A14-D422CB1A0408}" srcOrd="1" destOrd="0" presId="urn:microsoft.com/office/officeart/2005/8/layout/chevron2"/>
    <dgm:cxn modelId="{C7DF0B57-6D58-2042-9FFA-91FDB2868018}" type="presParOf" srcId="{466B30E3-F728-F240-BEB1-517CEB13910F}" destId="{24F7F193-87E3-6D47-AFA4-49CCF363BF17}" srcOrd="1" destOrd="0" presId="urn:microsoft.com/office/officeart/2005/8/layout/chevron2"/>
    <dgm:cxn modelId="{85D3A3F4-E254-9E47-81F1-FB97CBF88CB4}" type="presParOf" srcId="{466B30E3-F728-F240-BEB1-517CEB13910F}" destId="{47DD107C-5601-8C47-B402-D2F2821A9621}" srcOrd="2" destOrd="0" presId="urn:microsoft.com/office/officeart/2005/8/layout/chevron2"/>
    <dgm:cxn modelId="{91A95358-4C6D-2849-BD8A-FE44C2D9514C}" type="presParOf" srcId="{47DD107C-5601-8C47-B402-D2F2821A9621}" destId="{D70EA980-EF60-5748-B408-A2C9235BD5E3}" srcOrd="0" destOrd="0" presId="urn:microsoft.com/office/officeart/2005/8/layout/chevron2"/>
    <dgm:cxn modelId="{3880C257-7B5B-4842-BDAC-ED6B740DF908}" type="presParOf" srcId="{47DD107C-5601-8C47-B402-D2F2821A9621}" destId="{D0C57BA9-AF45-4F47-9648-55AC733851A4}" srcOrd="1" destOrd="0" presId="urn:microsoft.com/office/officeart/2005/8/layout/chevron2"/>
    <dgm:cxn modelId="{E3CFF803-2D31-EB46-8E7D-DD72864C0CE1}" type="presParOf" srcId="{466B30E3-F728-F240-BEB1-517CEB13910F}" destId="{F3E6DBCE-64D0-A545-8577-0558EFB28773}" srcOrd="3" destOrd="0" presId="urn:microsoft.com/office/officeart/2005/8/layout/chevron2"/>
    <dgm:cxn modelId="{13D7232E-5A61-FF41-BE85-224F236FB88F}" type="presParOf" srcId="{466B30E3-F728-F240-BEB1-517CEB13910F}" destId="{AFF0EFBB-4B37-B642-BF46-99033F8C44A3}" srcOrd="4" destOrd="0" presId="urn:microsoft.com/office/officeart/2005/8/layout/chevron2"/>
    <dgm:cxn modelId="{DE281023-0945-C94E-82CC-1315BE509303}" type="presParOf" srcId="{AFF0EFBB-4B37-B642-BF46-99033F8C44A3}" destId="{82BEA623-06A4-D644-BFC1-F888C4A51C3B}" srcOrd="0" destOrd="0" presId="urn:microsoft.com/office/officeart/2005/8/layout/chevron2"/>
    <dgm:cxn modelId="{56088450-97F9-094D-AAF4-35B349787989}" type="presParOf" srcId="{AFF0EFBB-4B37-B642-BF46-99033F8C44A3}" destId="{FEC4ABA0-78F0-A841-937A-2A36854043D6}" srcOrd="1" destOrd="0" presId="urn:microsoft.com/office/officeart/2005/8/layout/chevron2"/>
    <dgm:cxn modelId="{2B1FA1F7-01A0-3C4A-9631-00AAC6CBC36C}" type="presParOf" srcId="{466B30E3-F728-F240-BEB1-517CEB13910F}" destId="{D34035D8-DADC-964D-9397-8C0718B3BC1C}" srcOrd="5" destOrd="0" presId="urn:microsoft.com/office/officeart/2005/8/layout/chevron2"/>
    <dgm:cxn modelId="{0762CD45-8079-0F44-8125-29C07525452C}" type="presParOf" srcId="{466B30E3-F728-F240-BEB1-517CEB13910F}" destId="{8FE1557D-E0C0-004D-B680-871A50ADF535}" srcOrd="6" destOrd="0" presId="urn:microsoft.com/office/officeart/2005/8/layout/chevron2"/>
    <dgm:cxn modelId="{05FABECE-2D2D-464A-B570-A1E08E380AD3}" type="presParOf" srcId="{8FE1557D-E0C0-004D-B680-871A50ADF535}" destId="{1F8424C7-2852-8044-AEF5-077C67C6F687}" srcOrd="0" destOrd="0" presId="urn:microsoft.com/office/officeart/2005/8/layout/chevron2"/>
    <dgm:cxn modelId="{88C303D4-706A-3343-8950-29E32E186419}" type="presParOf" srcId="{8FE1557D-E0C0-004D-B680-871A50ADF535}" destId="{BE2CE3A2-901D-3C4A-8F72-CF0D2EA312F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2AA053-A0C6-0D41-BC37-66EA5D07777E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Sensibilisation</a:t>
          </a:r>
        </a:p>
      </dsp:txBody>
      <dsp:txXfrm rot="-5400000">
        <a:off x="1" y="419726"/>
        <a:ext cx="838822" cy="359495"/>
      </dsp:txXfrm>
    </dsp:sp>
    <dsp:sp modelId="{D04CB3FC-3036-0E45-8A14-D422CB1A0408}">
      <dsp:nvSpPr>
        <dsp:cNvPr id="0" name=""/>
        <dsp:cNvSpPr/>
      </dsp:nvSpPr>
      <dsp:spPr>
        <a:xfrm rot="5400000">
          <a:off x="5287757" y="-444862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Au SIOM, l’utilisateur est informé par une signalétique nouvelle de la possibilité de réparation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Une page Web est créée pour sensibiliser les utilisateurs et leur donnant les lieux des ateliers de réparations (associations ou professionnels)</a:t>
          </a:r>
        </a:p>
      </dsp:txBody>
      <dsp:txXfrm rot="-5400000">
        <a:off x="838822" y="38338"/>
        <a:ext cx="9638754" cy="702860"/>
      </dsp:txXfrm>
    </dsp:sp>
    <dsp:sp modelId="{D70EA980-EF60-5748-B408-A2C9235BD5E3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Engagement</a:t>
          </a:r>
        </a:p>
      </dsp:txBody>
      <dsp:txXfrm rot="-5400000">
        <a:off x="1" y="1470522"/>
        <a:ext cx="838822" cy="359495"/>
      </dsp:txXfrm>
    </dsp:sp>
    <dsp:sp modelId="{D0C57BA9-AF45-4F47-9648-55AC733851A4}">
      <dsp:nvSpPr>
        <dsp:cNvPr id="0" name=""/>
        <dsp:cNvSpPr/>
      </dsp:nvSpPr>
      <dsp:spPr>
        <a:xfrm rot="5400000">
          <a:off x="5287757" y="-3397823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Sur les objets que l’utilisateur s’apprête à jeter – proposition de la case « Dernière Chance »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/>
            <a:t>Réservée à des objets de type/marque bien identifiés, et l’utilisateur s’engage à remplir une fiche d’information sur l’objet</a:t>
          </a:r>
        </a:p>
      </dsp:txBody>
      <dsp:txXfrm rot="-5400000">
        <a:off x="838822" y="1089135"/>
        <a:ext cx="9638754" cy="702860"/>
      </dsp:txXfrm>
    </dsp:sp>
    <dsp:sp modelId="{82BEA623-06A4-D644-BFC1-F888C4A51C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Réparation</a:t>
          </a:r>
        </a:p>
      </dsp:txBody>
      <dsp:txXfrm rot="-5400000">
        <a:off x="1" y="2521319"/>
        <a:ext cx="838822" cy="359495"/>
      </dsp:txXfrm>
    </dsp:sp>
    <dsp:sp modelId="{FEC4ABA0-78F0-A841-937A-2A36854043D6}">
      <dsp:nvSpPr>
        <dsp:cNvPr id="0" name=""/>
        <dsp:cNvSpPr/>
      </dsp:nvSpPr>
      <dsp:spPr>
        <a:xfrm rot="5400000">
          <a:off x="5287757" y="-2347027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Les objets sont mis à la disposition du Repair Café Orsay qui organise des ateliers de formation/réparation</a:t>
          </a:r>
        </a:p>
      </dsp:txBody>
      <dsp:txXfrm rot="-5400000">
        <a:off x="838822" y="2139931"/>
        <a:ext cx="9638754" cy="702860"/>
      </dsp:txXfrm>
    </dsp:sp>
    <dsp:sp modelId="{1F8424C7-2852-8044-AEF5-077C67C6F687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Remise en circulation</a:t>
          </a:r>
        </a:p>
      </dsp:txBody>
      <dsp:txXfrm rot="-5400000">
        <a:off x="1" y="3572115"/>
        <a:ext cx="838822" cy="359495"/>
      </dsp:txXfrm>
    </dsp:sp>
    <dsp:sp modelId="{BE2CE3A2-901D-3C4A-8F72-CF0D2EA312F3}">
      <dsp:nvSpPr>
        <dsp:cNvPr id="0" name=""/>
        <dsp:cNvSpPr/>
      </dsp:nvSpPr>
      <dsp:spPr>
        <a:xfrm rot="5400000">
          <a:off x="5287757" y="-1296230"/>
          <a:ext cx="778906" cy="967677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Les objets réparés sont proposés aux propriétaires, ou à des associations de l’économie circulaire</a:t>
          </a:r>
        </a:p>
      </dsp:txBody>
      <dsp:txXfrm rot="-5400000">
        <a:off x="838822" y="3190728"/>
        <a:ext cx="9638754" cy="7028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C313C5-D4CF-13E8-DAC5-F1F2000A7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F6CA19D-C0F9-1D36-164F-F8DDF899C0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BDC6E68-32BC-8098-6C0E-0598E5EB6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AF724B-68A6-EFCA-AED0-4295F05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45EB3D4-1300-E228-B968-60B03829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7833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7358F9-5C96-E8F5-3305-837F9FCB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7CB144-46FF-E00B-DD95-180CDB2AF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3AAFD7-7E11-6FA6-6837-C2FA9D989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5A83A9-DFFB-0C23-409E-C9261BA3B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AC714B-9EF2-F6B2-67BD-318B81838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43560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46754CD-94E8-A9DB-EDA7-29102BF4A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D9F81D-AD07-9581-50C1-3CA5E18B5B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1EB1000-E57E-5DC8-ED47-14BC6AB6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EB7241-7EC5-A9AC-9333-8677D29F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AEB969D-2557-F318-FF9C-88AF7D88E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395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367D8-B77D-DCBE-DF99-5F9C5B040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64C38-706D-AFEE-C099-A25BC1A6C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E63EB7-8C79-2045-1018-4A2E5E562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F64B3D-B694-B4C4-D3AE-205AE8387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20E385-11DE-CC4B-5974-AE9B0C8C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9257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8B2C0E-A05D-411B-C079-7CBA12E6B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B8DDC04-D98B-1B24-FB4B-0644704EF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2951E5-DC03-B68F-2BDC-9AD3038B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4524D7-E9B4-E8AD-97F9-6EA7B1F0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3529C8-3EFA-7069-FD40-B633B5C75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40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55ED3-E00C-96B2-F7D6-44BAA760A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C534CF-5600-B1D5-A623-2047D035F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E4FF96-C33F-0412-2630-0AEE10CD2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37F2C3-A6DF-F56F-1972-3BC7BA708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2882DE-9F42-92F2-0F73-599B2E00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E956AAB-85CE-8EE3-E4BB-1068D9EE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894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4327A5-C905-16F9-DE01-0A44B5D0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17B34E-01F8-FB76-DC93-1D687B3D9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886AD7-4861-2E90-DFD7-72421164E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FE4D367-DB63-A8A0-8D20-841C7FFC74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42BCADB-0651-CA87-238F-981478CF0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5FB199A-04E3-3385-DC1B-73A8A888D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E681CD1-5C76-5D55-4861-781DA1B80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BA3CCD8-9682-058B-F7EB-D1CB4452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945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750157-DB06-AD28-CF82-DD09A3E9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FE57B7A-318F-3A67-38CA-C940EBF87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D0D45D-7DE4-410F-1878-A86EC3F6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71AEA37-77BF-3D07-A548-B0A4266E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9286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5DBF7C-327D-6515-B599-CDC43BF4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6837D06-498A-EA23-16DC-7162E6E3F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1528873-BDE7-7905-AF4D-C8119E14C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463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2D6985-9E02-C043-9B83-30B2816F0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89ACB5-F16A-0F5F-BBEC-B9B071B8B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157C3F0-9B9A-D278-B294-8880D9A9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2868F7-D8E2-4B95-BE3B-7862AE58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E98FB53-F74F-6644-3EDC-96CE47F1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CB9833-7EBF-724B-9ABC-B1B64FDA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906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35E1C-A278-1030-4799-5A8070CE9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3AD429E-7F88-922A-E1EE-458758A112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15DEC24-1353-D9A1-B205-D25CB764BD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93D61F-B08D-C68D-EAD6-818B0059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C873C0-01F3-FBD3-D60D-076DE6AD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8EDE68A-E19D-171B-CC8A-6E6014CC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950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5F3FDE3-6864-6104-0A88-7F98235F0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7B2336F-A14C-5B64-555A-559E147D7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49A82C-FACF-6ECA-66A5-26FD0FD62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30E9-8C09-9546-B7CF-14880C37CA16}" type="datetimeFigureOut">
              <a:rPr lang="fr-FR" smtClean="0"/>
              <a:t>29/07/2022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2639AEB-8B24-F9F1-ACEF-5E5E45CFD1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E961D05-AF6C-E958-D6C5-40BA6EDEF8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49C7D-FCA7-7C4E-993B-A724C7A02F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2454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F4833A8-ED3F-C24E-A2F9-683299820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136" y="0"/>
            <a:ext cx="8515761" cy="685800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5EB15FC-C3A2-B24C-9385-AED1BB126DE3}"/>
              </a:ext>
            </a:extLst>
          </p:cNvPr>
          <p:cNvSpPr txBox="1"/>
          <p:nvPr/>
        </p:nvSpPr>
        <p:spPr>
          <a:xfrm>
            <a:off x="4334646" y="4014462"/>
            <a:ext cx="37347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Une Dernière Chance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EC4685A4-FC83-6078-BE1D-C26483095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3376" y="255837"/>
            <a:ext cx="22352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38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01719A-EA06-55E8-0A8C-7A64C25CC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– le Repair Café Orsay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5D6332-5638-6025-6F05-8A6164A0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/>
              <a:t>Depuis 2020, le Repair Café Orsay propose aux habitants d’Orsay et des villes alentours des ateliers collaboratifs de Réparation</a:t>
            </a:r>
          </a:p>
          <a:p>
            <a:pPr lvl="1"/>
            <a:r>
              <a:rPr lang="fr-FR" dirty="0"/>
              <a:t>L’année scolaire 2021-2022 – le Repair Café Orsay a géré plus de 300 objets dont 75% ont été réparés</a:t>
            </a:r>
          </a:p>
          <a:p>
            <a:pPr lvl="1"/>
            <a:r>
              <a:rPr lang="fr-FR" dirty="0"/>
              <a:t>Les réparateurs ont consacré plus de 1800h sur l’année dans des ateliers de réparation !</a:t>
            </a:r>
          </a:p>
          <a:p>
            <a:pPr lvl="1"/>
            <a:endParaRPr lang="fr-FR" dirty="0"/>
          </a:p>
          <a:p>
            <a:r>
              <a:rPr lang="fr-FR" dirty="0"/>
              <a:t>Le Repair Café Orsay propose aussi des événements externes:</a:t>
            </a:r>
          </a:p>
          <a:p>
            <a:pPr lvl="1"/>
            <a:r>
              <a:rPr lang="fr-FR" dirty="0"/>
              <a:t>Grande journée de réparation sur le site du marché d’Orsay, et au marché d’hiver de </a:t>
            </a:r>
            <a:r>
              <a:rPr lang="fr-FR" dirty="0" err="1"/>
              <a:t>Montdétour</a:t>
            </a:r>
            <a:endParaRPr lang="fr-FR" dirty="0"/>
          </a:p>
          <a:p>
            <a:pPr lvl="1"/>
            <a:r>
              <a:rPr lang="fr-FR" dirty="0"/>
              <a:t>Animation d’atelier de réparation au CROUS</a:t>
            </a:r>
          </a:p>
          <a:p>
            <a:pPr lvl="1"/>
            <a:r>
              <a:rPr lang="fr-FR" dirty="0"/>
              <a:t>Animation d’atelier à </a:t>
            </a:r>
            <a:r>
              <a:rPr lang="fr-FR" dirty="0" err="1"/>
              <a:t>Festisol</a:t>
            </a:r>
            <a:endParaRPr lang="fr-FR" dirty="0"/>
          </a:p>
          <a:p>
            <a:pPr lvl="1"/>
            <a:r>
              <a:rPr lang="fr-FR" dirty="0"/>
              <a:t>Participation à l’éco-ballade organisée par la ville d’Orsay</a:t>
            </a:r>
          </a:p>
          <a:p>
            <a:pPr lvl="1"/>
            <a:r>
              <a:rPr lang="fr-FR" dirty="0"/>
              <a:t>Création d’un atelier de réparation hebdomadaire au sein de l’université Paris Saclay – ouvert aux étudiants</a:t>
            </a:r>
          </a:p>
          <a:p>
            <a:pPr lvl="1"/>
            <a:r>
              <a:rPr lang="fr-FR" dirty="0"/>
              <a:t>Animation d’Atelier à Palaiseau, à Boulogne Billancourt, à … Montpellier</a:t>
            </a:r>
          </a:p>
          <a:p>
            <a:pPr lvl="1"/>
            <a:r>
              <a:rPr lang="fr-FR" dirty="0"/>
              <a:t>Animation d’atelier de réparation au Leroy Merlin de Massy</a:t>
            </a:r>
          </a:p>
        </p:txBody>
      </p:sp>
    </p:spTree>
    <p:extLst>
      <p:ext uri="{BB962C8B-B14F-4D97-AF65-F5344CB8AC3E}">
        <p14:creationId xmlns:p14="http://schemas.microsoft.com/office/powerpoint/2010/main" val="3363612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FD91A9-9DB3-4FAF-EDAB-5FA5574B0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 – les objets réparables et les freins à la réparation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896D0C-2231-BC48-90EE-A03EB44DE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97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Certaines catégories d’objets sont quasiment toujours réparables</a:t>
            </a:r>
          </a:p>
          <a:p>
            <a:pPr lvl="1"/>
            <a:r>
              <a:rPr lang="fr-FR" dirty="0"/>
              <a:t>Aspirateurs, Mixeurs, Grille-Pains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b="1" dirty="0"/>
              <a:t>Les freins à la réparation:</a:t>
            </a:r>
          </a:p>
          <a:p>
            <a:pPr>
              <a:buFontTx/>
              <a:buChar char="-"/>
            </a:pPr>
            <a:r>
              <a:rPr lang="fr-FR" dirty="0"/>
              <a:t>La mise en avant du  « recyclage » qui incite les gens à se débarrasser d’objets plutôt que d’essayer de les réparer (*)</a:t>
            </a:r>
          </a:p>
          <a:p>
            <a:pPr>
              <a:buFontTx/>
              <a:buChar char="-"/>
            </a:pPr>
            <a:r>
              <a:rPr lang="fr-FR" dirty="0"/>
              <a:t>Les connaissances nécessaires pour réparer – et les pièces détachées qui ne sont pas proposées par les constructeurs</a:t>
            </a:r>
          </a:p>
          <a:p>
            <a:pPr>
              <a:buFontTx/>
              <a:buChar char="-"/>
            </a:pPr>
            <a:r>
              <a:rPr lang="fr-FR" dirty="0"/>
              <a:t>Le fait que certaines marquent empêchent leurs utilisateurs de démonter des objets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9DA2E73-0EC3-4E77-A89E-94DDE871B408}"/>
              </a:ext>
            </a:extLst>
          </p:cNvPr>
          <p:cNvSpPr txBox="1"/>
          <p:nvPr/>
        </p:nvSpPr>
        <p:spPr>
          <a:xfrm>
            <a:off x="182880" y="5923280"/>
            <a:ext cx="118372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i="1" dirty="0"/>
              <a:t>(*) un échantillon de 30 objets récupérés dans les caisses de recyclage de Leroy Merlin lors d’un atelier le  a montré que plus</a:t>
            </a:r>
          </a:p>
          <a:p>
            <a:pPr algn="ctr"/>
            <a:r>
              <a:rPr lang="fr-FR" i="1" dirty="0"/>
              <a:t>de la moitié des objets jetés étaient fonctionnels !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65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9F6838-4C6F-05BB-2570-DC587238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projet  « Une Dernière Chance » avec le SIOM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3AF551-CC57-CB10-3AE9-43A4EF8E9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9145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fr-FR" dirty="0"/>
              <a:t>Objectifs</a:t>
            </a:r>
          </a:p>
          <a:p>
            <a:pPr lvl="1"/>
            <a:r>
              <a:rPr lang="fr-FR" dirty="0"/>
              <a:t>Sensibiliser plus d’utilisateurs à la réparation et à une consommation plus responsable</a:t>
            </a:r>
          </a:p>
          <a:p>
            <a:pPr lvl="2"/>
            <a:r>
              <a:rPr lang="fr-FR" dirty="0"/>
              <a:t>Mettre en avant les marques réparables</a:t>
            </a:r>
          </a:p>
          <a:p>
            <a:pPr lvl="2"/>
            <a:r>
              <a:rPr lang="fr-FR" dirty="0"/>
              <a:t>Permettre aux utilisateurs de savoir que leurs objets peuvent être réparés</a:t>
            </a:r>
          </a:p>
          <a:p>
            <a:pPr lvl="1"/>
            <a:r>
              <a:rPr lang="fr-FR" dirty="0"/>
              <a:t>Attirer et former toujours plus de réparateurs engagés à la réduction des déchets</a:t>
            </a:r>
          </a:p>
          <a:p>
            <a:pPr lvl="1"/>
            <a:r>
              <a:rPr lang="fr-FR" dirty="0"/>
              <a:t>Récupérer des pièces détachées précieuses sur des objets non réparables</a:t>
            </a:r>
          </a:p>
          <a:p>
            <a:pPr lvl="1"/>
            <a:r>
              <a:rPr lang="fr-FR" dirty="0"/>
              <a:t>Remettre en circulation des objets fonctionnels, permettant une réduction globale de la consommation d’objets neufs</a:t>
            </a:r>
          </a:p>
          <a:p>
            <a:pPr lvl="1"/>
            <a:endParaRPr lang="fr-FR" dirty="0"/>
          </a:p>
          <a:p>
            <a:pPr lvl="1"/>
            <a:r>
              <a:rPr lang="fr-FR" dirty="0"/>
              <a:t>Sur la catégorie des objets « Réparables » - ne proposer le recyclage qu’en dernier recours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7016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1B5527-63AB-0E43-370A-3D28BDB5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Parcours « Une Dernière Chance »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FFEE005B-10ED-A575-74BB-0AC7D4AD2E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1744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76521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478</Words>
  <Application>Microsoft Macintosh PowerPoint</Application>
  <PresentationFormat>Grand écran</PresentationFormat>
  <Paragraphs>45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Contexte – le Repair Café Orsay</vt:lpstr>
      <vt:lpstr>Contexte – les objets réparables et les freins à la réparation</vt:lpstr>
      <vt:lpstr>Le projet  « Une Dernière Chance » avec le SIOM</vt:lpstr>
      <vt:lpstr>Le Parcours « Une Dernière Chance 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 Senellart</dc:creator>
  <cp:lastModifiedBy>Jean Senellart</cp:lastModifiedBy>
  <cp:revision>1</cp:revision>
  <dcterms:created xsi:type="dcterms:W3CDTF">2022-07-29T05:05:19Z</dcterms:created>
  <dcterms:modified xsi:type="dcterms:W3CDTF">2022-07-29T05:37:47Z</dcterms:modified>
</cp:coreProperties>
</file>