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66" r:id="rId2"/>
    <p:sldId id="265" r:id="rId3"/>
    <p:sldId id="267" r:id="rId4"/>
    <p:sldId id="264" r:id="rId5"/>
    <p:sldId id="263" r:id="rId6"/>
    <p:sldId id="262" r:id="rId7"/>
    <p:sldId id="261" r:id="rId8"/>
    <p:sldId id="256" r:id="rId9"/>
    <p:sldId id="257" r:id="rId10"/>
    <p:sldId id="258" r:id="rId11"/>
    <p:sldId id="259" r:id="rId12"/>
    <p:sldId id="26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sty P" userId="S::kirsty62596@ncsc.gov.uk::727459f7-0685-44a2-af00-0fe5542d774d" providerId="AD" clId="Web-{A3150255-2F99-5273-7AAE-68F232B75AEA}"/>
    <pc:docChg chg="addSld modSld sldOrd">
      <pc:chgData name="Kirsty P" userId="S::kirsty62596@ncsc.gov.uk::727459f7-0685-44a2-af00-0fe5542d774d" providerId="AD" clId="Web-{A3150255-2F99-5273-7AAE-68F232B75AEA}" dt="2019-03-24T17:32:58.931" v="65" actId="20577"/>
      <pc:docMkLst>
        <pc:docMk/>
      </pc:docMkLst>
      <pc:sldChg chg="ord">
        <pc:chgData name="Kirsty P" userId="S::kirsty62596@ncsc.gov.uk::727459f7-0685-44a2-af00-0fe5542d774d" providerId="AD" clId="Web-{A3150255-2F99-5273-7AAE-68F232B75AEA}" dt="2019-03-24T08:44:19.677" v="6"/>
        <pc:sldMkLst>
          <pc:docMk/>
          <pc:sldMk cId="0" sldId="256"/>
        </pc:sldMkLst>
      </pc:sldChg>
      <pc:sldChg chg="modSp add">
        <pc:chgData name="Kirsty P" userId="S::kirsty62596@ncsc.gov.uk::727459f7-0685-44a2-af00-0fe5542d774d" providerId="AD" clId="Web-{A3150255-2F99-5273-7AAE-68F232B75AEA}" dt="2019-03-24T08:45:40.505" v="24"/>
        <pc:sldMkLst>
          <pc:docMk/>
          <pc:sldMk cId="2731788711" sldId="261"/>
        </pc:sldMkLst>
        <pc:spChg chg="mod">
          <ac:chgData name="Kirsty P" userId="S::kirsty62596@ncsc.gov.uk::727459f7-0685-44a2-af00-0fe5542d774d" providerId="AD" clId="Web-{A3150255-2F99-5273-7AAE-68F232B75AEA}" dt="2019-03-24T08:45:40.505" v="24"/>
          <ac:spMkLst>
            <pc:docMk/>
            <pc:sldMk cId="2731788711" sldId="261"/>
            <ac:spMk id="2" creationId="{4AA83C9A-2C71-41F0-ABED-ADE610DE6617}"/>
          </ac:spMkLst>
        </pc:spChg>
        <pc:spChg chg="mod">
          <ac:chgData name="Kirsty P" userId="S::kirsty62596@ncsc.gov.uk::727459f7-0685-44a2-af00-0fe5542d774d" providerId="AD" clId="Web-{A3150255-2F99-5273-7AAE-68F232B75AEA}" dt="2019-03-24T08:44:39.442" v="9"/>
          <ac:spMkLst>
            <pc:docMk/>
            <pc:sldMk cId="2731788711" sldId="261"/>
            <ac:spMk id="3" creationId="{61F3EA04-EE88-45FD-8237-BF7A33414555}"/>
          </ac:spMkLst>
        </pc:spChg>
      </pc:sldChg>
      <pc:sldChg chg="modSp add">
        <pc:chgData name="Kirsty P" userId="S::kirsty62596@ncsc.gov.uk::727459f7-0685-44a2-af00-0fe5542d774d" providerId="AD" clId="Web-{A3150255-2F99-5273-7AAE-68F232B75AEA}" dt="2019-03-24T08:45:35.520" v="23"/>
        <pc:sldMkLst>
          <pc:docMk/>
          <pc:sldMk cId="860334723" sldId="262"/>
        </pc:sldMkLst>
        <pc:spChg chg="mod">
          <ac:chgData name="Kirsty P" userId="S::kirsty62596@ncsc.gov.uk::727459f7-0685-44a2-af00-0fe5542d774d" providerId="AD" clId="Web-{A3150255-2F99-5273-7AAE-68F232B75AEA}" dt="2019-03-24T08:45:35.520" v="23"/>
          <ac:spMkLst>
            <pc:docMk/>
            <pc:sldMk cId="860334723" sldId="262"/>
            <ac:spMk id="2" creationId="{4AA83C9A-2C71-41F0-ABED-ADE610DE6617}"/>
          </ac:spMkLst>
        </pc:spChg>
        <pc:spChg chg="mod">
          <ac:chgData name="Kirsty P" userId="S::kirsty62596@ncsc.gov.uk::727459f7-0685-44a2-af00-0fe5542d774d" providerId="AD" clId="Web-{A3150255-2F99-5273-7AAE-68F232B75AEA}" dt="2019-03-24T08:45:06.895" v="14"/>
          <ac:spMkLst>
            <pc:docMk/>
            <pc:sldMk cId="860334723" sldId="262"/>
            <ac:spMk id="3" creationId="{61F3EA04-EE88-45FD-8237-BF7A33414555}"/>
          </ac:spMkLst>
        </pc:spChg>
      </pc:sldChg>
      <pc:sldChg chg="modSp add">
        <pc:chgData name="Kirsty P" userId="S::kirsty62596@ncsc.gov.uk::727459f7-0685-44a2-af00-0fe5542d774d" providerId="AD" clId="Web-{A3150255-2F99-5273-7AAE-68F232B75AEA}" dt="2019-03-24T08:45:30.364" v="22"/>
        <pc:sldMkLst>
          <pc:docMk/>
          <pc:sldMk cId="4016261422" sldId="263"/>
        </pc:sldMkLst>
        <pc:spChg chg="mod">
          <ac:chgData name="Kirsty P" userId="S::kirsty62596@ncsc.gov.uk::727459f7-0685-44a2-af00-0fe5542d774d" providerId="AD" clId="Web-{A3150255-2F99-5273-7AAE-68F232B75AEA}" dt="2019-03-24T08:45:30.364" v="22"/>
          <ac:spMkLst>
            <pc:docMk/>
            <pc:sldMk cId="4016261422" sldId="263"/>
            <ac:spMk id="2" creationId="{4AA83C9A-2C71-41F0-ABED-ADE610DE6617}"/>
          </ac:spMkLst>
        </pc:spChg>
        <pc:spChg chg="mod">
          <ac:chgData name="Kirsty P" userId="S::kirsty62596@ncsc.gov.uk::727459f7-0685-44a2-af00-0fe5542d774d" providerId="AD" clId="Web-{A3150255-2F99-5273-7AAE-68F232B75AEA}" dt="2019-03-24T08:44:47.020" v="10"/>
          <ac:spMkLst>
            <pc:docMk/>
            <pc:sldMk cId="4016261422" sldId="263"/>
            <ac:spMk id="3" creationId="{61F3EA04-EE88-45FD-8237-BF7A33414555}"/>
          </ac:spMkLst>
        </pc:spChg>
      </pc:sldChg>
      <pc:sldChg chg="modSp add">
        <pc:chgData name="Kirsty P" userId="S::kirsty62596@ncsc.gov.uk::727459f7-0685-44a2-af00-0fe5542d774d" providerId="AD" clId="Web-{A3150255-2F99-5273-7AAE-68F232B75AEA}" dt="2019-03-24T08:45:23.833" v="21"/>
        <pc:sldMkLst>
          <pc:docMk/>
          <pc:sldMk cId="2205600621" sldId="264"/>
        </pc:sldMkLst>
        <pc:spChg chg="mod">
          <ac:chgData name="Kirsty P" userId="S::kirsty62596@ncsc.gov.uk::727459f7-0685-44a2-af00-0fe5542d774d" providerId="AD" clId="Web-{A3150255-2F99-5273-7AAE-68F232B75AEA}" dt="2019-03-24T08:45:23.833" v="21"/>
          <ac:spMkLst>
            <pc:docMk/>
            <pc:sldMk cId="2205600621" sldId="264"/>
            <ac:spMk id="2" creationId="{4AA83C9A-2C71-41F0-ABED-ADE610DE6617}"/>
          </ac:spMkLst>
        </pc:spChg>
        <pc:spChg chg="mod">
          <ac:chgData name="Kirsty P" userId="S::kirsty62596@ncsc.gov.uk::727459f7-0685-44a2-af00-0fe5542d774d" providerId="AD" clId="Web-{A3150255-2F99-5273-7AAE-68F232B75AEA}" dt="2019-03-24T08:45:19.848" v="18" actId="20577"/>
          <ac:spMkLst>
            <pc:docMk/>
            <pc:sldMk cId="2205600621" sldId="264"/>
            <ac:spMk id="3" creationId="{61F3EA04-EE88-45FD-8237-BF7A33414555}"/>
          </ac:spMkLst>
        </pc:spChg>
      </pc:sldChg>
      <pc:sldChg chg="modSp add">
        <pc:chgData name="Kirsty P" userId="S::kirsty62596@ncsc.gov.uk::727459f7-0685-44a2-af00-0fe5542d774d" providerId="AD" clId="Web-{A3150255-2F99-5273-7AAE-68F232B75AEA}" dt="2019-03-24T08:45:49.895" v="25"/>
        <pc:sldMkLst>
          <pc:docMk/>
          <pc:sldMk cId="1647443726" sldId="265"/>
        </pc:sldMkLst>
        <pc:spChg chg="mod">
          <ac:chgData name="Kirsty P" userId="S::kirsty62596@ncsc.gov.uk::727459f7-0685-44a2-af00-0fe5542d774d" providerId="AD" clId="Web-{A3150255-2F99-5273-7AAE-68F232B75AEA}" dt="2019-03-24T08:45:49.895" v="25"/>
          <ac:spMkLst>
            <pc:docMk/>
            <pc:sldMk cId="1647443726" sldId="265"/>
            <ac:spMk id="2" creationId="{C9A8CE45-BCED-4D49-B41C-6F8904A163F4}"/>
          </ac:spMkLst>
        </pc:spChg>
      </pc:sldChg>
      <pc:sldChg chg="modSp add">
        <pc:chgData name="Kirsty P" userId="S::kirsty62596@ncsc.gov.uk::727459f7-0685-44a2-af00-0fe5542d774d" providerId="AD" clId="Web-{A3150255-2F99-5273-7AAE-68F232B75AEA}" dt="2019-03-24T16:36:26.370" v="33" actId="1076"/>
        <pc:sldMkLst>
          <pc:docMk/>
          <pc:sldMk cId="935240647" sldId="266"/>
        </pc:sldMkLst>
        <pc:spChg chg="mod">
          <ac:chgData name="Kirsty P" userId="S::kirsty62596@ncsc.gov.uk::727459f7-0685-44a2-af00-0fe5542d774d" providerId="AD" clId="Web-{A3150255-2F99-5273-7AAE-68F232B75AEA}" dt="2019-03-24T08:45:57.927" v="26"/>
          <ac:spMkLst>
            <pc:docMk/>
            <pc:sldMk cId="935240647" sldId="266"/>
            <ac:spMk id="2" creationId="{64CAC1DB-23B0-4FB0-BD14-6DAF597E6DDB}"/>
          </ac:spMkLst>
        </pc:spChg>
        <pc:spChg chg="mod">
          <ac:chgData name="Kirsty P" userId="S::kirsty62596@ncsc.gov.uk::727459f7-0685-44a2-af00-0fe5542d774d" providerId="AD" clId="Web-{A3150255-2F99-5273-7AAE-68F232B75AEA}" dt="2019-03-24T16:36:26.370" v="33" actId="1076"/>
          <ac:spMkLst>
            <pc:docMk/>
            <pc:sldMk cId="935240647" sldId="266"/>
            <ac:spMk id="3" creationId="{6744BE23-5B63-44F8-9FFB-AE9C997DC577}"/>
          </ac:spMkLst>
        </pc:spChg>
      </pc:sldChg>
      <pc:sldChg chg="modSp new">
        <pc:chgData name="Kirsty P" userId="S::kirsty62596@ncsc.gov.uk::727459f7-0685-44a2-af00-0fe5542d774d" providerId="AD" clId="Web-{A3150255-2F99-5273-7AAE-68F232B75AEA}" dt="2019-03-24T17:32:58.931" v="65" actId="20577"/>
        <pc:sldMkLst>
          <pc:docMk/>
          <pc:sldMk cId="2994979522" sldId="267"/>
        </pc:sldMkLst>
        <pc:spChg chg="mod">
          <ac:chgData name="Kirsty P" userId="S::kirsty62596@ncsc.gov.uk::727459f7-0685-44a2-af00-0fe5542d774d" providerId="AD" clId="Web-{A3150255-2F99-5273-7AAE-68F232B75AEA}" dt="2019-03-24T16:36:36.589" v="34"/>
          <ac:spMkLst>
            <pc:docMk/>
            <pc:sldMk cId="2994979522" sldId="267"/>
            <ac:spMk id="2" creationId="{13A2BBED-16B2-4360-A463-AB364BA3CCEA}"/>
          </ac:spMkLst>
        </pc:spChg>
        <pc:spChg chg="mod">
          <ac:chgData name="Kirsty P" userId="S::kirsty62596@ncsc.gov.uk::727459f7-0685-44a2-af00-0fe5542d774d" providerId="AD" clId="Web-{A3150255-2F99-5273-7AAE-68F232B75AEA}" dt="2019-03-24T17:32:58.931" v="65" actId="20577"/>
          <ac:spMkLst>
            <pc:docMk/>
            <pc:sldMk cId="2994979522" sldId="267"/>
            <ac:spMk id="3" creationId="{77D43DAC-D2F4-4C21-BC8D-DB64983AE08B}"/>
          </ac:spMkLst>
        </pc:spChg>
      </pc:sldChg>
      <pc:sldMasterChg chg="addSldLayout">
        <pc:chgData name="Kirsty P" userId="S::kirsty62596@ncsc.gov.uk::727459f7-0685-44a2-af00-0fe5542d774d" providerId="AD" clId="Web-{A3150255-2F99-5273-7AAE-68F232B75AEA}" dt="2019-03-24T08:44:07.552" v="0"/>
        <pc:sldMasterMkLst>
          <pc:docMk/>
          <pc:sldMasterMk cId="0" sldId="2147483659"/>
        </pc:sldMasterMkLst>
        <pc:sldLayoutChg chg="add replId">
          <pc:chgData name="Kirsty P" userId="S::kirsty62596@ncsc.gov.uk::727459f7-0685-44a2-af00-0fe5542d774d" providerId="AD" clId="Web-{A3150255-2F99-5273-7AAE-68F232B75AEA}" dt="2019-03-24T08:44:07.552" v="0"/>
          <pc:sldLayoutMkLst>
            <pc:docMk/>
            <pc:sldMasterMk cId="0" sldId="2147483659"/>
            <pc:sldLayoutMk cId="2209311042"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RG will only succeed with your contributions.</a:t>
            </a:r>
            <a:endParaRPr lang="en-GB" dirty="0"/>
          </a:p>
        </p:txBody>
      </p:sp>
      <p:sp>
        <p:nvSpPr>
          <p:cNvPr id="4" name="Slide Number Placeholder 3"/>
          <p:cNvSpPr>
            <a:spLocks noGrp="1"/>
          </p:cNvSpPr>
          <p:nvPr>
            <p:ph type="sldNum" sz="quarter" idx="5"/>
          </p:nvPr>
        </p:nvSpPr>
        <p:spPr/>
        <p:txBody>
          <a:bodyPr/>
          <a:lstStyle/>
          <a:p>
            <a:fld id="{CBB6E54E-7B7B-4958-85E5-9C768FFE495D}" type="slidenum">
              <a:rPr lang="en-GB" smtClean="0"/>
              <a:t>5</a:t>
            </a:fld>
            <a:endParaRPr lang="en-GB"/>
          </a:p>
        </p:txBody>
      </p:sp>
    </p:spTree>
    <p:extLst>
      <p:ext uri="{BB962C8B-B14F-4D97-AF65-F5344CB8AC3E}">
        <p14:creationId xmlns:p14="http://schemas.microsoft.com/office/powerpoint/2010/main" val="8403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4fc07007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4fc0700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4fc07007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4fc07007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fc07007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fc07007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4fc07007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4fc07007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C18D-0BD4-4158-867F-6A2D8069E3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9CB303-1AAE-48FF-B20B-61853F96BB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BB0B8B-D0D6-4051-A06B-3A6DB68A1236}"/>
              </a:ext>
            </a:extLst>
          </p:cNvPr>
          <p:cNvSpPr>
            <a:spLocks noGrp="1"/>
          </p:cNvSpPr>
          <p:nvPr>
            <p:ph type="dt" sz="half" idx="10"/>
          </p:nvPr>
        </p:nvSpPr>
        <p:spPr/>
        <p:txBody>
          <a:bodyPr/>
          <a:lstStyle/>
          <a:p>
            <a:fld id="{1C81DB52-0474-48C3-B719-FE8A1AFCFE08}" type="datetimeFigureOut">
              <a:rPr lang="en-GB" smtClean="0"/>
              <a:t>24/03/2019</a:t>
            </a:fld>
            <a:endParaRPr lang="en-GB"/>
          </a:p>
        </p:txBody>
      </p:sp>
      <p:sp>
        <p:nvSpPr>
          <p:cNvPr id="5" name="Footer Placeholder 4">
            <a:extLst>
              <a:ext uri="{FF2B5EF4-FFF2-40B4-BE49-F238E27FC236}">
                <a16:creationId xmlns:a16="http://schemas.microsoft.com/office/drawing/2014/main" id="{D4D4FAD1-0213-4B5B-A564-7BB5DE6CA7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AAE4E-53A8-4FC2-B4FF-322D1FDB7C9D}"/>
              </a:ext>
            </a:extLst>
          </p:cNvPr>
          <p:cNvSpPr>
            <a:spLocks noGrp="1"/>
          </p:cNvSpPr>
          <p:nvPr>
            <p:ph type="sldNum" sz="quarter" idx="12"/>
          </p:nvPr>
        </p:nvSpPr>
        <p:spPr/>
        <p:txBody>
          <a:bodyPr/>
          <a:lstStyle/>
          <a:p>
            <a:fld id="{DE6C3704-0D82-43E0-ADEB-B87D28BE9D3C}" type="slidenum">
              <a:rPr lang="en-GB" smtClean="0"/>
              <a:t>‹#›</a:t>
            </a:fld>
            <a:endParaRPr lang="en-GB"/>
          </a:p>
        </p:txBody>
      </p:sp>
    </p:spTree>
    <p:extLst>
      <p:ext uri="{BB962C8B-B14F-4D97-AF65-F5344CB8AC3E}">
        <p14:creationId xmlns:p14="http://schemas.microsoft.com/office/powerpoint/2010/main" val="220931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www.ietf.org/about/note-well.html"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mart-rg/drafts/blob/master/draft-charter.md"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irtf.org/mailman/listinfo/smart" TargetMode="External"/><Relationship Id="rId2" Type="http://schemas.openxmlformats.org/officeDocument/2006/relationships/hyperlink" Target="https://trac.ietf.org/trac/irtf/wiki/smart" TargetMode="External"/><Relationship Id="rId1" Type="http://schemas.openxmlformats.org/officeDocument/2006/relationships/slideLayout" Target="../slideLayouts/slideLayout12.xml"/><Relationship Id="rId6" Type="http://schemas.openxmlformats.org/officeDocument/2006/relationships/hyperlink" Target="https://www.internetsociety.org/events/caris2" TargetMode="External"/><Relationship Id="rId5" Type="http://schemas.openxmlformats.org/officeDocument/2006/relationships/hyperlink" Target="https://github.com/smart-rg" TargetMode="External"/><Relationship Id="rId4" Type="http://schemas.openxmlformats.org/officeDocument/2006/relationships/hyperlink" Target="https://datatracker.ietf.org/group/smart/abou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C1DB-23B0-4FB0-BD14-6DAF597E6DDB}"/>
              </a:ext>
            </a:extLst>
          </p:cNvPr>
          <p:cNvSpPr>
            <a:spLocks noGrp="1"/>
          </p:cNvSpPr>
          <p:nvPr>
            <p:ph type="ctrTitle"/>
          </p:nvPr>
        </p:nvSpPr>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4800" dirty="0"/>
              <a:t>SMART</a:t>
            </a:r>
          </a:p>
        </p:txBody>
      </p:sp>
      <p:sp>
        <p:nvSpPr>
          <p:cNvPr id="3" name="Subtitle 2">
            <a:extLst>
              <a:ext uri="{FF2B5EF4-FFF2-40B4-BE49-F238E27FC236}">
                <a16:creationId xmlns:a16="http://schemas.microsoft.com/office/drawing/2014/main" id="{6744BE23-5B63-44F8-9FFB-AE9C997DC577}"/>
              </a:ext>
            </a:extLst>
          </p:cNvPr>
          <p:cNvSpPr>
            <a:spLocks noGrp="1"/>
          </p:cNvSpPr>
          <p:nvPr>
            <p:ph type="subTitle" idx="1"/>
          </p:nvPr>
        </p:nvSpPr>
        <p:spPr>
          <a:xfrm>
            <a:off x="358834" y="2834125"/>
            <a:ext cx="8520600" cy="792600"/>
          </a:xfrm>
        </p:spPr>
        <p:txBody>
          <a:bodyPr vert="horz" lIns="68580" tIns="34290" rIns="68580" bIns="34290" rtlCol="0" anchor="t">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2800" dirty="0"/>
              <a:t>Stopping Malware and Researching Threats</a:t>
            </a:r>
          </a:p>
          <a:p>
            <a:endParaRPr lang="en-GB" sz="2800" dirty="0"/>
          </a:p>
        </p:txBody>
      </p:sp>
    </p:spTree>
    <p:extLst>
      <p:ext uri="{BB962C8B-B14F-4D97-AF65-F5344CB8AC3E}">
        <p14:creationId xmlns:p14="http://schemas.microsoft.com/office/powerpoint/2010/main" val="935240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5"/>
          <p:cNvPicPr preferRelativeResize="0"/>
          <p:nvPr/>
        </p:nvPicPr>
        <p:blipFill>
          <a:blip r:embed="rId3">
            <a:alphaModFix/>
          </a:blip>
          <a:stretch>
            <a:fillRect/>
          </a:stretch>
        </p:blipFill>
        <p:spPr>
          <a:xfrm>
            <a:off x="1068676" y="0"/>
            <a:ext cx="7006648" cy="5254979"/>
          </a:xfrm>
          <a:prstGeom prst="rect">
            <a:avLst/>
          </a:prstGeom>
          <a:noFill/>
          <a:ln>
            <a:noFill/>
          </a:ln>
        </p:spPr>
      </p:pic>
      <p:sp>
        <p:nvSpPr>
          <p:cNvPr id="69" name="Google Shape;69;p15"/>
          <p:cNvSpPr txBox="1"/>
          <p:nvPr/>
        </p:nvSpPr>
        <p:spPr>
          <a:xfrm>
            <a:off x="2994350" y="2722725"/>
            <a:ext cx="73392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Incident Response Today</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Supporting</a:t>
            </a:r>
            <a:endParaRPr sz="1800"/>
          </a:p>
          <a:p>
            <a:pPr marL="457200" lvl="0" indent="-317500" algn="l" rtl="0">
              <a:spcBef>
                <a:spcPts val="1600"/>
              </a:spcBef>
              <a:spcAft>
                <a:spcPts val="0"/>
              </a:spcAft>
              <a:buSzPts val="1400"/>
              <a:buChar char="●"/>
            </a:pPr>
            <a:r>
              <a:rPr lang="en"/>
              <a:t>Trust in incident response teams</a:t>
            </a:r>
            <a:endParaRPr/>
          </a:p>
          <a:p>
            <a:pPr marL="457200" lvl="0" indent="-317500" algn="l" rtl="0">
              <a:spcBef>
                <a:spcPts val="0"/>
              </a:spcBef>
              <a:spcAft>
                <a:spcPts val="0"/>
              </a:spcAft>
              <a:buSzPts val="1400"/>
              <a:buChar char="●"/>
            </a:pPr>
            <a:r>
              <a:rPr lang="en"/>
              <a:t>Need to protect network as a forcing function</a:t>
            </a:r>
            <a:endParaRPr/>
          </a:p>
          <a:p>
            <a:pPr marL="457200" lvl="0" indent="-317500" algn="l" rtl="0">
              <a:spcBef>
                <a:spcPts val="0"/>
              </a:spcBef>
              <a:spcAft>
                <a:spcPts val="0"/>
              </a:spcAft>
              <a:buSzPts val="1400"/>
              <a:buChar char="●"/>
            </a:pPr>
            <a:r>
              <a:rPr lang="en"/>
              <a:t>Current efforts supported by profit</a:t>
            </a:r>
            <a:endParaRPr/>
          </a:p>
          <a:p>
            <a:pPr marL="457200" lvl="0" indent="-317500" algn="l" rtl="0">
              <a:spcBef>
                <a:spcPts val="0"/>
              </a:spcBef>
              <a:spcAft>
                <a:spcPts val="0"/>
              </a:spcAft>
              <a:buSzPts val="1400"/>
              <a:buChar char="●"/>
            </a:pPr>
            <a:r>
              <a:rPr lang="en"/>
              <a:t>FEAR - initially a burst of wind, but eventually leads to complacency</a:t>
            </a:r>
            <a:endParaRPr/>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Dragging</a:t>
            </a:r>
            <a:endParaRPr sz="1800"/>
          </a:p>
          <a:p>
            <a:pPr marL="457200" lvl="0" indent="-317500" algn="l" rtl="0">
              <a:spcBef>
                <a:spcPts val="1600"/>
              </a:spcBef>
              <a:spcAft>
                <a:spcPts val="0"/>
              </a:spcAft>
              <a:buSzPts val="1400"/>
              <a:buChar char="●"/>
            </a:pPr>
            <a:r>
              <a:rPr lang="en"/>
              <a:t>Too many standards</a:t>
            </a:r>
            <a:endParaRPr/>
          </a:p>
          <a:p>
            <a:pPr marL="457200" lvl="0" indent="-317500" algn="l" rtl="0">
              <a:spcBef>
                <a:spcPts val="0"/>
              </a:spcBef>
              <a:spcAft>
                <a:spcPts val="0"/>
              </a:spcAft>
              <a:buSzPts val="1400"/>
              <a:buChar char="●"/>
            </a:pPr>
            <a:r>
              <a:rPr lang="en"/>
              <a:t>Regional border impact data flows</a:t>
            </a:r>
            <a:endParaRPr/>
          </a:p>
          <a:p>
            <a:pPr marL="457200" lvl="0" indent="-317500" algn="l" rtl="0">
              <a:spcBef>
                <a:spcPts val="0"/>
              </a:spcBef>
              <a:spcAft>
                <a:spcPts val="0"/>
              </a:spcAft>
              <a:buSzPts val="1400"/>
              <a:buChar char="●"/>
            </a:pPr>
            <a:r>
              <a:rPr lang="en"/>
              <a:t>Lack of Resources/Participation</a:t>
            </a:r>
            <a:endParaRPr/>
          </a:p>
          <a:p>
            <a:pPr marL="457200" lvl="0" indent="-317500" algn="l" rtl="0">
              <a:spcBef>
                <a:spcPts val="0"/>
              </a:spcBef>
              <a:spcAft>
                <a:spcPts val="0"/>
              </a:spcAft>
              <a:buSzPts val="1400"/>
              <a:buChar char="●"/>
            </a:pPr>
            <a:r>
              <a:rPr lang="en"/>
              <a:t>Monoculture</a:t>
            </a:r>
            <a:endParaRPr/>
          </a:p>
          <a:p>
            <a:pPr marL="0" lvl="0" indent="0" algn="l" rtl="0">
              <a:spcBef>
                <a:spcPts val="1600"/>
              </a:spcBef>
              <a:spcAft>
                <a:spcPts val="0"/>
              </a:spcAft>
              <a:buNone/>
            </a:pPr>
            <a:r>
              <a:rPr lang="en" sz="1800"/>
              <a:t>Looming problems ahead</a:t>
            </a:r>
            <a:endParaRPr sz="1800"/>
          </a:p>
          <a:p>
            <a:pPr marL="457200" lvl="0" indent="-317500" algn="l" rtl="0">
              <a:spcBef>
                <a:spcPts val="1600"/>
              </a:spcBef>
              <a:spcAft>
                <a:spcPts val="0"/>
              </a:spcAft>
              <a:buSzPts val="1400"/>
              <a:buChar char="●"/>
            </a:pPr>
            <a:r>
              <a:rPr lang="en"/>
              <a:t>Dynamic threat landscape</a:t>
            </a:r>
            <a:endParaRPr/>
          </a:p>
          <a:p>
            <a:pPr marL="457200" lvl="0" indent="-317500" algn="l" rtl="0">
              <a:spcBef>
                <a:spcPts val="0"/>
              </a:spcBef>
              <a:spcAft>
                <a:spcPts val="0"/>
              </a:spcAft>
              <a:buSzPts val="1400"/>
              <a:buChar char="●"/>
            </a:pPr>
            <a:r>
              <a:rPr lang="en"/>
              <a:t>Liability</a:t>
            </a:r>
            <a:endParaRPr/>
          </a:p>
          <a:p>
            <a:pPr marL="457200" lvl="0" indent="-317500" algn="l" rtl="0">
              <a:spcBef>
                <a:spcPts val="0"/>
              </a:spcBef>
              <a:spcAft>
                <a:spcPts val="0"/>
              </a:spcAft>
              <a:buSzPts val="1400"/>
              <a:buChar char="●"/>
            </a:pPr>
            <a:r>
              <a:rPr lang="en"/>
              <a:t>Bifurcation of Internet</a:t>
            </a:r>
            <a:endParaRPr/>
          </a:p>
          <a:p>
            <a:pPr marL="457200" lvl="0" indent="-317500" algn="l" rtl="0">
              <a:spcBef>
                <a:spcPts val="0"/>
              </a:spcBef>
              <a:spcAft>
                <a:spcPts val="0"/>
              </a:spcAft>
              <a:buSzPts val="1400"/>
              <a:buChar char="●"/>
            </a:pPr>
            <a:r>
              <a:rPr lang="en"/>
              <a:t>Lack of skilled analysts</a:t>
            </a:r>
            <a:endParaRPr/>
          </a:p>
          <a:p>
            <a:pPr marL="457200" lvl="0" indent="-317500" algn="l" rtl="0">
              <a:spcBef>
                <a:spcPts val="0"/>
              </a:spcBef>
              <a:spcAft>
                <a:spcPts val="0"/>
              </a:spcAft>
              <a:buSzPts val="1400"/>
              <a:buChar char="●"/>
            </a:pPr>
            <a:r>
              <a:rPr lang="en"/>
              <a:t>Sensitivity of Intelligence/trust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Breakout Brainstorming, may lead to work for SMART</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Fingerprinting</a:t>
            </a:r>
            <a:endParaRPr/>
          </a:p>
          <a:p>
            <a:pPr marL="914400" lvl="1" indent="-317500" algn="l" rtl="0">
              <a:spcBef>
                <a:spcPts val="0"/>
              </a:spcBef>
              <a:spcAft>
                <a:spcPts val="0"/>
              </a:spcAft>
              <a:buSzPts val="1400"/>
              <a:buChar char="○"/>
            </a:pPr>
            <a:r>
              <a:rPr lang="en"/>
              <a:t>packet comparisons</a:t>
            </a:r>
            <a:endParaRPr/>
          </a:p>
          <a:p>
            <a:pPr marL="457200" lvl="0" indent="-342900" algn="l" rtl="0">
              <a:spcBef>
                <a:spcPts val="0"/>
              </a:spcBef>
              <a:spcAft>
                <a:spcPts val="0"/>
              </a:spcAft>
              <a:buSzPts val="1800"/>
              <a:buChar char="●"/>
            </a:pPr>
            <a:r>
              <a:rPr lang="en"/>
              <a:t>SNARC - uses trust indicator to make decisions about good/bad actors </a:t>
            </a:r>
            <a:endParaRPr/>
          </a:p>
          <a:p>
            <a:pPr marL="914400" lvl="1" indent="-317500" algn="l" rtl="0">
              <a:spcBef>
                <a:spcPts val="0"/>
              </a:spcBef>
              <a:spcAft>
                <a:spcPts val="0"/>
              </a:spcAft>
              <a:buSzPts val="1400"/>
              <a:buChar char="○"/>
            </a:pPr>
            <a:r>
              <a:rPr lang="en"/>
              <a:t>builds on zero trust networking</a:t>
            </a:r>
            <a:endParaRPr/>
          </a:p>
          <a:p>
            <a:pPr marL="914400" lvl="1" indent="-317500" algn="l" rtl="0">
              <a:spcBef>
                <a:spcPts val="0"/>
              </a:spcBef>
              <a:spcAft>
                <a:spcPts val="0"/>
              </a:spcAft>
              <a:buSzPts val="1400"/>
              <a:buChar char="○"/>
            </a:pPr>
            <a:r>
              <a:rPr lang="en"/>
              <a:t>research visual aspect and underlying principle</a:t>
            </a:r>
            <a:endParaRPr/>
          </a:p>
          <a:p>
            <a:pPr marL="914400" lvl="1" indent="-317500" algn="l" rtl="0">
              <a:spcBef>
                <a:spcPts val="0"/>
              </a:spcBef>
              <a:spcAft>
                <a:spcPts val="0"/>
              </a:spcAft>
              <a:buSzPts val="1400"/>
              <a:buChar char="○"/>
            </a:pPr>
            <a:r>
              <a:rPr lang="en"/>
              <a:t>similar theme on IP reputation/BGP ranking</a:t>
            </a:r>
            <a:endParaRPr/>
          </a:p>
          <a:p>
            <a:pPr marL="457200" lvl="0" indent="-342900" algn="l" rtl="0">
              <a:spcBef>
                <a:spcPts val="0"/>
              </a:spcBef>
              <a:spcAft>
                <a:spcPts val="0"/>
              </a:spcAft>
              <a:buSzPts val="1800"/>
              <a:buChar char="●"/>
            </a:pPr>
            <a:r>
              <a:rPr lang="en"/>
              <a:t>Attack coordination solutions/automated security</a:t>
            </a:r>
            <a:endParaRPr/>
          </a:p>
          <a:p>
            <a:pPr marL="457200" lvl="0" indent="-342900" algn="l" rtl="0">
              <a:spcBef>
                <a:spcPts val="0"/>
              </a:spcBef>
              <a:spcAft>
                <a:spcPts val="0"/>
              </a:spcAft>
              <a:buSzPts val="1800"/>
              <a:buChar char="●"/>
            </a:pPr>
            <a:r>
              <a:rPr lang="en"/>
              <a:t>Cryptographic Rendezvous</a:t>
            </a:r>
            <a:endParaRPr/>
          </a:p>
          <a:p>
            <a:pPr marL="457200" lvl="0" indent="-342900" algn="l" rtl="0">
              <a:spcBef>
                <a:spcPts val="0"/>
              </a:spcBef>
              <a:spcAft>
                <a:spcPts val="0"/>
              </a:spcAft>
              <a:buSzPts val="1800"/>
              <a:buChar char="●"/>
            </a:pPr>
            <a:r>
              <a:rPr lang="en"/>
              <a:t>L2 discovery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CE45-BCED-4D49-B41C-6F8904A163F4}"/>
              </a:ext>
            </a:extLst>
          </p:cNvPr>
          <p:cNvSpPr>
            <a:spLocks noGrp="1"/>
          </p:cNvSpPr>
          <p:nvPr>
            <p:ph type="title"/>
          </p:nvPr>
        </p:nvSpPr>
        <p:spPr>
          <a:xfrm>
            <a:off x="758269" y="273844"/>
            <a:ext cx="7886700" cy="994172"/>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3600" dirty="0">
                <a:cs typeface="Calibri Light"/>
              </a:rPr>
              <a:t>IETF Note Well</a:t>
            </a:r>
            <a:endParaRPr lang="en-US" sz="3600" dirty="0"/>
          </a:p>
        </p:txBody>
      </p:sp>
      <p:sp>
        <p:nvSpPr>
          <p:cNvPr id="4" name="Rectangle 3">
            <a:extLst>
              <a:ext uri="{FF2B5EF4-FFF2-40B4-BE49-F238E27FC236}">
                <a16:creationId xmlns:a16="http://schemas.microsoft.com/office/drawing/2014/main" id="{2B732F6B-8757-4C23-9142-76937F693B70}"/>
              </a:ext>
            </a:extLst>
          </p:cNvPr>
          <p:cNvSpPr>
            <a:spLocks noGrp="1" noChangeArrowheads="1"/>
          </p:cNvSpPr>
          <p:nvPr/>
        </p:nvSpPr>
        <p:spPr bwMode="auto">
          <a:xfrm>
            <a:off x="756501" y="1120023"/>
            <a:ext cx="6572250" cy="41147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500" tIns="35100" rIns="67500" bIns="35100" numCol="1" anchor="t" anchorCtr="0" compatLnSpc="1">
            <a:prstTxWarp prst="textNoShape">
              <a:avLst/>
            </a:prstTxWarp>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fontAlgn="auto">
              <a:spcAft>
                <a:spcPts val="0"/>
              </a:spcAft>
              <a:buFont typeface="Arial"/>
              <a:buNone/>
              <a:defRPr/>
            </a:pPr>
            <a:r>
              <a:rPr lang="en-US" sz="1350" dirty="0"/>
              <a:t>This summary is only meant to point you in the right direction, and doesn't have all the nuances. The IETF's IPR Policy is set forth in BCP 79; please read it carefully.</a:t>
            </a:r>
          </a:p>
          <a:p>
            <a:pPr marL="0" indent="0" fontAlgn="auto">
              <a:spcAft>
                <a:spcPts val="0"/>
              </a:spcAft>
              <a:buFont typeface="Arial"/>
              <a:buNone/>
              <a:defRPr/>
            </a:pPr>
            <a:r>
              <a:rPr lang="en-US" sz="1350" b="1" dirty="0">
                <a:cs typeface="Arial"/>
              </a:rPr>
              <a:t>The brief summary:</a:t>
            </a:r>
          </a:p>
          <a:p>
            <a:pPr fontAlgn="auto">
              <a:spcBef>
                <a:spcPts val="900"/>
              </a:spcBef>
              <a:spcAft>
                <a:spcPts val="0"/>
              </a:spcAft>
              <a:buFont typeface="Wingdings" charset="2"/>
              <a:buChar char="v"/>
              <a:defRPr/>
            </a:pPr>
            <a:r>
              <a:rPr lang="en-US" sz="1350" b="1" dirty="0">
                <a:cs typeface="Arial"/>
              </a:rPr>
              <a:t>By participating with the IETF, you agree to follow IETF processes.</a:t>
            </a:r>
          </a:p>
          <a:p>
            <a:pPr fontAlgn="auto">
              <a:spcBef>
                <a:spcPts val="900"/>
              </a:spcBef>
              <a:spcAft>
                <a:spcPts val="0"/>
              </a:spcAft>
              <a:buFont typeface="Wingdings" charset="2"/>
              <a:buChar char="v"/>
              <a:defRPr/>
            </a:pPr>
            <a:r>
              <a:rPr lang="en-US" sz="1350" b="1" dirty="0">
                <a:cs typeface="Arial"/>
              </a:rPr>
              <a:t>If you are aware that a contribution of yours (something you write, say, or discuss in any IETF context) is covered by patents or patent applications, you need to disclose that fact.</a:t>
            </a:r>
          </a:p>
          <a:p>
            <a:pPr fontAlgn="auto">
              <a:spcBef>
                <a:spcPts val="900"/>
              </a:spcBef>
              <a:spcAft>
                <a:spcPts val="0"/>
              </a:spcAft>
              <a:buFont typeface="Wingdings" charset="2"/>
              <a:buChar char="v"/>
              <a:defRPr/>
            </a:pPr>
            <a:r>
              <a:rPr lang="en-US" sz="1350" b="1" dirty="0">
                <a:cs typeface="Arial"/>
              </a:rPr>
              <a:t>You understand that meetings might be recorded, broadcast, and publicly archived.</a:t>
            </a:r>
          </a:p>
          <a:p>
            <a:pPr marL="0" indent="0" fontAlgn="auto">
              <a:spcAft>
                <a:spcPts val="0"/>
              </a:spcAft>
              <a:buFont typeface="Arial"/>
              <a:buNone/>
              <a:defRPr/>
            </a:pPr>
            <a:r>
              <a:rPr lang="en-US" sz="1200" dirty="0">
                <a:cs typeface="Arial"/>
              </a:rPr>
              <a:t>For further information, talk to a chair, ask an Area Director, or review the following:</a:t>
            </a:r>
          </a:p>
          <a:p>
            <a:pPr marL="0" indent="0" fontAlgn="auto">
              <a:spcAft>
                <a:spcPts val="0"/>
              </a:spcAft>
              <a:buFont typeface="Arial"/>
              <a:buNone/>
              <a:defRPr/>
            </a:pPr>
            <a:r>
              <a:rPr lang="en-US" sz="1200" dirty="0">
                <a:cs typeface="Arial"/>
              </a:rPr>
              <a:t>BCP 9 (on the Internet Standards Process)</a:t>
            </a:r>
          </a:p>
          <a:p>
            <a:pPr marL="0" indent="0" fontAlgn="auto">
              <a:spcAft>
                <a:spcPts val="0"/>
              </a:spcAft>
              <a:buFont typeface="Arial"/>
              <a:buNone/>
              <a:defRPr/>
            </a:pPr>
            <a:r>
              <a:rPr lang="en-US" sz="1200" dirty="0">
                <a:cs typeface="Arial"/>
              </a:rPr>
              <a:t>BCP 25 (on the Working Group processes)</a:t>
            </a:r>
          </a:p>
          <a:p>
            <a:pPr marL="0" indent="0" fontAlgn="auto">
              <a:spcAft>
                <a:spcPts val="0"/>
              </a:spcAft>
              <a:buFont typeface="Arial"/>
              <a:buNone/>
              <a:defRPr/>
            </a:pPr>
            <a:r>
              <a:rPr lang="en-US" sz="1200" dirty="0">
                <a:cs typeface="Arial"/>
              </a:rPr>
              <a:t>BCP 78 (on the IETF Trust)</a:t>
            </a:r>
          </a:p>
          <a:p>
            <a:pPr marL="0" indent="0" fontAlgn="auto">
              <a:spcAft>
                <a:spcPts val="0"/>
              </a:spcAft>
              <a:buFont typeface="Arial"/>
              <a:buNone/>
              <a:defRPr/>
            </a:pPr>
            <a:r>
              <a:rPr lang="en-US" sz="1200" dirty="0">
                <a:cs typeface="Arial"/>
              </a:rPr>
              <a:t>BCP 79 (on Intellectual Property Rights in the IETF)</a:t>
            </a:r>
          </a:p>
          <a:p>
            <a:pPr marL="0" indent="0">
              <a:buNone/>
            </a:pPr>
            <a:r>
              <a:rPr lang="en-US" sz="1350" dirty="0"/>
              <a:t>Also see: </a:t>
            </a:r>
            <a:r>
              <a:rPr lang="en-US" sz="1350" dirty="0">
                <a:hlinkClick r:id="rId2"/>
              </a:rPr>
              <a:t>http://www.ietf.org/about/note-well.html</a:t>
            </a:r>
            <a:r>
              <a:rPr lang="en-US" sz="1350" dirty="0"/>
              <a:t>:</a:t>
            </a:r>
          </a:p>
        </p:txBody>
      </p:sp>
    </p:spTree>
    <p:extLst>
      <p:ext uri="{BB962C8B-B14F-4D97-AF65-F5344CB8AC3E}">
        <p14:creationId xmlns:p14="http://schemas.microsoft.com/office/powerpoint/2010/main" val="164744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BBED-16B2-4360-A463-AB364BA3CCEA}"/>
              </a:ext>
            </a:extLst>
          </p:cNvPr>
          <p:cNvSpPr>
            <a:spLocks noGrp="1"/>
          </p:cNvSpPr>
          <p:nvPr>
            <p:ph type="title"/>
          </p:nvPr>
        </p:nvSpPr>
        <p:spPr/>
        <p:txBody>
          <a:bodyPr/>
          <a:lstStyle/>
          <a:p>
            <a:r>
              <a:rPr lang="en-US" sz="3600"/>
              <a:t>Agenda</a:t>
            </a:r>
          </a:p>
        </p:txBody>
      </p:sp>
      <p:sp>
        <p:nvSpPr>
          <p:cNvPr id="3" name="Content Placeholder 2">
            <a:extLst>
              <a:ext uri="{FF2B5EF4-FFF2-40B4-BE49-F238E27FC236}">
                <a16:creationId xmlns:a16="http://schemas.microsoft.com/office/drawing/2014/main" id="{77D43DAC-D2F4-4C21-BC8D-DB64983AE08B}"/>
              </a:ext>
            </a:extLst>
          </p:cNvPr>
          <p:cNvSpPr>
            <a:spLocks noGrp="1"/>
          </p:cNvSpPr>
          <p:nvPr>
            <p:ph idx="1"/>
          </p:nvPr>
        </p:nvSpPr>
        <p:spPr/>
        <p:txBody>
          <a:bodyPr/>
          <a:lstStyle/>
          <a:p>
            <a:r>
              <a:rPr lang="en-US"/>
              <a:t>Chair Time, Charter &amp; Group Setup (Kathleen / Kirsty) - 20 minutes</a:t>
            </a:r>
            <a:endParaRPr lang="en-US" dirty="0"/>
          </a:p>
          <a:p>
            <a:pPr>
              <a:lnSpc>
                <a:spcPct val="114999"/>
              </a:lnSpc>
            </a:pPr>
            <a:r>
              <a:rPr lang="en-US"/>
              <a:t>Problem Space in Cyber Security (David McGrew) - 10 minutes</a:t>
            </a:r>
          </a:p>
          <a:p>
            <a:pPr>
              <a:lnSpc>
                <a:spcPct val="114999"/>
              </a:lnSpc>
            </a:pPr>
            <a:r>
              <a:rPr lang="en-US"/>
              <a:t>Threat Landscape in Cyber Security (Arnaud Taddei) - 15 minutes</a:t>
            </a:r>
          </a:p>
          <a:p>
            <a:pPr>
              <a:lnSpc>
                <a:spcPct val="114999"/>
              </a:lnSpc>
            </a:pPr>
            <a:r>
              <a:rPr lang="en-US"/>
              <a:t>Testing for the good of the internet (Simon Edwards) - 20 minutes</a:t>
            </a:r>
          </a:p>
          <a:p>
            <a:pPr>
              <a:lnSpc>
                <a:spcPct val="114999"/>
              </a:lnSpc>
            </a:pPr>
            <a:r>
              <a:rPr lang="en-US"/>
              <a:t>BGP hijacking (Toma Gavrinchenkov) - 20 minutes</a:t>
            </a:r>
          </a:p>
          <a:p>
            <a:pPr>
              <a:lnSpc>
                <a:spcPct val="114999"/>
              </a:lnSpc>
            </a:pPr>
            <a:r>
              <a:rPr lang="en-US"/>
              <a:t>CLESS draft on endpoint security (Arnaud Taddei) - 15 minutes</a:t>
            </a:r>
          </a:p>
          <a:p>
            <a:pPr>
              <a:lnSpc>
                <a:spcPct val="114999"/>
              </a:lnSpc>
            </a:pPr>
            <a:r>
              <a:rPr lang="en-US"/>
              <a:t>One Snake (NCSC Senior Speaker) - 20 minutes)</a:t>
            </a:r>
          </a:p>
        </p:txBody>
      </p:sp>
    </p:spTree>
    <p:extLst>
      <p:ext uri="{BB962C8B-B14F-4D97-AF65-F5344CB8AC3E}">
        <p14:creationId xmlns:p14="http://schemas.microsoft.com/office/powerpoint/2010/main" val="299497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3C9A-2C71-41F0-ABED-ADE610DE6617}"/>
              </a:ext>
            </a:extLst>
          </p:cNvPr>
          <p:cNvSpPr>
            <a:spLocks noGrp="1"/>
          </p:cNvSpPr>
          <p:nvPr>
            <p:ph type="title"/>
          </p:nvPr>
        </p:nvSpPr>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3600" dirty="0"/>
              <a:t>SMART RG  - Headlines</a:t>
            </a:r>
          </a:p>
        </p:txBody>
      </p:sp>
      <p:sp>
        <p:nvSpPr>
          <p:cNvPr id="3" name="Content Placeholder 2">
            <a:extLst>
              <a:ext uri="{FF2B5EF4-FFF2-40B4-BE49-F238E27FC236}">
                <a16:creationId xmlns:a16="http://schemas.microsoft.com/office/drawing/2014/main" id="{61F3EA04-EE88-45FD-8237-BF7A33414555}"/>
              </a:ext>
            </a:extLst>
          </p:cNvPr>
          <p:cNvSpPr>
            <a:spLocks noGrp="1"/>
          </p:cNvSpPr>
          <p:nvPr>
            <p:ph idx="1"/>
          </p:nvPr>
        </p:nvSpPr>
        <p:spPr/>
        <p:txBody>
          <a:bodyPr vert="horz" lIns="68580" tIns="34290" rIns="68580" bIns="34290" rtlCol="0" anchor="t">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2000" dirty="0"/>
              <a:t>Advisory research group on attack defence.</a:t>
            </a:r>
          </a:p>
          <a:p>
            <a:pPr marL="0" indent="0">
              <a:buNone/>
            </a:pPr>
            <a:endParaRPr lang="en-GB" sz="2000" dirty="0"/>
          </a:p>
          <a:p>
            <a:pPr marL="342900"/>
            <a:r>
              <a:rPr lang="en-GB" sz="2000" dirty="0"/>
              <a:t>Research methods to efficiently and effectively detect, mitigate, prevent or eliminate threats.</a:t>
            </a:r>
            <a:endParaRPr lang="en-GB" sz="2000" dirty="0">
              <a:cs typeface="Arial"/>
            </a:endParaRPr>
          </a:p>
          <a:p>
            <a:pPr marL="342900"/>
            <a:r>
              <a:rPr lang="en-GB" sz="2000" dirty="0"/>
              <a:t>Guide IETF protocol development.</a:t>
            </a:r>
            <a:endParaRPr lang="en-GB" sz="2000" dirty="0">
              <a:cs typeface="Arial"/>
            </a:endParaRPr>
          </a:p>
          <a:p>
            <a:pPr marL="342900"/>
            <a:r>
              <a:rPr lang="en-GB" sz="2000" dirty="0"/>
              <a:t>Become the authority on attack defence and prevention in the IETF/IRTF.</a:t>
            </a:r>
            <a:endParaRPr lang="en-GB" sz="2000" dirty="0">
              <a:cs typeface="Arial"/>
            </a:endParaRPr>
          </a:p>
        </p:txBody>
      </p:sp>
    </p:spTree>
    <p:extLst>
      <p:ext uri="{BB962C8B-B14F-4D97-AF65-F5344CB8AC3E}">
        <p14:creationId xmlns:p14="http://schemas.microsoft.com/office/powerpoint/2010/main" val="220560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3C9A-2C71-41F0-ABED-ADE610DE6617}"/>
              </a:ext>
            </a:extLst>
          </p:cNvPr>
          <p:cNvSpPr>
            <a:spLocks noGrp="1"/>
          </p:cNvSpPr>
          <p:nvPr>
            <p:ph type="title"/>
          </p:nvPr>
        </p:nvSpPr>
        <p:spPr>
          <a:xfrm>
            <a:off x="628650" y="273844"/>
            <a:ext cx="7886700" cy="994172"/>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3600" dirty="0"/>
              <a:t>What research we would like to see</a:t>
            </a:r>
          </a:p>
        </p:txBody>
      </p:sp>
      <p:sp>
        <p:nvSpPr>
          <p:cNvPr id="3" name="Content Placeholder 2">
            <a:extLst>
              <a:ext uri="{FF2B5EF4-FFF2-40B4-BE49-F238E27FC236}">
                <a16:creationId xmlns:a16="http://schemas.microsoft.com/office/drawing/2014/main" id="{61F3EA04-EE88-45FD-8237-BF7A33414555}"/>
              </a:ext>
            </a:extLst>
          </p:cNvPr>
          <p:cNvSpPr>
            <a:spLocks noGrp="1"/>
          </p:cNvSpPr>
          <p:nvPr>
            <p:ph idx="1"/>
          </p:nvPr>
        </p:nvSpPr>
        <p:spPr>
          <a:xfrm>
            <a:off x="628650" y="1369219"/>
            <a:ext cx="7886700" cy="3563983"/>
          </a:xfrm>
        </p:spPr>
        <p:txBody>
          <a:bodyPr vert="horz" lIns="68580" tIns="34290" rIns="68580" bIns="34290" rtlCol="0" anchor="t">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2000" dirty="0"/>
              <a:t>case studies of previous incidents and attacks: how they were prevented, detected, mitigated</a:t>
            </a:r>
          </a:p>
          <a:p>
            <a:r>
              <a:rPr lang="en-GB" sz="2000" dirty="0"/>
              <a:t>best practice, e.g. use of DMARC, to prevent phishing</a:t>
            </a:r>
            <a:endParaRPr lang="en-GB" sz="2000" dirty="0">
              <a:cs typeface="Calibri"/>
            </a:endParaRPr>
          </a:p>
          <a:p>
            <a:r>
              <a:rPr lang="en-GB" sz="2000" dirty="0"/>
              <a:t>new methods for prevention, detection and mitigation – including automation</a:t>
            </a:r>
            <a:endParaRPr lang="en-GB" sz="2000" dirty="0">
              <a:cs typeface="Calibri"/>
            </a:endParaRPr>
          </a:p>
          <a:p>
            <a:r>
              <a:rPr lang="en-GB" sz="2000" dirty="0"/>
              <a:t>reports and statistics on the current threat landscape</a:t>
            </a:r>
            <a:endParaRPr lang="en-GB" sz="2000" dirty="0">
              <a:cs typeface="Calibri"/>
            </a:endParaRPr>
          </a:p>
          <a:p>
            <a:r>
              <a:rPr lang="en-GB" sz="2000" dirty="0"/>
              <a:t>how to spot slow and bulk data exfil from a network reliably</a:t>
            </a:r>
            <a:endParaRPr lang="en-GB" sz="2000" dirty="0">
              <a:cs typeface="Calibri"/>
            </a:endParaRPr>
          </a:p>
          <a:p>
            <a:r>
              <a:rPr lang="en-GB" sz="2000" dirty="0"/>
              <a:t>endpoint detection capabilities and limitations</a:t>
            </a:r>
            <a:endParaRPr lang="en-GB" sz="2000" dirty="0">
              <a:cs typeface="Calibri"/>
            </a:endParaRPr>
          </a:p>
          <a:p>
            <a:r>
              <a:rPr lang="en-GB" sz="2000" dirty="0"/>
              <a:t>threat detection on encrypted traffic</a:t>
            </a:r>
            <a:endParaRPr lang="en-GB" sz="2000" dirty="0">
              <a:cs typeface="Calibri"/>
            </a:endParaRPr>
          </a:p>
          <a:p>
            <a:r>
              <a:rPr lang="en-GB" sz="2000" dirty="0"/>
              <a:t>or research we are completely unaware of!</a:t>
            </a:r>
          </a:p>
        </p:txBody>
      </p:sp>
    </p:spTree>
    <p:extLst>
      <p:ext uri="{BB962C8B-B14F-4D97-AF65-F5344CB8AC3E}">
        <p14:creationId xmlns:p14="http://schemas.microsoft.com/office/powerpoint/2010/main" val="401626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3C9A-2C71-41F0-ABED-ADE610DE6617}"/>
              </a:ext>
            </a:extLst>
          </p:cNvPr>
          <p:cNvSpPr>
            <a:spLocks noGrp="1"/>
          </p:cNvSpPr>
          <p:nvPr>
            <p:ph type="title"/>
          </p:nvPr>
        </p:nvSpPr>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3600" dirty="0"/>
              <a:t>Draft Charter</a:t>
            </a:r>
          </a:p>
        </p:txBody>
      </p:sp>
      <p:sp>
        <p:nvSpPr>
          <p:cNvPr id="3" name="Content Placeholder 2">
            <a:extLst>
              <a:ext uri="{FF2B5EF4-FFF2-40B4-BE49-F238E27FC236}">
                <a16:creationId xmlns:a16="http://schemas.microsoft.com/office/drawing/2014/main" id="{61F3EA04-EE88-45FD-8237-BF7A33414555}"/>
              </a:ext>
            </a:extLst>
          </p:cNvPr>
          <p:cNvSpPr>
            <a:spLocks noGrp="1"/>
          </p:cNvSpPr>
          <p:nvPr>
            <p:ph idx="1"/>
          </p:nvPr>
        </p:nvSpPr>
        <p:spPr>
          <a:xfrm>
            <a:off x="628650" y="1369219"/>
            <a:ext cx="7886700" cy="3893921"/>
          </a:xfrm>
        </p:spPr>
        <p:txBody>
          <a:bodyPr vert="horz" lIns="68580" tIns="34290" rIns="68580" bIns="34290" rtlCol="0" anchor="t">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buNone/>
            </a:pPr>
            <a:r>
              <a:rPr lang="en-GB" sz="1800" dirty="0">
                <a:cs typeface="Calibri" panose="020F0502020204030204"/>
              </a:rPr>
              <a:t>The Stopping Malware and Researching Threats Research Group (or SMART RG) will research the effects, both positive and negative, of existing, proposed and newly published protocols and Internet standards on attack defence. It will gather evidence from information security practitioners on methods used to defend against attacks and make this available to protocol designers, implementers and users. As a result, designers, implementers and users of new protocols will be better informed about the possible impact on attack prevention and mitigation. The SMART RG aims to guide IETF protocol development and become the hub of expertise on attack defence in the IETF/IRTF.</a:t>
            </a:r>
            <a:endParaRPr lang="en-US" sz="1800">
              <a:cs typeface="Calibri" panose="020F0502020204030204"/>
            </a:endParaRPr>
          </a:p>
          <a:p>
            <a:pPr marL="0" indent="0">
              <a:buNone/>
            </a:pPr>
            <a:r>
              <a:rPr lang="en-GB" sz="1800" dirty="0">
                <a:cs typeface="Calibri"/>
              </a:rPr>
              <a:t>&gt; </a:t>
            </a:r>
            <a:r>
              <a:rPr lang="en-GB" sz="1800" dirty="0">
                <a:cs typeface="Calibri"/>
                <a:hlinkClick r:id="rId2"/>
              </a:rPr>
              <a:t>https://github.com/smart-rg/drafts/blob/master/draft-charter.md</a:t>
            </a:r>
            <a:r>
              <a:rPr lang="en-GB" sz="1800" dirty="0">
                <a:cs typeface="Calibri" panose="020F0502020204030204"/>
              </a:rPr>
              <a:t> </a:t>
            </a:r>
          </a:p>
        </p:txBody>
      </p:sp>
    </p:spTree>
    <p:extLst>
      <p:ext uri="{BB962C8B-B14F-4D97-AF65-F5344CB8AC3E}">
        <p14:creationId xmlns:p14="http://schemas.microsoft.com/office/powerpoint/2010/main" val="86033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3C9A-2C71-41F0-ABED-ADE610DE6617}"/>
              </a:ext>
            </a:extLst>
          </p:cNvPr>
          <p:cNvSpPr>
            <a:spLocks noGrp="1"/>
          </p:cNvSpPr>
          <p:nvPr>
            <p:ph type="title"/>
          </p:nvPr>
        </p:nvSpPr>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3600" dirty="0">
                <a:cs typeface="Calibri Light"/>
              </a:rPr>
              <a:t>Further links</a:t>
            </a:r>
          </a:p>
        </p:txBody>
      </p:sp>
      <p:sp>
        <p:nvSpPr>
          <p:cNvPr id="3" name="Content Placeholder 2">
            <a:extLst>
              <a:ext uri="{FF2B5EF4-FFF2-40B4-BE49-F238E27FC236}">
                <a16:creationId xmlns:a16="http://schemas.microsoft.com/office/drawing/2014/main" id="{61F3EA04-EE88-45FD-8237-BF7A33414555}"/>
              </a:ext>
            </a:extLst>
          </p:cNvPr>
          <p:cNvSpPr>
            <a:spLocks noGrp="1"/>
          </p:cNvSpPr>
          <p:nvPr>
            <p:ph idx="1"/>
          </p:nvPr>
        </p:nvSpPr>
        <p:spPr/>
        <p:txBody>
          <a:bodyPr vert="horz" lIns="68580" tIns="34290" rIns="68580" bIns="34290" rtlCol="0" anchor="t">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sz="2000" dirty="0"/>
              <a:t>Wiki page: </a:t>
            </a:r>
            <a:r>
              <a:rPr lang="en-GB" sz="2000" dirty="0">
                <a:hlinkClick r:id="rId2"/>
              </a:rPr>
              <a:t>https://trac.ietf.org/trac/irtf/wiki/smart</a:t>
            </a:r>
            <a:r>
              <a:rPr lang="en-GB" sz="2000" dirty="0"/>
              <a:t> </a:t>
            </a:r>
            <a:endParaRPr lang="en-GB" sz="2000" dirty="0">
              <a:cs typeface="Calibri"/>
            </a:endParaRPr>
          </a:p>
          <a:p>
            <a:r>
              <a:rPr lang="en-GB" sz="2000" dirty="0"/>
              <a:t>Mailing list: </a:t>
            </a:r>
            <a:r>
              <a:rPr lang="en-GB" sz="2000" dirty="0">
                <a:hlinkClick r:id="rId3"/>
              </a:rPr>
              <a:t>https://www.irtf.org/mailman/listinfo/smart</a:t>
            </a:r>
            <a:r>
              <a:rPr lang="en-GB" sz="2000" dirty="0"/>
              <a:t> </a:t>
            </a:r>
            <a:endParaRPr lang="en-GB" sz="2000" dirty="0">
              <a:cs typeface="Calibri"/>
            </a:endParaRPr>
          </a:p>
          <a:p>
            <a:r>
              <a:rPr lang="en-GB" sz="2000" dirty="0" err="1">
                <a:cs typeface="Calibri"/>
              </a:rPr>
              <a:t>Datatracker</a:t>
            </a:r>
            <a:r>
              <a:rPr lang="en-GB" sz="2000" dirty="0">
                <a:cs typeface="Calibri"/>
              </a:rPr>
              <a:t>: </a:t>
            </a:r>
            <a:r>
              <a:rPr lang="en-GB" sz="2000" dirty="0">
                <a:cs typeface="Calibri"/>
                <a:hlinkClick r:id="rId4"/>
              </a:rPr>
              <a:t>https://datatracker.ietf.org/group/smart/about/</a:t>
            </a:r>
            <a:r>
              <a:rPr lang="en-GB" sz="2000" dirty="0">
                <a:cs typeface="Calibri"/>
              </a:rPr>
              <a:t> </a:t>
            </a:r>
          </a:p>
          <a:p>
            <a:r>
              <a:rPr lang="en-GB" sz="2000" dirty="0" err="1">
                <a:cs typeface="Calibri"/>
              </a:rPr>
              <a:t>Github</a:t>
            </a:r>
            <a:r>
              <a:rPr lang="en-GB" sz="2000" dirty="0">
                <a:cs typeface="Calibri"/>
              </a:rPr>
              <a:t>: </a:t>
            </a:r>
            <a:r>
              <a:rPr lang="en-GB" sz="2000" dirty="0">
                <a:cs typeface="Calibri"/>
                <a:hlinkClick r:id="rId5"/>
              </a:rPr>
              <a:t>https://github.com/smart-rg</a:t>
            </a:r>
            <a:r>
              <a:rPr lang="en-GB" sz="2000" dirty="0">
                <a:cs typeface="Calibri"/>
              </a:rPr>
              <a:t> </a:t>
            </a:r>
          </a:p>
          <a:p>
            <a:r>
              <a:rPr lang="en-GB" sz="2000" dirty="0">
                <a:cs typeface="Calibri"/>
              </a:rPr>
              <a:t>CARIS2: </a:t>
            </a:r>
            <a:r>
              <a:rPr lang="en-GB" sz="2000" dirty="0">
                <a:cs typeface="Calibri"/>
                <a:hlinkClick r:id="rId6"/>
              </a:rPr>
              <a:t>https://www.internetsociety.org/events/caris2</a:t>
            </a:r>
            <a:r>
              <a:rPr lang="en-GB" sz="2000" dirty="0">
                <a:cs typeface="Calibri"/>
              </a:rPr>
              <a:t> </a:t>
            </a:r>
          </a:p>
          <a:p>
            <a:endParaRPr lang="en-GB" sz="2000" dirty="0">
              <a:cs typeface="Calibri"/>
            </a:endParaRPr>
          </a:p>
        </p:txBody>
      </p:sp>
    </p:spTree>
    <p:extLst>
      <p:ext uri="{BB962C8B-B14F-4D97-AF65-F5344CB8AC3E}">
        <p14:creationId xmlns:p14="http://schemas.microsoft.com/office/powerpoint/2010/main" val="273178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Coordinating Attack Response at Internet Scale (CARIS 2) Workshop</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Kathleen Moriarty</a:t>
            </a:r>
            <a:endParaRPr/>
          </a:p>
        </p:txBody>
      </p:sp>
      <p:sp>
        <p:nvSpPr>
          <p:cNvPr id="56" name="Google Shape;56;p13"/>
          <p:cNvSpPr txBox="1"/>
          <p:nvPr/>
        </p:nvSpPr>
        <p:spPr>
          <a:xfrm>
            <a:off x="153925" y="4095375"/>
            <a:ext cx="73392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ISOC Workshop</a:t>
            </a:r>
            <a:endParaRPr sz="2400"/>
          </a:p>
          <a:p>
            <a:pPr marL="0" lvl="0" indent="0" algn="l" rtl="0">
              <a:spcBef>
                <a:spcPts val="0"/>
              </a:spcBef>
              <a:spcAft>
                <a:spcPts val="0"/>
              </a:spcAft>
              <a:buNone/>
            </a:pPr>
            <a:r>
              <a:rPr lang="en" sz="2400"/>
              <a:t>ISOC &amp; Dell EMC sponsored</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presented Research and Development Work</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OpenC2</a:t>
            </a:r>
            <a:endParaRPr sz="2400"/>
          </a:p>
          <a:p>
            <a:pPr marL="457200" lvl="0" indent="-381000" algn="l" rtl="0">
              <a:spcBef>
                <a:spcPts val="0"/>
              </a:spcBef>
              <a:spcAft>
                <a:spcPts val="0"/>
              </a:spcAft>
              <a:buSzPts val="2400"/>
              <a:buChar char="●"/>
            </a:pPr>
            <a:r>
              <a:rPr lang="en" sz="2400"/>
              <a:t>NICT - Security Automation and Visualization</a:t>
            </a:r>
            <a:endParaRPr sz="2400"/>
          </a:p>
          <a:p>
            <a:pPr marL="457200" lvl="0" indent="-381000" algn="l" rtl="0">
              <a:spcBef>
                <a:spcPts val="0"/>
              </a:spcBef>
              <a:spcAft>
                <a:spcPts val="0"/>
              </a:spcAft>
              <a:buSzPts val="2400"/>
              <a:buChar char="●"/>
            </a:pPr>
            <a:r>
              <a:rPr lang="en" sz="2400"/>
              <a:t>Incident response coordination - various groups presented</a:t>
            </a:r>
            <a:endParaRPr sz="2400"/>
          </a:p>
          <a:p>
            <a:pPr marL="457200" lvl="0" indent="-381000" algn="l" rtl="0">
              <a:spcBef>
                <a:spcPts val="0"/>
              </a:spcBef>
              <a:spcAft>
                <a:spcPts val="0"/>
              </a:spcAft>
              <a:buSzPts val="2400"/>
              <a:buChar char="●"/>
            </a:pPr>
            <a:r>
              <a:rPr lang="en" sz="2400"/>
              <a:t>IPv6 aggregation - MAPRG</a:t>
            </a:r>
            <a:endParaRPr sz="2400"/>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6</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SMART</vt:lpstr>
      <vt:lpstr>IETF Note Well</vt:lpstr>
      <vt:lpstr>Agenda</vt:lpstr>
      <vt:lpstr>SMART RG  - Headlines</vt:lpstr>
      <vt:lpstr>What research we would like to see</vt:lpstr>
      <vt:lpstr>Draft Charter</vt:lpstr>
      <vt:lpstr>Further links</vt:lpstr>
      <vt:lpstr>Coordinating Attack Response at Internet Scale (CARIS 2) Workshop</vt:lpstr>
      <vt:lpstr>Some presented Research and Development Work</vt:lpstr>
      <vt:lpstr>PowerPoint Presentation</vt:lpstr>
      <vt:lpstr>Incident Response Today</vt:lpstr>
      <vt:lpstr>Breakout Brainstorming, may lead to work for SMART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Coordinating Attack Response at Internet Scale (CARIS 2) Workshop</dc:title>
  <cp:revision>33</cp:revision>
  <dcterms:modified xsi:type="dcterms:W3CDTF">2019-03-24T17:33:03Z</dcterms:modified>
</cp:coreProperties>
</file>