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ennifer_duffourg\AppData\Local\Microsoft\Windows\INetCache\Content.Outlook\EP9TV5QJ\ForJen-Network__Formjacking_attacks_(Month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'ForJen-Network__Formjacking_att'!$B$1</c:f>
              <c:strCache>
                <c:ptCount val="1"/>
                <c:pt idx="0">
                  <c:v>Formjacking attacks</c:v>
                </c:pt>
              </c:strCache>
            </c:strRef>
          </c:tx>
          <c:spPr>
            <a:ln w="19050" cap="rnd">
              <a:solidFill>
                <a:srgbClr val="00A5B7"/>
              </a:solidFill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'ForJen-Network__Formjacking_att'!$A$2:$A$13</c:f>
              <c:numCache>
                <c:formatCode>mmm\-yy</c:formatCode>
                <c:ptCount val="12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</c:numCache>
            </c:numRef>
          </c:cat>
          <c:val>
            <c:numRef>
              <c:f>'ForJen-Network__Formjacking_att'!$B$2:$B$13</c:f>
              <c:numCache>
                <c:formatCode>General</c:formatCode>
                <c:ptCount val="12"/>
                <c:pt idx="0">
                  <c:v>181241</c:v>
                </c:pt>
                <c:pt idx="1">
                  <c:v>263872</c:v>
                </c:pt>
                <c:pt idx="2">
                  <c:v>252074</c:v>
                </c:pt>
                <c:pt idx="3">
                  <c:v>198759</c:v>
                </c:pt>
                <c:pt idx="4">
                  <c:v>556418</c:v>
                </c:pt>
                <c:pt idx="5">
                  <c:v>367052</c:v>
                </c:pt>
                <c:pt idx="6">
                  <c:v>144332</c:v>
                </c:pt>
                <c:pt idx="7">
                  <c:v>201929</c:v>
                </c:pt>
                <c:pt idx="8">
                  <c:v>204856</c:v>
                </c:pt>
                <c:pt idx="9">
                  <c:v>278423</c:v>
                </c:pt>
                <c:pt idx="10">
                  <c:v>594158</c:v>
                </c:pt>
                <c:pt idx="11">
                  <c:v>490409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62-FD45-ADBE-7D6539073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5909560"/>
        <c:axId val="585914152"/>
      </c:lineChart>
      <c:dateAx>
        <c:axId val="58590956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5914152"/>
        <c:crosses val="autoZero"/>
        <c:auto val="1"/>
        <c:lblOffset val="100"/>
        <c:baseTimeUnit val="months"/>
      </c:dateAx>
      <c:valAx>
        <c:axId val="58591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3DA7B8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5909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D038B-62DF-A041-A436-1EDDF1674076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6D3D1-9A9E-3646-A705-3F041EC8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5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9473B-C878-B94A-B589-DFA94A32D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BFA365-ACBA-E546-AF2E-F8365545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750D2-EE26-724B-A0B6-367ECCD5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71A3-0AC6-D745-A2FC-4313509684DF}" type="datetime1">
              <a:rPr lang="fr-CH" smtClean="0"/>
              <a:t>24.03.19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75E08-19CB-7C4D-B4DD-53AF11FE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F8C5D5-69DF-1740-A8AB-B5DE697E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5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098A0-EEE4-BD44-8371-68CEE924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455F7F-D58B-C846-9DC5-30046288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4C2131-C2B1-EC4B-8B22-1AC3FABD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5C0-375C-2C42-9CBA-55E3C27E6889}" type="datetime1">
              <a:rPr lang="fr-CH" smtClean="0"/>
              <a:t>24.03.19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7C436A-4472-4F49-B4C9-B6035EB6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3DB3AE-3B8F-D149-93EA-28B88883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1B32E3-C33E-A442-A19D-7E6B777E4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51E80D-D53C-ED48-8729-891B2A265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AAEC2-01F3-3845-BAD6-449D24FC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E04D-482A-B94C-8601-646A305E1917}" type="datetime1">
              <a:rPr lang="fr-CH" smtClean="0"/>
              <a:t>24.03.19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5A9BBF-5770-9849-BC28-0D20661E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5E019A-81A9-4040-B6C5-38E423AF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4FC51-EEB5-D94B-9ED9-774395D5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BC923-86BF-664E-896B-97F19A1C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A8D23A-A979-BD47-B6E5-74005F4E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CD0-6A4B-E646-A120-8A4E91C1BF5C}" type="datetime1">
              <a:rPr lang="fr-CH" smtClean="0"/>
              <a:t>24.03.19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0252B-F88A-9F4B-9B5B-AC4B200C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FC4D8-757E-6044-9F17-07191045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7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2FB34-83F5-1241-BE51-D56F3C7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32AD2-BFF6-8242-9CF6-31431DF0E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7BA40-45DF-7D41-A148-82296DB8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86E5-B3F9-414E-96E2-84B5339CAA9B}" type="datetime1">
              <a:rPr lang="fr-CH" smtClean="0"/>
              <a:t>24.03.19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19EFCE-9218-744C-B506-8259C233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F1A9F7-5588-E543-8B79-F45F360B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72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497C9-06C4-724C-B7D4-F9BB9EBE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487BE6-5756-AB4F-AF1B-6971B2D7B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26A9B9-9E01-0B49-A739-DE0B8631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084957-E2AC-8448-8AC9-708313C9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DBA1-0F85-2148-BF83-C6712D18C702}" type="datetime1">
              <a:rPr lang="fr-CH" smtClean="0"/>
              <a:t>24.03.19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C0C54F-0433-6B4D-A746-83B80F59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9C3143-C6DC-834F-A199-CC950F55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69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38395-0452-4846-A19D-619C8D9E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CAF698-51AE-D042-9C3A-9720E795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120AA-D664-A940-9BC8-4E493C6E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DEC24B-E215-F640-BE88-334DC8294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CA1360-C73F-CB4D-838B-2C86FC387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F070AB-6116-DE47-8F05-42C0569F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703-2CFE-E044-9103-31FB27065222}" type="datetime1">
              <a:rPr lang="fr-CH" smtClean="0"/>
              <a:t>24.03.19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803A1D-1B1C-C745-9799-0A20057B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E10B1B-DDD3-8843-A99C-116A82CA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36F72-3665-934B-9046-87A1E305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678CDB-A384-0D45-BDAB-0AA317F4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6C6-587A-424C-931B-8C418EF3BDC2}" type="datetime1">
              <a:rPr lang="fr-CH" smtClean="0"/>
              <a:t>24.03.19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4DCD41-640A-3847-8EF7-F47932B7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BB3CDE-EB1D-CE4F-B70F-A2FB5EB1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79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E30C82-9198-1543-BEB6-2D5F5087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534B-3E61-E646-9BB4-5982DA00D4C4}" type="datetime1">
              <a:rPr lang="fr-CH" smtClean="0"/>
              <a:t>24.03.19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BEECF5-B5E2-6E4C-94A0-000454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13AB62-C5B3-8B49-9023-4F0AF445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35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A03EF-2A49-3448-9680-CD99080F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57FC9-54C2-D844-A7B5-7E250D25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908F5A-B5E5-0F4A-903F-D58C743E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1EAD5B-F794-2046-9B00-B38DA50B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9EE-DE4F-E546-A8A1-35B1EB34D7A3}" type="datetime1">
              <a:rPr lang="fr-CH" smtClean="0"/>
              <a:t>24.03.19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CDDCA9-9C9B-714E-A18C-C0B70E5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EBBAA2-73B0-F44C-9FB7-088BE75F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4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569D8-1455-9D43-8A39-88FC856E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D388C2-904B-3847-BFC1-053EDF63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560B10-2F18-7743-8B8B-F526E5732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15CB5D-8CFB-824D-A8CA-634F3D93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3960-EDCF-FE40-9038-BB7FD99188D0}" type="datetime1">
              <a:rPr lang="fr-CH" smtClean="0"/>
              <a:t>24.03.19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E12C3C-EE9F-184B-97DC-84C86AA9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5092E2-E292-3A4F-8B71-DC9A6F2C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7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7A7B23-7D71-8549-ACCD-EC52A9E1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51337-EFB9-CB41-B857-4F1D130E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A1CEF-71F3-0547-A8B9-524A9497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4775-BE4D-B54F-884C-7131BA2D755A}" type="datetime1">
              <a:rPr lang="fr-CH" smtClean="0"/>
              <a:t>24.03.19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0F0E0C-44DA-584D-9664-F8FBF69F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DA371-BB54-CD46-BCDF-8FA0F9D1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EF67-AE5C-3141-8E8E-635C0F18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0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ddei@symantec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FADD7-1F85-784D-BC1E-E6E1CBBA49A5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IETF 104, </a:t>
            </a:r>
            <a:r>
              <a:rPr lang="fr-FR" b="1" dirty="0" err="1"/>
              <a:t>Monday</a:t>
            </a:r>
            <a:r>
              <a:rPr lang="fr-FR" b="1" dirty="0"/>
              <a:t> 25th of March 2019, Prague</a:t>
            </a:r>
          </a:p>
          <a:p>
            <a:r>
              <a:rPr lang="fr-FR" dirty="0"/>
              <a:t>Arnaud Taddei (</a:t>
            </a:r>
            <a:r>
              <a:rPr lang="fr-FR" dirty="0" err="1"/>
              <a:t>Arnaud_</a:t>
            </a:r>
            <a:r>
              <a:rPr lang="fr-FR" dirty="0" err="1">
                <a:hlinkClick r:id="rId2"/>
              </a:rPr>
              <a:t>Taddei@symantec.com</a:t>
            </a:r>
            <a:r>
              <a:rPr lang="fr-FR" dirty="0"/>
              <a:t>)</a:t>
            </a:r>
          </a:p>
          <a:p>
            <a:r>
              <a:rPr lang="fr-FR" dirty="0" err="1"/>
              <a:t>Candid</a:t>
            </a:r>
            <a:r>
              <a:rPr lang="fr-FR" dirty="0"/>
              <a:t> </a:t>
            </a:r>
            <a:r>
              <a:rPr lang="fr-FR" dirty="0" err="1"/>
              <a:t>Wueest</a:t>
            </a:r>
            <a:r>
              <a:rPr lang="fr-FR" dirty="0"/>
              <a:t> (</a:t>
            </a:r>
            <a:r>
              <a:rPr lang="fr-FR" dirty="0" err="1"/>
              <a:t>Candid_Wueest@symantec.com</a:t>
            </a:r>
            <a:r>
              <a:rPr lang="fr-FR" dirty="0"/>
              <a:t>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32C9D4F-1303-B34C-826D-F31391D9588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Threat</a:t>
            </a:r>
            <a:r>
              <a:rPr lang="fr-FR" dirty="0"/>
              <a:t> </a:t>
            </a:r>
            <a:r>
              <a:rPr lang="fr-FR" dirty="0" err="1"/>
              <a:t>Landscape</a:t>
            </a:r>
            <a:r>
              <a:rPr lang="fr-FR" dirty="0"/>
              <a:t> Update</a:t>
            </a:r>
          </a:p>
          <a:p>
            <a:r>
              <a:rPr lang="fr-FR" sz="3300" dirty="0"/>
              <a:t>Internet Security </a:t>
            </a:r>
            <a:r>
              <a:rPr lang="fr-FR" sz="3300" dirty="0" err="1"/>
              <a:t>Threat</a:t>
            </a:r>
            <a:r>
              <a:rPr lang="fr-FR" sz="3300" dirty="0"/>
              <a:t> Report (ISTR) 2019 volume 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18713E-5B43-0D48-9508-E5913FBF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2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F27965-6668-9541-8C78-3EF762AF1D16}"/>
              </a:ext>
            </a:extLst>
          </p:cNvPr>
          <p:cNvSpPr txBox="1">
            <a:spLocks/>
          </p:cNvSpPr>
          <p:nvPr/>
        </p:nvSpPr>
        <p:spPr>
          <a:xfrm>
            <a:off x="476638" y="1601942"/>
            <a:ext cx="3199623" cy="3653054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Courier New" pitchFamily="2" charset="0"/>
              <a:buChar char="o"/>
              <a:defRPr lang="en-US" sz="2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Symantec Sans" panose="02000503080000020004" pitchFamily="2" charset="0"/>
              </a:defRPr>
            </a:lvl1pPr>
            <a:lvl2pPr marL="7413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System Font Regular"/>
              <a:buChar char="-"/>
              <a:defRPr lang="en-US" sz="20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2pPr>
            <a:lvl3pPr marL="1206500" indent="-2921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lang="en-US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3pPr>
            <a:lvl4pPr marL="16557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Arial" charset="0"/>
              <a:buChar char="•"/>
              <a:defRPr lang="en-US" sz="16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1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9pPr>
          </a:lstStyle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Formjacking is the use of malicious JavaScript to transparently                 steal payment card information &amp; PII from compromised websites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On average 4,800 websites were compromised by </a:t>
            </a:r>
            <a:r>
              <a:rPr lang="en-US" sz="1400" dirty="0" err="1">
                <a:solidFill>
                  <a:schemeClr val="tx1"/>
                </a:solidFill>
              </a:rPr>
              <a:t>formjacking</a:t>
            </a:r>
            <a:r>
              <a:rPr lang="en-US" sz="1400" dirty="0">
                <a:solidFill>
                  <a:schemeClr val="tx1"/>
                </a:solidFill>
              </a:rPr>
              <a:t> attacks every month in 2018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 blocked 3.7M </a:t>
            </a:r>
            <a:r>
              <a:rPr lang="en-US" sz="1400" dirty="0" err="1">
                <a:solidFill>
                  <a:schemeClr val="tx1"/>
                </a:solidFill>
              </a:rPr>
              <a:t>formjacking</a:t>
            </a:r>
            <a:r>
              <a:rPr lang="en-US" sz="1400" dirty="0">
                <a:solidFill>
                  <a:schemeClr val="tx1"/>
                </a:solidFill>
              </a:rPr>
              <a:t> attacks in 2018 on endpoint devices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Difficult to detect for end-users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5AE0F-2EFA-3D45-BE3E-86B404B5B3BA}"/>
              </a:ext>
            </a:extLst>
          </p:cNvPr>
          <p:cNvSpPr txBox="1">
            <a:spLocks/>
          </p:cNvSpPr>
          <p:nvPr/>
        </p:nvSpPr>
        <p:spPr>
          <a:xfrm>
            <a:off x="495300" y="381000"/>
            <a:ext cx="11201400" cy="3825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n-lt"/>
                <a:ea typeface="ＭＳ Ｐゴシック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de-CH" dirty="0"/>
              <a:t>C</a:t>
            </a:r>
            <a:r>
              <a:rPr lang="en-US" dirty="0" err="1"/>
              <a:t>ybercrime</a:t>
            </a:r>
            <a:r>
              <a:rPr lang="en-US" dirty="0"/>
              <a:t> Trends – Focused on Profit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0F333B-B9D0-B64E-BF76-211982A267DB}"/>
              </a:ext>
            </a:extLst>
          </p:cNvPr>
          <p:cNvSpPr txBox="1">
            <a:spLocks/>
          </p:cNvSpPr>
          <p:nvPr/>
        </p:nvSpPr>
        <p:spPr>
          <a:xfrm>
            <a:off x="589651" y="991822"/>
            <a:ext cx="2854391" cy="500743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Courier New" pitchFamily="2" charset="0"/>
              <a:buChar char="o"/>
              <a:defRPr lang="en-US" sz="2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Symantec Sans" panose="02000503080000020004" pitchFamily="2" charset="0"/>
              </a:defRPr>
            </a:lvl1pPr>
            <a:lvl2pPr marL="7413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System Font Regular"/>
              <a:buChar char="-"/>
              <a:defRPr lang="en-US" sz="20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2pPr>
            <a:lvl3pPr marL="1206500" indent="-2921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lang="en-US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3pPr>
            <a:lvl4pPr marL="16557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Arial" charset="0"/>
              <a:buChar char="•"/>
              <a:defRPr lang="en-US" sz="16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1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FFC000"/>
                </a:solidFill>
              </a:rPr>
              <a:t>FormJacking</a:t>
            </a:r>
            <a:endParaRPr lang="en-US" sz="1200" dirty="0">
              <a:solidFill>
                <a:srgbClr val="FFC000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51F45DD0-8686-D54C-8862-C1D6B1A51460}"/>
              </a:ext>
            </a:extLst>
          </p:cNvPr>
          <p:cNvGrpSpPr/>
          <p:nvPr/>
        </p:nvGrpSpPr>
        <p:grpSpPr>
          <a:xfrm>
            <a:off x="3926512" y="991822"/>
            <a:ext cx="3602832" cy="5379064"/>
            <a:chOff x="3926512" y="991822"/>
            <a:chExt cx="3602832" cy="5379064"/>
          </a:xfrm>
        </p:grpSpPr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8D127841-931E-EA4F-B5F5-6E9B21CE13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512" y="1664393"/>
              <a:ext cx="0" cy="2540798"/>
            </a:xfrm>
            <a:prstGeom prst="line">
              <a:avLst/>
            </a:prstGeom>
            <a:ln w="22225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B9D6867-C946-C84A-ACEA-77FBA3D32931}"/>
                </a:ext>
              </a:extLst>
            </p:cNvPr>
            <p:cNvSpPr txBox="1">
              <a:spLocks/>
            </p:cNvSpPr>
            <p:nvPr/>
          </p:nvSpPr>
          <p:spPr>
            <a:xfrm>
              <a:off x="4158097" y="1601942"/>
              <a:ext cx="3199623" cy="365305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92100" indent="-292100" algn="l" rtl="0" eaLnBrk="1" fontAlgn="base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Courier New" pitchFamily="2" charset="0"/>
                <a:buChar char="o"/>
                <a:defRPr lang="en-US" sz="2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Symantec Sans" panose="02000503080000020004" pitchFamily="2" charset="0"/>
                </a:defRPr>
              </a:lvl1pPr>
              <a:lvl2pPr marL="7413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System Font Regular"/>
                <a:buChar char="-"/>
                <a:defRPr lang="en-US" sz="20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2pPr>
              <a:lvl3pPr marL="1206500" indent="-2921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Arial" charset="0"/>
                <a:buChar char="•"/>
                <a:defRPr lang="en-US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3pPr>
              <a:lvl4pPr marL="16557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Font typeface="Arial" charset="0"/>
                <a:buChar char="•"/>
                <a:defRPr lang="en-US" sz="16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4pPr>
              <a:lvl5pPr marL="20574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lang="en-US" sz="1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3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100" kern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en-US" sz="1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We blocked 4 times as many </a:t>
              </a:r>
              <a:r>
                <a:rPr lang="en-US" sz="1400" dirty="0" err="1">
                  <a:solidFill>
                    <a:schemeClr val="tx1"/>
                  </a:solidFill>
                </a:rPr>
                <a:t>cryptojacking</a:t>
              </a:r>
              <a:r>
                <a:rPr lang="en-US" sz="1400" dirty="0">
                  <a:solidFill>
                    <a:schemeClr val="tx1"/>
                  </a:solidFill>
                </a:rPr>
                <a:t> events in 2018 compared to 2017</a:t>
              </a:r>
            </a:p>
            <a:p>
              <a:pPr marL="182880" indent="-18288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Cryptojacking</a:t>
              </a:r>
              <a:r>
                <a:rPr lang="en-US" sz="1400" dirty="0">
                  <a:solidFill>
                    <a:schemeClr val="tx1"/>
                  </a:solidFill>
                </a:rPr>
                <a:t> activity remains at high levels with 3.5 million blocked events in December 2018 </a:t>
              </a:r>
            </a:p>
            <a:p>
              <a:pPr marL="182880" indent="-18288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Over the course of 2018, total </a:t>
              </a:r>
              <a:r>
                <a:rPr lang="en-US" sz="1400" dirty="0" err="1">
                  <a:solidFill>
                    <a:schemeClr val="tx1"/>
                  </a:solidFill>
                </a:rPr>
                <a:t>cryptojacking</a:t>
              </a:r>
              <a:r>
                <a:rPr lang="en-US" sz="1400" dirty="0">
                  <a:solidFill>
                    <a:schemeClr val="tx1"/>
                  </a:solidFill>
                </a:rPr>
                <a:t> events dropped by 52% as </a:t>
              </a:r>
              <a:r>
                <a:rPr lang="en-US" sz="1400" dirty="0" err="1">
                  <a:solidFill>
                    <a:schemeClr val="tx1"/>
                  </a:solidFill>
                </a:rPr>
                <a:t>cyptocurrency</a:t>
              </a:r>
              <a:r>
                <a:rPr lang="en-US" sz="1400" dirty="0">
                  <a:solidFill>
                    <a:schemeClr val="tx1"/>
                  </a:solidFill>
                </a:rPr>
                <a:t> prices dropped by almost 90%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8B614B31-116C-5646-ACAD-5FED20EA9C07}"/>
                </a:ext>
              </a:extLst>
            </p:cNvPr>
            <p:cNvSpPr txBox="1">
              <a:spLocks/>
            </p:cNvSpPr>
            <p:nvPr/>
          </p:nvSpPr>
          <p:spPr>
            <a:xfrm>
              <a:off x="4240288" y="991822"/>
              <a:ext cx="2854391" cy="50074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92100" indent="-292100" algn="l" rtl="0" eaLnBrk="1" fontAlgn="base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Courier New" pitchFamily="2" charset="0"/>
                <a:buChar char="o"/>
                <a:defRPr lang="en-US" sz="2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Symantec Sans" panose="02000503080000020004" pitchFamily="2" charset="0"/>
                </a:defRPr>
              </a:lvl1pPr>
              <a:lvl2pPr marL="7413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System Font Regular"/>
                <a:buChar char="-"/>
                <a:defRPr lang="en-US" sz="20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2pPr>
              <a:lvl3pPr marL="1206500" indent="-2921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Arial" charset="0"/>
                <a:buChar char="•"/>
                <a:defRPr lang="en-US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3pPr>
              <a:lvl4pPr marL="16557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Font typeface="Arial" charset="0"/>
                <a:buChar char="•"/>
                <a:defRPr lang="en-US" sz="16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4pPr>
              <a:lvl5pPr marL="20574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lang="en-US" sz="1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3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100" kern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en-US" sz="1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 err="1">
                  <a:solidFill>
                    <a:srgbClr val="FFC000"/>
                  </a:solidFill>
                </a:rPr>
                <a:t>CryptoJacking</a:t>
              </a:r>
              <a:endParaRPr lang="en-US" sz="1200" dirty="0">
                <a:solidFill>
                  <a:srgbClr val="FFC000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29">
              <a:extLst>
                <a:ext uri="{FF2B5EF4-FFF2-40B4-BE49-F238E27FC236}">
                  <a16:creationId xmlns:a16="http://schemas.microsoft.com/office/drawing/2014/main" id="{198515DA-99AC-DD4A-B98F-8C00AAE8D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5223" y="4811120"/>
              <a:ext cx="3424121" cy="1559766"/>
            </a:xfrm>
            <a:prstGeom prst="rect">
              <a:avLst/>
            </a:prstGeom>
          </p:spPr>
        </p:pic>
      </p:grpSp>
      <p:graphicFrame>
        <p:nvGraphicFramePr>
          <p:cNvPr id="11" name="Chart 30">
            <a:extLst>
              <a:ext uri="{FF2B5EF4-FFF2-40B4-BE49-F238E27FC236}">
                <a16:creationId xmlns:a16="http://schemas.microsoft.com/office/drawing/2014/main" id="{FB987E35-E7CF-F34E-BBF6-EBF71DA4E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048552"/>
              </p:ext>
            </p:extLst>
          </p:nvPr>
        </p:nvGraphicFramePr>
        <p:xfrm>
          <a:off x="495301" y="4263440"/>
          <a:ext cx="3139668" cy="2225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7BD4DE-5F57-3F47-A979-69EF965B7E83}"/>
              </a:ext>
            </a:extLst>
          </p:cNvPr>
          <p:cNvSpPr txBox="1">
            <a:spLocks/>
          </p:cNvSpPr>
          <p:nvPr/>
        </p:nvSpPr>
        <p:spPr>
          <a:xfrm>
            <a:off x="7820887" y="1596241"/>
            <a:ext cx="3199623" cy="3653054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Courier New" pitchFamily="2" charset="0"/>
              <a:buChar char="o"/>
              <a:defRPr lang="en-US" sz="2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Symantec Sans" panose="02000503080000020004" pitchFamily="2" charset="0"/>
              </a:defRPr>
            </a:lvl1pPr>
            <a:lvl2pPr marL="7413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System Font Regular"/>
              <a:buChar char="-"/>
              <a:defRPr lang="en-US" sz="20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2pPr>
            <a:lvl3pPr marL="1206500" indent="-2921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lang="en-US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3pPr>
            <a:lvl4pPr marL="16557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Arial" charset="0"/>
              <a:buChar char="•"/>
              <a:defRPr lang="en-US" sz="16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1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9pPr>
          </a:lstStyle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Enterprise ransomware infections are up 12%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Mobile ransomware infections increased by 33%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Overall ransomware infections were down by 20% as attackers moved to more lucrative activities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Overall web attacks are up by 56%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 in 10 URLs analyzed by Symantec were identified as malicious in 2018 (1 in 16 URLs in 2017)</a:t>
            </a:r>
          </a:p>
          <a:p>
            <a:pPr marL="182880" lvl="0" indent="-18288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CFCD29-9D7B-D34C-A852-2D237E043E36}"/>
              </a:ext>
            </a:extLst>
          </p:cNvPr>
          <p:cNvSpPr txBox="1">
            <a:spLocks/>
          </p:cNvSpPr>
          <p:nvPr/>
        </p:nvSpPr>
        <p:spPr>
          <a:xfrm>
            <a:off x="7882530" y="986121"/>
            <a:ext cx="2854391" cy="500743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Courier New" pitchFamily="2" charset="0"/>
              <a:buChar char="o"/>
              <a:defRPr lang="en-US" sz="2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Symantec Sans" panose="02000503080000020004" pitchFamily="2" charset="0"/>
              </a:defRPr>
            </a:lvl1pPr>
            <a:lvl2pPr marL="7413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System Font Regular"/>
              <a:buChar char="-"/>
              <a:defRPr lang="en-US" sz="20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2pPr>
            <a:lvl3pPr marL="1206500" indent="-2921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lang="en-US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3pPr>
            <a:lvl4pPr marL="16557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Arial" charset="0"/>
              <a:buChar char="•"/>
              <a:defRPr lang="en-US" sz="16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1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Ransomware</a:t>
            </a:r>
            <a:endParaRPr lang="en-US" sz="1200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Arrow: Down 33">
            <a:extLst>
              <a:ext uri="{FF2B5EF4-FFF2-40B4-BE49-F238E27FC236}">
                <a16:creationId xmlns:a16="http://schemas.microsoft.com/office/drawing/2014/main" id="{C1076031-8381-4541-8374-EE4E416181FB}"/>
              </a:ext>
            </a:extLst>
          </p:cNvPr>
          <p:cNvSpPr/>
          <p:nvPr/>
        </p:nvSpPr>
        <p:spPr>
          <a:xfrm rot="5400000">
            <a:off x="8294082" y="4792145"/>
            <a:ext cx="1387150" cy="1413697"/>
          </a:xfrm>
          <a:prstGeom prst="downArrow">
            <a:avLst/>
          </a:prstGeom>
          <a:solidFill>
            <a:srgbClr val="00A5B7"/>
          </a:solidFill>
          <a:ln w="12700">
            <a:noFill/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endParaRPr lang="en-US" kern="0" dirty="0">
              <a:solidFill>
                <a:schemeClr val="bg1"/>
              </a:solidFill>
            </a:endParaRPr>
          </a:p>
        </p:txBody>
      </p:sp>
      <p:sp>
        <p:nvSpPr>
          <p:cNvPr id="15" name="Arrow: Down 34">
            <a:extLst>
              <a:ext uri="{FF2B5EF4-FFF2-40B4-BE49-F238E27FC236}">
                <a16:creationId xmlns:a16="http://schemas.microsoft.com/office/drawing/2014/main" id="{3EDEE4BE-6A29-5C46-A1FD-97A95E281CDB}"/>
              </a:ext>
            </a:extLst>
          </p:cNvPr>
          <p:cNvSpPr/>
          <p:nvPr/>
        </p:nvSpPr>
        <p:spPr>
          <a:xfrm rot="16200000">
            <a:off x="9715071" y="4792145"/>
            <a:ext cx="1387150" cy="1413697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endParaRPr lang="en-US" kern="0" dirty="0">
              <a:solidFill>
                <a:schemeClr val="bg1"/>
              </a:solidFill>
            </a:endParaRP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90142AC5-BC7B-3E46-9922-3EDAEE89BF45}"/>
              </a:ext>
            </a:extLst>
          </p:cNvPr>
          <p:cNvSpPr txBox="1"/>
          <p:nvPr/>
        </p:nvSpPr>
        <p:spPr>
          <a:xfrm>
            <a:off x="8830138" y="5253981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400" b="1" dirty="0">
                <a:solidFill>
                  <a:schemeClr val="accent6">
                    <a:lumMod val="25000"/>
                  </a:schemeClr>
                </a:solidFill>
                <a:latin typeface="+mj-lt"/>
              </a:rPr>
              <a:t>-20%    </a:t>
            </a:r>
            <a:r>
              <a:rPr lang="de-CH" sz="2400" b="1" dirty="0">
                <a:solidFill>
                  <a:srgbClr val="00A3B6"/>
                </a:solidFill>
                <a:latin typeface="+mj-lt"/>
              </a:rPr>
              <a:t>+12%</a:t>
            </a:r>
            <a:endParaRPr lang="en-US" sz="2400" b="1" dirty="0" err="1">
              <a:solidFill>
                <a:srgbClr val="00A3B6"/>
              </a:solidFill>
              <a:latin typeface="+mj-lt"/>
            </a:endParaRPr>
          </a:p>
        </p:txBody>
      </p: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07F7B777-318C-4C49-8132-31BA1590A387}"/>
              </a:ext>
            </a:extLst>
          </p:cNvPr>
          <p:cNvCxnSpPr>
            <a:cxnSpLocks/>
          </p:cNvCxnSpPr>
          <p:nvPr/>
        </p:nvCxnSpPr>
        <p:spPr>
          <a:xfrm flipV="1">
            <a:off x="7637120" y="1664393"/>
            <a:ext cx="0" cy="2540798"/>
          </a:xfrm>
          <a:prstGeom prst="line">
            <a:avLst/>
          </a:prstGeom>
          <a:ln w="22225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DA7E9DDC-2662-3E48-B2B5-C82DD1EB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A862-4E14-5240-BEB6-4A0796E9DA02}"/>
              </a:ext>
            </a:extLst>
          </p:cNvPr>
          <p:cNvSpPr txBox="1">
            <a:spLocks/>
          </p:cNvSpPr>
          <p:nvPr/>
        </p:nvSpPr>
        <p:spPr>
          <a:xfrm>
            <a:off x="476638" y="1987535"/>
            <a:ext cx="3449865" cy="3653054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Courier New" pitchFamily="2" charset="0"/>
              <a:buChar char="o"/>
              <a:defRPr lang="en-US" sz="2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Symantec Sans" panose="02000503080000020004" pitchFamily="2" charset="0"/>
              </a:defRPr>
            </a:lvl1pPr>
            <a:lvl2pPr marL="7413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System Font Regular"/>
              <a:buChar char="-"/>
              <a:defRPr lang="en-US" sz="20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2pPr>
            <a:lvl3pPr marL="1206500" indent="-2921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lang="en-US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3pPr>
            <a:lvl4pPr marL="16557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Arial" charset="0"/>
              <a:buChar char="•"/>
              <a:defRPr lang="en-US" sz="16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1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9pPr>
          </a:lstStyle>
          <a:p>
            <a:pPr marL="182880" indent="-18288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Spear-phishing remains the primary vector for targeted attacks with 65%</a:t>
            </a:r>
          </a:p>
          <a:p>
            <a:pPr marL="182880" indent="-18288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Remain undetected for as long as possible, move lateral to many systems</a:t>
            </a:r>
          </a:p>
          <a:p>
            <a:pPr marL="182880" indent="-18288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Intelligence gathering is still the primary motive overall with 96%</a:t>
            </a:r>
          </a:p>
          <a:p>
            <a:pPr marL="182880" indent="-18288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 groups target an average of 55 organizations each (up from 42)</a:t>
            </a:r>
          </a:p>
          <a:p>
            <a:pPr marL="182880" indent="-18288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49 indictments by the USA in 2018 (up from 4 in 2017)</a:t>
            </a:r>
          </a:p>
          <a:p>
            <a:pPr marL="182880" indent="-18288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de-CH" sz="1400" dirty="0" err="1">
                <a:solidFill>
                  <a:schemeClr val="tx1"/>
                </a:solidFill>
              </a:rPr>
              <a:t>Less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zero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day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vulnerabilities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used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970565-0C5D-514C-973F-077F2ECB496D}"/>
              </a:ext>
            </a:extLst>
          </p:cNvPr>
          <p:cNvSpPr txBox="1">
            <a:spLocks/>
          </p:cNvSpPr>
          <p:nvPr/>
        </p:nvSpPr>
        <p:spPr>
          <a:xfrm>
            <a:off x="495300" y="381000"/>
            <a:ext cx="11201400" cy="3825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n-lt"/>
                <a:ea typeface="ＭＳ Ｐゴシック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en-US" dirty="0"/>
              <a:t>Trends against Corporations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22AC8-AD74-334B-8843-0504FE48D18C}"/>
              </a:ext>
            </a:extLst>
          </p:cNvPr>
          <p:cNvSpPr txBox="1">
            <a:spLocks/>
          </p:cNvSpPr>
          <p:nvPr/>
        </p:nvSpPr>
        <p:spPr>
          <a:xfrm>
            <a:off x="589651" y="1377415"/>
            <a:ext cx="2854391" cy="500743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Courier New" pitchFamily="2" charset="0"/>
              <a:buChar char="o"/>
              <a:defRPr lang="en-US" sz="2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Symantec Sans" panose="02000503080000020004" pitchFamily="2" charset="0"/>
              </a:defRPr>
            </a:lvl1pPr>
            <a:lvl2pPr marL="7413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System Font Regular"/>
              <a:buChar char="-"/>
              <a:defRPr lang="en-US" sz="20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2pPr>
            <a:lvl3pPr marL="1206500" indent="-2921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lang="en-US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3pPr>
            <a:lvl4pPr marL="16557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Arial" charset="0"/>
              <a:buChar char="•"/>
              <a:defRPr lang="en-US" sz="16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1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Targeted Attacks</a:t>
            </a:r>
            <a:endParaRPr lang="en-US" sz="1200" dirty="0">
              <a:solidFill>
                <a:srgbClr val="FFC000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1">
            <a:extLst>
              <a:ext uri="{FF2B5EF4-FFF2-40B4-BE49-F238E27FC236}">
                <a16:creationId xmlns:a16="http://schemas.microsoft.com/office/drawing/2014/main" id="{EEFED762-DC21-1348-8603-0E92BE566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23" y="4998866"/>
            <a:ext cx="957646" cy="955126"/>
          </a:xfrm>
          <a:prstGeom prst="rect">
            <a:avLst/>
          </a:prstGeom>
        </p:spPr>
      </p:pic>
      <p:grpSp>
        <p:nvGrpSpPr>
          <p:cNvPr id="7" name="Group 3">
            <a:extLst>
              <a:ext uri="{FF2B5EF4-FFF2-40B4-BE49-F238E27FC236}">
                <a16:creationId xmlns:a16="http://schemas.microsoft.com/office/drawing/2014/main" id="{68595DDA-B2F4-E941-8260-1C99F401B2F0}"/>
              </a:ext>
            </a:extLst>
          </p:cNvPr>
          <p:cNvGrpSpPr/>
          <p:nvPr/>
        </p:nvGrpSpPr>
        <p:grpSpPr>
          <a:xfrm>
            <a:off x="3926512" y="1367141"/>
            <a:ext cx="3524525" cy="4863223"/>
            <a:chOff x="3926512" y="1367141"/>
            <a:chExt cx="3524525" cy="4863223"/>
          </a:xfrm>
        </p:grpSpPr>
        <p:cxnSp>
          <p:nvCxnSpPr>
            <p:cNvPr id="9" name="Straight Connector 15">
              <a:extLst>
                <a:ext uri="{FF2B5EF4-FFF2-40B4-BE49-F238E27FC236}">
                  <a16:creationId xmlns:a16="http://schemas.microsoft.com/office/drawing/2014/main" id="{B34C03E5-28E5-4347-8131-3A8FBF626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512" y="2049986"/>
              <a:ext cx="0" cy="2540798"/>
            </a:xfrm>
            <a:prstGeom prst="line">
              <a:avLst/>
            </a:prstGeom>
            <a:ln w="22225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DCA7EC73-3E23-4848-80A5-63E479AD68A2}"/>
                </a:ext>
              </a:extLst>
            </p:cNvPr>
            <p:cNvSpPr txBox="1">
              <a:spLocks/>
            </p:cNvSpPr>
            <p:nvPr/>
          </p:nvSpPr>
          <p:spPr>
            <a:xfrm>
              <a:off x="4158097" y="1987535"/>
              <a:ext cx="3292940" cy="365305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92100" indent="-292100" algn="l" rtl="0" eaLnBrk="1" fontAlgn="base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Courier New" pitchFamily="2" charset="0"/>
                <a:buChar char="o"/>
                <a:defRPr lang="en-US" sz="2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Symantec Sans" panose="02000503080000020004" pitchFamily="2" charset="0"/>
                </a:defRPr>
              </a:lvl1pPr>
              <a:lvl2pPr marL="7413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System Font Regular"/>
                <a:buChar char="-"/>
                <a:defRPr lang="en-US" sz="20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2pPr>
              <a:lvl3pPr marL="1206500" indent="-2921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Arial" charset="0"/>
                <a:buChar char="•"/>
                <a:defRPr lang="en-US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3pPr>
              <a:lvl4pPr marL="16557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Font typeface="Arial" charset="0"/>
                <a:buChar char="•"/>
                <a:defRPr lang="en-US" sz="16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4pPr>
              <a:lvl5pPr marL="20574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lang="en-US" sz="1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3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100" kern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en-US" sz="1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The misuse of legitimate system   tools a.k.a. “Living off the Land” increased again in popularity</a:t>
              </a:r>
            </a:p>
            <a:p>
              <a:pPr marL="182880" indent="-18288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Use of malicious PowerShell scripts 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increased by 1000% </a:t>
              </a:r>
            </a:p>
            <a:p>
              <a:pPr marL="182880" indent="-18288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de-CH" sz="1400" dirty="0">
                  <a:solidFill>
                    <a:schemeClr val="tx1"/>
                  </a:solidFill>
                </a:rPr>
                <a:t>S</a:t>
              </a:r>
              <a:r>
                <a:rPr lang="en-US" sz="1400" dirty="0" err="1">
                  <a:solidFill>
                    <a:schemeClr val="tx1"/>
                  </a:solidFill>
                </a:rPr>
                <a:t>imple</a:t>
              </a:r>
              <a:r>
                <a:rPr lang="en-US" sz="1400" dirty="0">
                  <a:solidFill>
                    <a:schemeClr val="tx1"/>
                  </a:solidFill>
                </a:rPr>
                <a:t> DOS &amp; script obfuscation used</a:t>
              </a:r>
            </a:p>
            <a:p>
              <a:pPr marL="182880" indent="-18288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Office files accounted for 48% of malicious email attachments, up from 5% in 2017 – Simple, but effective</a:t>
              </a:r>
            </a:p>
            <a:p>
              <a:pPr marL="182880" indent="-18288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Supply Chain attacks increased by 78% in 2018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50319BE-004F-8446-A478-70FB34C9F7C7}"/>
                </a:ext>
              </a:extLst>
            </p:cNvPr>
            <p:cNvSpPr txBox="1">
              <a:spLocks/>
            </p:cNvSpPr>
            <p:nvPr/>
          </p:nvSpPr>
          <p:spPr>
            <a:xfrm>
              <a:off x="4240288" y="1367141"/>
              <a:ext cx="2854391" cy="50074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marL="292100" indent="-292100" algn="l" rtl="0" eaLnBrk="1" fontAlgn="base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Courier New" pitchFamily="2" charset="0"/>
                <a:buChar char="o"/>
                <a:defRPr lang="en-US" sz="2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Symantec Sans" panose="02000503080000020004" pitchFamily="2" charset="0"/>
                </a:defRPr>
              </a:lvl1pPr>
              <a:lvl2pPr marL="7413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System Font Regular"/>
                <a:buChar char="-"/>
                <a:defRPr lang="en-US" sz="20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2pPr>
              <a:lvl3pPr marL="1206500" indent="-2921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Arial" charset="0"/>
                <a:buChar char="•"/>
                <a:defRPr lang="en-US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3pPr>
              <a:lvl4pPr marL="16557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Font typeface="Arial" charset="0"/>
                <a:buChar char="•"/>
                <a:defRPr lang="en-US" sz="16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4pPr>
              <a:lvl5pPr marL="20574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lang="en-US" sz="1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3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100" kern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en-US" sz="1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FFC000"/>
                  </a:solidFill>
                </a:rPr>
                <a:t>Living off the Land and Supply Chain Attacks</a:t>
              </a:r>
              <a:endParaRPr lang="en-US" sz="1200" dirty="0">
                <a:solidFill>
                  <a:srgbClr val="FFC000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22">
              <a:extLst>
                <a:ext uri="{FF2B5EF4-FFF2-40B4-BE49-F238E27FC236}">
                  <a16:creationId xmlns:a16="http://schemas.microsoft.com/office/drawing/2014/main" id="{AEBD81FB-F0CE-8F41-8D12-04CB75915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077" y="4722495"/>
              <a:ext cx="1346980" cy="1507869"/>
            </a:xfrm>
            <a:prstGeom prst="rect">
              <a:avLst/>
            </a:prstGeom>
          </p:spPr>
        </p:pic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7F163433-A02B-0B4C-9D0D-3DF8205B3E42}"/>
              </a:ext>
            </a:extLst>
          </p:cNvPr>
          <p:cNvGrpSpPr/>
          <p:nvPr/>
        </p:nvGrpSpPr>
        <p:grpSpPr>
          <a:xfrm>
            <a:off x="7635962" y="1377415"/>
            <a:ext cx="3981724" cy="4876077"/>
            <a:chOff x="7635962" y="1377415"/>
            <a:chExt cx="3981724" cy="4876077"/>
          </a:xfrm>
        </p:grpSpPr>
        <p:cxnSp>
          <p:nvCxnSpPr>
            <p:cNvPr id="14" name="Straight Connector 18">
              <a:extLst>
                <a:ext uri="{FF2B5EF4-FFF2-40B4-BE49-F238E27FC236}">
                  <a16:creationId xmlns:a16="http://schemas.microsoft.com/office/drawing/2014/main" id="{AEA70A22-8534-2847-BABD-747C9B419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5962" y="2049986"/>
              <a:ext cx="0" cy="2540798"/>
            </a:xfrm>
            <a:prstGeom prst="line">
              <a:avLst/>
            </a:prstGeom>
            <a:ln w="22225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">
              <a:extLst>
                <a:ext uri="{FF2B5EF4-FFF2-40B4-BE49-F238E27FC236}">
                  <a16:creationId xmlns:a16="http://schemas.microsoft.com/office/drawing/2014/main" id="{E1059AA4-4191-D449-BF02-8011D1CC7959}"/>
                </a:ext>
              </a:extLst>
            </p:cNvPr>
            <p:cNvGrpSpPr/>
            <p:nvPr/>
          </p:nvGrpSpPr>
          <p:grpSpPr>
            <a:xfrm>
              <a:off x="7820887" y="1377415"/>
              <a:ext cx="3796799" cy="4876077"/>
              <a:chOff x="7820887" y="1377415"/>
              <a:chExt cx="3796799" cy="4876077"/>
            </a:xfrm>
          </p:grpSpPr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5C912AB-827D-7640-9D9D-1CEF0C3D29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0887" y="1987535"/>
                <a:ext cx="3796799" cy="365305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92100" indent="-292100" algn="l" rtl="0" eaLnBrk="1" fontAlgn="base" hangingPunct="1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120000"/>
                  <a:buFont typeface="Courier New" pitchFamily="2" charset="0"/>
                  <a:buChar char="o"/>
                  <a:defRPr lang="en-US" sz="2400" kern="1200" dirty="0">
                    <a:solidFill>
                      <a:srgbClr val="595959"/>
                    </a:solidFill>
                    <a:latin typeface="Symantec Sans" panose="02000503080000020004" pitchFamily="2" charset="0"/>
                    <a:ea typeface="ＭＳ Ｐゴシック" charset="0"/>
                    <a:cs typeface="Symantec Sans" panose="02000503080000020004" pitchFamily="2" charset="0"/>
                  </a:defRPr>
                </a:lvl1pPr>
                <a:lvl2pPr marL="741363" indent="-284163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20000"/>
                  <a:buFont typeface="System Font Regular"/>
                  <a:buChar char="-"/>
                  <a:defRPr lang="en-US" sz="2000" kern="1200" dirty="0">
                    <a:solidFill>
                      <a:srgbClr val="595959"/>
                    </a:solidFill>
                    <a:latin typeface="Symantec Sans" panose="02000503080000020004" pitchFamily="2" charset="0"/>
                    <a:ea typeface="ＭＳ Ｐゴシック" charset="0"/>
                    <a:cs typeface="+mn-cs"/>
                  </a:defRPr>
                </a:lvl2pPr>
                <a:lvl3pPr marL="1206500" indent="-2921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Arial" charset="0"/>
                  <a:buChar char="•"/>
                  <a:defRPr lang="en-US" kern="1200" dirty="0">
                    <a:solidFill>
                      <a:srgbClr val="595959"/>
                    </a:solidFill>
                    <a:latin typeface="Symantec Sans" panose="02000503080000020004" pitchFamily="2" charset="0"/>
                    <a:ea typeface="ＭＳ Ｐゴシック" charset="0"/>
                    <a:cs typeface="+mn-cs"/>
                  </a:defRPr>
                </a:lvl3pPr>
                <a:lvl4pPr marL="1655763" indent="-284163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Font typeface="Arial" charset="0"/>
                  <a:buChar char="•"/>
                  <a:defRPr lang="en-US" sz="1600" kern="1200" dirty="0">
                    <a:solidFill>
                      <a:srgbClr val="595959"/>
                    </a:solidFill>
                    <a:latin typeface="Symantec Sans" panose="02000503080000020004" pitchFamily="2" charset="0"/>
                    <a:ea typeface="ＭＳ Ｐゴシック" charset="0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•"/>
                  <a:defRPr lang="en-US" sz="1400" kern="1200" dirty="0">
                    <a:solidFill>
                      <a:srgbClr val="595959"/>
                    </a:solidFill>
                    <a:latin typeface="Symantec Sans" panose="02000503080000020004" pitchFamily="2" charset="0"/>
                    <a:ea typeface="ＭＳ Ｐゴシック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3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antec Sans" panose="02000503080000020004" pitchFamily="2" charset="0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antec Sans" panose="02000503080000020004" pitchFamily="2" charset="0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100" kern="120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antec Sans" panose="02000503080000020004" pitchFamily="2" charset="0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0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antec Sans" panose="02000503080000020004" pitchFamily="2" charset="0"/>
                    <a:ea typeface="+mn-ea"/>
                    <a:cs typeface="+mn-cs"/>
                  </a:defRPr>
                </a:lvl9pPr>
              </a:lstStyle>
              <a:p>
                <a:pPr marL="182880" indent="-18288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At least 70 million records leaked from AWS S3 buckets in 2018 -&gt; more data breaches</a:t>
                </a:r>
              </a:p>
              <a:p>
                <a:pPr marL="182880" indent="-18288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Attacks against Kubernetes, Docker, serverless applications and exposed API services increased</a:t>
                </a:r>
              </a:p>
              <a:p>
                <a:pPr marL="182880" indent="-18288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Vulnerabilities in hardware chips place cloud services at risk: Meltdown,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Spectre</a:t>
                </a:r>
                <a:r>
                  <a:rPr lang="en-US" sz="1400" dirty="0">
                    <a:solidFill>
                      <a:schemeClr val="tx1"/>
                    </a:solidFill>
                  </a:rPr>
                  <a:t>, Foreshadow</a:t>
                </a:r>
              </a:p>
              <a:p>
                <a:pPr marL="182880" indent="-18288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Attacks against infrastructure (e.g. SDN) or VM/container escape vulnerabilities e.g.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RunC</a:t>
                </a:r>
                <a:r>
                  <a:rPr lang="en-US" sz="1400" dirty="0">
                    <a:solidFill>
                      <a:schemeClr val="tx1"/>
                    </a:solidFill>
                  </a:rPr>
                  <a:t>, generate further risks for the cloud</a:t>
                </a:r>
              </a:p>
              <a:p>
                <a:pPr marL="182880" lvl="0" indent="-182880" fontAlgn="auto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9CDBA9D-22C9-5348-B122-8B7A50BCC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39924" y="1377415"/>
                <a:ext cx="2854391" cy="50074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92100" indent="-292100" algn="l" rtl="0" eaLnBrk="1" fontAlgn="base" hangingPunct="1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120000"/>
                  <a:buFont typeface="Courier New" pitchFamily="2" charset="0"/>
                  <a:buChar char="o"/>
                  <a:defRPr lang="en-US" sz="2400" kern="1200" dirty="0">
                    <a:solidFill>
                      <a:srgbClr val="595959"/>
                    </a:solidFill>
                    <a:latin typeface="Symantec Sans" panose="02000503080000020004" pitchFamily="2" charset="0"/>
                    <a:ea typeface="ＭＳ Ｐゴシック" charset="0"/>
                    <a:cs typeface="Symantec Sans" panose="02000503080000020004" pitchFamily="2" charset="0"/>
                  </a:defRPr>
                </a:lvl1pPr>
                <a:lvl2pPr marL="741363" indent="-284163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20000"/>
                  <a:buFont typeface="System Font Regular"/>
                  <a:buChar char="-"/>
                  <a:defRPr lang="en-US" sz="2000" kern="1200" dirty="0">
                    <a:solidFill>
                      <a:srgbClr val="595959"/>
                    </a:solidFill>
                    <a:latin typeface="Symantec Sans" panose="02000503080000020004" pitchFamily="2" charset="0"/>
                    <a:ea typeface="ＭＳ Ｐゴシック" charset="0"/>
                    <a:cs typeface="+mn-cs"/>
                  </a:defRPr>
                </a:lvl2pPr>
                <a:lvl3pPr marL="1206500" indent="-2921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Arial" charset="0"/>
                  <a:buChar char="•"/>
                  <a:defRPr lang="en-US" kern="1200" dirty="0">
                    <a:solidFill>
                      <a:srgbClr val="595959"/>
                    </a:solidFill>
                    <a:latin typeface="Symantec Sans" panose="02000503080000020004" pitchFamily="2" charset="0"/>
                    <a:ea typeface="ＭＳ Ｐゴシック" charset="0"/>
                    <a:cs typeface="+mn-cs"/>
                  </a:defRPr>
                </a:lvl3pPr>
                <a:lvl4pPr marL="1655763" indent="-284163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Font typeface="Arial" charset="0"/>
                  <a:buChar char="•"/>
                  <a:defRPr lang="en-US" sz="1600" kern="1200" dirty="0">
                    <a:solidFill>
                      <a:srgbClr val="595959"/>
                    </a:solidFill>
                    <a:latin typeface="Symantec Sans" panose="02000503080000020004" pitchFamily="2" charset="0"/>
                    <a:ea typeface="ＭＳ Ｐゴシック" charset="0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•"/>
                  <a:defRPr lang="en-US" sz="1400" kern="1200" dirty="0">
                    <a:solidFill>
                      <a:srgbClr val="595959"/>
                    </a:solidFill>
                    <a:latin typeface="Symantec Sans" panose="02000503080000020004" pitchFamily="2" charset="0"/>
                    <a:ea typeface="ＭＳ Ｐゴシック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3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antec Sans" panose="02000503080000020004" pitchFamily="2" charset="0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antec Sans" panose="02000503080000020004" pitchFamily="2" charset="0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100" kern="120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antec Sans" panose="02000503080000020004" pitchFamily="2" charset="0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0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antec Sans" panose="02000503080000020004" pitchFamily="2" charset="0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FFC000"/>
                    </a:solidFill>
                  </a:rPr>
                  <a:t>Cloud Environment</a:t>
                </a:r>
                <a:endParaRPr lang="en-US" sz="1200" dirty="0">
                  <a:solidFill>
                    <a:srgbClr val="FFC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" name="Picture 23">
                <a:extLst>
                  <a:ext uri="{FF2B5EF4-FFF2-40B4-BE49-F238E27FC236}">
                    <a16:creationId xmlns:a16="http://schemas.microsoft.com/office/drawing/2014/main" id="{BADCAFC4-A425-BA4D-A7C8-F042D551A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9890" y="4699367"/>
                <a:ext cx="1543142" cy="1554125"/>
              </a:xfrm>
              <a:prstGeom prst="rect">
                <a:avLst/>
              </a:prstGeom>
            </p:spPr>
          </p:pic>
        </p:grpSp>
      </p:grp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FE8866FE-C850-BD40-97E1-80EECF09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5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E4A6-9A6B-A748-89BA-F1C2DE3F25C3}"/>
              </a:ext>
            </a:extLst>
          </p:cNvPr>
          <p:cNvSpPr txBox="1">
            <a:spLocks/>
          </p:cNvSpPr>
          <p:nvPr/>
        </p:nvSpPr>
        <p:spPr>
          <a:xfrm>
            <a:off x="476638" y="1987535"/>
            <a:ext cx="3199623" cy="3653054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Courier New" pitchFamily="2" charset="0"/>
              <a:buChar char="o"/>
              <a:defRPr lang="en-US" sz="2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Symantec Sans" panose="02000503080000020004" pitchFamily="2" charset="0"/>
              </a:defRPr>
            </a:lvl1pPr>
            <a:lvl2pPr marL="7413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System Font Regular"/>
              <a:buChar char="-"/>
              <a:defRPr lang="en-US" sz="20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2pPr>
            <a:lvl3pPr marL="1206500" indent="-2921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lang="en-US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3pPr>
            <a:lvl4pPr marL="16557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Arial" charset="0"/>
              <a:buChar char="•"/>
              <a:defRPr lang="en-US" sz="16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1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9pPr>
          </a:lstStyle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IoT devices experience an average of 5,200 attacks per month (honeypot)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75% of compromised devices were routers, followed by cameras 15%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5G connectivity will change the landscape with more directly connected devices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Weak passwords &amp; device exploits are most common attack vectors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CH" sz="1400" dirty="0">
                <a:solidFill>
                  <a:schemeClr val="tx1"/>
                </a:solidFill>
              </a:rPr>
              <a:t>U</a:t>
            </a:r>
            <a:r>
              <a:rPr lang="en-US" sz="1400" dirty="0">
                <a:solidFill>
                  <a:schemeClr val="tx1"/>
                </a:solidFill>
              </a:rPr>
              <a:t>sed for DDoS, crypto jacking, ad-fraud, but other methods grow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2F7C8D-9433-B649-A4DE-CBA6C9BCC481}"/>
              </a:ext>
            </a:extLst>
          </p:cNvPr>
          <p:cNvSpPr txBox="1">
            <a:spLocks/>
          </p:cNvSpPr>
          <p:nvPr/>
        </p:nvSpPr>
        <p:spPr>
          <a:xfrm>
            <a:off x="495300" y="381000"/>
            <a:ext cx="11201400" cy="3825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n-lt"/>
                <a:ea typeface="ＭＳ Ｐゴシック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en-US" dirty="0"/>
              <a:t>Trends IoT/ICS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29EADD-8447-C44B-8124-42391048E21D}"/>
              </a:ext>
            </a:extLst>
          </p:cNvPr>
          <p:cNvSpPr txBox="1">
            <a:spLocks/>
          </p:cNvSpPr>
          <p:nvPr/>
        </p:nvSpPr>
        <p:spPr>
          <a:xfrm>
            <a:off x="589651" y="1377415"/>
            <a:ext cx="2854391" cy="500743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Courier New" pitchFamily="2" charset="0"/>
              <a:buChar char="o"/>
              <a:defRPr lang="en-US" sz="2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Symantec Sans" panose="02000503080000020004" pitchFamily="2" charset="0"/>
              </a:defRPr>
            </a:lvl1pPr>
            <a:lvl2pPr marL="7413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System Font Regular"/>
              <a:buChar char="-"/>
              <a:defRPr lang="en-US" sz="20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2pPr>
            <a:lvl3pPr marL="1206500" indent="-2921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lang="en-US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3pPr>
            <a:lvl4pPr marL="1655763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Arial" charset="0"/>
              <a:buChar char="•"/>
              <a:defRPr lang="en-US" sz="16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lang="en-US" sz="1400" kern="1200" dirty="0">
                <a:solidFill>
                  <a:srgbClr val="595959"/>
                </a:solidFill>
                <a:latin typeface="Symantec Sans" panose="02000503080000020004" pitchFamily="2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1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ymantec Sans" panose="02000503080000020004" pitchFamily="2" charset="0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Internet of Things</a:t>
            </a:r>
            <a:endParaRPr lang="en-US" sz="1200" dirty="0">
              <a:solidFill>
                <a:srgbClr val="FFC000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4">
            <a:extLst>
              <a:ext uri="{FF2B5EF4-FFF2-40B4-BE49-F238E27FC236}">
                <a16:creationId xmlns:a16="http://schemas.microsoft.com/office/drawing/2014/main" id="{01E4B038-CEC2-FD4E-92A0-DA533383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00" y="4287621"/>
            <a:ext cx="2563726" cy="2563726"/>
          </a:xfrm>
          <a:prstGeom prst="rect">
            <a:avLst/>
          </a:prstGeom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81A83338-5A66-6B4E-A871-E2A53E2B280A}"/>
              </a:ext>
            </a:extLst>
          </p:cNvPr>
          <p:cNvGrpSpPr/>
          <p:nvPr/>
        </p:nvGrpSpPr>
        <p:grpSpPr>
          <a:xfrm>
            <a:off x="3926512" y="1367141"/>
            <a:ext cx="3524525" cy="5559899"/>
            <a:chOff x="3926512" y="1367141"/>
            <a:chExt cx="3524525" cy="5559899"/>
          </a:xfrm>
        </p:grpSpPr>
        <p:cxnSp>
          <p:nvCxnSpPr>
            <p:cNvPr id="9" name="Straight Connector 15">
              <a:extLst>
                <a:ext uri="{FF2B5EF4-FFF2-40B4-BE49-F238E27FC236}">
                  <a16:creationId xmlns:a16="http://schemas.microsoft.com/office/drawing/2014/main" id="{9E2B3E80-8101-1F4F-886C-F85A1170F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512" y="2049986"/>
              <a:ext cx="0" cy="2540798"/>
            </a:xfrm>
            <a:prstGeom prst="line">
              <a:avLst/>
            </a:prstGeom>
            <a:ln w="22225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CCD0EAE1-FAA8-FC44-A184-2B7B9EA275F3}"/>
                </a:ext>
              </a:extLst>
            </p:cNvPr>
            <p:cNvSpPr txBox="1">
              <a:spLocks/>
            </p:cNvSpPr>
            <p:nvPr/>
          </p:nvSpPr>
          <p:spPr>
            <a:xfrm>
              <a:off x="4158097" y="1987535"/>
              <a:ext cx="3292940" cy="365305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92100" indent="-292100" algn="l" rtl="0" eaLnBrk="1" fontAlgn="base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Courier New" pitchFamily="2" charset="0"/>
                <a:buChar char="o"/>
                <a:defRPr lang="en-US" sz="2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Symantec Sans" panose="02000503080000020004" pitchFamily="2" charset="0"/>
                </a:defRPr>
              </a:lvl1pPr>
              <a:lvl2pPr marL="7413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System Font Regular"/>
                <a:buChar char="-"/>
                <a:defRPr lang="en-US" sz="20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2pPr>
              <a:lvl3pPr marL="1206500" indent="-2921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Arial" charset="0"/>
                <a:buChar char="•"/>
                <a:defRPr lang="en-US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3pPr>
              <a:lvl4pPr marL="16557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Font typeface="Arial" charset="0"/>
                <a:buChar char="•"/>
                <a:defRPr lang="en-US" sz="16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4pPr>
              <a:lvl5pPr marL="20574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lang="en-US" sz="1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3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100" kern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en-US" sz="1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Targeted attack group focus on IoT</a:t>
              </a:r>
            </a:p>
            <a:p>
              <a:pPr marL="182880" indent="-18288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e.g. </a:t>
              </a:r>
              <a:r>
                <a:rPr lang="en-US" sz="1400" dirty="0" err="1">
                  <a:solidFill>
                    <a:schemeClr val="tx1"/>
                  </a:solidFill>
                </a:rPr>
                <a:t>VPNFilter</a:t>
              </a:r>
              <a:r>
                <a:rPr lang="en-US" sz="1400" dirty="0">
                  <a:solidFill>
                    <a:schemeClr val="tx1"/>
                  </a:solidFill>
                </a:rPr>
                <a:t>: persistent, network sniffing, pivoting attacks &amp; proxy</a:t>
              </a:r>
            </a:p>
            <a:p>
              <a:pPr marL="182880" indent="-18288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Sabotage attacks e.g. Triton against Industrial Safety Systems </a:t>
              </a:r>
            </a:p>
            <a:p>
              <a:pPr marL="182880" indent="-18288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Attacks against industrial control systems increased</a:t>
              </a:r>
            </a:p>
            <a:p>
              <a:pPr marL="182880" indent="-18288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Number of groups using destructive malware grew by 25% in  2018</a:t>
              </a:r>
            </a:p>
            <a:p>
              <a:pPr marL="182880" indent="-18288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182880" indent="-18288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6B255838-4167-EB4D-9A56-FC2056127806}"/>
                </a:ext>
              </a:extLst>
            </p:cNvPr>
            <p:cNvSpPr txBox="1">
              <a:spLocks/>
            </p:cNvSpPr>
            <p:nvPr/>
          </p:nvSpPr>
          <p:spPr>
            <a:xfrm>
              <a:off x="4240288" y="1367141"/>
              <a:ext cx="2854391" cy="50074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92100" indent="-292100" algn="l" rtl="0" eaLnBrk="1" fontAlgn="base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Courier New" pitchFamily="2" charset="0"/>
                <a:buChar char="o"/>
                <a:defRPr lang="en-US" sz="2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Symantec Sans" panose="02000503080000020004" pitchFamily="2" charset="0"/>
                </a:defRPr>
              </a:lvl1pPr>
              <a:lvl2pPr marL="7413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System Font Regular"/>
                <a:buChar char="-"/>
                <a:defRPr lang="en-US" sz="20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2pPr>
              <a:lvl3pPr marL="1206500" indent="-2921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Arial" charset="0"/>
                <a:buChar char="•"/>
                <a:defRPr lang="en-US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3pPr>
              <a:lvl4pPr marL="16557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Font typeface="Arial" charset="0"/>
                <a:buChar char="•"/>
                <a:defRPr lang="en-US" sz="16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4pPr>
              <a:lvl5pPr marL="20574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lang="en-US" sz="1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3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100" kern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en-US" sz="1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FFC000"/>
                  </a:solidFill>
                </a:rPr>
                <a:t>APT and IoT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25" descr="PARTS_2_industrial.png">
              <a:extLst>
                <a:ext uri="{FF2B5EF4-FFF2-40B4-BE49-F238E27FC236}">
                  <a16:creationId xmlns:a16="http://schemas.microsoft.com/office/drawing/2014/main" id="{A2FA4B26-5F6B-CA4A-AFF8-1EFCBC240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65661" y="4211929"/>
              <a:ext cx="2715111" cy="2715111"/>
            </a:xfrm>
            <a:prstGeom prst="rect">
              <a:avLst/>
            </a:prstGeom>
          </p:spPr>
        </p:pic>
      </p:grpSp>
      <p:grpSp>
        <p:nvGrpSpPr>
          <p:cNvPr id="13" name="Group 1">
            <a:extLst>
              <a:ext uri="{FF2B5EF4-FFF2-40B4-BE49-F238E27FC236}">
                <a16:creationId xmlns:a16="http://schemas.microsoft.com/office/drawing/2014/main" id="{4B71805D-CEFE-6047-93B2-8B2BA6E20E4F}"/>
              </a:ext>
            </a:extLst>
          </p:cNvPr>
          <p:cNvGrpSpPr/>
          <p:nvPr/>
        </p:nvGrpSpPr>
        <p:grpSpPr>
          <a:xfrm>
            <a:off x="7635962" y="1377415"/>
            <a:ext cx="3981724" cy="4789881"/>
            <a:chOff x="7635962" y="1377415"/>
            <a:chExt cx="3981724" cy="4789881"/>
          </a:xfrm>
        </p:grpSpPr>
        <p:cxnSp>
          <p:nvCxnSpPr>
            <p:cNvPr id="14" name="Straight Connector 18">
              <a:extLst>
                <a:ext uri="{FF2B5EF4-FFF2-40B4-BE49-F238E27FC236}">
                  <a16:creationId xmlns:a16="http://schemas.microsoft.com/office/drawing/2014/main" id="{BB067490-D8D6-6F42-8FFE-AE16586AB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5962" y="2049986"/>
              <a:ext cx="0" cy="2540798"/>
            </a:xfrm>
            <a:prstGeom prst="line">
              <a:avLst/>
            </a:prstGeom>
            <a:ln w="22225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E2CBE4B1-1487-3F4D-8B3B-4BF79DE50D40}"/>
                </a:ext>
              </a:extLst>
            </p:cNvPr>
            <p:cNvSpPr txBox="1">
              <a:spLocks/>
            </p:cNvSpPr>
            <p:nvPr/>
          </p:nvSpPr>
          <p:spPr>
            <a:xfrm>
              <a:off x="7820887" y="1987535"/>
              <a:ext cx="3796799" cy="365305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92100" indent="-292100" algn="l" rtl="0" eaLnBrk="1" fontAlgn="base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Courier New" pitchFamily="2" charset="0"/>
                <a:buChar char="o"/>
                <a:defRPr lang="en-US" sz="2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Symantec Sans" panose="02000503080000020004" pitchFamily="2" charset="0"/>
                </a:defRPr>
              </a:lvl1pPr>
              <a:lvl2pPr marL="7413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System Font Regular"/>
                <a:buChar char="-"/>
                <a:defRPr lang="en-US" sz="20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2pPr>
              <a:lvl3pPr marL="1206500" indent="-2921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Arial" charset="0"/>
                <a:buChar char="•"/>
                <a:defRPr lang="en-US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3pPr>
              <a:lvl4pPr marL="16557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Font typeface="Arial" charset="0"/>
                <a:buChar char="•"/>
                <a:defRPr lang="en-US" sz="16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4pPr>
              <a:lvl5pPr marL="20574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lang="en-US" sz="1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3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100" kern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en-US" sz="1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1 in 36 mobile devices had a high risk app installed</a:t>
              </a:r>
            </a:p>
            <a:p>
              <a:pPr marL="182880" indent="-18288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An average of 10,573 malicious mobile blocked apps per day</a:t>
              </a:r>
            </a:p>
            <a:p>
              <a:pPr marL="182880" indent="-18288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2,328 mobile malware variants in 2018 down from 5,932</a:t>
              </a:r>
            </a:p>
            <a:p>
              <a:pPr marL="182880" indent="-18288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Social media increasingly used to spread fake news/propaganda</a:t>
              </a:r>
            </a:p>
            <a:p>
              <a:pPr marL="182880" indent="-18288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de-CH" sz="1400" dirty="0" err="1">
                  <a:solidFill>
                    <a:schemeClr val="tx1"/>
                  </a:solidFill>
                </a:rPr>
                <a:t>Only</a:t>
              </a:r>
              <a:r>
                <a:rPr lang="de-CH" sz="1400" dirty="0">
                  <a:solidFill>
                    <a:schemeClr val="tx1"/>
                  </a:solidFill>
                </a:rPr>
                <a:t> 18.6% </a:t>
              </a:r>
              <a:r>
                <a:rPr lang="de-CH" sz="1400" dirty="0" err="1">
                  <a:solidFill>
                    <a:schemeClr val="tx1"/>
                  </a:solidFill>
                </a:rPr>
                <a:t>of</a:t>
              </a:r>
              <a:r>
                <a:rPr lang="de-CH" sz="1400" dirty="0">
                  <a:solidFill>
                    <a:schemeClr val="tx1"/>
                  </a:solidFill>
                </a:rPr>
                <a:t> Android </a:t>
              </a:r>
              <a:r>
                <a:rPr lang="de-CH" sz="1400" dirty="0" err="1">
                  <a:solidFill>
                    <a:schemeClr val="tx1"/>
                  </a:solidFill>
                </a:rPr>
                <a:t>phones</a:t>
              </a:r>
              <a:r>
                <a:rPr lang="de-CH" sz="1400" dirty="0">
                  <a:solidFill>
                    <a:schemeClr val="tx1"/>
                  </a:solidFill>
                </a:rPr>
                <a:t> </a:t>
              </a:r>
              <a:r>
                <a:rPr lang="de-CH" sz="1400" dirty="0" err="1">
                  <a:solidFill>
                    <a:schemeClr val="tx1"/>
                  </a:solidFill>
                </a:rPr>
                <a:t>run</a:t>
              </a:r>
              <a:r>
                <a:rPr lang="de-CH" sz="1400" dirty="0">
                  <a:solidFill>
                    <a:schemeClr val="tx1"/>
                  </a:solidFill>
                </a:rPr>
                <a:t> </a:t>
              </a:r>
              <a:r>
                <a:rPr lang="de-CH" sz="1400" dirty="0" err="1">
                  <a:solidFill>
                    <a:schemeClr val="tx1"/>
                  </a:solidFill>
                </a:rPr>
                <a:t>the</a:t>
              </a:r>
              <a:r>
                <a:rPr lang="de-CH" sz="1400" dirty="0">
                  <a:solidFill>
                    <a:schemeClr val="tx1"/>
                  </a:solidFill>
                </a:rPr>
                <a:t> </a:t>
              </a:r>
              <a:r>
                <a:rPr lang="de-CH" sz="1400" dirty="0" err="1">
                  <a:solidFill>
                    <a:schemeClr val="tx1"/>
                  </a:solidFill>
                </a:rPr>
                <a:t>latest</a:t>
              </a:r>
              <a:r>
                <a:rPr lang="de-CH" sz="1400" dirty="0">
                  <a:solidFill>
                    <a:schemeClr val="tx1"/>
                  </a:solidFill>
                </a:rPr>
                <a:t> </a:t>
              </a:r>
              <a:r>
                <a:rPr lang="de-CH" sz="1400" dirty="0" err="1">
                  <a:solidFill>
                    <a:schemeClr val="tx1"/>
                  </a:solidFill>
                </a:rPr>
                <a:t>major</a:t>
              </a:r>
              <a:r>
                <a:rPr lang="de-CH" sz="1400" dirty="0">
                  <a:solidFill>
                    <a:schemeClr val="tx1"/>
                  </a:solidFill>
                </a:rPr>
                <a:t> OS </a:t>
              </a:r>
              <a:r>
                <a:rPr lang="de-CH" sz="1400" dirty="0" err="1">
                  <a:solidFill>
                    <a:schemeClr val="tx1"/>
                  </a:solidFill>
                </a:rPr>
                <a:t>version</a:t>
              </a:r>
              <a:r>
                <a:rPr lang="de-CH" sz="1400" dirty="0">
                  <a:solidFill>
                    <a:schemeClr val="tx1"/>
                  </a:solidFill>
                </a:rPr>
                <a:t>. On </a:t>
              </a:r>
              <a:r>
                <a:rPr lang="de-CH" sz="1400" dirty="0" err="1">
                  <a:solidFill>
                    <a:schemeClr val="tx1"/>
                  </a:solidFill>
                </a:rPr>
                <a:t>IPhones</a:t>
              </a:r>
              <a:r>
                <a:rPr lang="de-CH" sz="1400" dirty="0">
                  <a:solidFill>
                    <a:schemeClr val="tx1"/>
                  </a:solidFill>
                </a:rPr>
                <a:t> 48.6% </a:t>
              </a:r>
              <a:r>
                <a:rPr lang="de-CH" sz="1400" dirty="0" err="1">
                  <a:solidFill>
                    <a:schemeClr val="tx1"/>
                  </a:solidFill>
                </a:rPr>
                <a:t>are</a:t>
              </a:r>
              <a:r>
                <a:rPr lang="de-CH" sz="1400" dirty="0">
                  <a:solidFill>
                    <a:schemeClr val="tx1"/>
                  </a:solidFill>
                </a:rPr>
                <a:t> on </a:t>
              </a:r>
              <a:r>
                <a:rPr lang="de-CH" sz="1400" dirty="0" err="1">
                  <a:solidFill>
                    <a:schemeClr val="tx1"/>
                  </a:solidFill>
                </a:rPr>
                <a:t>the</a:t>
              </a:r>
              <a:r>
                <a:rPr lang="de-CH" sz="1400" dirty="0">
                  <a:solidFill>
                    <a:schemeClr val="tx1"/>
                  </a:solidFill>
                </a:rPr>
                <a:t> </a:t>
              </a:r>
              <a:r>
                <a:rPr lang="de-CH" sz="1400" dirty="0" err="1">
                  <a:solidFill>
                    <a:schemeClr val="tx1"/>
                  </a:solidFill>
                </a:rPr>
                <a:t>newest</a:t>
              </a:r>
              <a:r>
                <a:rPr lang="de-CH" sz="1400" dirty="0">
                  <a:solidFill>
                    <a:schemeClr val="tx1"/>
                  </a:solidFill>
                </a:rPr>
                <a:t> </a:t>
              </a:r>
              <a:r>
                <a:rPr lang="de-CH" sz="1400" dirty="0" err="1">
                  <a:solidFill>
                    <a:schemeClr val="tx1"/>
                  </a:solidFill>
                </a:rPr>
                <a:t>major</a:t>
              </a:r>
              <a:r>
                <a:rPr lang="de-CH" sz="1400" dirty="0">
                  <a:solidFill>
                    <a:schemeClr val="tx1"/>
                  </a:solidFill>
                </a:rPr>
                <a:t> </a:t>
              </a:r>
              <a:r>
                <a:rPr lang="de-CH" sz="1400" dirty="0" err="1">
                  <a:solidFill>
                    <a:schemeClr val="tx1"/>
                  </a:solidFill>
                </a:rPr>
                <a:t>release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182880" indent="-18288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182880" lvl="0" indent="-182880" fontAlgn="auto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lang="en-US" sz="1400" dirty="0">
                <a:solidFill>
                  <a:schemeClr val="tx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6455C2DF-5118-6048-95EC-E8A29870F477}"/>
                </a:ext>
              </a:extLst>
            </p:cNvPr>
            <p:cNvSpPr txBox="1">
              <a:spLocks/>
            </p:cNvSpPr>
            <p:nvPr/>
          </p:nvSpPr>
          <p:spPr>
            <a:xfrm>
              <a:off x="8139924" y="1377415"/>
              <a:ext cx="2854391" cy="50074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92100" indent="-292100" algn="l" rtl="0" eaLnBrk="1" fontAlgn="base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Courier New" pitchFamily="2" charset="0"/>
                <a:buChar char="o"/>
                <a:defRPr lang="en-US" sz="2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Symantec Sans" panose="02000503080000020004" pitchFamily="2" charset="0"/>
                </a:defRPr>
              </a:lvl1pPr>
              <a:lvl2pPr marL="7413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Font typeface="System Font Regular"/>
                <a:buChar char="-"/>
                <a:defRPr lang="en-US" sz="20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2pPr>
              <a:lvl3pPr marL="1206500" indent="-2921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Arial" charset="0"/>
                <a:buChar char="•"/>
                <a:defRPr lang="en-US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3pPr>
              <a:lvl4pPr marL="1655763" indent="-284163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Font typeface="Arial" charset="0"/>
                <a:buChar char="•"/>
                <a:defRPr lang="en-US" sz="16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4pPr>
              <a:lvl5pPr marL="20574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lang="en-US" sz="1400" kern="1200" dirty="0">
                  <a:solidFill>
                    <a:srgbClr val="595959"/>
                  </a:solidFill>
                  <a:latin typeface="Symantec Sans" panose="02000503080000020004" pitchFamily="2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3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100" kern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en-US" sz="1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antec Sans" panose="02000503080000020004" pitchFamily="2" charset="0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FFC000"/>
                  </a:solidFill>
                </a:rPr>
                <a:t>Smartphones</a:t>
              </a:r>
              <a:endParaRPr lang="en-US" sz="1200" dirty="0">
                <a:solidFill>
                  <a:srgbClr val="FFC000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1">
              <a:extLst>
                <a:ext uri="{FF2B5EF4-FFF2-40B4-BE49-F238E27FC236}">
                  <a16:creationId xmlns:a16="http://schemas.microsoft.com/office/drawing/2014/main" id="{2878CB77-DFF5-3E43-8757-27EC13E8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4696" y="4971673"/>
              <a:ext cx="1064781" cy="1195623"/>
            </a:xfrm>
            <a:prstGeom prst="rect">
              <a:avLst/>
            </a:prstGeom>
          </p:spPr>
        </p:pic>
      </p:grp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FFC2013-2C25-E041-9D9C-6158ACE7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4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63E20F-97B7-334D-9659-4FFE3D74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EF67-AE5C-3141-8E8E-635C0F187D6C}" type="slidenum">
              <a:rPr lang="fr-FR" smtClean="0"/>
              <a:t>5</a:t>
            </a:fld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22E6C270-C381-4449-A3CD-BBFFA505B1A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QUESTIONS ?</a:t>
            </a:r>
          </a:p>
          <a:p>
            <a:endParaRPr lang="fr-FR" sz="3300" dirty="0"/>
          </a:p>
          <a:p>
            <a:endParaRPr lang="fr-FR" sz="3300" dirty="0"/>
          </a:p>
          <a:p>
            <a:r>
              <a:rPr lang="fr-FR" sz="3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83775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591</Words>
  <Application>Microsoft Macintosh PowerPoint</Application>
  <PresentationFormat>Grand écran</PresentationFormat>
  <Paragraphs>71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Symantec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Taddei</dc:creator>
  <cp:lastModifiedBy>Arnaud Taddei</cp:lastModifiedBy>
  <cp:revision>3</cp:revision>
  <dcterms:created xsi:type="dcterms:W3CDTF">2019-03-24T06:36:55Z</dcterms:created>
  <dcterms:modified xsi:type="dcterms:W3CDTF">2019-03-24T07:00:22Z</dcterms:modified>
</cp:coreProperties>
</file>