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325" r:id="rId4"/>
    <p:sldId id="326" r:id="rId5"/>
    <p:sldId id="269" r:id="rId6"/>
    <p:sldId id="261" r:id="rId7"/>
    <p:sldId id="323" r:id="rId8"/>
    <p:sldId id="263" r:id="rId9"/>
    <p:sldId id="262" r:id="rId10"/>
    <p:sldId id="266" r:id="rId11"/>
    <p:sldId id="284" r:id="rId12"/>
    <p:sldId id="285" r:id="rId13"/>
    <p:sldId id="286" r:id="rId14"/>
    <p:sldId id="324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3" r:id="rId24"/>
    <p:sldId id="264" r:id="rId25"/>
    <p:sldId id="274" r:id="rId26"/>
    <p:sldId id="275" r:id="rId27"/>
    <p:sldId id="276" r:id="rId28"/>
    <p:sldId id="304" r:id="rId29"/>
    <p:sldId id="314" r:id="rId30"/>
    <p:sldId id="265" r:id="rId31"/>
    <p:sldId id="277" r:id="rId32"/>
    <p:sldId id="278" r:id="rId33"/>
    <p:sldId id="279" r:id="rId34"/>
    <p:sldId id="282" r:id="rId35"/>
    <p:sldId id="281" r:id="rId36"/>
    <p:sldId id="283" r:id="rId37"/>
    <p:sldId id="267" r:id="rId38"/>
    <p:sldId id="298" r:id="rId39"/>
    <p:sldId id="299" r:id="rId40"/>
    <p:sldId id="300" r:id="rId41"/>
    <p:sldId id="301" r:id="rId42"/>
    <p:sldId id="302" r:id="rId43"/>
    <p:sldId id="270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7" r:id="rId54"/>
    <p:sldId id="318" r:id="rId55"/>
    <p:sldId id="271" r:id="rId56"/>
    <p:sldId id="319" r:id="rId57"/>
    <p:sldId id="321" r:id="rId58"/>
    <p:sldId id="320" r:id="rId59"/>
    <p:sldId id="322" r:id="rId60"/>
    <p:sldId id="272" r:id="rId61"/>
    <p:sldId id="260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88205" autoAdjust="0"/>
  </p:normalViewPr>
  <p:slideViewPr>
    <p:cSldViewPr snapToGrid="0">
      <p:cViewPr varScale="1">
        <p:scale>
          <a:sx n="37" d="100"/>
          <a:sy n="37" d="100"/>
        </p:scale>
        <p:origin x="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D0B8-4AF6-4099-B2B7-A0731532785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EE-26CB-466B-A5F7-3E27D053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 уважаемые коллеги !</a:t>
            </a:r>
          </a:p>
          <a:p>
            <a:endParaRPr lang="ru-RU" dirty="0" smtClean="0"/>
          </a:p>
          <a:p>
            <a:r>
              <a:rPr lang="ru-RU" dirty="0" smtClean="0"/>
              <a:t>Несколько слов о себе. Меня зовут</a:t>
            </a:r>
            <a:r>
              <a:rPr lang="ru-RU" baseline="0" dirty="0" smtClean="0"/>
              <a:t> Арнаут Олег. По специальности врач анестезиолог-реаниматолог.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Могу с твёрдой уверенностью сказать что встреча с командой ИИ во многом изменила мою жизнь. Всё началось в 2019, когда я приехал на интенсив по Биостатистике, за которой последовала программа переподготовки ИИ по биостатистике 2021, а в 2023 году я закончил магистратуру по </a:t>
            </a:r>
            <a:r>
              <a:rPr lang="en-GB" baseline="0" dirty="0" smtClean="0"/>
              <a:t>Data Science </a:t>
            </a:r>
            <a:r>
              <a:rPr lang="ru-RU" baseline="0" dirty="0" smtClean="0"/>
              <a:t>ВШЭ профиль разработка </a:t>
            </a:r>
            <a:r>
              <a:rPr lang="en-GB" baseline="0" dirty="0" smtClean="0"/>
              <a:t>ML </a:t>
            </a:r>
            <a:r>
              <a:rPr lang="ru-RU" baseline="0" dirty="0" smtClean="0"/>
              <a:t>моделей.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Вообще я больше работаю на питоне, но если есть необходимость могу перейти в </a:t>
            </a:r>
            <a:r>
              <a:rPr lang="en-US" baseline="0" dirty="0" smtClean="0"/>
              <a:t>R. </a:t>
            </a:r>
            <a:r>
              <a:rPr lang="ru-RU" baseline="0" dirty="0" smtClean="0"/>
              <a:t>Поскольку я не математик, прошу не судить строго за некоторые неточности в изложенном материале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9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Асимптотические, не предполагает конкретного распреления, но не должно быть аномалий и она должна быть достаточно большой2. Точные, важно понимать откуда пришла выборкаНет аномалий и выборка большая - первый  вариантЕсли есть и или выборка маленькая надо проверить дополнительные утверждений - второй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о нормальности выборки</a:t>
                </a:r>
                <a:r>
                  <a:rPr lang="en-US" sz="1200" baseline="0" dirty="0" smtClean="0">
                    <a:solidFill>
                      <a:srgbClr val="C0504D"/>
                    </a:solidFill>
                  </a:rPr>
                  <a:t> </a:t>
                </a: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о нормальности выборки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𝜎</a:t>
                </a:r>
                <a:r>
                  <a:rPr lang="en-US" sz="1200" i="0">
                    <a:solidFill>
                      <a:srgbClr val="C0504D"/>
                    </a:solidFill>
                    <a:latin typeface="Cambria Math" panose="02040503050406030204" pitchFamily="18" charset="0"/>
                    <a:ea typeface="Cambria Math"/>
                  </a:rPr>
                  <a:t>^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Критерий точный, используется предположение о нормальности выборки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t</a:t>
            </a:r>
            <a:r>
              <a:rPr lang="ru-RU" baseline="0" dirty="0" smtClean="0"/>
              <a:t> и </a:t>
            </a:r>
            <a:r>
              <a:rPr lang="en-US" baseline="0" dirty="0" smtClean="0"/>
              <a:t>z</a:t>
            </a:r>
            <a:r>
              <a:rPr lang="ru-RU" baseline="0" dirty="0" smtClean="0"/>
              <a:t>, построить графики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5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Повторите задачу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0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начнём говорить о статистических тестах (критериях), позволю себе напомнить основные моменты связанные</a:t>
            </a:r>
            <a:r>
              <a:rPr lang="ru-RU" baseline="0" dirty="0" smtClean="0"/>
              <a:t> с тестированием гипотез. Начнём с определений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ли мы проверить клиническую гипотезу?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С помощью ровно этих же статистик мы до этого строили для долей асимптотические доверительные интервалы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Критерий точный, используется предположение о нормальности выборки</a:t>
            </a:r>
            <a:endParaRPr lang="en-US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дисперсия связана с риском и нестабильностью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Фишера для сравнения дисперсий (дисперсионный анализ) не предоставляет информацию о различиях в средних значениях между группами. Он оценивает, есть ли статистически значимые различия в дисперсиях между группами, но не даёт информации о средних значениях.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результаты теста Фишера указывают на значительную разницу в дисперсиях между группами, это может означать, что дисперсии в группах различаются, но это не говорит о том, как средние значения в этих группах могут различаться. Чтобы оценить различия в средних значениях между группами, вам следует использовать другие методы, такие как t-тест, анализ дисперсии (ANOVA) или другие статистические методы.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если ваши данные показывают статистически значимые различия в дисперсиях между группами, это может быть интересным для дальнейшего исследования, но для более подробного анализа различий в средних значениях между этими группами вам потребуется провести соответствующий статистический тест.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используется предположение о нормальности выборки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8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Хочется 1 жирную как вероятность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2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21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тест используется для сравнения медианы одной выборки с некоторым предполагаемым значением (нулевая гипотеза). Он проверяет, есть ли статистически значимая разница между медианой выборки и этим предполагаемым значением.</a:t>
            </a:r>
            <a:endParaRPr lang="ru-RU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У статистики табличное распределение!!!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C0504D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99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5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бы вы проитерпретировали полученный результат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3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Вывод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r>
              <a:rPr lang="ru-RU" sz="1200" dirty="0" smtClean="0">
                <a:solidFill>
                  <a:srgbClr val="C0504D"/>
                </a:solidFill>
              </a:rPr>
              <a:t>всегда весомее и категоричнее</a:t>
            </a:r>
            <a:r>
              <a:rPr lang="en-US" sz="1200" dirty="0" smtClean="0">
                <a:solidFill>
                  <a:srgbClr val="C0504D"/>
                </a:solidFill>
              </a:rPr>
              <a:t>,</a:t>
            </a:r>
            <a:r>
              <a:rPr lang="ru-RU" sz="1200" dirty="0" smtClean="0">
                <a:solidFill>
                  <a:srgbClr val="C0504D"/>
                </a:solidFill>
              </a:rPr>
              <a:t> чем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</a:t>
            </a:r>
            <a:r>
              <a:rPr lang="ru-RU" sz="1200" b="1" dirty="0" smtClean="0">
                <a:solidFill>
                  <a:srgbClr val="C0504D"/>
                </a:solidFill>
              </a:rPr>
              <a:t>не</a:t>
            </a:r>
            <a:r>
              <a:rPr lang="ru-RU" sz="1200" dirty="0" smtClean="0">
                <a:solidFill>
                  <a:srgbClr val="C0504D"/>
                </a:solidFill>
              </a:rPr>
              <a:t>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endParaRPr lang="ru-RU" sz="1200" dirty="0" smtClean="0">
              <a:solidFill>
                <a:srgbClr val="C0504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Непрерывная</a:t>
            </a:r>
            <a:r>
              <a:rPr lang="ru-RU" baseline="0" dirty="0" smtClean="0"/>
              <a:t> и дискретная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Разберём</a:t>
            </a:r>
            <a:r>
              <a:rPr lang="ru-RU" baseline="0" dirty="0" smtClean="0"/>
              <a:t> одно непрерывное и одно дискретное распределение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предполагают, что данные следуют определенному параметрическому распределению, такому как нормальное, биномиальное, экспоненциальное и др.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оценивают параметры этого распределения (например, среднее и стандартное отклонение для нормального распределения).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могут быть более мощными, если данные действительно соответствуют выбранной модели.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них имеет некие параметры, такие как дисперсия, матожидание и так далее и отталкиваясь от них мы понимаем как построить соответствующее распределение и как следствие имеем возможность тестировать гипотезы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методы: РАСПРЕДЕЛЕНИЕ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БЫИТ НЕСТАНДАРОНЫМ И ЦПТ МОЖЕТ НЕ РАБОТАТЬ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не предполагают определенного параметрического распределения и не оценивают его параметры.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часто используются, когда данные не имеют явной структуры, не следуют известному распределению или не удовлетворяют предположениям параметрических методов.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могут быть менее мощными, но более устойчивыми к нарушению предположений.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 является частью статистического анализа, в которой проверяется, насколько хорошо наблюдаемые данные соответствуют какой-то теоретической модели или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параметрических методов тест согласия используется для проверки гипотезы о том, что данные соответствуют определенному параметрическому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непараметрических методов, тест согласия может проверять более общую гипотезу о согласии данных с каким-либо распределением, но без конкретных параметров.</a:t>
            </a:r>
          </a:p>
          <a:p>
            <a:pPr lvl="1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соответствуют некоторой модели и она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237B-8CA0-492C-A9B8-4EDC5393E64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5" Type="http://schemas.openxmlformats.org/officeDocument/2006/relationships/image" Target="../media/image86.png"/><Relationship Id="rId10" Type="http://schemas.openxmlformats.org/officeDocument/2006/relationships/image" Target="../media/image35.png"/><Relationship Id="rId4" Type="http://schemas.openxmlformats.org/officeDocument/2006/relationships/image" Target="../media/image85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39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4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103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4.png"/><Relationship Id="rId7" Type="http://schemas.openxmlformats.org/officeDocument/2006/relationships/image" Target="../media/image17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2.png"/><Relationship Id="rId4" Type="http://schemas.openxmlformats.org/officeDocument/2006/relationships/image" Target="../media/image65.png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05.png"/><Relationship Id="rId7" Type="http://schemas.openxmlformats.org/officeDocument/2006/relationships/image" Target="../media/image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67.png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310.png"/><Relationship Id="rId7" Type="http://schemas.openxmlformats.org/officeDocument/2006/relationships/image" Target="../media/image73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5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66.png"/><Relationship Id="rId7" Type="http://schemas.openxmlformats.org/officeDocument/2006/relationships/image" Target="../media/image84.png"/><Relationship Id="rId12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1.png"/><Relationship Id="rId5" Type="http://schemas.openxmlformats.org/officeDocument/2006/relationships/image" Target="../media/image83.png"/><Relationship Id="rId10" Type="http://schemas.openxmlformats.org/officeDocument/2006/relationships/image" Target="../media/image89.png"/><Relationship Id="rId4" Type="http://schemas.openxmlformats.org/officeDocument/2006/relationships/image" Target="../media/image67.png"/><Relationship Id="rId9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91.png"/><Relationship Id="rId7" Type="http://schemas.openxmlformats.org/officeDocument/2006/relationships/image" Target="../media/image350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92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67.png"/><Relationship Id="rId9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10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420.png"/><Relationship Id="rId9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104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4.png"/><Relationship Id="rId5" Type="http://schemas.openxmlformats.org/officeDocument/2006/relationships/image" Target="../media/image16.png"/><Relationship Id="rId10" Type="http://schemas.openxmlformats.org/officeDocument/2006/relationships/image" Target="../media/image113.png"/><Relationship Id="rId4" Type="http://schemas.openxmlformats.org/officeDocument/2006/relationships/image" Target="../media/image15.png"/><Relationship Id="rId9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6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5" Type="http://schemas.openxmlformats.org/officeDocument/2006/relationships/image" Target="../media/image128.png"/><Relationship Id="rId10" Type="http://schemas.openxmlformats.org/officeDocument/2006/relationships/image" Target="../media/image131.png"/><Relationship Id="rId4" Type="http://schemas.openxmlformats.org/officeDocument/2006/relationships/image" Target="../media/image127.png"/><Relationship Id="rId9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31.png"/><Relationship Id="rId4" Type="http://schemas.openxmlformats.org/officeDocument/2006/relationships/image" Target="../media/image134.png"/><Relationship Id="rId9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audio" Target="NUL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audio" Target="NULL"/><Relationship Id="rId3" Type="http://schemas.openxmlformats.org/officeDocument/2006/relationships/audio" Target="../media/audio1.wav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audio" Target="../media/audio1.wav"/><Relationship Id="rId7" Type="http://schemas.openxmlformats.org/officeDocument/2006/relationships/image" Target="../media/image148.png"/><Relationship Id="rId12" Type="http://schemas.openxmlformats.org/officeDocument/2006/relationships/audio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microsoft.com/office/2007/relationships/hdphoto" Target="../media/hdphoto1.wdp"/><Relationship Id="rId10" Type="http://schemas.openxmlformats.org/officeDocument/2006/relationships/image" Target="../media/image151.png"/><Relationship Id="rId4" Type="http://schemas.openxmlformats.org/officeDocument/2006/relationships/image" Target="../media/image146.png"/><Relationship Id="rId9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microsoft.com/office/2007/relationships/hdphoto" Target="../media/hdphoto1.wdp"/><Relationship Id="rId3" Type="http://schemas.openxmlformats.org/officeDocument/2006/relationships/image" Target="../media/image153.png"/><Relationship Id="rId7" Type="http://schemas.openxmlformats.org/officeDocument/2006/relationships/image" Target="../media/image670.png"/><Relationship Id="rId12" Type="http://schemas.openxmlformats.org/officeDocument/2006/relationships/image" Target="../media/image1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1.png"/><Relationship Id="rId11" Type="http://schemas.openxmlformats.org/officeDocument/2006/relationships/image" Target="../media/image155.png"/><Relationship Id="rId5" Type="http://schemas.openxmlformats.org/officeDocument/2006/relationships/image" Target="../media/image651.png"/><Relationship Id="rId10" Type="http://schemas.openxmlformats.org/officeDocument/2006/relationships/image" Target="../media/image700.png"/><Relationship Id="rId4" Type="http://schemas.openxmlformats.org/officeDocument/2006/relationships/image" Target="../media/image154.png"/><Relationship Id="rId9" Type="http://schemas.openxmlformats.org/officeDocument/2006/relationships/image" Target="../media/image690.png"/><Relationship Id="rId14" Type="http://schemas.openxmlformats.org/officeDocument/2006/relationships/audio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840.png"/><Relationship Id="rId18" Type="http://schemas.openxmlformats.org/officeDocument/2006/relationships/image" Target="../media/image161.png"/><Relationship Id="rId26" Type="http://schemas.openxmlformats.org/officeDocument/2006/relationships/image" Target="../media/image110.png"/><Relationship Id="rId3" Type="http://schemas.openxmlformats.org/officeDocument/2006/relationships/image" Target="../media/image156.png"/><Relationship Id="rId21" Type="http://schemas.openxmlformats.org/officeDocument/2006/relationships/image" Target="../media/image970.png"/><Relationship Id="rId34" Type="http://schemas.openxmlformats.org/officeDocument/2006/relationships/image" Target="../media/image165.png"/><Relationship Id="rId7" Type="http://schemas.openxmlformats.org/officeDocument/2006/relationships/image" Target="../media/image640.png"/><Relationship Id="rId12" Type="http://schemas.openxmlformats.org/officeDocument/2006/relationships/image" Target="../media/image830.png"/><Relationship Id="rId17" Type="http://schemas.openxmlformats.org/officeDocument/2006/relationships/image" Target="../media/image160.png"/><Relationship Id="rId25" Type="http://schemas.openxmlformats.org/officeDocument/2006/relationships/image" Target="../media/image109.png"/><Relationship Id="rId33" Type="http://schemas.openxmlformats.org/officeDocument/2006/relationships/image" Target="../media/image21.svg"/><Relationship Id="rId2" Type="http://schemas.openxmlformats.org/officeDocument/2006/relationships/audio" Target="../media/audio1.wav"/><Relationship Id="rId16" Type="http://schemas.openxmlformats.org/officeDocument/2006/relationships/image" Target="../media/image870.png"/><Relationship Id="rId20" Type="http://schemas.openxmlformats.org/officeDocument/2006/relationships/image" Target="../media/image960.png"/><Relationship Id="rId29" Type="http://schemas.openxmlformats.org/officeDocument/2006/relationships/image" Target="../media/image1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159.png"/><Relationship Id="rId24" Type="http://schemas.openxmlformats.org/officeDocument/2006/relationships/image" Target="../media/image162.png"/><Relationship Id="rId32" Type="http://schemas.openxmlformats.org/officeDocument/2006/relationships/image" Target="../media/image15.png"/><Relationship Id="rId5" Type="http://schemas.openxmlformats.org/officeDocument/2006/relationships/image" Target="../media/image620.png"/><Relationship Id="rId15" Type="http://schemas.openxmlformats.org/officeDocument/2006/relationships/image" Target="../media/image860.png"/><Relationship Id="rId23" Type="http://schemas.openxmlformats.org/officeDocument/2006/relationships/image" Target="../media/image990.png"/><Relationship Id="rId28" Type="http://schemas.openxmlformats.org/officeDocument/2006/relationships/image" Target="../media/image1120.png"/><Relationship Id="rId36" Type="http://schemas.openxmlformats.org/officeDocument/2006/relationships/audio" Target="NULL"/><Relationship Id="rId10" Type="http://schemas.openxmlformats.org/officeDocument/2006/relationships/image" Target="../media/image158.png"/><Relationship Id="rId19" Type="http://schemas.openxmlformats.org/officeDocument/2006/relationships/image" Target="../media/image950.png"/><Relationship Id="rId31" Type="http://schemas.openxmlformats.org/officeDocument/2006/relationships/image" Target="../media/image164.png"/><Relationship Id="rId4" Type="http://schemas.openxmlformats.org/officeDocument/2006/relationships/image" Target="../media/image157.png"/><Relationship Id="rId9" Type="http://schemas.openxmlformats.org/officeDocument/2006/relationships/image" Target="../media/image660.png"/><Relationship Id="rId14" Type="http://schemas.openxmlformats.org/officeDocument/2006/relationships/image" Target="../media/image850.png"/><Relationship Id="rId22" Type="http://schemas.openxmlformats.org/officeDocument/2006/relationships/image" Target="../media/image980.png"/><Relationship Id="rId27" Type="http://schemas.openxmlformats.org/officeDocument/2006/relationships/image" Target="../media/image1110.png"/><Relationship Id="rId30" Type="http://schemas.openxmlformats.org/officeDocument/2006/relationships/image" Target="../media/image163.png"/><Relationship Id="rId35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10" Type="http://schemas.openxmlformats.org/officeDocument/2006/relationships/audio" Target="NULL"/><Relationship Id="rId4" Type="http://schemas.openxmlformats.org/officeDocument/2006/relationships/image" Target="../media/image168.png"/><Relationship Id="rId9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420.png"/><Relationship Id="rId18" Type="http://schemas.openxmlformats.org/officeDocument/2006/relationships/image" Target="../media/image178.png"/><Relationship Id="rId26" Type="http://schemas.openxmlformats.org/officeDocument/2006/relationships/image" Target="../media/image1660.png"/><Relationship Id="rId39" Type="http://schemas.openxmlformats.org/officeDocument/2006/relationships/image" Target="../media/image15.png"/><Relationship Id="rId3" Type="http://schemas.openxmlformats.org/officeDocument/2006/relationships/image" Target="../media/image173.png"/><Relationship Id="rId21" Type="http://schemas.openxmlformats.org/officeDocument/2006/relationships/image" Target="../media/image1610.png"/><Relationship Id="rId34" Type="http://schemas.openxmlformats.org/officeDocument/2006/relationships/image" Target="../media/image185.png"/><Relationship Id="rId7" Type="http://schemas.openxmlformats.org/officeDocument/2006/relationships/image" Target="../media/image1360.png"/><Relationship Id="rId12" Type="http://schemas.openxmlformats.org/officeDocument/2006/relationships/image" Target="../media/image1410.png"/><Relationship Id="rId17" Type="http://schemas.openxmlformats.org/officeDocument/2006/relationships/image" Target="../media/image177.png"/><Relationship Id="rId25" Type="http://schemas.openxmlformats.org/officeDocument/2006/relationships/image" Target="../media/image1650.png"/><Relationship Id="rId33" Type="http://schemas.openxmlformats.org/officeDocument/2006/relationships/image" Target="../media/image184.png"/><Relationship Id="rId38" Type="http://schemas.openxmlformats.org/officeDocument/2006/relationships/image" Target="../media/image180.png"/><Relationship Id="rId2" Type="http://schemas.openxmlformats.org/officeDocument/2006/relationships/audio" Target="../media/audio1.wav"/><Relationship Id="rId16" Type="http://schemas.openxmlformats.org/officeDocument/2006/relationships/image" Target="../media/image1450.png"/><Relationship Id="rId20" Type="http://schemas.openxmlformats.org/officeDocument/2006/relationships/image" Target="../media/image1600.png"/><Relationship Id="rId29" Type="http://schemas.openxmlformats.org/officeDocument/2006/relationships/image" Target="../media/image179.png"/><Relationship Id="rId41" Type="http://schemas.openxmlformats.org/officeDocument/2006/relationships/audio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400.png"/><Relationship Id="rId24" Type="http://schemas.openxmlformats.org/officeDocument/2006/relationships/image" Target="../media/image1640.png"/><Relationship Id="rId32" Type="http://schemas.openxmlformats.org/officeDocument/2006/relationships/image" Target="../media/image183.png"/><Relationship Id="rId37" Type="http://schemas.openxmlformats.org/officeDocument/2006/relationships/image" Target="../media/image188.png"/><Relationship Id="rId40" Type="http://schemas.openxmlformats.org/officeDocument/2006/relationships/image" Target="../media/image21.svg"/><Relationship Id="rId5" Type="http://schemas.openxmlformats.org/officeDocument/2006/relationships/image" Target="../media/image175.png"/><Relationship Id="rId15" Type="http://schemas.openxmlformats.org/officeDocument/2006/relationships/image" Target="../media/image1440.png"/><Relationship Id="rId23" Type="http://schemas.openxmlformats.org/officeDocument/2006/relationships/image" Target="../media/image1630.png"/><Relationship Id="rId28" Type="http://schemas.openxmlformats.org/officeDocument/2006/relationships/image" Target="../media/image1680.png"/><Relationship Id="rId36" Type="http://schemas.openxmlformats.org/officeDocument/2006/relationships/image" Target="../media/image187.png"/><Relationship Id="rId10" Type="http://schemas.openxmlformats.org/officeDocument/2006/relationships/image" Target="../media/image1390.png"/><Relationship Id="rId19" Type="http://schemas.openxmlformats.org/officeDocument/2006/relationships/image" Target="../media/image1590.png"/><Relationship Id="rId31" Type="http://schemas.openxmlformats.org/officeDocument/2006/relationships/image" Target="../media/image182.png"/><Relationship Id="rId4" Type="http://schemas.openxmlformats.org/officeDocument/2006/relationships/image" Target="../media/image174.png"/><Relationship Id="rId9" Type="http://schemas.openxmlformats.org/officeDocument/2006/relationships/image" Target="../media/image1380.png"/><Relationship Id="rId14" Type="http://schemas.openxmlformats.org/officeDocument/2006/relationships/image" Target="../media/image1430.png"/><Relationship Id="rId22" Type="http://schemas.openxmlformats.org/officeDocument/2006/relationships/image" Target="../media/image1620.png"/><Relationship Id="rId27" Type="http://schemas.openxmlformats.org/officeDocument/2006/relationships/image" Target="../media/image1670.png"/><Relationship Id="rId30" Type="http://schemas.openxmlformats.org/officeDocument/2006/relationships/image" Target="../media/image181.png"/><Relationship Id="rId35" Type="http://schemas.openxmlformats.org/officeDocument/2006/relationships/image" Target="../media/image1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5.png"/><Relationship Id="rId7" Type="http://schemas.openxmlformats.org/officeDocument/2006/relationships/image" Target="../media/image19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200.png"/><Relationship Id="rId4" Type="http://schemas.openxmlformats.org/officeDocument/2006/relationships/image" Target="../media/image189.png"/><Relationship Id="rId9" Type="http://schemas.openxmlformats.org/officeDocument/2006/relationships/image" Target="../media/image19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6576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Классические статистические тесты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81" y="5650232"/>
            <a:ext cx="3669476" cy="738469"/>
          </a:xfrm>
        </p:spPr>
        <p:txBody>
          <a:bodyPr>
            <a:normAutofit fontScale="85000" lnSpcReduction="10000"/>
          </a:bodyPr>
          <a:lstStyle/>
          <a:p>
            <a:pPr algn="l">
              <a:spcBef>
                <a:spcPct val="0"/>
              </a:spcBef>
            </a:pP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Арнаут Олег, д.м.н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., </a:t>
            </a: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магистр по наукам о данных,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ru-RU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врач 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анестезиолог</a:t>
            </a:r>
            <a:r>
              <a:rPr lang="en-US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реаниматолог</a:t>
            </a:r>
            <a:endParaRPr lang="en-GB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средних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0601" y="39659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асимптотический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генеральной совокупности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  <a:blipFill rotWithShape="0">
                <a:blip r:embed="rId3"/>
                <a:stretch>
                  <a:fillRect l="-914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443685" y="417078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813697" y="4170784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7696521" y="4170785"/>
            <a:ext cx="4212448" cy="25996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2243922" y="4158897"/>
            <a:ext cx="4247205" cy="2621131"/>
          </a:xfrm>
          <a:prstGeom prst="rect">
            <a:avLst/>
          </a:prstGeom>
        </p:spPr>
      </p:pic>
      <p:grpSp>
        <p:nvGrpSpPr>
          <p:cNvPr id="16" name="Группа 31"/>
          <p:cNvGrpSpPr/>
          <p:nvPr/>
        </p:nvGrpSpPr>
        <p:grpSpPr bwMode="auto">
          <a:xfrm>
            <a:off x="7338293" y="925163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21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21935" y="1199986"/>
            <a:ext cx="44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−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ru-RU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7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10"/>
              <p:cNvSpPr/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54748B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  <a:blipFill rotWithShape="0"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  <a:blipFill rotWithShape="0">
                <a:blip r:embed="rId5"/>
                <a:stretch>
                  <a:fillRect l="-1066" t="-21519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5"/>
              <p:cNvSpPr txBox="1"/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31"/>
          <p:cNvGrpSpPr/>
          <p:nvPr/>
        </p:nvGrpSpPr>
        <p:grpSpPr bwMode="auto">
          <a:xfrm>
            <a:off x="6933265" y="1025536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47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69" name="Rectangle"/>
          <p:cNvSpPr/>
          <p:nvPr/>
        </p:nvSpPr>
        <p:spPr bwMode="auto">
          <a:xfrm>
            <a:off x="5878474" y="4627984"/>
            <a:ext cx="4538006" cy="201306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74" name="Рисунок 25" descr="флажок установлен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95243" y="4220796"/>
            <a:ext cx="914400" cy="914400"/>
          </a:xfrm>
          <a:prstGeom prst="rect">
            <a:avLst/>
          </a:prstGeom>
        </p:spPr>
      </p:pic>
      <p:pic>
        <p:nvPicPr>
          <p:cNvPr id="75" name="Рисунок 29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6933265" y="422079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816526" y="4394801"/>
            <a:ext cx="3754040" cy="23167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2009643" y="4396153"/>
            <a:ext cx="3769536" cy="2326341"/>
          </a:xfrm>
          <a:prstGeom prst="rect">
            <a:avLst/>
          </a:prstGeom>
        </p:spPr>
      </p:pic>
      <p:sp>
        <p:nvSpPr>
          <p:cNvPr id="35" name="Заголовок 1"/>
          <p:cNvSpPr>
            <a:spLocks noGrp="1"/>
          </p:cNvSpPr>
          <p:nvPr>
            <p:ph type="title"/>
          </p:nvPr>
        </p:nvSpPr>
        <p:spPr bwMode="auto">
          <a:xfrm>
            <a:off x="1427316" y="464009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99194" y="415822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724047" y="4136044"/>
            <a:ext cx="914400" cy="914400"/>
          </a:xfrm>
          <a:prstGeom prst="rect">
            <a:avLst/>
          </a:prstGeom>
        </p:spPr>
      </p:pic>
      <p:grpSp>
        <p:nvGrpSpPr>
          <p:cNvPr id="32" name="Группа 31"/>
          <p:cNvGrpSpPr/>
          <p:nvPr/>
        </p:nvGrpSpPr>
        <p:grpSpPr bwMode="auto">
          <a:xfrm>
            <a:off x="7122198" y="1209643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7"/>
              <p:cNvSpPr/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2400" i="1">
                        <a:solidFill>
                          <a:srgbClr val="C0504D"/>
                        </a:solidFill>
                        <a:latin typeface="Cambria Math"/>
                        <a:ea typeface="Cambria Math"/>
                      </a:rPr>
                      <m:t>НЕ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54748B"/>
                    </a:solidFill>
                  </a:rPr>
                  <a:t> </a:t>
                </a:r>
                <a:endParaRPr lang="ru-RU" sz="2400" dirty="0">
                  <a:solidFill>
                    <a:srgbClr val="B30058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91" t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198018" y="33896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5892" y="4242915"/>
            <a:ext cx="3811457" cy="25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0746" y="4242916"/>
            <a:ext cx="3811457" cy="252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800"/>
                  </a:spcAft>
                  <a:defRPr/>
                </a:pP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022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87168" y="1843913"/>
            <a:ext cx="8595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studio…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345351" y="358746"/>
            <a:ext cx="9144000" cy="473813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837" y="2066001"/>
            <a:ext cx="11148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проводим экспериментальное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исследование, в котором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гликолизированного гемоглобина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(HbA1c)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пациентов с сахарным диабетом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 лечения.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в общей популяции пациентов с сахарным диабетом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 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целевой группе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5946" y="402535"/>
            <a:ext cx="9815178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894302" y="4027462"/>
            <a:ext cx="914400" cy="914400"/>
          </a:xfrm>
          <a:prstGeom prst="rect">
            <a:avLst/>
          </a:prstGeom>
        </p:spPr>
      </p:pic>
      <p:sp>
        <p:nvSpPr>
          <p:cNvPr id="16" name="Объект 5"/>
          <p:cNvSpPr txBox="1"/>
          <p:nvPr/>
        </p:nvSpPr>
        <p:spPr bwMode="auto">
          <a:xfrm>
            <a:off x="2545904" y="2134655"/>
            <a:ext cx="4492849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sp>
        <p:nvSpPr>
          <p:cNvPr id="19" name="Объект 5"/>
          <p:cNvSpPr txBox="1"/>
          <p:nvPr/>
        </p:nvSpPr>
        <p:spPr bwMode="auto">
          <a:xfrm>
            <a:off x="2518604" y="2891143"/>
            <a:ext cx="4743433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42"/>
              <p:cNvSpPr/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28516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42"/>
              <p:cNvSpPr/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</a:rPr>
                  <a:t> 100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8</a:t>
                </a:r>
                <a:endParaRPr lang="ru-RU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25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5398" t="-824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80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2400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5290" y="4190260"/>
            <a:ext cx="3905992" cy="2405669"/>
          </a:xfrm>
          <a:prstGeom prst="rect">
            <a:avLst/>
          </a:prstGeom>
        </p:spPr>
      </p:pic>
      <p:pic>
        <p:nvPicPr>
          <p:cNvPr id="22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916539" y="1354208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7360" y="1439877"/>
            <a:ext cx="3801851" cy="23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/>
          <p:nvPr/>
        </p:nvSpPr>
        <p:spPr bwMode="auto">
          <a:xfrm>
            <a:off x="1568143" y="259213"/>
            <a:ext cx="9144000" cy="844709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средних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асимптотический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).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Выборки 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4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105001" y="4579668"/>
            <a:ext cx="3740874" cy="488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944784" y="4185639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897355" y="962185"/>
            <a:ext cx="914400" cy="914400"/>
          </a:xfrm>
          <a:prstGeom prst="rect">
            <a:avLst/>
          </a:prstGeom>
        </p:spPr>
      </p:pic>
      <p:sp>
        <p:nvSpPr>
          <p:cNvPr id="39" name="Объект 5"/>
          <p:cNvSpPr txBox="1"/>
          <p:nvPr/>
        </p:nvSpPr>
        <p:spPr bwMode="auto">
          <a:xfrm>
            <a:off x="1105001" y="2584994"/>
            <a:ext cx="3653948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независимые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5"/>
              <p:cNvSpPr txBox="1"/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175248" y="1149476"/>
            <a:ext cx="3754040" cy="23167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175248" y="4185639"/>
            <a:ext cx="3769536" cy="2326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равно среднему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 txBox="1"/>
          <p:nvPr/>
        </p:nvSpPr>
        <p:spPr bwMode="auto">
          <a:xfrm>
            <a:off x="1694059" y="117760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Точные критерии для разности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средних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Объект 5"/>
          <p:cNvSpPr txBox="1"/>
          <p:nvPr/>
        </p:nvSpPr>
        <p:spPr bwMode="auto">
          <a:xfrm>
            <a:off x="2079210" y="942840"/>
            <a:ext cx="3797965" cy="44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−2)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 bwMode="auto">
          <a:xfrm>
            <a:off x="8952285" y="3163462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 bwMode="auto">
          <a:xfrm>
            <a:off x="8952285" y="1575227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Нормальное распределение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 bwMode="auto">
          <a:xfrm>
            <a:off x="8600020" y="449413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lang="ru-RU" sz="2400"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lang="ru-RU" sz="2400" dirty="0"/>
          </a:p>
          <a:p>
            <a:pPr algn="r">
              <a:defRPr/>
            </a:pPr>
            <a:r>
              <a:rPr lang="ru-RU" sz="2400" dirty="0" smtClean="0">
                <a:solidFill>
                  <a:srgbClr val="C0504D"/>
                </a:solidFill>
              </a:rPr>
              <a:t>Метод </a:t>
            </a:r>
            <a:r>
              <a:rPr lang="ru-RU" sz="2400" dirty="0">
                <a:solidFill>
                  <a:srgbClr val="C0504D"/>
                </a:solidFill>
              </a:rPr>
              <a:t>Уэлча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373737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>
                  <a:solidFill>
                    <a:srgbClr val="373737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Хорошие свойства:…"/>
          <p:cNvSpPr txBox="1"/>
          <p:nvPr/>
        </p:nvSpPr>
        <p:spPr bwMode="auto">
          <a:xfrm>
            <a:off x="2207568" y="1631922"/>
            <a:ext cx="1563552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 dirty="0">
                <a:solidFill>
                  <a:srgbClr val="373737"/>
                </a:solidFill>
                <a:ea typeface="Cambria Math"/>
              </a:rPr>
              <a:t>дисперсии известны</a:t>
            </a:r>
            <a:endParaRPr lang="ru-RU" sz="2400" dirty="0">
              <a:solidFill>
                <a:srgbClr val="373737"/>
              </a:solidFill>
            </a:endParaRPr>
          </a:p>
        </p:txBody>
      </p:sp>
      <p:sp>
        <p:nvSpPr>
          <p:cNvPr id="37" name="Хорошие свойства:…"/>
          <p:cNvSpPr txBox="1"/>
          <p:nvPr/>
        </p:nvSpPr>
        <p:spPr bwMode="auto">
          <a:xfrm>
            <a:off x="2207899" y="3024963"/>
            <a:ext cx="2569265" cy="1107996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r>
              <a:rPr lang="en-US" sz="2400">
                <a:solidFill>
                  <a:srgbClr val="373737"/>
                </a:solidFill>
                <a:ea typeface="Cambria Math"/>
              </a:rPr>
              <a:t>,</a:t>
            </a:r>
            <a:r>
              <a:rPr lang="ru-RU" sz="2400">
                <a:solidFill>
                  <a:srgbClr val="373737"/>
                </a:solidFill>
                <a:ea typeface="Cambria Math"/>
              </a:rPr>
              <a:t> </a:t>
            </a:r>
            <a:br>
              <a:rPr lang="ru-RU" sz="2400">
                <a:solidFill>
                  <a:srgbClr val="373737"/>
                </a:solidFill>
                <a:ea typeface="Cambria Math"/>
              </a:rPr>
            </a:br>
            <a:r>
              <a:rPr lang="ru-RU" sz="2400">
                <a:solidFill>
                  <a:srgbClr val="373737"/>
                </a:solidFill>
                <a:ea typeface="Cambria Math"/>
              </a:rPr>
              <a:t>но равны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8" name="Хорошие свойства:…"/>
          <p:cNvSpPr txBox="1"/>
          <p:nvPr/>
        </p:nvSpPr>
        <p:spPr bwMode="auto">
          <a:xfrm>
            <a:off x="2207572" y="4823971"/>
            <a:ext cx="2520277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079210" y="1442225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0" name="Rectangle 39"/>
          <p:cNvSpPr/>
          <p:nvPr/>
        </p:nvSpPr>
        <p:spPr bwMode="auto">
          <a:xfrm>
            <a:off x="2079210" y="2996913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2" name="Rectangle 41"/>
          <p:cNvSpPr/>
          <p:nvPr/>
        </p:nvSpPr>
        <p:spPr bwMode="auto">
          <a:xfrm>
            <a:off x="2079210" y="4599957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28" grpId="0"/>
      <p:bldP spid="37" grpId="0" animBg="1"/>
      <p:bldP spid="38" grpId="0" animBg="1"/>
      <p:bldP spid="40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36" y="277202"/>
            <a:ext cx="10515600" cy="1325563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76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исследуем влияние нового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метаболизм крыс.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две 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крыс: контрольная, которая получает плацебо и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группа, которая получает препарат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определить,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основной метаболизм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 (ОМК) под воздействием препарата. Известно что размер выборки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 = n2 = 10.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контрольной группе составила 8.2 ккал/ч/кг, в экспериментальной группе ОМК составила 10 ккал/ч/кг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SD1 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SD2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статистический тест. Аргументируйте свой выбор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Сформулируйте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нулевую  и альтернативную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гипотезы. Расчитайте соответствующий критерий и проинтерпретируйте полученный результат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59" y="326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Клиническая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статистическая гипотеза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647" y="1927970"/>
            <a:ext cx="1105382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Клиническая (исследовательская) гипотеза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 А вызывает фиброз миокарда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курение сопряжено с повышенным риском сердечно-сосудистых заболеваний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IL-1 является биологическим маркером гистологических изменений при бронхиальной астме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гипотеза - строго сформулированное утверждение касательно параметра (параметров) генеральной совокупности (но не выборки)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1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0"/>
              <p:cNvSpPr/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9"/>
              <p:cNvSpPr/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/>
              <p:cNvSpPr txBox="1"/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5"/>
          <p:cNvSpPr txBox="1"/>
          <p:nvPr/>
        </p:nvSpPr>
        <p:spPr bwMode="auto">
          <a:xfrm>
            <a:off x="3528591" y="2997371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не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4"/>
              <p:cNvSpPr/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10</m:t>
                          </m:r>
                          <m:r>
                            <a:rPr lang="en-US" sz="2400" i="1">
                              <a:latin typeface="Cambria Math"/>
                            </a:rPr>
                            <m:t> 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8.2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02539" y="5064596"/>
                <a:ext cx="1310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0.805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9" y="5064596"/>
                <a:ext cx="131048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3528591" y="3648580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552" y="3963258"/>
            <a:ext cx="914479" cy="914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031" y="4126946"/>
            <a:ext cx="4271010" cy="26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5"/>
          <p:cNvSpPr txBox="1"/>
          <p:nvPr/>
        </p:nvSpPr>
        <p:spPr bwMode="auto">
          <a:xfrm>
            <a:off x="1870888" y="851885"/>
            <a:ext cx="7167949" cy="457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зависят друг от друга</a:t>
            </a:r>
            <a:r>
              <a:rPr lang="en-US" sz="2400" b="1" dirty="0"/>
              <a:t>: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4695499" y="4881436"/>
                <a:ext cx="3211585" cy="100822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5499" y="4881436"/>
                <a:ext cx="3211585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5"/>
          <p:cNvSpPr txBox="1"/>
          <p:nvPr/>
        </p:nvSpPr>
        <p:spPr bwMode="auto">
          <a:xfrm>
            <a:off x="1104406" y="2302860"/>
            <a:ext cx="10818322" cy="4106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делаются на одних и тех же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 посмотреть прирост на отдельных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распределение 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тьюдента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дисперсию </a:t>
            </a:r>
            <a:r>
              <a:rPr lang="ru-RU" sz="2400" dirty="0" smtClean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считаем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Clr>
                <a:srgbClr val="28516A"/>
              </a:buClr>
              <a:buNone/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/>
          <p:cNvSpPr txBox="1"/>
          <p:nvPr/>
        </p:nvSpPr>
        <p:spPr bwMode="auto">
          <a:xfrm>
            <a:off x="2778728" y="283143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Разность средних (зависимые выборки)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3" name="Группа 31"/>
          <p:cNvGrpSpPr/>
          <p:nvPr/>
        </p:nvGrpSpPr>
        <p:grpSpPr bwMode="auto">
          <a:xfrm>
            <a:off x="8089760" y="2187027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7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838696" y="390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Разность средних (зависимые выборки).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9333" r="-672368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9333" r="-2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9333" r="-1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9333" r="-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9333" r="-2830" b="-2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107895" r="-672368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107895" r="-2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107895" r="-1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107895" r="-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107895" r="-2830" b="-10263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t="-210667" r="-2096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8421" t="-210667" r="-67236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265672" t="-210667" r="-2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5672" t="-210667" r="-1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465672" t="-210667" r="-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715094" t="-210667" r="-2830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=92.5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=−6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5"/>
              <p:cNvSpPr txBox="1"/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 bwMode="auto">
              <a:xfrm>
                <a:off x="1659791" y="5566254"/>
                <a:ext cx="3124253" cy="87742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dirty="0" smtClean="0">
                    <a:ea typeface="Cambria Math"/>
                    <a:cs typeface="Cambria Math"/>
                  </a:rPr>
                  <a:t>t</a:t>
                </a:r>
                <a:r>
                  <a:rPr lang="en-US" sz="2400" dirty="0" smtClean="0"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−6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92.5/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0.15</a:t>
                </a:r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9791" y="5566254"/>
                <a:ext cx="3124253" cy="877420"/>
              </a:xfrm>
              <a:prstGeom prst="rect">
                <a:avLst/>
              </a:prstGeom>
              <a:blipFill rotWithShape="0">
                <a:blip r:embed="rId8"/>
                <a:stretch>
                  <a:fillRect l="-5848" r="-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 descr="флажок установлен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717021" y="385300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9526" y="879046"/>
                <a:ext cx="942044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defRPr>
                </a:lvl1pPr>
              </a:lstStyle>
              <a:p>
                <a:pPr algn="just"/>
                <a:r>
                  <a:rPr lang="ru-RU" dirty="0" smtClean="0">
                    <a:solidFill>
                      <a:srgbClr val="FF0000"/>
                    </a:solidFill>
                  </a:rPr>
                  <a:t>среднее в 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>
                    <a:solidFill>
                      <a:srgbClr val="FF0000"/>
                    </a:solidFill>
                  </a:rPr>
                  <a:t>равно среднему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в </a:t>
                </a:r>
                <a:r>
                  <a:rPr lang="ru-RU" dirty="0">
                    <a:solidFill>
                      <a:srgbClr val="FF0000"/>
                    </a:solidFill>
                  </a:rPr>
                  <a:t>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26" y="879046"/>
                <a:ext cx="9420445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970" t="-4061" r="-97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2234" y="3872260"/>
            <a:ext cx="4832412" cy="29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23177" y="39835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3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476462" y="1019040"/>
            <a:ext cx="10879110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свойствам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основанные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 широко распространены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маленьких выборок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точные критерии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предполагается равенство дисперсий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не помешает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возникнет проблема с тестом на равенство дисперсии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долях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113513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11031" y="4188915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614778" y="4188915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7935674" y="941722"/>
            <a:ext cx="3684342" cy="1581489"/>
            <a:chOff x="4572771" y="2035374"/>
            <a:chExt cx="4281712" cy="175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4572771" y="2613696"/>
                  <a:ext cx="4281712" cy="117865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∼ 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771" y="2613695"/>
                  <a:ext cx="4281712" cy="11786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688" y="596925"/>
            <a:ext cx="4006321" cy="2729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198" y="4188915"/>
            <a:ext cx="4190818" cy="2586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6849" y="4188916"/>
            <a:ext cx="4105928" cy="2586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‘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успеха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’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952" t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Исследование эффективности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студентов.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Группе студентов предложили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новый метод обучения для улучшения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памяти. После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проведения обучения и тестирования, студентов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делят на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две категории: тех, кто показал улучшение памяти (успех), и тех, кто не показал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(неуспех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Исследователь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хочет проверить,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студентов с улучшенной памятью после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целевой доли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0%.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  <a:blipFill rotWithShape="0">
                <a:blip r:embed="rId2"/>
                <a:stretch>
                  <a:fillRect l="-597" t="-83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27076" y="374795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6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21"/>
              <p:cNvSpPr/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0.7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(1−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 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476" y="3747959"/>
            <a:ext cx="4742342" cy="29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72189" y="3921720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792908" y="3927658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640" y="4068838"/>
            <a:ext cx="4219072" cy="2603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795" y="4068838"/>
            <a:ext cx="4219072" cy="2603770"/>
          </a:xfrm>
          <a:prstGeom prst="rect">
            <a:avLst/>
          </a:prstGeom>
        </p:spPr>
      </p:pic>
      <p:grpSp>
        <p:nvGrpSpPr>
          <p:cNvPr id="20" name="Группа 12"/>
          <p:cNvGrpSpPr/>
          <p:nvPr/>
        </p:nvGrpSpPr>
        <p:grpSpPr bwMode="auto">
          <a:xfrm>
            <a:off x="6792908" y="1032897"/>
            <a:ext cx="3526984" cy="1514564"/>
            <a:chOff x="4719211" y="2035374"/>
            <a:chExt cx="4098839" cy="168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1"/>
                <p:cNvSpPr/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</a:rPr>
                    <a:t> </a:t>
                  </a:r>
                  <a:r>
                    <a:rPr lang="en-GB" sz="2000" dirty="0">
                      <a:latin typeface="Cambria Math" panose="02040503050406030204" pitchFamily="18" charset="0"/>
                    </a:rPr>
                    <a:t>– </a:t>
                  </a:r>
                  <a:r>
                    <a:rPr lang="ru-RU" sz="2000" dirty="0">
                      <a:latin typeface="Cambria Math" panose="02040503050406030204" pitchFamily="18" charset="0"/>
                    </a:rPr>
                    <a:t>количество успехов</a:t>
                  </a:r>
                  <a:endParaRPr 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266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3105931" y="1405709"/>
            <a:ext cx="3697532" cy="2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доли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7211" y="3574444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5376904" y="2340650"/>
            <a:ext cx="3526983" cy="899011"/>
            <a:chOff x="4719211" y="2035374"/>
            <a:chExt cx="4098839" cy="998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5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9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8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786" y="3731125"/>
            <a:ext cx="4928746" cy="30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775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Оцениваем практическую значимость полученного результата</a:t>
            </a:r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5783" y="2191122"/>
            <a:ext cx="4190818" cy="25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долей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независимых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04155" y="4397183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02721" y="44603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722517" y="3430266"/>
            <a:ext cx="1656186" cy="2371967"/>
            <a:chOff x="612000" y="2340000"/>
            <a:chExt cx="1656186" cy="598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Объект 5"/>
          <p:cNvSpPr txBox="1"/>
          <p:nvPr/>
        </p:nvSpPr>
        <p:spPr bwMode="auto">
          <a:xfrm>
            <a:off x="4498970" y="1268238"/>
            <a:ext cx="3526983" cy="372812"/>
          </a:xfrm>
          <a:prstGeom prst="rect">
            <a:avLst/>
          </a:prstGeom>
          <a:grpFill/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  <a:defRPr/>
            </a:pPr>
            <a:r>
              <a:rPr lang="ru-RU" sz="2000" b="1" dirty="0"/>
              <a:t>Критерий для проверки</a:t>
            </a:r>
            <a:r>
              <a:rPr lang="en-US" sz="2000" b="1" dirty="0"/>
              <a:t>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000" i="1" kern="0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blipFill rotWithShape="0">
                <a:blip r:embed="rId9"/>
                <a:stretch>
                  <a:fillRect r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количество успехов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  <a:blipFill rotWithShape="0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7429198" y="4555783"/>
            <a:ext cx="3596356" cy="22194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2241539" y="4502344"/>
            <a:ext cx="3769536" cy="23263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2524881" y="3422341"/>
            <a:ext cx="679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доли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‘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успеха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’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в генеральной совокупности (популяции)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X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</a:p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и генеральной совокупности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(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популяции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) Y 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равны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личество </m:t>
                      </m:r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наблюдений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just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99" y="1808690"/>
            <a:ext cx="11113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нового метода обучения для улучшения памяти студентов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рандомно разделили на 2 группы. Контрольная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занималась по традиционной методике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по новой методике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для улучшения памяти. После проведения обучения и тестирования, студентов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исследуемых групп делят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две категории: тех, кто показал улучшение памяти (успех), и тех, кто не показал улучшения (неуспех). </a:t>
            </a: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хочет проверить, отличается ли доля 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000" i="1" ker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  <a:blipFill rotWithShape="0"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44319" y="40761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954308" y="2215974"/>
            <a:ext cx="1656186" cy="1856063"/>
            <a:chOff x="612000" y="2340000"/>
            <a:chExt cx="1656186" cy="626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2617836" y="2203345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равны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610492" y="2619390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не равны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ar-AE" sz="20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sz="2000" kern="0" dirty="0">
                    <a:solidFill>
                      <a:schemeClr val="tx1"/>
                    </a:solidFill>
                    <a:latin typeface="Myriad Pro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blipFill rotWithShape="0">
                <a:blip r:embed="rId9"/>
                <a:stretch>
                  <a:fillRect t="-4167" r="-704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/>
              <p:cNvSpPr txBox="1"/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  <a:blipFill rotWithShape="0">
                <a:blip r:embed="rId10"/>
                <a:stretch>
                  <a:fillRect l="-3363" t="-8176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rPr>
                  <a:t> </a:t>
                </a:r>
                <a:r>
                  <a:rPr lang="en-US" sz="2000" kern="0" dirty="0">
                    <a:latin typeface="Cambria Math"/>
                  </a:rPr>
                  <a:t>- </a:t>
                </a:r>
                <a:r>
                  <a:rPr lang="en-US" sz="2000" kern="0" dirty="0" smtClean="0">
                    <a:latin typeface="Cambria Math"/>
                  </a:rPr>
                  <a:t>3.09</a:t>
                </a:r>
                <a:endParaRPr lang="en-US" sz="2000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248" y="4227766"/>
            <a:ext cx="4261954" cy="26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863059" y="5077863"/>
                <a:ext cx="412286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4120309"/>
                <a:ext cx="412286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369499" y="4545820"/>
            <a:ext cx="3941423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5296517" y="1805128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"/>
              <p:cNvSpPr/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0"/>
              <p:cNvSpPr/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114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85919" y="2312268"/>
                <a:ext cx="6096000" cy="10398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/>
                <a:r>
                  <a:rPr lang="ru-RU" sz="2000" dirty="0" smtClean="0">
                    <a:solidFill>
                      <a:srgbClr val="FF0000"/>
                    </a:solidFill>
                  </a:rPr>
                  <a:t>доля </a:t>
                </a:r>
                <a:r>
                  <a:rPr lang="ru-RU" sz="2000" dirty="0">
                    <a:solidFill>
                      <a:srgbClr val="FF0000"/>
                    </a:solidFill>
                  </a:rPr>
                  <a:t>в популяции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  <a:r>
                  <a:rPr lang="ru-RU" sz="2000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равна доле в </a:t>
                </a:r>
                <a:r>
                  <a:rPr lang="ru-RU" sz="2000" dirty="0">
                    <a:solidFill>
                      <a:srgbClr val="FF0000"/>
                    </a:solidFill>
                  </a:rPr>
                  <a:t>популяции </a:t>
                </a:r>
                <a:r>
                  <a:rPr lang="en-US" sz="2000" dirty="0">
                    <a:solidFill>
                      <a:srgbClr val="FF0000"/>
                    </a:solidFill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 </a:t>
                </a:r>
                <a:r>
                  <a:rPr lang="ru-RU" sz="2000" dirty="0">
                    <a:solidFill>
                      <a:srgbClr val="FF0000"/>
                    </a:solidFill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19" y="2312268"/>
                <a:ext cx="6096000" cy="1039836"/>
              </a:xfrm>
              <a:prstGeom prst="rect">
                <a:avLst/>
              </a:prstGeom>
              <a:blipFill rotWithShape="0">
                <a:blip r:embed="rId11"/>
                <a:stretch>
                  <a:fillRect l="-1100" t="-2924" r="-1000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745" y="1887821"/>
            <a:ext cx="11113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новой реабилитационной программы для пациентов после инсульта.</a:t>
            </a:r>
          </a:p>
          <a:p>
            <a:pPr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инсульта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предложили новый метод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способность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передвигаться.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оценивают статус пациента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или самостоятельно не передвигается), проводят реабилитацию, опять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оценивают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статус, сопоставляя результаты до и после реабилитации. Соответственно пациентов делят на 3 категории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пациентов самостоятельно передвигаться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ухудшение таковой и тех у кого изменений нет.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планирует проверить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ли новый метод.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863059" y="3434721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latin typeface="Cambria Math"/>
                      </a:rPr>
                      <m:t>=</m:t>
                    </m:r>
                    <m:r>
                      <a:rPr lang="ru-RU" sz="2000" i="1" kern="0">
                        <a:latin typeface="Cambria Math"/>
                      </a:rPr>
                      <m:t>1</m:t>
                    </m:r>
                    <m:r>
                      <a:rPr lang="ru-RU" sz="2000" i="1" kern="0">
                        <a:latin typeface="Cambria Math"/>
                      </a:rPr>
                      <m:t>.</m:t>
                    </m:r>
                    <m:r>
                      <a:rPr lang="ru-RU" sz="2000" i="1" kern="0">
                        <a:latin typeface="Cambria Math"/>
                      </a:rPr>
                      <m:t>86</m:t>
                    </m:r>
                  </m:oMath>
                </a14:m>
                <a:r>
                  <a:rPr lang="ru-RU" sz="2000" i="1" kern="0" dirty="0">
                    <a:latin typeface="Cambria Math"/>
                  </a:rPr>
                  <a:t> </a:t>
                </a:r>
                <a:endParaRPr lang="en-US" sz="2000" i="1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2110234" y="2551399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не изменилась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0236" y="4189258"/>
            <a:ext cx="4324350" cy="2668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6633" y="4158777"/>
            <a:ext cx="914479" cy="91447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2110234" y="2934621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увеличилась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2440" y="404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5"/>
          <p:cNvSpPr txBox="1"/>
          <p:nvPr/>
        </p:nvSpPr>
        <p:spPr bwMode="auto">
          <a:xfrm>
            <a:off x="357679" y="1590260"/>
            <a:ext cx="10805745" cy="482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гипотезы о долях используется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основанный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ЦПТ, так и точные, основанные на распределении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независимых и зависимых выборок статистика считается немного по-разному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акцентируем внимание только на изменениях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дисперсии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 bwMode="auto">
          <a:xfrm>
            <a:off x="2135188" y="5119892"/>
            <a:ext cx="8065268" cy="1150034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Заголовок 1"/>
              <p:cNvSpPr txBox="1"/>
              <p:nvPr/>
            </p:nvSpPr>
            <p:spPr bwMode="auto">
              <a:xfrm>
                <a:off x="2269309" y="433078"/>
                <a:ext cx="9144000" cy="620688"/>
              </a:xfrm>
              <a:prstGeom prst="rect">
                <a:avLst/>
              </a:prstGeom>
            </p:spPr>
            <p:txBody>
              <a:bodyPr vert="horz" lIns="91440" tIns="45720" rIns="0" bIns="0" rtlCol="0" anchor="t">
                <a:normAutofit/>
              </a:bodyPr>
              <a:lstStyle>
                <a:lvl1pPr>
                  <a:spcBef>
                    <a:spcPts val="0"/>
                  </a:spcBef>
                  <a:buNone/>
                  <a:defRPr sz="3200" b="1">
                    <a:solidFill>
                      <a:srgbClr val="54748B"/>
                    </a:solidFill>
                    <a:latin typeface="Myriad Pro"/>
                    <a:ea typeface="+mj-ea"/>
                    <a:cs typeface="Times New Roman"/>
                  </a:defRPr>
                </a:lvl1pPr>
              </a:lstStyle>
              <a:p>
                <a:pPr>
                  <a:defRPr/>
                </a:pPr>
                <a:r>
                  <a:rPr lang="en-US" dirty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критерий для дисперсии (точный)</a:t>
                </a:r>
                <a:endParaRPr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9309" y="433078"/>
                <a:ext cx="9144000" cy="620688"/>
              </a:xfrm>
              <a:prstGeom prst="rect">
                <a:avLst/>
              </a:prstGeom>
              <a:blipFill rotWithShape="0">
                <a:blip r:embed="rId3"/>
                <a:stretch>
                  <a:fillRect t="-10784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Рисунок 33" descr="флажок установлен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4513" y="3654371"/>
            <a:ext cx="914400" cy="914400"/>
          </a:xfrm>
          <a:prstGeom prst="rect">
            <a:avLst/>
          </a:prstGeom>
        </p:spPr>
      </p:pic>
      <p:pic>
        <p:nvPicPr>
          <p:cNvPr id="35" name="Рисунок 34" descr="Флажок с крестиком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8403" y="36543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0"/>
              <p:cNvSpPr/>
              <p:nvPr/>
            </p:nvSpPr>
            <p:spPr bwMode="auto">
              <a:xfrm>
                <a:off x="1488226" y="1402065"/>
                <a:ext cx="3359509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226" y="1402065"/>
                <a:ext cx="3359509" cy="600164"/>
              </a:xfrm>
              <a:prstGeom prst="rect">
                <a:avLst/>
              </a:prstGeom>
              <a:blipFill rotWithShape="0">
                <a:blip r:embed="rId6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Объект 5"/>
          <p:cNvSpPr txBox="1"/>
          <p:nvPr/>
        </p:nvSpPr>
        <p:spPr bwMode="auto">
          <a:xfrm>
            <a:off x="5898605" y="1632840"/>
            <a:ext cx="3844651" cy="6798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0"/>
              <p:cNvSpPr/>
              <p:nvPr/>
            </p:nvSpPr>
            <p:spPr bwMode="auto">
              <a:xfrm>
                <a:off x="1496279" y="1871355"/>
                <a:ext cx="251983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−НЕизвест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но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279" y="1871355"/>
                <a:ext cx="2519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06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5"/>
              <p:cNvSpPr txBox="1"/>
              <p:nvPr/>
            </p:nvSpPr>
            <p:spPr bwMode="auto">
              <a:xfrm>
                <a:off x="1496279" y="233270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279" y="2332704"/>
                <a:ext cx="1656184" cy="4783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5"/>
              <p:cNvSpPr txBox="1"/>
              <p:nvPr/>
            </p:nvSpPr>
            <p:spPr bwMode="auto">
              <a:xfrm>
                <a:off x="1511795" y="2819183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795" y="2819183"/>
                <a:ext cx="1656186" cy="4783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6461711" y="2332401"/>
                <a:ext cx="2601097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−1)⋅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1711" y="2332401"/>
                <a:ext cx="2601097" cy="8321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01" y="3804176"/>
            <a:ext cx="4269608" cy="2634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2154" y="3804177"/>
            <a:ext cx="4257536" cy="24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 bwMode="auto">
              <a:xfrm>
                <a:off x="1982558" y="316098"/>
                <a:ext cx="9144000" cy="620688"/>
              </a:xfrm>
            </p:spPr>
            <p:txBody>
              <a:bodyPr vert="horz" lIns="91440" tIns="45720" rIns="0" bIns="0" rtlCol="0" anchor="t">
                <a:normAutofit fontScale="90000"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ar-AE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ar-AE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en-GB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критерий </a:t>
                </a:r>
                <a:r>
                  <a:rPr lang="ru-RU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 дисперсии (точный)</a:t>
                </a:r>
                <a:r>
                  <a:rPr lang="en-US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Пример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1982558" y="316098"/>
                <a:ext cx="9144000" cy="620688"/>
              </a:xfrm>
              <a:blipFill rotWithShape="0">
                <a:blip r:embed="rId2"/>
                <a:stretch>
                  <a:fillRect t="-882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5"/>
              <p:cNvSpPr txBox="1"/>
              <p:nvPr/>
            </p:nvSpPr>
            <p:spPr bwMode="auto">
              <a:xfrm>
                <a:off x="1741379" y="1368542"/>
                <a:ext cx="4809545" cy="47836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дисперсия биомаркера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79" y="1368542"/>
                <a:ext cx="4809545" cy="4783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5"/>
              <p:cNvSpPr txBox="1"/>
              <p:nvPr/>
            </p:nvSpPr>
            <p:spPr bwMode="auto">
              <a:xfrm>
                <a:off x="1741380" y="1854637"/>
                <a:ext cx="4809544" cy="42402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28516A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8516A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rgbClr val="28516A"/>
                          </a:solidFill>
                          <a:latin typeface="Cambria Math"/>
                        </a:rPr>
                        <m:t>: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дисперсия биомаркера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1854637"/>
                <a:ext cx="4809544" cy="4240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6922853" y="1322213"/>
                <a:ext cx="194421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2853" y="1322213"/>
                <a:ext cx="194421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6922852" y="1854637"/>
                <a:ext cx="1944217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2852" y="1854637"/>
                <a:ext cx="1944217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 bwMode="auto">
              <a:xfrm>
                <a:off x="1741380" y="3007207"/>
                <a:ext cx="322485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3007207"/>
                <a:ext cx="3224857" cy="600164"/>
              </a:xfrm>
              <a:prstGeom prst="rect">
                <a:avLst/>
              </a:prstGeom>
              <a:blipFill rotWithShape="0">
                <a:blip r:embed="rId7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 bwMode="auto">
              <a:xfrm>
                <a:off x="1741380" y="4097940"/>
                <a:ext cx="2793714" cy="71673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𝑜𝑏𝑠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4097940"/>
                <a:ext cx="2793714" cy="716735"/>
              </a:xfrm>
              <a:prstGeom prst="rect">
                <a:avLst/>
              </a:prstGeom>
              <a:blipFill rotWithShape="0">
                <a:blip r:embed="rId8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 bwMode="auto">
              <a:xfrm>
                <a:off x="1760809" y="5197974"/>
                <a:ext cx="2205027" cy="37625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95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809" y="5197974"/>
                <a:ext cx="2205027" cy="376257"/>
              </a:xfrm>
              <a:prstGeom prst="rect">
                <a:avLst/>
              </a:prstGeom>
              <a:blipFill rotWithShape="0">
                <a:blip r:embed="rId9"/>
                <a:stretch>
                  <a:fillRect l="-4972" t="-1639" r="-82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 bwMode="auto">
          <a:xfrm>
            <a:off x="1672451" y="2416949"/>
            <a:ext cx="2479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2400" b="1" dirty="0"/>
              <a:t>Предположение</a:t>
            </a:r>
            <a:r>
              <a:rPr lang="en-US" sz="2400" b="1" dirty="0">
                <a:solidFill>
                  <a:srgbClr val="28516A"/>
                </a:solidFill>
              </a:rPr>
              <a:t>:</a:t>
            </a:r>
            <a:endParaRPr lang="ru-RU" sz="2400" b="1" dirty="0">
              <a:solidFill>
                <a:srgbClr val="28516A"/>
              </a:solidFill>
            </a:endParaRPr>
          </a:p>
        </p:txBody>
      </p:sp>
      <p:pic>
        <p:nvPicPr>
          <p:cNvPr id="18" name="Рисунок 17" descr="Флажок с крестиком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812540" y="30927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48716" y="1288426"/>
                <a:ext cx="159906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716" y="1288426"/>
                <a:ext cx="1599063" cy="1107996"/>
              </a:xfrm>
              <a:prstGeom prst="rect">
                <a:avLst/>
              </a:prstGeom>
              <a:blipFill rotWithShape="0">
                <a:blip r:embed="rId11"/>
                <a:stretch>
                  <a:fillRect l="-6107"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7691" y="3286024"/>
            <a:ext cx="5014984" cy="30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775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Оцениваем практическую значимость полученного результата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5337" y="5871724"/>
            <a:ext cx="9909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при проверке нулевая гипотеза не отвергается, нельзя считать её </a:t>
            </a: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доказанной !!! </a:t>
            </a:r>
            <a:endParaRPr lang="ru-RU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9273" y="1948310"/>
            <a:ext cx="4105928" cy="25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217221" y="402214"/>
            <a:ext cx="1043643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035525" y="1200371"/>
                <a:ext cx="336842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5525" y="1200371"/>
                <a:ext cx="3368423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2063554" y="277174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4" y="2771744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2063552" y="3357845"/>
                <a:ext cx="2290084" cy="3710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3357845"/>
                <a:ext cx="2290084" cy="371007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926986" y="4245233"/>
            <a:ext cx="3889150" cy="478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2048703" y="1704964"/>
                <a:ext cx="3342069" cy="636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703" y="1704964"/>
                <a:ext cx="3342069" cy="636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бъект 5"/>
          <p:cNvSpPr txBox="1"/>
          <p:nvPr/>
        </p:nvSpPr>
        <p:spPr bwMode="auto">
          <a:xfrm>
            <a:off x="2063552" y="2222913"/>
            <a:ext cx="3487026" cy="404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независимые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2446051" y="4746140"/>
                <a:ext cx="2072362" cy="858055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 ~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051" y="4746140"/>
                <a:ext cx="2072362" cy="8580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 descr="флажок установлен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207252" y="1004277"/>
            <a:ext cx="914400" cy="914400"/>
          </a:xfrm>
          <a:prstGeom prst="rect">
            <a:avLst/>
          </a:prstGeom>
        </p:spPr>
      </p:pic>
      <p:pic>
        <p:nvPicPr>
          <p:cNvPr id="26" name="Рисунок 25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230457" y="3613352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6148966" y="3728852"/>
            <a:ext cx="4205861" cy="269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8966" y="987952"/>
            <a:ext cx="4227668" cy="2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72688" y="730333"/>
            <a:ext cx="9846623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дисперсий.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sp>
        <p:nvSpPr>
          <p:cNvPr id="20" name="Объект 5"/>
          <p:cNvSpPr txBox="1"/>
          <p:nvPr/>
        </p:nvSpPr>
        <p:spPr bwMode="auto">
          <a:xfrm>
            <a:off x="727955" y="1725849"/>
            <a:ext cx="11070179" cy="2880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мы проводим исследование,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определенного маркера (например, уровень определенного белка) в тканях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групп животных: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 группе Б.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интересует, есть 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дисперсиях этих измерений между группами.</a:t>
            </a:r>
          </a:p>
        </p:txBody>
      </p:sp>
    </p:spTree>
    <p:extLst>
      <p:ext uri="{BB962C8B-B14F-4D97-AF65-F5344CB8AC3E}">
        <p14:creationId xmlns:p14="http://schemas.microsoft.com/office/powerpoint/2010/main" val="33068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5"/>
              <p:cNvSpPr txBox="1"/>
              <p:nvPr/>
            </p:nvSpPr>
            <p:spPr bwMode="auto">
              <a:xfrm>
                <a:off x="1160811" y="1033249"/>
                <a:ext cx="5792191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дисперсии в группах одинаковы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811" y="1033249"/>
                <a:ext cx="5792191" cy="478365"/>
              </a:xfrm>
              <a:prstGeom prst="rect">
                <a:avLst/>
              </a:prstGeom>
              <a:blipFill rotWithShape="0">
                <a:blip r:embed="rId3"/>
                <a:stretch>
                  <a:fillRect l="-1788" t="-18987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5"/>
              <p:cNvSpPr txBox="1"/>
              <p:nvPr/>
            </p:nvSpPr>
            <p:spPr bwMode="auto">
              <a:xfrm>
                <a:off x="1160812" y="1533874"/>
                <a:ext cx="7038742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дисперсия в 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группе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B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  больше чем в группе А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812" y="1533874"/>
                <a:ext cx="7038742" cy="478365"/>
              </a:xfrm>
              <a:prstGeom prst="rect">
                <a:avLst/>
              </a:prstGeom>
              <a:blipFill rotWithShape="0">
                <a:blip r:embed="rId4"/>
                <a:stretch>
                  <a:fillRect l="-1472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 bwMode="auto">
              <a:xfrm>
                <a:off x="1461387" y="4559414"/>
                <a:ext cx="2595519" cy="52078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𝑜𝑏𝑠</m:t>
                        </m:r>
                      </m:sub>
                    </m:sSub>
                    <m:r>
                      <a:rPr lang="en-US" sz="2400" i="1">
                        <a:solidFill>
                          <a:srgbClr val="C0504D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C0504D"/>
                    </a:solidFill>
                  </a:rPr>
                  <a:t>, </a:t>
                </a:r>
                <a:r>
                  <a:rPr lang="en-US" sz="2400" i="1" dirty="0">
                    <a:solidFill>
                      <a:srgbClr val="C0504D"/>
                    </a:solidFill>
                    <a:latin typeface="Cambria Math" panose="02040503050406030204" pitchFamily="18" charset="0"/>
                  </a:rPr>
                  <a:t>n = 11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1387" y="4559414"/>
                <a:ext cx="2595519" cy="520784"/>
              </a:xfrm>
              <a:prstGeom prst="rect">
                <a:avLst/>
              </a:prstGeom>
              <a:blipFill rotWithShape="0">
                <a:blip r:embed="rId5"/>
                <a:stretch>
                  <a:fillRect t="-70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 bwMode="auto">
              <a:xfrm>
                <a:off x="1322773" y="5612629"/>
                <a:ext cx="2595519" cy="385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0.95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773" y="5612629"/>
                <a:ext cx="2595519" cy="385555"/>
              </a:xfrm>
              <a:prstGeom prst="rect">
                <a:avLst/>
              </a:prstGeom>
              <a:blipFill rotWithShape="0">
                <a:blip r:embed="rId6"/>
                <a:stretch>
                  <a:fillRect l="-4225" r="-469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 bwMode="auto">
          <a:xfrm>
            <a:off x="1160812" y="2016057"/>
            <a:ext cx="2479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2400" b="1" dirty="0"/>
              <a:t>Предположение</a:t>
            </a:r>
            <a:r>
              <a:rPr lang="en-US" sz="2400" b="1" dirty="0"/>
              <a:t>: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 bwMode="auto">
              <a:xfrm>
                <a:off x="1147634" y="2619739"/>
                <a:ext cx="336842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7634" y="2619739"/>
                <a:ext cx="3368423" cy="600164"/>
              </a:xfrm>
              <a:prstGeom prst="rect">
                <a:avLst/>
              </a:prstGeom>
              <a:blipFill rotWithShape="0">
                <a:blip r:embed="rId7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 bwMode="auto">
              <a:xfrm>
                <a:off x="1175952" y="3197444"/>
                <a:ext cx="3342069" cy="636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952" y="3197444"/>
                <a:ext cx="3342069" cy="636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1322773" y="3872534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solidFill>
                  <a:srgbClr val="373737"/>
                </a:solidFill>
              </a:rPr>
              <a:t>Выборки независимые</a:t>
            </a:r>
            <a:endParaRPr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 bwMode="auto">
          <a:xfrm>
            <a:off x="1160812" y="310345"/>
            <a:ext cx="9846623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дисперсий.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pic>
        <p:nvPicPr>
          <p:cNvPr id="23" name="Рисунок 17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093035" y="2958134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436" y="3120175"/>
            <a:ext cx="4805904" cy="29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Непараметрические (ранговые) критерии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5">
                <a:extLst>
                  <a:ext uri="{FF2B5EF4-FFF2-40B4-BE49-F238E27FC236}">
                    <a16:creationId xmlns="" xmlns:a16="http://schemas.microsoft.com/office/drawing/2014/main" id="{6051F9E5-9380-2945-B00A-EC834A8E6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066" y="1840173"/>
                <a:ext cx="10892431" cy="488289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spcAft>
                    <a:spcPts val="1800"/>
                  </a:spcAft>
                  <a:buClr>
                    <a:srgbClr val="28516A"/>
                  </a:buClr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800"/>
                  </a:spcAft>
                  <a:buClr>
                    <a:srgbClr val="28516A"/>
                  </a:buClr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расчёте параметрического критерия мы предполагали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 распределения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получали критерий</a:t>
                </a:r>
              </a:p>
              <a:p>
                <a:pPr algn="just">
                  <a:spcBef>
                    <a:spcPts val="0"/>
                  </a:spcBef>
                  <a:spcAft>
                    <a:spcPts val="1800"/>
                  </a:spcAft>
                  <a:buClr>
                    <a:srgbClr val="28516A"/>
                  </a:buClr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считать расстояния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предположений о виде распределения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непараметрические критерии</a:t>
                </a:r>
              </a:p>
              <a:p>
                <a:pPr algn="just">
                  <a:spcBef>
                    <a:spcPts val="0"/>
                  </a:spcBef>
                  <a:spcAft>
                    <a:spcPts val="1800"/>
                  </a:spcAft>
                  <a:buClr>
                    <a:srgbClr val="28516A"/>
                  </a:buClr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Непараметрические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критерии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тестировать гипотезы в ситуациях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когда распределение нестандартное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  <a:buClr>
                    <a:srgbClr val="28516A"/>
                  </a:buClr>
                </a:pPr>
                <a:endParaRPr lang="ru-RU" sz="2400" dirty="0">
                  <a:solidFill>
                    <a:srgbClr val="5C5B5C"/>
                  </a:solidFill>
                </a:endParaRPr>
              </a:p>
            </p:txBody>
          </p:sp>
        </mc:Choice>
        <mc:Fallback xmlns="">
          <p:sp>
            <p:nvSpPr>
              <p:cNvPr id="5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51F9E5-9380-2945-B00A-EC834A8E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6" y="1840173"/>
                <a:ext cx="10892431" cy="4882892"/>
              </a:xfrm>
              <a:prstGeom prst="rect">
                <a:avLst/>
              </a:prstGeom>
              <a:blipFill rotWithShape="0">
                <a:blip r:embed="rId3"/>
                <a:stretch>
                  <a:fillRect l="-1567" r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4623" y="445325"/>
            <a:ext cx="9144000" cy="620688"/>
          </a:xfrm>
        </p:spPr>
        <p:txBody>
          <a:bodyPr vert="horz" lIns="91440" tIns="45720" rIns="0" bIns="0" rtlCol="0" anchor="t">
            <a:norm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Непараметрические критерии</a:t>
            </a:r>
          </a:p>
        </p:txBody>
      </p:sp>
      <p:sp>
        <p:nvSpPr>
          <p:cNvPr id="15" name="Объект 5"/>
          <p:cNvSpPr txBox="1">
            <a:spLocks/>
          </p:cNvSpPr>
          <p:nvPr/>
        </p:nvSpPr>
        <p:spPr>
          <a:xfrm>
            <a:off x="2063552" y="3356992"/>
            <a:ext cx="8352488" cy="3645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38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="" xmlns:a16="http://schemas.microsoft.com/office/drawing/2014/main" id="{6051F9E5-9380-2945-B00A-EC834A8E672C}"/>
              </a:ext>
            </a:extLst>
          </p:cNvPr>
          <p:cNvSpPr txBox="1">
            <a:spLocks/>
          </p:cNvSpPr>
          <p:nvPr/>
        </p:nvSpPr>
        <p:spPr>
          <a:xfrm>
            <a:off x="629392" y="1426582"/>
            <a:ext cx="10474037" cy="5013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критерии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rgbClr val="28516A"/>
              </a:buClr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Нулевая гипотеза формулируется о конкретных параметрах распределения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rgbClr val="28516A"/>
              </a:buClr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проведением теста на выборку накладываем предположения о распределении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Непараметрические критерии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rgbClr val="28516A"/>
              </a:buClr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распределения неизвестны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rgbClr val="28516A"/>
              </a:buClr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только информацию из выборки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3177" y="469075"/>
            <a:ext cx="9144000" cy="620688"/>
          </a:xfrm>
        </p:spPr>
        <p:txBody>
          <a:bodyPr vert="horz" lIns="91440" tIns="45720" rIns="0" bIns="0" rtlCol="0" anchor="t">
            <a:norm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Непараметрические критерии</a:t>
            </a:r>
          </a:p>
        </p:txBody>
      </p:sp>
      <p:sp>
        <p:nvSpPr>
          <p:cNvPr id="15" name="Объект 5"/>
          <p:cNvSpPr txBox="1">
            <a:spLocks/>
          </p:cNvSpPr>
          <p:nvPr/>
        </p:nvSpPr>
        <p:spPr>
          <a:xfrm>
            <a:off x="2063552" y="3356992"/>
            <a:ext cx="8352488" cy="3645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00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18062" y="344721"/>
            <a:ext cx="9144000" cy="584775"/>
          </a:xfrm>
          <a:prstGeom prst="rect">
            <a:avLst/>
          </a:prstGeom>
        </p:spPr>
        <p:txBody>
          <a:bodyPr wrap="square" rIns="0" bIns="0"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2851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Ранг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наблюдения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id="{C2223509-75A4-CC47-B9EA-ABA3508D3D8A}"/>
                  </a:ext>
                </a:extLst>
              </p:cNvPr>
              <p:cNvSpPr/>
              <p:nvPr/>
            </p:nvSpPr>
            <p:spPr>
              <a:xfrm>
                <a:off x="1726301" y="1212045"/>
                <a:ext cx="3325526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выборка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223509-75A4-CC47-B9EA-ABA3508D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01" y="1212045"/>
                <a:ext cx="332552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33" r="-73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="" xmlns:a16="http://schemas.microsoft.com/office/drawing/2014/main" id="{BAAB867B-466E-CA4B-9823-60C7C0BF87A2}"/>
                  </a:ext>
                </a:extLst>
              </p:cNvPr>
              <p:cNvSpPr/>
              <p:nvPr/>
            </p:nvSpPr>
            <p:spPr>
              <a:xfrm>
                <a:off x="1726301" y="2028420"/>
                <a:ext cx="3047244" cy="40491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AB867B-466E-CA4B-9823-60C7C0BF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01" y="2028420"/>
                <a:ext cx="3047244" cy="404919"/>
              </a:xfrm>
              <a:prstGeom prst="rect">
                <a:avLst/>
              </a:prstGeom>
              <a:blipFill rotWithShape="0">
                <a:blip r:embed="rId5"/>
                <a:stretch>
                  <a:fillRect l="-600" r="-14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415B1971-AE83-C24F-A9B3-DA1080854EA9}"/>
              </a:ext>
            </a:extLst>
          </p:cNvPr>
          <p:cNvSpPr/>
          <p:nvPr/>
        </p:nvSpPr>
        <p:spPr>
          <a:xfrm>
            <a:off x="1302341" y="4328790"/>
            <a:ext cx="1005402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Порядковый номер наблюдения – ранг</a:t>
            </a:r>
            <a:endParaRPr lang="en-US" sz="20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встречаются несколько одинаковых значений</a:t>
            </a:r>
            <a:r>
              <a:rPr lang="en-US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 </a:t>
            </a: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присваивается одинаковое значение ранга</a:t>
            </a:r>
            <a:r>
              <a:rPr lang="en-US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равное среднему арифметическому их порядковых номеров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E8FC15C-14B7-8A41-B823-BBDC72577E98}"/>
              </a:ext>
            </a:extLst>
          </p:cNvPr>
          <p:cNvSpPr/>
          <p:nvPr/>
        </p:nvSpPr>
        <p:spPr>
          <a:xfrm>
            <a:off x="1326694" y="3807157"/>
            <a:ext cx="4763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выставления ранга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DD8060C-0E93-4FC5-A429-EB4E83C41EA3}"/>
              </a:ext>
            </a:extLst>
          </p:cNvPr>
          <p:cNvSpPr/>
          <p:nvPr/>
        </p:nvSpPr>
        <p:spPr>
          <a:xfrm>
            <a:off x="5706224" y="2033229"/>
            <a:ext cx="4343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Упорядочим 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возрастанию !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6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7351" y="387927"/>
            <a:ext cx="9144000" cy="584775"/>
          </a:xfrm>
          <a:prstGeom prst="rect">
            <a:avLst/>
          </a:prstGeom>
        </p:spPr>
        <p:txBody>
          <a:bodyPr wrap="square" rIns="0" bIns="0">
            <a:noAutofit/>
          </a:bodyPr>
          <a:lstStyle/>
          <a:p>
            <a:pPr algn="just"/>
            <a:r>
              <a:rPr lang="ru-RU" sz="2800" b="1" dirty="0" smtClean="0">
                <a:solidFill>
                  <a:srgbClr val="2851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Ранг наблюдения. Упражнение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id="{C2223509-75A4-CC47-B9EA-ABA3508D3D8A}"/>
                  </a:ext>
                </a:extLst>
              </p:cNvPr>
              <p:cNvSpPr/>
              <p:nvPr/>
            </p:nvSpPr>
            <p:spPr>
              <a:xfrm>
                <a:off x="1726301" y="1212045"/>
                <a:ext cx="5672002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5, 18, 13,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18, 10, 11, 14, 8, 3, 5, 6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выборка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223509-75A4-CC47-B9EA-ABA3508D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01" y="1212045"/>
                <a:ext cx="56720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59" r="-139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="" xmlns:a16="http://schemas.microsoft.com/office/drawing/2014/main" id="{BAAB867B-466E-CA4B-9823-60C7C0BF87A2}"/>
                  </a:ext>
                </a:extLst>
              </p:cNvPr>
              <p:cNvSpPr/>
              <p:nvPr/>
            </p:nvSpPr>
            <p:spPr>
              <a:xfrm>
                <a:off x="877215" y="2118536"/>
                <a:ext cx="6790577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AB867B-466E-CA4B-9823-60C7C0BF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5" y="2118536"/>
                <a:ext cx="67905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16" r="-71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415B1971-AE83-C24F-A9B3-DA1080854EA9}"/>
              </a:ext>
            </a:extLst>
          </p:cNvPr>
          <p:cNvSpPr/>
          <p:nvPr/>
        </p:nvSpPr>
        <p:spPr>
          <a:xfrm>
            <a:off x="1302341" y="4328790"/>
            <a:ext cx="1005402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Порядковый номер наблюдения – ранг</a:t>
            </a:r>
            <a:endParaRPr lang="en-US" sz="20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встречаются несколько одинаковых значений</a:t>
            </a:r>
            <a:r>
              <a:rPr lang="en-US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 </a:t>
            </a: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присваивается одинаковое значение ранга</a:t>
            </a:r>
            <a:r>
              <a:rPr lang="en-US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равное среднему арифметическому их порядковых номеров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E8FC15C-14B7-8A41-B823-BBDC72577E98}"/>
              </a:ext>
            </a:extLst>
          </p:cNvPr>
          <p:cNvSpPr/>
          <p:nvPr/>
        </p:nvSpPr>
        <p:spPr>
          <a:xfrm>
            <a:off x="1326694" y="3807157"/>
            <a:ext cx="4763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выставления ранга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DD8060C-0E93-4FC5-A429-EB4E83C41EA3}"/>
              </a:ext>
            </a:extLst>
          </p:cNvPr>
          <p:cNvSpPr/>
          <p:nvPr/>
        </p:nvSpPr>
        <p:spPr>
          <a:xfrm>
            <a:off x="8384110" y="2152953"/>
            <a:ext cx="4343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Упорядочим 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возрастанию !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4">
                <a:extLst>
                  <a:ext uri="{FF2B5EF4-FFF2-40B4-BE49-F238E27FC236}">
                    <a16:creationId xmlns="" xmlns:a16="http://schemas.microsoft.com/office/drawing/2014/main" id="{BAAB867B-466E-CA4B-9823-60C7C0BF87A2}"/>
                  </a:ext>
                </a:extLst>
              </p:cNvPr>
              <p:cNvSpPr/>
              <p:nvPr/>
            </p:nvSpPr>
            <p:spPr>
              <a:xfrm>
                <a:off x="877215" y="2593514"/>
                <a:ext cx="6795130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1      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2      3      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    7        8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   9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10      11</m:t>
                    </m:r>
                  </m:oMath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AB867B-466E-CA4B-9823-60C7C0BF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5" y="2593514"/>
                <a:ext cx="679513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14" r="-53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2">
            <a:extLst>
              <a:ext uri="{FF2B5EF4-FFF2-40B4-BE49-F238E27FC236}">
                <a16:creationId xmlns="" xmlns:a16="http://schemas.microsoft.com/office/drawing/2014/main" id="{DDD8060C-0E93-4FC5-A429-EB4E83C41EA3}"/>
              </a:ext>
            </a:extLst>
          </p:cNvPr>
          <p:cNvSpPr/>
          <p:nvPr/>
        </p:nvSpPr>
        <p:spPr>
          <a:xfrm>
            <a:off x="8384110" y="2570363"/>
            <a:ext cx="2689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Порядковый номер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2">
            <a:extLst>
              <a:ext uri="{FF2B5EF4-FFF2-40B4-BE49-F238E27FC236}">
                <a16:creationId xmlns="" xmlns:a16="http://schemas.microsoft.com/office/drawing/2014/main" id="{DDD8060C-0E93-4FC5-A429-EB4E83C41EA3}"/>
              </a:ext>
            </a:extLst>
          </p:cNvPr>
          <p:cNvSpPr/>
          <p:nvPr/>
        </p:nvSpPr>
        <p:spPr>
          <a:xfrm>
            <a:off x="8384110" y="2987773"/>
            <a:ext cx="2689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4">
                <a:extLst>
                  <a:ext uri="{FF2B5EF4-FFF2-40B4-BE49-F238E27FC236}">
                    <a16:creationId xmlns="" xmlns:a16="http://schemas.microsoft.com/office/drawing/2014/main" id="{BAAB867B-466E-CA4B-9823-60C7C0BF87A2}"/>
                  </a:ext>
                </a:extLst>
              </p:cNvPr>
              <p:cNvSpPr/>
              <p:nvPr/>
            </p:nvSpPr>
            <p:spPr>
              <a:xfrm>
                <a:off x="877215" y="3009064"/>
                <a:ext cx="7253589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2.5   2.5    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    7        8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   9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10.5    10.5</m:t>
                    </m:r>
                  </m:oMath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AB867B-466E-CA4B-9823-60C7C0BF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5" y="3009064"/>
                <a:ext cx="725358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1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8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86F9BA5-90F5-914B-9984-F77F0ECAD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0772" y="2701163"/>
            <a:ext cx="4553825" cy="2883614"/>
          </a:xfrm>
          <a:prstGeom prst="rect">
            <a:avLst/>
          </a:prstGeom>
        </p:spPr>
      </p:pic>
      <p:sp>
        <p:nvSpPr>
          <p:cNvPr id="5" name="Объект 5">
            <a:extLst>
              <a:ext uri="{FF2B5EF4-FFF2-40B4-BE49-F238E27FC236}">
                <a16:creationId xmlns="" xmlns:a16="http://schemas.microsoft.com/office/drawing/2014/main" id="{6051F9E5-9380-2945-B00A-EC834A8E672C}"/>
              </a:ext>
            </a:extLst>
          </p:cNvPr>
          <p:cNvSpPr txBox="1">
            <a:spLocks/>
          </p:cNvSpPr>
          <p:nvPr/>
        </p:nvSpPr>
        <p:spPr>
          <a:xfrm>
            <a:off x="2273551" y="1147898"/>
            <a:ext cx="7452109" cy="5013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625" y="527210"/>
            <a:ext cx="9144000" cy="620688"/>
          </a:xfrm>
        </p:spPr>
        <p:txBody>
          <a:bodyPr vert="horz" lIns="91440" tIns="45720" rIns="0" bIns="0" rtlCol="0" anchor="t">
            <a:normAutofit/>
          </a:bodyPr>
          <a:lstStyle/>
          <a:p>
            <a:pPr algn="l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Критерии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Уилкоксона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одновыборочный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Объект 5"/>
          <p:cNvSpPr txBox="1">
            <a:spLocks/>
          </p:cNvSpPr>
          <p:nvPr/>
        </p:nvSpPr>
        <p:spPr>
          <a:xfrm>
            <a:off x="2063552" y="3356992"/>
            <a:ext cx="8352488" cy="3645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="" xmlns:a16="http://schemas.microsoft.com/office/drawing/2014/main" id="{1CD9B9B7-A581-A941-8A32-AA73AEA15165}"/>
                  </a:ext>
                </a:extLst>
              </p:cNvPr>
              <p:cNvSpPr/>
              <p:nvPr/>
            </p:nvSpPr>
            <p:spPr>
              <a:xfrm>
                <a:off x="1323360" y="1546668"/>
                <a:ext cx="2155590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D9B9B7-A581-A941-8A32-AA73AEA15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0" y="1546668"/>
                <a:ext cx="2155590" cy="600164"/>
              </a:xfrm>
              <a:prstGeom prst="rect">
                <a:avLst/>
              </a:prstGeom>
              <a:blipFill rotWithShape="0">
                <a:blip r:embed="rId6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360" y="3109964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4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0" y="3109964"/>
                <a:ext cx="302389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2736" y="3649998"/>
                <a:ext cx="2519840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6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36" y="3649998"/>
                <a:ext cx="2519840" cy="4783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7A8927D-EAAC-D544-9182-FAA422341C3D}"/>
                  </a:ext>
                </a:extLst>
              </p:cNvPr>
              <p:cNvSpPr txBox="1"/>
              <p:nvPr/>
            </p:nvSpPr>
            <p:spPr>
              <a:xfrm>
                <a:off x="1323360" y="5657042"/>
                <a:ext cx="556472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A8927D-EAAC-D544-9182-FAA42234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0" y="5657042"/>
                <a:ext cx="5564728" cy="10082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5">
            <a:extLst>
              <a:ext uri="{FF2B5EF4-FFF2-40B4-BE49-F238E27FC236}">
                <a16:creationId xmlns="" xmlns:a16="http://schemas.microsoft.com/office/drawing/2014/main" id="{4CBE3F64-0B55-5D49-A200-4A9DE63214F6}"/>
              </a:ext>
            </a:extLst>
          </p:cNvPr>
          <p:cNvSpPr txBox="1">
            <a:spLocks/>
          </p:cNvSpPr>
          <p:nvPr/>
        </p:nvSpPr>
        <p:spPr>
          <a:xfrm>
            <a:off x="1244995" y="4668399"/>
            <a:ext cx="3242341" cy="7128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400" b="1" dirty="0"/>
              <a:t>Критерий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>
                <a:extLst>
                  <a:ext uri="{FF2B5EF4-FFF2-40B4-BE49-F238E27FC236}">
                    <a16:creationId xmlns="" xmlns:a16="http://schemas.microsoft.com/office/drawing/2014/main" id="{AC5C44CC-4B2F-E547-8FEB-EB4D178AB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1786" y="2163469"/>
                <a:ext cx="4098839" cy="41418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ru-RU" sz="2400" dirty="0">
                    <a:solidFill>
                      <a:srgbClr val="37373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для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28516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28516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28516A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u-RU" sz="2400" dirty="0">
                  <a:solidFill>
                    <a:srgbClr val="28516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C5C44CC-4B2F-E547-8FEB-EB4D178AB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786" y="2163469"/>
                <a:ext cx="4098839" cy="414180"/>
              </a:xfrm>
              <a:prstGeom prst="rect">
                <a:avLst/>
              </a:prstGeom>
              <a:blipFill rotWithShape="0">
                <a:blip r:embed="rId10"/>
                <a:stretch>
                  <a:fillRect l="-4458" t="-1764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5">
                <a:extLst>
                  <a:ext uri="{FF2B5EF4-FFF2-40B4-BE49-F238E27FC236}">
                    <a16:creationId xmlns="" xmlns:a16="http://schemas.microsoft.com/office/drawing/2014/main" id="{BA02FA17-F2AC-4667-BB46-F9BEF36AEC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360" y="2178452"/>
                <a:ext cx="3632200" cy="33972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симметрична </a:t>
                </a:r>
                <a:r>
                  <a:rPr lang="ru-RU" sz="2400" dirty="0">
                    <a:solidFill>
                      <a:srgbClr val="373737"/>
                    </a:solidFill>
                  </a:rPr>
                  <a:t>относительно медианы</a:t>
                </a:r>
              </a:p>
            </p:txBody>
          </p:sp>
        </mc:Choice>
        <mc:Fallback xmlns="">
          <p:sp>
            <p:nvSpPr>
              <p:cNvPr id="3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02FA17-F2AC-4667-BB46-F9BEF36AE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0" y="2178452"/>
                <a:ext cx="3632200" cy="339722"/>
              </a:xfrm>
              <a:prstGeom prst="rect">
                <a:avLst/>
              </a:prstGeom>
              <a:blipFill rotWithShape="0">
                <a:blip r:embed="rId11"/>
                <a:stretch>
                  <a:fillRect l="-5034" t="-26786" b="-1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82171" y="5739000"/>
            <a:ext cx="4763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000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статистики табличное распределение!!!</a:t>
            </a:r>
          </a:p>
        </p:txBody>
      </p:sp>
    </p:spTree>
    <p:extLst>
      <p:ext uri="{BB962C8B-B14F-4D97-AF65-F5344CB8AC3E}">
        <p14:creationId xmlns:p14="http://schemas.microsoft.com/office/powerpoint/2010/main" val="28116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1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="" xmlns:a16="http://schemas.microsoft.com/office/drawing/2014/main" id="{6051F9E5-9380-2945-B00A-EC834A8E672C}"/>
              </a:ext>
            </a:extLst>
          </p:cNvPr>
          <p:cNvSpPr txBox="1">
            <a:spLocks/>
          </p:cNvSpPr>
          <p:nvPr/>
        </p:nvSpPr>
        <p:spPr>
          <a:xfrm>
            <a:off x="2207569" y="850364"/>
            <a:ext cx="7452109" cy="5013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="" xmlns:a16="http://schemas.microsoft.com/office/drawing/2014/main" id="{287CD5A4-4281-CC43-A151-0389DD0CD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873465"/>
                  </p:ext>
                </p:extLst>
              </p:nvPr>
            </p:nvGraphicFramePr>
            <p:xfrm>
              <a:off x="1059806" y="3356992"/>
              <a:ext cx="2448272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056">
                      <a:extLst>
                        <a:ext uri="{9D8B030D-6E8A-4147-A177-3AD203B41FA5}">
                          <a16:colId xmlns="" xmlns:a16="http://schemas.microsoft.com/office/drawing/2014/main" val="243446499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="" xmlns:a16="http://schemas.microsoft.com/office/drawing/2014/main" val="239710277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="" xmlns:a16="http://schemas.microsoft.com/office/drawing/2014/main" val="1643356824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="" xmlns:a16="http://schemas.microsoft.com/office/drawing/2014/main" val="2301553334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="" xmlns:a16="http://schemas.microsoft.com/office/drawing/2014/main" val="3835063633"/>
                        </a:ext>
                      </a:extLst>
                    </a:gridCol>
                  </a:tblGrid>
                  <a:tr h="4229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15994113"/>
                      </a:ext>
                    </a:extLst>
                  </a:tr>
                  <a:tr h="439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37436654"/>
                      </a:ext>
                    </a:extLst>
                  </a:tr>
                  <a:tr h="434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68299883"/>
                      </a:ext>
                    </a:extLst>
                  </a:tr>
                  <a:tr h="434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25367600"/>
                      </a:ext>
                    </a:extLst>
                  </a:tr>
                  <a:tr h="434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68680670"/>
                      </a:ext>
                    </a:extLst>
                  </a:tr>
                  <a:tr h="434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61772597"/>
                      </a:ext>
                    </a:extLst>
                  </a:tr>
                  <a:tr h="434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4846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87CD5A4-4281-CC43-A151-0389DD0CD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873465"/>
                  </p:ext>
                </p:extLst>
              </p:nvPr>
            </p:nvGraphicFramePr>
            <p:xfrm>
              <a:off x="1059806" y="3356992"/>
              <a:ext cx="2448272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3446499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9710277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43356824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01553334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350636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2667" r="-391566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2667" r="-291566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2667" r="-191566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2667" r="-91566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2667" r="-7042" b="-6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159941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102667" r="-391566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102667" r="-291566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102667" r="-191566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102667" r="-91566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102667" r="-7042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374366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202667" r="-391566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202667" r="-291566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202667" r="-191566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202667" r="-91566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202667" r="-7042" b="-4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682998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298684" r="-391566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298684" r="-291566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298684" r="-191566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298684" r="-91566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298684" r="-7042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25367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404000" r="-39156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404000" r="-29156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404000" r="-19156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404000" r="-9156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404000" r="-7042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86806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504000" r="-39156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504000" r="-29156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504000" r="-19156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504000" r="-9156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504000" r="-7042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617725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10" t="-604000" r="-39156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410" t="-604000" r="-29156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2410" t="-604000" r="-19156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410" t="-604000" r="-9156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70423" t="-604000" r="-704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846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7D54FC1-6276-9348-8F4B-1E1EA2E35930}"/>
                  </a:ext>
                </a:extLst>
              </p:cNvPr>
              <p:cNvSpPr txBox="1"/>
              <p:nvPr/>
            </p:nvSpPr>
            <p:spPr>
              <a:xfrm>
                <a:off x="4607584" y="1943007"/>
                <a:ext cx="556472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D54FC1-6276-9348-8F4B-1E1EA2E35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84" y="1943007"/>
                <a:ext cx="5564728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CA37429F-FB4B-4E34-9AD0-4123700A4D83}"/>
              </a:ext>
            </a:extLst>
          </p:cNvPr>
          <p:cNvGrpSpPr/>
          <p:nvPr/>
        </p:nvGrpSpPr>
        <p:grpSpPr>
          <a:xfrm>
            <a:off x="3562580" y="3798119"/>
            <a:ext cx="822661" cy="2759273"/>
            <a:chOff x="3069645" y="3231260"/>
            <a:chExt cx="822661" cy="2759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Прямоугольник 2">
                  <a:extLst>
                    <a:ext uri="{FF2B5EF4-FFF2-40B4-BE49-F238E27FC236}">
                      <a16:creationId xmlns="" xmlns:a16="http://schemas.microsoft.com/office/drawing/2014/main" id="{1D6131D1-BD0A-514E-B9DE-6F6B342940E4}"/>
                    </a:ext>
                  </a:extLst>
                </p:cNvPr>
                <p:cNvSpPr/>
                <p:nvPr/>
              </p:nvSpPr>
              <p:spPr>
                <a:xfrm>
                  <a:off x="3069645" y="3231260"/>
                  <a:ext cx="8226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Прямоугольник 2">
                  <a:extLst>
                    <a:ext uri="{FF2B5EF4-FFF2-40B4-BE49-F238E27FC236}">
                      <a16:creationId xmlns:a16="http://schemas.microsoft.com/office/drawing/2014/main" id="{1D6131D1-BD0A-514E-B9DE-6F6B34294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645" y="3231260"/>
                  <a:ext cx="82266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>
                  <a:extLst>
                    <a:ext uri="{FF2B5EF4-FFF2-40B4-BE49-F238E27FC236}">
                      <a16:creationId xmlns="" xmlns:a16="http://schemas.microsoft.com/office/drawing/2014/main" id="{3B6BA050-007E-B94F-8DD2-5A10C96E1A76}"/>
                    </a:ext>
                  </a:extLst>
                </p:cNvPr>
                <p:cNvSpPr/>
                <p:nvPr/>
              </p:nvSpPr>
              <p:spPr>
                <a:xfrm>
                  <a:off x="3184260" y="5528868"/>
                  <a:ext cx="5934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3B6BA050-007E-B94F-8DD2-5A10C96E1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260" y="5528868"/>
                  <a:ext cx="59343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>
                  <a:extLst>
                    <a:ext uri="{FF2B5EF4-FFF2-40B4-BE49-F238E27FC236}">
                      <a16:creationId xmlns="" xmlns:a16="http://schemas.microsoft.com/office/drawing/2014/main" id="{C8AA7A47-1367-484C-B5AF-BCDAE3B772CF}"/>
                    </a:ext>
                  </a:extLst>
                </p:cNvPr>
                <p:cNvSpPr/>
                <p:nvPr/>
              </p:nvSpPr>
              <p:spPr>
                <a:xfrm>
                  <a:off x="3069645" y="4150304"/>
                  <a:ext cx="8226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C8AA7A47-1367-484C-B5AF-BCDAE3B77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645" y="4150304"/>
                  <a:ext cx="82266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Прямоугольник 19">
                  <a:extLst>
                    <a:ext uri="{FF2B5EF4-FFF2-40B4-BE49-F238E27FC236}">
                      <a16:creationId xmlns="" xmlns:a16="http://schemas.microsoft.com/office/drawing/2014/main" id="{D97615FC-74C2-3B47-8E60-49D07F8DCB6D}"/>
                    </a:ext>
                  </a:extLst>
                </p:cNvPr>
                <p:cNvSpPr/>
                <p:nvPr/>
              </p:nvSpPr>
              <p:spPr>
                <a:xfrm>
                  <a:off x="3238761" y="4609826"/>
                  <a:ext cx="484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D97615FC-74C2-3B47-8E60-49D07F8D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761" y="4609826"/>
                  <a:ext cx="48442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>
                  <a:extLst>
                    <a:ext uri="{FF2B5EF4-FFF2-40B4-BE49-F238E27FC236}">
                      <a16:creationId xmlns="" xmlns:a16="http://schemas.microsoft.com/office/drawing/2014/main" id="{C46C2AC8-C46C-CA4B-9B55-399C6900F81A}"/>
                    </a:ext>
                  </a:extLst>
                </p:cNvPr>
                <p:cNvSpPr/>
                <p:nvPr/>
              </p:nvSpPr>
              <p:spPr>
                <a:xfrm>
                  <a:off x="3184259" y="5069348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C46C2AC8-C46C-CA4B-9B55-399C6900F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259" y="5069348"/>
                  <a:ext cx="59343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="" xmlns:a16="http://schemas.microsoft.com/office/drawing/2014/main" id="{5319517A-D19B-4349-92B5-92516EC3FE0A}"/>
                    </a:ext>
                  </a:extLst>
                </p:cNvPr>
                <p:cNvSpPr/>
                <p:nvPr/>
              </p:nvSpPr>
              <p:spPr>
                <a:xfrm>
                  <a:off x="3069645" y="3690782"/>
                  <a:ext cx="8226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ru-RU" sz="2400" dirty="0">
                    <a:solidFill>
                      <a:srgbClr val="C0504D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5319517A-D19B-4349-92B5-92516EC3F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645" y="3690782"/>
                  <a:ext cx="82266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">
            <a:extLst>
              <a:ext uri="{FF2B5EF4-FFF2-40B4-BE49-F238E27FC236}">
                <a16:creationId xmlns="" xmlns:a16="http://schemas.microsoft.com/office/drawing/2014/main" id="{4CF125D2-01FC-7E4A-9891-5CDD4936BF21}"/>
              </a:ext>
            </a:extLst>
          </p:cNvPr>
          <p:cNvSpPr/>
          <p:nvPr/>
        </p:nvSpPr>
        <p:spPr>
          <a:xfrm>
            <a:off x="6879212" y="4555359"/>
            <a:ext cx="3177668" cy="619558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/>
            <a:endParaRPr sz="1600" dirty="0">
              <a:latin typeface="DIN Alternate Bold"/>
              <a:ea typeface="DIN Alternate Bold"/>
              <a:cs typeface="DIN Alternate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3E36C9D-C1F5-5146-B49F-F642B151D21C}"/>
              </a:ext>
            </a:extLst>
          </p:cNvPr>
          <p:cNvSpPr txBox="1"/>
          <p:nvPr/>
        </p:nvSpPr>
        <p:spPr>
          <a:xfrm>
            <a:off x="6753391" y="5700880"/>
            <a:ext cx="3068664" cy="47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Всего вариантов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="" xmlns:a16="http://schemas.microsoft.com/office/drawing/2014/main" id="{E7379FC9-2791-484D-B1C8-2DD42E16F2CA}"/>
                  </a:ext>
                </a:extLst>
              </p:cNvPr>
              <p:cNvSpPr/>
              <p:nvPr/>
            </p:nvSpPr>
            <p:spPr>
              <a:xfrm>
                <a:off x="9113007" y="5717701"/>
                <a:ext cx="4968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rgbClr val="C0504D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379FC9-2791-484D-B1C8-2DD42E16F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7" y="5717701"/>
                <a:ext cx="4968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B342E717-2E18-6D47-B46A-8A72DC4200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7027" y="3132746"/>
            <a:ext cx="3875285" cy="2453943"/>
          </a:xfrm>
          <a:prstGeom prst="rect">
            <a:avLst/>
          </a:prstGeom>
        </p:spPr>
      </p:pic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83D89EF7-6024-E54A-8D94-D64311482D57}"/>
              </a:ext>
            </a:extLst>
          </p:cNvPr>
          <p:cNvSpPr txBox="1">
            <a:spLocks/>
          </p:cNvSpPr>
          <p:nvPr/>
        </p:nvSpPr>
        <p:spPr>
          <a:xfrm>
            <a:off x="1059806" y="2387512"/>
            <a:ext cx="3764913" cy="1218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r>
              <a:rPr lang="ru-RU" sz="2400" dirty="0">
                <a:solidFill>
                  <a:srgbClr val="373737"/>
                </a:solidFill>
              </a:rPr>
              <a:t>Пусть в выборке пять наблюдений</a:t>
            </a:r>
            <a:r>
              <a:rPr lang="en-US" sz="2400" dirty="0">
                <a:solidFill>
                  <a:srgbClr val="373737"/>
                </a:solidFill>
              </a:rPr>
              <a:t>:</a:t>
            </a:r>
            <a:endParaRPr lang="ru-RU" sz="2400" dirty="0">
              <a:solidFill>
                <a:srgbClr val="37373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605" y="577128"/>
            <a:ext cx="81880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Критерии Уилкоксона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одновыборочный). Пример распределения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05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1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 bwMode="auto">
          <a:xfrm>
            <a:off x="2072542" y="3640951"/>
            <a:ext cx="7416626" cy="152263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68107" y="47877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Презумпция нулевой гипотезы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5"/>
          <p:cNvSpPr txBox="1"/>
          <p:nvPr/>
        </p:nvSpPr>
        <p:spPr bwMode="auto">
          <a:xfrm>
            <a:off x="2207317" y="1911902"/>
            <a:ext cx="8064896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endParaRPr lang="ru-RU" sz="2400"/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1113983" y="1598329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невиновности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считается невиновным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 его вина не будет доказана в суде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None/>
              <a:defRPr/>
            </a:pPr>
            <a:endParaRPr lang="ru-RU" sz="2400" b="1" dirty="0">
              <a:solidFill>
                <a:srgbClr val="5C5B5C"/>
              </a:solidFill>
            </a:endParaRPr>
          </a:p>
        </p:txBody>
      </p:sp>
      <p:sp>
        <p:nvSpPr>
          <p:cNvPr id="12" name="Объект 5"/>
          <p:cNvSpPr txBox="1"/>
          <p:nvPr/>
        </p:nvSpPr>
        <p:spPr bwMode="auto">
          <a:xfrm>
            <a:off x="1113983" y="3121615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нулевой гипотезы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верим в нулевую гипотезу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данные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опровергнут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1800"/>
                  </a:spcAft>
                  <a:buNone/>
                  <a:defRPr/>
                </a:pPr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Ошибки первого и второго рода неравнозначны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перед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экспериментом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фиксируем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0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получается такой какой получается</a:t>
                </a:r>
                <a:endParaRPr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  <a:blipFill rotWithShape="0">
                <a:blip r:embed="rId3"/>
                <a:stretch>
                  <a:fillRect l="-1577" t="-6736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5"/>
          <p:cNvSpPr txBox="1">
            <a:spLocks/>
          </p:cNvSpPr>
          <p:nvPr/>
        </p:nvSpPr>
        <p:spPr>
          <a:xfrm>
            <a:off x="2057897" y="3356796"/>
            <a:ext cx="8352488" cy="3645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ru-RU" sz="2400" dirty="0"/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7333E52-1BA3-D94F-A73E-AEC667A9C028}"/>
              </a:ext>
            </a:extLst>
          </p:cNvPr>
          <p:cNvSpPr txBox="1">
            <a:spLocks/>
          </p:cNvSpPr>
          <p:nvPr/>
        </p:nvSpPr>
        <p:spPr>
          <a:xfrm>
            <a:off x="1049008" y="923523"/>
            <a:ext cx="9867292" cy="804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длительности госпитализации (днях) для пациентов с патологией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 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 среднем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госпитализация таких пациентов больше 5 дней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="" xmlns:a16="http://schemas.microsoft.com/office/drawing/2014/main" id="{1CE78279-87A8-7F4D-B575-B92A07E3FA0E}"/>
                  </a:ext>
                </a:extLst>
              </p:cNvPr>
              <p:cNvSpPr/>
              <p:nvPr/>
            </p:nvSpPr>
            <p:spPr>
              <a:xfrm>
                <a:off x="3411644" y="3819832"/>
                <a:ext cx="2108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набл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E78279-87A8-7F4D-B575-B92A07E3F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4" y="3819832"/>
                <a:ext cx="21089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="" xmlns:a16="http://schemas.microsoft.com/office/drawing/2014/main" id="{4D650A60-1CEA-8249-92E7-C0A772196823}"/>
                  </a:ext>
                </a:extLst>
              </p:cNvPr>
              <p:cNvSpPr/>
              <p:nvPr/>
            </p:nvSpPr>
            <p:spPr>
              <a:xfrm>
                <a:off x="5848485" y="3808818"/>
                <a:ext cx="2698624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504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кр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650A60-1CEA-8249-92E7-C0A77219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485" y="3808818"/>
                <a:ext cx="2698624" cy="494815"/>
              </a:xfrm>
              <a:prstGeom prst="rect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11EDED21-B6BC-4B4E-B793-39197F77171B}"/>
              </a:ext>
            </a:extLst>
          </p:cNvPr>
          <p:cNvGrpSpPr/>
          <p:nvPr/>
        </p:nvGrpSpPr>
        <p:grpSpPr>
          <a:xfrm>
            <a:off x="5017411" y="1773979"/>
            <a:ext cx="2188862" cy="461665"/>
            <a:chOff x="3499210" y="1773978"/>
            <a:chExt cx="218886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>
                  <a:extLst>
                    <a:ext uri="{FF2B5EF4-FFF2-40B4-BE49-F238E27FC236}">
                      <a16:creationId xmlns="" xmlns:a16="http://schemas.microsoft.com/office/drawing/2014/main" id="{CB8A13AC-F181-DC49-BD52-DFABD27B8EF9}"/>
                    </a:ext>
                  </a:extLst>
                </p:cNvPr>
                <p:cNvSpPr/>
                <p:nvPr/>
              </p:nvSpPr>
              <p:spPr>
                <a:xfrm>
                  <a:off x="3499210" y="177397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CB8A13AC-F181-DC49-BD52-DFABD27B8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210" y="1773978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="" xmlns:a16="http://schemas.microsoft.com/office/drawing/2014/main" id="{B322A4C4-94B2-B949-8C47-21729353BAE4}"/>
                    </a:ext>
                  </a:extLst>
                </p:cNvPr>
                <p:cNvSpPr/>
                <p:nvPr/>
              </p:nvSpPr>
              <p:spPr>
                <a:xfrm>
                  <a:off x="4823221" y="177397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B322A4C4-94B2-B949-8C47-21729353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221" y="1773978"/>
                  <a:ext cx="42351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="" xmlns:a16="http://schemas.microsoft.com/office/drawing/2014/main" id="{99ED7856-B179-F440-8C0C-4670BB4D4469}"/>
                    </a:ext>
                  </a:extLst>
                </p:cNvPr>
                <p:cNvSpPr/>
                <p:nvPr/>
              </p:nvSpPr>
              <p:spPr>
                <a:xfrm>
                  <a:off x="3940547" y="177397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99ED7856-B179-F440-8C0C-4670BB4D4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47" y="177397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Прямоугольник 24">
                  <a:extLst>
                    <a:ext uri="{FF2B5EF4-FFF2-40B4-BE49-F238E27FC236}">
                      <a16:creationId xmlns="" xmlns:a16="http://schemas.microsoft.com/office/drawing/2014/main" id="{1145588C-149B-044B-B7C1-CDD8D653E999}"/>
                    </a:ext>
                  </a:extLst>
                </p:cNvPr>
                <p:cNvSpPr/>
                <p:nvPr/>
              </p:nvSpPr>
              <p:spPr>
                <a:xfrm>
                  <a:off x="4381884" y="177397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1145588C-149B-044B-B7C1-CDD8D653E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884" y="1773978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="" xmlns:a16="http://schemas.microsoft.com/office/drawing/2014/main" id="{961BBC08-C29B-5B48-891C-6A8411D7DAFB}"/>
                    </a:ext>
                  </a:extLst>
                </p:cNvPr>
                <p:cNvSpPr/>
                <p:nvPr/>
              </p:nvSpPr>
              <p:spPr>
                <a:xfrm>
                  <a:off x="5264558" y="177397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961BBC08-C29B-5B48-891C-6A8411D7DA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58" y="1773978"/>
                  <a:ext cx="42351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id="{DA3E77D9-098B-F747-AC94-121B588B4699}"/>
                  </a:ext>
                </a:extLst>
              </p:cNvPr>
              <p:cNvSpPr/>
              <p:nvPr/>
            </p:nvSpPr>
            <p:spPr>
              <a:xfrm>
                <a:off x="3474142" y="2218113"/>
                <a:ext cx="15154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3E77D9-098B-F747-AC94-121B588B4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42" y="2218113"/>
                <a:ext cx="151541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="" xmlns:a16="http://schemas.microsoft.com/office/drawing/2014/main" id="{61B6FD29-2598-B642-AD15-A90FB885B2D9}"/>
                  </a:ext>
                </a:extLst>
              </p:cNvPr>
              <p:cNvSpPr/>
              <p:nvPr/>
            </p:nvSpPr>
            <p:spPr>
              <a:xfrm>
                <a:off x="4435686" y="1756448"/>
                <a:ext cx="553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1B6FD29-2598-B642-AD15-A90FB885B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686" y="1756448"/>
                <a:ext cx="55387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5B8724D-DC8D-4316-AEB7-5935B5E69B75}"/>
              </a:ext>
            </a:extLst>
          </p:cNvPr>
          <p:cNvGrpSpPr/>
          <p:nvPr/>
        </p:nvGrpSpPr>
        <p:grpSpPr>
          <a:xfrm>
            <a:off x="5006384" y="2231024"/>
            <a:ext cx="2210919" cy="461665"/>
            <a:chOff x="3477153" y="2261169"/>
            <a:chExt cx="221091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>
                  <a:extLst>
                    <a:ext uri="{FF2B5EF4-FFF2-40B4-BE49-F238E27FC236}">
                      <a16:creationId xmlns="" xmlns:a16="http://schemas.microsoft.com/office/drawing/2014/main" id="{2875B0A9-E496-AD40-8AAC-CB5AD417CDDF}"/>
                    </a:ext>
                  </a:extLst>
                </p:cNvPr>
                <p:cNvSpPr/>
                <p:nvPr/>
              </p:nvSpPr>
              <p:spPr>
                <a:xfrm>
                  <a:off x="3477153" y="226116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2875B0A9-E496-AD40-8AAC-CB5AD417C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153" y="2261169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>
                  <a:extLst>
                    <a:ext uri="{FF2B5EF4-FFF2-40B4-BE49-F238E27FC236}">
                      <a16:creationId xmlns="" xmlns:a16="http://schemas.microsoft.com/office/drawing/2014/main" id="{44EE42FA-65D4-194F-9B11-EAB5C4AE73D4}"/>
                    </a:ext>
                  </a:extLst>
                </p:cNvPr>
                <p:cNvSpPr/>
                <p:nvPr/>
              </p:nvSpPr>
              <p:spPr>
                <a:xfrm>
                  <a:off x="3924004" y="226116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4EE42FA-65D4-194F-9B11-EAB5C4AE7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004" y="2261169"/>
                  <a:ext cx="42351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Прямоугольник 28">
                  <a:extLst>
                    <a:ext uri="{FF2B5EF4-FFF2-40B4-BE49-F238E27FC236}">
                      <a16:creationId xmlns="" xmlns:a16="http://schemas.microsoft.com/office/drawing/2014/main" id="{B82D3321-0C9E-0D43-9D61-E7F6D013B56A}"/>
                    </a:ext>
                  </a:extLst>
                </p:cNvPr>
                <p:cNvSpPr/>
                <p:nvPr/>
              </p:nvSpPr>
              <p:spPr>
                <a:xfrm>
                  <a:off x="4370855" y="226116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B82D3321-0C9E-0D43-9D61-E7F6D013B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55" y="2261169"/>
                  <a:ext cx="42351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Прямоугольник 29">
                  <a:extLst>
                    <a:ext uri="{FF2B5EF4-FFF2-40B4-BE49-F238E27FC236}">
                      <a16:creationId xmlns="" xmlns:a16="http://schemas.microsoft.com/office/drawing/2014/main" id="{B879A97C-3B6A-1946-9AA3-B3A94C837C56}"/>
                    </a:ext>
                  </a:extLst>
                </p:cNvPr>
                <p:cNvSpPr/>
                <p:nvPr/>
              </p:nvSpPr>
              <p:spPr>
                <a:xfrm>
                  <a:off x="4817706" y="226116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B879A97C-3B6A-1946-9AA3-B3A94C837C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706" y="2261169"/>
                  <a:ext cx="42351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>
                  <a:extLst>
                    <a:ext uri="{FF2B5EF4-FFF2-40B4-BE49-F238E27FC236}">
                      <a16:creationId xmlns="" xmlns:a16="http://schemas.microsoft.com/office/drawing/2014/main" id="{352D1FB0-6B0A-7546-9993-216D46B58810}"/>
                    </a:ext>
                  </a:extLst>
                </p:cNvPr>
                <p:cNvSpPr/>
                <p:nvPr/>
              </p:nvSpPr>
              <p:spPr>
                <a:xfrm>
                  <a:off x="5264558" y="226116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52D1FB0-6B0A-7546-9993-216D46B58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58" y="2261169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A79D9CB-0B3E-E848-84FF-40D4FAF32D4B}"/>
                  </a:ext>
                </a:extLst>
              </p:cNvPr>
              <p:cNvSpPr txBox="1"/>
              <p:nvPr/>
            </p:nvSpPr>
            <p:spPr>
              <a:xfrm>
                <a:off x="4845657" y="4725145"/>
                <a:ext cx="556472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A79D9CB-0B3E-E848-84FF-40D4FAF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57" y="4725145"/>
                <a:ext cx="5564728" cy="1008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="" xmlns:a16="http://schemas.microsoft.com/office/drawing/2014/main" id="{678308A3-7F6E-8346-9288-0B105F109B90}"/>
                  </a:ext>
                </a:extLst>
              </p:cNvPr>
              <p:cNvSpPr/>
              <p:nvPr/>
            </p:nvSpPr>
            <p:spPr>
              <a:xfrm>
                <a:off x="2561006" y="2679304"/>
                <a:ext cx="24285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8308A3-7F6E-8346-9288-0B105F109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06" y="2679304"/>
                <a:ext cx="2428550" cy="461665"/>
              </a:xfrm>
              <a:prstGeom prst="rect">
                <a:avLst/>
              </a:prstGeom>
              <a:blipFill rotWithShape="0">
                <a:blip r:embed="rId18"/>
                <a:stretch>
                  <a:fillRect r="-50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53CBA19D-E6E3-47F1-8E95-A4628CD3FD5B}"/>
              </a:ext>
            </a:extLst>
          </p:cNvPr>
          <p:cNvGrpSpPr/>
          <p:nvPr/>
        </p:nvGrpSpPr>
        <p:grpSpPr>
          <a:xfrm>
            <a:off x="5025887" y="2688069"/>
            <a:ext cx="2171910" cy="461665"/>
            <a:chOff x="3477153" y="2727099"/>
            <a:chExt cx="217191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Прямоугольник 11">
                  <a:extLst>
                    <a:ext uri="{FF2B5EF4-FFF2-40B4-BE49-F238E27FC236}">
                      <a16:creationId xmlns="" xmlns:a16="http://schemas.microsoft.com/office/drawing/2014/main" id="{348811A2-B794-A64A-8062-8109316A144F}"/>
                    </a:ext>
                  </a:extLst>
                </p:cNvPr>
                <p:cNvSpPr/>
                <p:nvPr/>
              </p:nvSpPr>
              <p:spPr>
                <a:xfrm>
                  <a:off x="4351351" y="272709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Прямоугольник 11">
                  <a:extLst>
                    <a:ext uri="{FF2B5EF4-FFF2-40B4-BE49-F238E27FC236}">
                      <a16:creationId xmlns:a16="http://schemas.microsoft.com/office/drawing/2014/main" id="{348811A2-B794-A64A-8062-8109316A14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51" y="2727099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>
                  <a:extLst>
                    <a:ext uri="{FF2B5EF4-FFF2-40B4-BE49-F238E27FC236}">
                      <a16:creationId xmlns="" xmlns:a16="http://schemas.microsoft.com/office/drawing/2014/main" id="{D44EE986-EA7D-EC40-8B3E-2191AED42E28}"/>
                    </a:ext>
                  </a:extLst>
                </p:cNvPr>
                <p:cNvSpPr/>
                <p:nvPr/>
              </p:nvSpPr>
              <p:spPr>
                <a:xfrm>
                  <a:off x="3914252" y="272709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D44EE986-EA7D-EC40-8B3E-2191AED42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252" y="2727099"/>
                  <a:ext cx="423514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>
                  <a:extLst>
                    <a:ext uri="{FF2B5EF4-FFF2-40B4-BE49-F238E27FC236}">
                      <a16:creationId xmlns="" xmlns:a16="http://schemas.microsoft.com/office/drawing/2014/main" id="{996A04F6-6D0C-0843-97B1-B5C4603887E8}"/>
                    </a:ext>
                  </a:extLst>
                </p:cNvPr>
                <p:cNvSpPr/>
                <p:nvPr/>
              </p:nvSpPr>
              <p:spPr>
                <a:xfrm>
                  <a:off x="3477153" y="272709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996A04F6-6D0C-0843-97B1-B5C460388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153" y="2727099"/>
                  <a:ext cx="423514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="" xmlns:a16="http://schemas.microsoft.com/office/drawing/2014/main" id="{16B5BE86-C028-CA4D-9FBC-E7A3F0C4EBDE}"/>
                    </a:ext>
                  </a:extLst>
                </p:cNvPr>
                <p:cNvSpPr/>
                <p:nvPr/>
              </p:nvSpPr>
              <p:spPr>
                <a:xfrm>
                  <a:off x="4788449" y="272709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6B5BE86-C028-CA4D-9FBC-E7A3F0C4E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449" y="2727099"/>
                  <a:ext cx="423514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35">
                  <a:extLst>
                    <a:ext uri="{FF2B5EF4-FFF2-40B4-BE49-F238E27FC236}">
                      <a16:creationId xmlns="" xmlns:a16="http://schemas.microsoft.com/office/drawing/2014/main" id="{ADC2309D-2826-0046-AE0C-B0F87BF28C72}"/>
                    </a:ext>
                  </a:extLst>
                </p:cNvPr>
                <p:cNvSpPr/>
                <p:nvPr/>
              </p:nvSpPr>
              <p:spPr>
                <a:xfrm>
                  <a:off x="5225549" y="2727099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ADC2309D-2826-0046-AE0C-B0F87BF28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549" y="2727099"/>
                  <a:ext cx="423514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="" xmlns:a16="http://schemas.microsoft.com/office/drawing/2014/main" id="{90E6933F-C703-5441-A4C4-A42E73E667BC}"/>
                  </a:ext>
                </a:extLst>
              </p:cNvPr>
              <p:cNvSpPr/>
              <p:nvPr/>
            </p:nvSpPr>
            <p:spPr>
              <a:xfrm>
                <a:off x="2818898" y="3119018"/>
                <a:ext cx="2170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E6933F-C703-5441-A4C4-A42E73E6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98" y="3119018"/>
                <a:ext cx="2170658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281" r="-56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F8E29AE-E087-43DC-8DE7-0C76B26FD32B}"/>
              </a:ext>
            </a:extLst>
          </p:cNvPr>
          <p:cNvGrpSpPr/>
          <p:nvPr/>
        </p:nvGrpSpPr>
        <p:grpSpPr>
          <a:xfrm>
            <a:off x="4996232" y="3145115"/>
            <a:ext cx="2231220" cy="461665"/>
            <a:chOff x="3417843" y="3144688"/>
            <a:chExt cx="22312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>
                  <a:extLst>
                    <a:ext uri="{FF2B5EF4-FFF2-40B4-BE49-F238E27FC236}">
                      <a16:creationId xmlns="" xmlns:a16="http://schemas.microsoft.com/office/drawing/2014/main" id="{7558F9E5-C473-3043-B510-EC292AC492D8}"/>
                    </a:ext>
                  </a:extLst>
                </p:cNvPr>
                <p:cNvSpPr/>
                <p:nvPr/>
              </p:nvSpPr>
              <p:spPr>
                <a:xfrm>
                  <a:off x="3417843" y="3144688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7558F9E5-C473-3043-B510-EC292AC49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843" y="3144688"/>
                  <a:ext cx="482824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Прямоугольник 37">
                  <a:extLst>
                    <a:ext uri="{FF2B5EF4-FFF2-40B4-BE49-F238E27FC236}">
                      <a16:creationId xmlns="" xmlns:a16="http://schemas.microsoft.com/office/drawing/2014/main" id="{581D5CA4-2A44-3244-8760-23F727456B65}"/>
                    </a:ext>
                  </a:extLst>
                </p:cNvPr>
                <p:cNvSpPr/>
                <p:nvPr/>
              </p:nvSpPr>
              <p:spPr>
                <a:xfrm>
                  <a:off x="4729140" y="3144688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Прямоугольник 37">
                  <a:extLst>
                    <a:ext uri="{FF2B5EF4-FFF2-40B4-BE49-F238E27FC236}">
                      <a16:creationId xmlns:a16="http://schemas.microsoft.com/office/drawing/2014/main" id="{581D5CA4-2A44-3244-8760-23F727456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140" y="3144688"/>
                  <a:ext cx="482824" cy="46166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Прямоугольник 38">
                  <a:extLst>
                    <a:ext uri="{FF2B5EF4-FFF2-40B4-BE49-F238E27FC236}">
                      <a16:creationId xmlns="" xmlns:a16="http://schemas.microsoft.com/office/drawing/2014/main" id="{FE927CC2-9265-D242-A16B-DBF9B823CAA8}"/>
                    </a:ext>
                  </a:extLst>
                </p:cNvPr>
                <p:cNvSpPr/>
                <p:nvPr/>
              </p:nvSpPr>
              <p:spPr>
                <a:xfrm>
                  <a:off x="5166239" y="3144688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Прямоугольник 38">
                  <a:extLst>
                    <a:ext uri="{FF2B5EF4-FFF2-40B4-BE49-F238E27FC236}">
                      <a16:creationId xmlns:a16="http://schemas.microsoft.com/office/drawing/2014/main" id="{FE927CC2-9265-D242-A16B-DBF9B823C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239" y="3144688"/>
                  <a:ext cx="482824" cy="46166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Прямоугольник 39">
                  <a:extLst>
                    <a:ext uri="{FF2B5EF4-FFF2-40B4-BE49-F238E27FC236}">
                      <a16:creationId xmlns="" xmlns:a16="http://schemas.microsoft.com/office/drawing/2014/main" id="{3CE0CBF2-2BB0-894D-A22D-36D61C6438E4}"/>
                    </a:ext>
                  </a:extLst>
                </p:cNvPr>
                <p:cNvSpPr/>
                <p:nvPr/>
              </p:nvSpPr>
              <p:spPr>
                <a:xfrm>
                  <a:off x="3854942" y="3144688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Прямоугольник 39">
                  <a:extLst>
                    <a:ext uri="{FF2B5EF4-FFF2-40B4-BE49-F238E27FC236}">
                      <a16:creationId xmlns:a16="http://schemas.microsoft.com/office/drawing/2014/main" id="{3CE0CBF2-2BB0-894D-A22D-36D61C643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42" y="3144688"/>
                  <a:ext cx="482824" cy="46166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="" xmlns:a16="http://schemas.microsoft.com/office/drawing/2014/main" id="{B364F7E0-66F5-2B4A-AAC9-BD4923F232FE}"/>
                    </a:ext>
                  </a:extLst>
                </p:cNvPr>
                <p:cNvSpPr/>
                <p:nvPr/>
              </p:nvSpPr>
              <p:spPr>
                <a:xfrm>
                  <a:off x="4292041" y="3144688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B364F7E0-66F5-2B4A-AAC9-BD4923F23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041" y="3144688"/>
                  <a:ext cx="482824" cy="46166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Заголовок 1">
            <a:extLst>
              <a:ext uri="{FF2B5EF4-FFF2-40B4-BE49-F238E27FC236}">
                <a16:creationId xmlns="" xmlns:a16="http://schemas.microsoft.com/office/drawing/2014/main" id="{A7F0BA54-80D5-B64B-84C2-62794A49D659}"/>
              </a:ext>
            </a:extLst>
          </p:cNvPr>
          <p:cNvSpPr txBox="1">
            <a:spLocks/>
          </p:cNvSpPr>
          <p:nvPr/>
        </p:nvSpPr>
        <p:spPr>
          <a:xfrm>
            <a:off x="1539841" y="235381"/>
            <a:ext cx="9144000" cy="620688"/>
          </a:xfrm>
          <a:prstGeom prst="rect">
            <a:avLst/>
          </a:prstGeom>
        </p:spPr>
        <p:txBody>
          <a:bodyPr vert="horz" lIns="91440" tIns="4572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Критерии Уилкоксона 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одновыборочный). Пример</a:t>
            </a:r>
            <a:endParaRPr lang="ru-RU" sz="2800" b="1" dirty="0">
              <a:solidFill>
                <a:srgbClr val="28516A"/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="" xmlns:a16="http://schemas.microsoft.com/office/drawing/2014/main" id="{EE969068-18E1-1441-B7F3-DF036B130B4C}"/>
                  </a:ext>
                </a:extLst>
              </p:cNvPr>
              <p:cNvSpPr/>
              <p:nvPr/>
            </p:nvSpPr>
            <p:spPr>
              <a:xfrm>
                <a:off x="4845657" y="5931051"/>
                <a:ext cx="1235018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969068-18E1-1441-B7F3-DF036B13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57" y="5931051"/>
                <a:ext cx="1235018" cy="60016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="" xmlns:a16="http://schemas.microsoft.com/office/drawing/2014/main" id="{96E9D5FC-70ED-F64B-AC2A-F56C39BF6403}"/>
                  </a:ext>
                </a:extLst>
              </p:cNvPr>
              <p:cNvSpPr/>
              <p:nvPr/>
            </p:nvSpPr>
            <p:spPr>
              <a:xfrm>
                <a:off x="8825634" y="1756448"/>
                <a:ext cx="1224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E9D5FC-70ED-F64B-AC2A-F56C39BF6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634" y="1756448"/>
                <a:ext cx="1224374" cy="461665"/>
              </a:xfrm>
              <a:prstGeom prst="rect">
                <a:avLst/>
              </a:prstGeom>
              <a:blipFill rotWithShape="0">
                <a:blip r:embed="rId3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Рисунок 47" descr="флажок установлен">
            <a:extLst>
              <a:ext uri="{FF2B5EF4-FFF2-40B4-BE49-F238E27FC236}">
                <a16:creationId xmlns="" xmlns:a16="http://schemas.microsoft.com/office/drawing/2014/main" id="{EFF490ED-2931-48ED-BB57-790F1BDFB142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25602" y="482518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660" y="1852120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4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0" y="1852120"/>
                <a:ext cx="3023896" cy="478365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036" y="2392154"/>
                <a:ext cx="2519840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5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36" y="2392154"/>
                <a:ext cx="2519840" cy="47836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6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36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="" xmlns:a16="http://schemas.microsoft.com/office/drawing/2014/main" id="{6051F9E5-9380-2945-B00A-EC834A8E672C}"/>
              </a:ext>
            </a:extLst>
          </p:cNvPr>
          <p:cNvSpPr txBox="1">
            <a:spLocks/>
          </p:cNvSpPr>
          <p:nvPr/>
        </p:nvSpPr>
        <p:spPr>
          <a:xfrm>
            <a:off x="2207569" y="850364"/>
            <a:ext cx="7452109" cy="5013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6847" y="159721"/>
            <a:ext cx="9144000" cy="620688"/>
          </a:xfrm>
        </p:spPr>
        <p:txBody>
          <a:bodyPr vert="horz" lIns="91440" tIns="45720" rIns="0" bIns="0" rtlCol="0" anchor="t"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Критерии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Уилкоксона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двухвыборочный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="" xmlns:a16="http://schemas.microsoft.com/office/drawing/2014/main" id="{1CD9B9B7-A581-A941-8A32-AA73AEA15165}"/>
                  </a:ext>
                </a:extLst>
              </p:cNvPr>
              <p:cNvSpPr/>
              <p:nvPr/>
            </p:nvSpPr>
            <p:spPr>
              <a:xfrm>
                <a:off x="1423236" y="1527471"/>
                <a:ext cx="2155590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D9B9B7-A581-A941-8A32-AA73AEA15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36" y="1527471"/>
                <a:ext cx="2155590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3236" y="3202212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4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36" y="3202212"/>
                <a:ext cx="302389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3236" y="3709801"/>
                <a:ext cx="286835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36" y="3709801"/>
                <a:ext cx="2868354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="" xmlns:a16="http://schemas.microsoft.com/office/drawing/2014/main" id="{74C2EE61-4329-E649-AD88-08FBADC0803E}"/>
                  </a:ext>
                </a:extLst>
              </p:cNvPr>
              <p:cNvSpPr/>
              <p:nvPr/>
            </p:nvSpPr>
            <p:spPr>
              <a:xfrm>
                <a:off x="1423236" y="2031782"/>
                <a:ext cx="2056076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C2EE61-4329-E649-AD88-08FBADC08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36" y="2031782"/>
                <a:ext cx="2056076" cy="6001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5">
            <a:extLst>
              <a:ext uri="{FF2B5EF4-FFF2-40B4-BE49-F238E27FC236}">
                <a16:creationId xmlns="" xmlns:a16="http://schemas.microsoft.com/office/drawing/2014/main" id="{8B857841-8ECF-D746-8923-10BEB9F42ED1}"/>
              </a:ext>
            </a:extLst>
          </p:cNvPr>
          <p:cNvSpPr txBox="1">
            <a:spLocks/>
          </p:cNvSpPr>
          <p:nvPr/>
        </p:nvSpPr>
        <p:spPr>
          <a:xfrm>
            <a:off x="1423236" y="2708794"/>
            <a:ext cx="2940274" cy="3397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400" b="1" dirty="0"/>
              <a:t>Выборки связанные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99DE9CE-5EBB-5C44-A27D-0BACC7774C85}"/>
                  </a:ext>
                </a:extLst>
              </p:cNvPr>
              <p:cNvSpPr txBox="1"/>
              <p:nvPr/>
            </p:nvSpPr>
            <p:spPr>
              <a:xfrm>
                <a:off x="2136001" y="5085072"/>
                <a:ext cx="539448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9DE9CE-5EBB-5C44-A27D-0BACC777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01" y="5085072"/>
                <a:ext cx="5394489" cy="10082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бъект 5">
            <a:extLst>
              <a:ext uri="{FF2B5EF4-FFF2-40B4-BE49-F238E27FC236}">
                <a16:creationId xmlns="" xmlns:a16="http://schemas.microsoft.com/office/drawing/2014/main" id="{F65CA6FE-0B3A-6F47-8996-32FF890CA8DB}"/>
              </a:ext>
            </a:extLst>
          </p:cNvPr>
          <p:cNvSpPr txBox="1">
            <a:spLocks/>
          </p:cNvSpPr>
          <p:nvPr/>
        </p:nvSpPr>
        <p:spPr>
          <a:xfrm>
            <a:off x="2136001" y="4545071"/>
            <a:ext cx="4098839" cy="4141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F82AC895-B061-034B-A52E-3ABDF8093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6106" y="1020082"/>
            <a:ext cx="4579138" cy="287663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FEDDA26-794D-2043-A771-4A1B6DFD2E37}"/>
              </a:ext>
            </a:extLst>
          </p:cNvPr>
          <p:cNvSpPr/>
          <p:nvPr/>
        </p:nvSpPr>
        <p:spPr>
          <a:xfrm>
            <a:off x="8311446" y="4564432"/>
            <a:ext cx="1975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Критическая область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409657BE-2F9D-B143-8969-C634361D4223}"/>
              </a:ext>
            </a:extLst>
          </p:cNvPr>
          <p:cNvSpPr/>
          <p:nvPr/>
        </p:nvSpPr>
        <p:spPr>
          <a:xfrm>
            <a:off x="7261034" y="3308503"/>
            <a:ext cx="801228" cy="317322"/>
          </a:xfrm>
          <a:prstGeom prst="ellipse">
            <a:avLst/>
          </a:prstGeom>
          <a:solidFill>
            <a:srgbClr val="C0504D">
              <a:alpha val="20000"/>
            </a:srgbClr>
          </a:solidFill>
          <a:ln w="38100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B30058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="" xmlns:a16="http://schemas.microsoft.com/office/drawing/2014/main" id="{568F8106-1697-7646-B738-17EF4A7A32F4}"/>
              </a:ext>
            </a:extLst>
          </p:cNvPr>
          <p:cNvCxnSpPr>
            <a:cxnSpLocks/>
          </p:cNvCxnSpPr>
          <p:nvPr/>
        </p:nvCxnSpPr>
        <p:spPr>
          <a:xfrm flipH="1" flipV="1">
            <a:off x="7809903" y="3752425"/>
            <a:ext cx="1055027" cy="792646"/>
          </a:xfrm>
          <a:prstGeom prst="straightConnector1">
            <a:avLst/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="" xmlns:a16="http://schemas.microsoft.com/office/drawing/2014/main" id="{E2705E37-2D47-47E7-BAC0-70B7FC63D3A0}"/>
              </a:ext>
            </a:extLst>
          </p:cNvPr>
          <p:cNvSpPr/>
          <p:nvPr/>
        </p:nvSpPr>
        <p:spPr>
          <a:xfrm>
            <a:off x="10504660" y="3441395"/>
            <a:ext cx="801228" cy="317322"/>
          </a:xfrm>
          <a:prstGeom prst="ellipse">
            <a:avLst/>
          </a:prstGeom>
          <a:solidFill>
            <a:srgbClr val="C0504D">
              <a:alpha val="20000"/>
            </a:srgbClr>
          </a:solidFill>
          <a:ln w="38100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B30058"/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="" xmlns:a16="http://schemas.microsoft.com/office/drawing/2014/main" id="{BB308A33-A6B1-4B0A-ABBF-09FF56F5019D}"/>
              </a:ext>
            </a:extLst>
          </p:cNvPr>
          <p:cNvCxnSpPr>
            <a:cxnSpLocks/>
          </p:cNvCxnSpPr>
          <p:nvPr/>
        </p:nvCxnSpPr>
        <p:spPr>
          <a:xfrm flipV="1">
            <a:off x="9702164" y="3802277"/>
            <a:ext cx="1170492" cy="718595"/>
          </a:xfrm>
          <a:prstGeom prst="straightConnector1">
            <a:avLst/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10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="" xmlns:a16="http://schemas.microsoft.com/office/drawing/2014/main" id="{FB845C10-1E89-C34E-BC2E-5F5842B3B4BD}"/>
              </a:ext>
            </a:extLst>
          </p:cNvPr>
          <p:cNvSpPr/>
          <p:nvPr/>
        </p:nvSpPr>
        <p:spPr>
          <a:xfrm>
            <a:off x="4939751" y="611633"/>
            <a:ext cx="8166786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/>
            <a:endParaRPr sz="1600" dirty="0">
              <a:latin typeface="DIN Alternate Bold"/>
              <a:ea typeface="DIN Alternate Bold"/>
              <a:cs typeface="DIN Alternate Bold"/>
            </a:endParaRPr>
          </a:p>
        </p:txBody>
      </p:sp>
      <p:sp>
        <p:nvSpPr>
          <p:cNvPr id="5" name="Объект 5">
            <a:extLst>
              <a:ext uri="{FF2B5EF4-FFF2-40B4-BE49-F238E27FC236}">
                <a16:creationId xmlns="" xmlns:a16="http://schemas.microsoft.com/office/drawing/2014/main" id="{6051F9E5-9380-2945-B00A-EC834A8E672C}"/>
              </a:ext>
            </a:extLst>
          </p:cNvPr>
          <p:cNvSpPr txBox="1">
            <a:spLocks/>
          </p:cNvSpPr>
          <p:nvPr/>
        </p:nvSpPr>
        <p:spPr>
          <a:xfrm>
            <a:off x="2063553" y="850364"/>
            <a:ext cx="7596125" cy="5013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  <a:buNone/>
            </a:pPr>
            <a:endParaRPr lang="ru-RU" sz="2400" dirty="0">
              <a:solidFill>
                <a:srgbClr val="5C5B5C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rgbClr val="0059A9"/>
              </a:buClr>
            </a:pPr>
            <a:endParaRPr lang="ru-RU" sz="2400" dirty="0">
              <a:solidFill>
                <a:srgbClr val="5C5B5C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182" y="125009"/>
            <a:ext cx="9444842" cy="620688"/>
          </a:xfrm>
        </p:spPr>
        <p:txBody>
          <a:bodyPr vert="horz" lIns="91440" tIns="45720" rIns="0" bIns="0" rtlCol="0" anchor="t"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Критерии Уилкоксона 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двухвыборочный). Пример</a:t>
            </a:r>
            <a:endParaRPr lang="ru-RU" sz="2800" b="1" dirty="0">
              <a:solidFill>
                <a:srgbClr val="28516A"/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7333E52-1BA3-D94F-A73E-AEC667A9C028}"/>
              </a:ext>
            </a:extLst>
          </p:cNvPr>
          <p:cNvSpPr txBox="1">
            <a:spLocks/>
          </p:cNvSpPr>
          <p:nvPr/>
        </p:nvSpPr>
        <p:spPr>
          <a:xfrm>
            <a:off x="749501" y="976717"/>
            <a:ext cx="10723418" cy="804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аны показатели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и после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терапии новым препаратом для лечения основного заболевания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 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 в среднем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исследуемый препарат не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id="{9139164D-B93A-1747-ACB1-8FD00CA6A4D9}"/>
                  </a:ext>
                </a:extLst>
              </p:cNvPr>
              <p:cNvSpPr/>
              <p:nvPr/>
            </p:nvSpPr>
            <p:spPr>
              <a:xfrm>
                <a:off x="4680785" y="1772817"/>
                <a:ext cx="4676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54, 67, 56, 55, 55, 90, 71, 72, 69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39164D-B93A-1747-ACB1-8FD00CA6A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85" y="1772817"/>
                <a:ext cx="46762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="" xmlns:a16="http://schemas.microsoft.com/office/drawing/2014/main" id="{F5CB809C-4FEE-C040-BA7B-E6276DAF1EB0}"/>
                  </a:ext>
                </a:extLst>
              </p:cNvPr>
              <p:cNvSpPr/>
              <p:nvPr/>
            </p:nvSpPr>
            <p:spPr>
              <a:xfrm>
                <a:off x="4703168" y="2274703"/>
                <a:ext cx="4676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7, 52, 60, 60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58, 60, 70, 81, 87, 60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CB809C-4FEE-C040-BA7B-E6276DAF1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68" y="2274703"/>
                <a:ext cx="46762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5">
            <a:extLst>
              <a:ext uri="{FF2B5EF4-FFF2-40B4-BE49-F238E27FC236}">
                <a16:creationId xmlns="" xmlns:a16="http://schemas.microsoft.com/office/drawing/2014/main" id="{BD86EA1F-E2FF-A449-A691-3DC19345890F}"/>
              </a:ext>
            </a:extLst>
          </p:cNvPr>
          <p:cNvSpPr txBox="1">
            <a:spLocks/>
          </p:cNvSpPr>
          <p:nvPr/>
        </p:nvSpPr>
        <p:spPr>
          <a:xfrm>
            <a:off x="3240626" y="1821286"/>
            <a:ext cx="1349717" cy="3397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400" b="1" dirty="0"/>
              <a:t>До</a:t>
            </a:r>
            <a:r>
              <a:rPr lang="en-US" sz="2400" b="1" dirty="0"/>
              <a:t>:</a:t>
            </a:r>
            <a:endParaRPr lang="ru-RU" sz="2400" dirty="0"/>
          </a:p>
        </p:txBody>
      </p:sp>
      <p:sp>
        <p:nvSpPr>
          <p:cNvPr id="14" name="Объект 5">
            <a:extLst>
              <a:ext uri="{FF2B5EF4-FFF2-40B4-BE49-F238E27FC236}">
                <a16:creationId xmlns="" xmlns:a16="http://schemas.microsoft.com/office/drawing/2014/main" id="{C207A3EE-400D-DA46-8D94-51EE00A14696}"/>
              </a:ext>
            </a:extLst>
          </p:cNvPr>
          <p:cNvSpPr txBox="1">
            <a:spLocks/>
          </p:cNvSpPr>
          <p:nvPr/>
        </p:nvSpPr>
        <p:spPr>
          <a:xfrm>
            <a:off x="3240626" y="2320562"/>
            <a:ext cx="1349717" cy="3397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2400" b="1" dirty="0"/>
              <a:t>После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="" xmlns:a16="http://schemas.microsoft.com/office/drawing/2014/main" id="{2FB351BC-C852-6842-B92A-95AA3235C7E1}"/>
                  </a:ext>
                </a:extLst>
              </p:cNvPr>
              <p:cNvSpPr/>
              <p:nvPr/>
            </p:nvSpPr>
            <p:spPr>
              <a:xfrm>
                <a:off x="3762147" y="4169920"/>
                <a:ext cx="18519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набл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B351BC-C852-6842-B92A-95AA3235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7" y="4169920"/>
                <a:ext cx="18519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="" xmlns:a16="http://schemas.microsoft.com/office/drawing/2014/main" id="{100F4722-C191-BD4F-B662-77A511E7025D}"/>
                  </a:ext>
                </a:extLst>
              </p:cNvPr>
              <p:cNvSpPr/>
              <p:nvPr/>
            </p:nvSpPr>
            <p:spPr>
              <a:xfrm>
                <a:off x="6709744" y="4153344"/>
                <a:ext cx="2698624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504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кр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0F4722-C191-BD4F-B662-77A511E7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4" y="4153344"/>
                <a:ext cx="2698624" cy="494815"/>
              </a:xfrm>
              <a:prstGeom prst="rect">
                <a:avLst/>
              </a:prstGeom>
              <a:blipFill rotWithShape="0"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0D6AF683-9962-42D7-976B-E70699D00E08}"/>
              </a:ext>
            </a:extLst>
          </p:cNvPr>
          <p:cNvGrpSpPr/>
          <p:nvPr/>
        </p:nvGrpSpPr>
        <p:grpSpPr>
          <a:xfrm>
            <a:off x="3403577" y="2719050"/>
            <a:ext cx="5784084" cy="464480"/>
            <a:chOff x="1494592" y="2719050"/>
            <a:chExt cx="5784084" cy="464480"/>
          </a:xfrm>
        </p:grpSpPr>
        <p:grpSp>
          <p:nvGrpSpPr>
            <p:cNvPr id="3" name="Группа 2">
              <a:extLst>
                <a:ext uri="{FF2B5EF4-FFF2-40B4-BE49-F238E27FC236}">
                  <a16:creationId xmlns="" xmlns:a16="http://schemas.microsoft.com/office/drawing/2014/main" id="{AA52366C-7863-44F7-B1E1-E9940669F594}"/>
                </a:ext>
              </a:extLst>
            </p:cNvPr>
            <p:cNvGrpSpPr/>
            <p:nvPr/>
          </p:nvGrpSpPr>
          <p:grpSpPr>
            <a:xfrm>
              <a:off x="2915816" y="2719050"/>
              <a:ext cx="4362860" cy="461665"/>
              <a:chOff x="2915816" y="2719050"/>
              <a:chExt cx="436286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Прямоугольник 18">
                    <a:extLst>
                      <a:ext uri="{FF2B5EF4-FFF2-40B4-BE49-F238E27FC236}">
                        <a16:creationId xmlns="" xmlns:a16="http://schemas.microsoft.com/office/drawing/2014/main" id="{0CA3D863-DFD6-E943-81BD-9783AE5246CC}"/>
                      </a:ext>
                    </a:extLst>
                  </p:cNvPr>
                  <p:cNvSpPr/>
                  <p:nvPr/>
                </p:nvSpPr>
                <p:spPr>
                  <a:xfrm>
                    <a:off x="2915816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Прямоугольник 18">
                    <a:extLst>
                      <a:ext uri="{FF2B5EF4-FFF2-40B4-BE49-F238E27FC236}">
                        <a16:creationId xmlns:a16="http://schemas.microsoft.com/office/drawing/2014/main" id="{0CA3D863-DFD6-E943-81BD-9783AE5246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2719050"/>
                    <a:ext cx="42351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Прямоугольник 15">
                    <a:extLst>
                      <a:ext uri="{FF2B5EF4-FFF2-40B4-BE49-F238E27FC236}">
                        <a16:creationId xmlns="" xmlns:a16="http://schemas.microsoft.com/office/drawing/2014/main" id="{60B89D11-35BA-B241-AB2B-A384AD4B86E7}"/>
                      </a:ext>
                    </a:extLst>
                  </p:cNvPr>
                  <p:cNvSpPr/>
                  <p:nvPr/>
                </p:nvSpPr>
                <p:spPr>
                  <a:xfrm>
                    <a:off x="3304541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Прямоугольник 15">
                    <a:extLst>
                      <a:ext uri="{FF2B5EF4-FFF2-40B4-BE49-F238E27FC236}">
                        <a16:creationId xmlns:a16="http://schemas.microsoft.com/office/drawing/2014/main" id="{60B89D11-35BA-B241-AB2B-A384AD4B86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4541" y="2719050"/>
                    <a:ext cx="42351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Прямоугольник 16">
                    <a:extLst>
                      <a:ext uri="{FF2B5EF4-FFF2-40B4-BE49-F238E27FC236}">
                        <a16:creationId xmlns="" xmlns:a16="http://schemas.microsoft.com/office/drawing/2014/main" id="{FF438F2B-4F09-EE49-93E8-1C18B55AC545}"/>
                      </a:ext>
                    </a:extLst>
                  </p:cNvPr>
                  <p:cNvSpPr/>
                  <p:nvPr/>
                </p:nvSpPr>
                <p:spPr>
                  <a:xfrm>
                    <a:off x="3693266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Прямоугольник 16">
                    <a:extLst>
                      <a:ext uri="{FF2B5EF4-FFF2-40B4-BE49-F238E27FC236}">
                        <a16:creationId xmlns:a16="http://schemas.microsoft.com/office/drawing/2014/main" id="{FF438F2B-4F09-EE49-93E8-1C18B55AC5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3266" y="2719050"/>
                    <a:ext cx="42351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Прямоугольник 17">
                    <a:extLst>
                      <a:ext uri="{FF2B5EF4-FFF2-40B4-BE49-F238E27FC236}">
                        <a16:creationId xmlns="" xmlns:a16="http://schemas.microsoft.com/office/drawing/2014/main" id="{3F2F2CEB-A157-6A43-8182-E514B805700A}"/>
                      </a:ext>
                    </a:extLst>
                  </p:cNvPr>
                  <p:cNvSpPr/>
                  <p:nvPr/>
                </p:nvSpPr>
                <p:spPr>
                  <a:xfrm>
                    <a:off x="4081991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Прямоугольник 17">
                    <a:extLst>
                      <a:ext uri="{FF2B5EF4-FFF2-40B4-BE49-F238E27FC236}">
                        <a16:creationId xmlns:a16="http://schemas.microsoft.com/office/drawing/2014/main" id="{3F2F2CEB-A157-6A43-8182-E514B80570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991" y="2719050"/>
                    <a:ext cx="42351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Прямоугольник 20">
                    <a:extLst>
                      <a:ext uri="{FF2B5EF4-FFF2-40B4-BE49-F238E27FC236}">
                        <a16:creationId xmlns="" xmlns:a16="http://schemas.microsoft.com/office/drawing/2014/main" id="{29C88F7B-18A2-904E-A06B-75C469C55EC0}"/>
                      </a:ext>
                    </a:extLst>
                  </p:cNvPr>
                  <p:cNvSpPr/>
                  <p:nvPr/>
                </p:nvSpPr>
                <p:spPr>
                  <a:xfrm>
                    <a:off x="4470716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Прямоугольник 20">
                    <a:extLst>
                      <a:ext uri="{FF2B5EF4-FFF2-40B4-BE49-F238E27FC236}">
                        <a16:creationId xmlns:a16="http://schemas.microsoft.com/office/drawing/2014/main" id="{29C88F7B-18A2-904E-A06B-75C469C55E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716" y="2719050"/>
                    <a:ext cx="42351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Прямоугольник 21">
                    <a:extLst>
                      <a:ext uri="{FF2B5EF4-FFF2-40B4-BE49-F238E27FC236}">
                        <a16:creationId xmlns="" xmlns:a16="http://schemas.microsoft.com/office/drawing/2014/main" id="{D0C9796E-64FE-9944-81E6-9AA54034BFBC}"/>
                      </a:ext>
                    </a:extLst>
                  </p:cNvPr>
                  <p:cNvSpPr/>
                  <p:nvPr/>
                </p:nvSpPr>
                <p:spPr>
                  <a:xfrm>
                    <a:off x="4859441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Прямоугольник 21">
                    <a:extLst>
                      <a:ext uri="{FF2B5EF4-FFF2-40B4-BE49-F238E27FC236}">
                        <a16:creationId xmlns:a16="http://schemas.microsoft.com/office/drawing/2014/main" id="{D0C9796E-64FE-9944-81E6-9AA54034BF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441" y="2719050"/>
                    <a:ext cx="42351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Прямоугольник 22">
                    <a:extLst>
                      <a:ext uri="{FF2B5EF4-FFF2-40B4-BE49-F238E27FC236}">
                        <a16:creationId xmlns="" xmlns:a16="http://schemas.microsoft.com/office/drawing/2014/main" id="{91158CE0-733E-F443-AB2A-7367C341D06D}"/>
                      </a:ext>
                    </a:extLst>
                  </p:cNvPr>
                  <p:cNvSpPr/>
                  <p:nvPr/>
                </p:nvSpPr>
                <p:spPr>
                  <a:xfrm>
                    <a:off x="5248166" y="2719050"/>
                    <a:ext cx="59343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Прямоугольник 22">
                    <a:extLst>
                      <a:ext uri="{FF2B5EF4-FFF2-40B4-BE49-F238E27FC236}">
                        <a16:creationId xmlns:a16="http://schemas.microsoft.com/office/drawing/2014/main" id="{91158CE0-733E-F443-AB2A-7367C341D0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8166" y="2719050"/>
                    <a:ext cx="593432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Прямоугольник 23">
                    <a:extLst>
                      <a:ext uri="{FF2B5EF4-FFF2-40B4-BE49-F238E27FC236}">
                        <a16:creationId xmlns="" xmlns:a16="http://schemas.microsoft.com/office/drawing/2014/main" id="{7871DC0D-E9CE-4943-88FE-8E9042FEFDA5}"/>
                      </a:ext>
                    </a:extLst>
                  </p:cNvPr>
                  <p:cNvSpPr/>
                  <p:nvPr/>
                </p:nvSpPr>
                <p:spPr>
                  <a:xfrm>
                    <a:off x="5806809" y="2719050"/>
                    <a:ext cx="59343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Прямоугольник 23">
                    <a:extLst>
                      <a:ext uri="{FF2B5EF4-FFF2-40B4-BE49-F238E27FC236}">
                        <a16:creationId xmlns:a16="http://schemas.microsoft.com/office/drawing/2014/main" id="{7871DC0D-E9CE-4943-88FE-8E9042FEFD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809" y="2719050"/>
                    <a:ext cx="593432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Прямоугольник 24">
                    <a:extLst>
                      <a:ext uri="{FF2B5EF4-FFF2-40B4-BE49-F238E27FC236}">
                        <a16:creationId xmlns="" xmlns:a16="http://schemas.microsoft.com/office/drawing/2014/main" id="{1F16C987-C30F-054D-BC05-435EF5D82ABF}"/>
                      </a:ext>
                    </a:extLst>
                  </p:cNvPr>
                  <p:cNvSpPr/>
                  <p:nvPr/>
                </p:nvSpPr>
                <p:spPr>
                  <a:xfrm>
                    <a:off x="6365452" y="2719050"/>
                    <a:ext cx="52450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5</a:t>
                    </a:r>
                    <a:endParaRPr lang="ru-RU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Прямоугольник 24">
                    <a:extLst>
                      <a:ext uri="{FF2B5EF4-FFF2-40B4-BE49-F238E27FC236}">
                        <a16:creationId xmlns:a16="http://schemas.microsoft.com/office/drawing/2014/main" id="{1F16C987-C30F-054D-BC05-435EF5D82A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5452" y="2719050"/>
                    <a:ext cx="524503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26" t="-10526" r="-1860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Прямоугольник 25">
                    <a:extLst>
                      <a:ext uri="{FF2B5EF4-FFF2-40B4-BE49-F238E27FC236}">
                        <a16:creationId xmlns="" xmlns:a16="http://schemas.microsoft.com/office/drawing/2014/main" id="{75D0E081-6F05-C34F-8B42-C60B870FE12C}"/>
                      </a:ext>
                    </a:extLst>
                  </p:cNvPr>
                  <p:cNvSpPr/>
                  <p:nvPr/>
                </p:nvSpPr>
                <p:spPr>
                  <a:xfrm>
                    <a:off x="6855162" y="2719050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Прямоугольник 25">
                    <a:extLst>
                      <a:ext uri="{FF2B5EF4-FFF2-40B4-BE49-F238E27FC236}">
                        <a16:creationId xmlns:a16="http://schemas.microsoft.com/office/drawing/2014/main" id="{75D0E081-6F05-C34F-8B42-C60B870FE1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5162" y="2719050"/>
                    <a:ext cx="42351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Прямоугольник 37">
                  <a:extLst>
                    <a:ext uri="{FF2B5EF4-FFF2-40B4-BE49-F238E27FC236}">
                      <a16:creationId xmlns="" xmlns:a16="http://schemas.microsoft.com/office/drawing/2014/main" id="{B8499196-F10B-E745-AA40-7D2C7348405E}"/>
                    </a:ext>
                  </a:extLst>
                </p:cNvPr>
                <p:cNvSpPr/>
                <p:nvPr/>
              </p:nvSpPr>
              <p:spPr>
                <a:xfrm>
                  <a:off x="1494592" y="2721865"/>
                  <a:ext cx="13492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Прямоугольник 3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8499196-F10B-E745-AA40-7D2C73484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592" y="2721865"/>
                  <a:ext cx="1349216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="" xmlns:a16="http://schemas.microsoft.com/office/drawing/2014/main" id="{AB06DC5C-4E8C-42CE-BC20-5FCE76D3887F}"/>
              </a:ext>
            </a:extLst>
          </p:cNvPr>
          <p:cNvGrpSpPr/>
          <p:nvPr/>
        </p:nvGrpSpPr>
        <p:grpSpPr>
          <a:xfrm>
            <a:off x="2490444" y="3126036"/>
            <a:ext cx="6657121" cy="510154"/>
            <a:chOff x="581458" y="3126036"/>
            <a:chExt cx="6657121" cy="510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Прямоугольник 54">
                  <a:extLst>
                    <a:ext uri="{FF2B5EF4-FFF2-40B4-BE49-F238E27FC236}">
                      <a16:creationId xmlns="" xmlns:a16="http://schemas.microsoft.com/office/drawing/2014/main" id="{1EE9B1B6-9DE9-5945-8248-818BD499BCCA}"/>
                    </a:ext>
                  </a:extLst>
                </p:cNvPr>
                <p:cNvSpPr/>
                <p:nvPr/>
              </p:nvSpPr>
              <p:spPr>
                <a:xfrm>
                  <a:off x="581458" y="3126036"/>
                  <a:ext cx="2262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EE9B1B6-9DE9-5945-8248-818BD499B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58" y="3126036"/>
                  <a:ext cx="2262350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27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Группа 3">
              <a:extLst>
                <a:ext uri="{FF2B5EF4-FFF2-40B4-BE49-F238E27FC236}">
                  <a16:creationId xmlns="" xmlns:a16="http://schemas.microsoft.com/office/drawing/2014/main" id="{A3F3D242-8C8D-4086-A546-DB08E59DCDCB}"/>
                </a:ext>
              </a:extLst>
            </p:cNvPr>
            <p:cNvGrpSpPr/>
            <p:nvPr/>
          </p:nvGrpSpPr>
          <p:grpSpPr>
            <a:xfrm>
              <a:off x="2915816" y="3174525"/>
              <a:ext cx="4322763" cy="461665"/>
              <a:chOff x="2927920" y="3174603"/>
              <a:chExt cx="4322763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Прямоугольник 31">
                    <a:extLst>
                      <a:ext uri="{FF2B5EF4-FFF2-40B4-BE49-F238E27FC236}">
                        <a16:creationId xmlns="" xmlns:a16="http://schemas.microsoft.com/office/drawing/2014/main" id="{AFFA658C-2C57-8F4D-8729-12F8D3E535D1}"/>
                      </a:ext>
                    </a:extLst>
                  </p:cNvPr>
                  <p:cNvSpPr/>
                  <p:nvPr/>
                </p:nvSpPr>
                <p:spPr>
                  <a:xfrm>
                    <a:off x="375666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Прямоугольник 31">
                    <a:extLst>
                      <a:ext uri="{FF2B5EF4-FFF2-40B4-BE49-F238E27FC236}">
                        <a16:creationId xmlns:a16="http://schemas.microsoft.com/office/drawing/2014/main" id="{AFFA658C-2C57-8F4D-8729-12F8D3E535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6660" y="3174603"/>
                    <a:ext cx="42351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Прямоугольник 39">
                    <a:extLst>
                      <a:ext uri="{FF2B5EF4-FFF2-40B4-BE49-F238E27FC236}">
                        <a16:creationId xmlns="" xmlns:a16="http://schemas.microsoft.com/office/drawing/2014/main" id="{6F9D6E5F-2D5A-6740-B2D7-D4041F64032F}"/>
                      </a:ext>
                    </a:extLst>
                  </p:cNvPr>
                  <p:cNvSpPr/>
                  <p:nvPr/>
                </p:nvSpPr>
                <p:spPr>
                  <a:xfrm>
                    <a:off x="6827169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Прямоугольник 39">
                    <a:extLst>
                      <a:ext uri="{FF2B5EF4-FFF2-40B4-BE49-F238E27FC236}">
                        <a16:creationId xmlns:a16="http://schemas.microsoft.com/office/drawing/2014/main" id="{6F9D6E5F-2D5A-6740-B2D7-D4041F6403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169" y="3174603"/>
                    <a:ext cx="42351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Прямоугольник 40">
                    <a:extLst>
                      <a:ext uri="{FF2B5EF4-FFF2-40B4-BE49-F238E27FC236}">
                        <a16:creationId xmlns="" xmlns:a16="http://schemas.microsoft.com/office/drawing/2014/main" id="{E77D6667-333E-F041-BCDE-3DD083EC36CD}"/>
                      </a:ext>
                    </a:extLst>
                  </p:cNvPr>
                  <p:cNvSpPr/>
                  <p:nvPr/>
                </p:nvSpPr>
                <p:spPr>
                  <a:xfrm>
                    <a:off x="5998428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Прямоугольник 40">
                    <a:extLst>
                      <a:ext uri="{FF2B5EF4-FFF2-40B4-BE49-F238E27FC236}">
                        <a16:creationId xmlns:a16="http://schemas.microsoft.com/office/drawing/2014/main" id="{E77D6667-333E-F041-BCDE-3DD083EC36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428" y="3174603"/>
                    <a:ext cx="423514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Прямоугольник 41">
                    <a:extLst>
                      <a:ext uri="{FF2B5EF4-FFF2-40B4-BE49-F238E27FC236}">
                        <a16:creationId xmlns="" xmlns:a16="http://schemas.microsoft.com/office/drawing/2014/main" id="{A66A3A9E-956B-DD4D-B242-57D91A944146}"/>
                      </a:ext>
                    </a:extLst>
                  </p:cNvPr>
                  <p:cNvSpPr/>
                  <p:nvPr/>
                </p:nvSpPr>
                <p:spPr>
                  <a:xfrm>
                    <a:off x="6412798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Прямоугольник 41">
                    <a:extLst>
                      <a:ext uri="{FF2B5EF4-FFF2-40B4-BE49-F238E27FC236}">
                        <a16:creationId xmlns:a16="http://schemas.microsoft.com/office/drawing/2014/main" id="{A66A3A9E-956B-DD4D-B242-57D91A9441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798" y="3174603"/>
                    <a:ext cx="423514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Прямоугольник 42">
                    <a:extLst>
                      <a:ext uri="{FF2B5EF4-FFF2-40B4-BE49-F238E27FC236}">
                        <a16:creationId xmlns="" xmlns:a16="http://schemas.microsoft.com/office/drawing/2014/main" id="{EEDCB5D6-6D9F-D24F-AB2F-87140426A405}"/>
                      </a:ext>
                    </a:extLst>
                  </p:cNvPr>
                  <p:cNvSpPr/>
                  <p:nvPr/>
                </p:nvSpPr>
                <p:spPr>
                  <a:xfrm>
                    <a:off x="5414140" y="3174603"/>
                    <a:ext cx="59343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Прямоугольник 42">
                    <a:extLst>
                      <a:ext uri="{FF2B5EF4-FFF2-40B4-BE49-F238E27FC236}">
                        <a16:creationId xmlns:a16="http://schemas.microsoft.com/office/drawing/2014/main" id="{EEDCB5D6-6D9F-D24F-AB2F-87140426A4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4140" y="3174603"/>
                    <a:ext cx="593432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Прямоугольник 57">
                    <a:extLst>
                      <a:ext uri="{FF2B5EF4-FFF2-40B4-BE49-F238E27FC236}">
                        <a16:creationId xmlns="" xmlns:a16="http://schemas.microsoft.com/office/drawing/2014/main" id="{8A133D4E-7BCC-FB47-9647-1CCFADC65E95}"/>
                      </a:ext>
                    </a:extLst>
                  </p:cNvPr>
                  <p:cNvSpPr/>
                  <p:nvPr/>
                </p:nvSpPr>
                <p:spPr>
                  <a:xfrm>
                    <a:off x="292792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Прямоугольник 57">
                    <a:extLst>
                      <a:ext uri="{FF2B5EF4-FFF2-40B4-BE49-F238E27FC236}">
                        <a16:creationId xmlns:a16="http://schemas.microsoft.com/office/drawing/2014/main" id="{8A133D4E-7BCC-FB47-9647-1CCFADC65E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920" y="3174603"/>
                    <a:ext cx="423514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Прямоугольник 58">
                    <a:extLst>
                      <a:ext uri="{FF2B5EF4-FFF2-40B4-BE49-F238E27FC236}">
                        <a16:creationId xmlns="" xmlns:a16="http://schemas.microsoft.com/office/drawing/2014/main" id="{BA5798D4-7DE9-2D42-8ACE-AAF5B6088B5A}"/>
                      </a:ext>
                    </a:extLst>
                  </p:cNvPr>
                  <p:cNvSpPr/>
                  <p:nvPr/>
                </p:nvSpPr>
                <p:spPr>
                  <a:xfrm>
                    <a:off x="334229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Прямоугольник 58">
                    <a:extLst>
                      <a:ext uri="{FF2B5EF4-FFF2-40B4-BE49-F238E27FC236}">
                        <a16:creationId xmlns:a16="http://schemas.microsoft.com/office/drawing/2014/main" id="{BA5798D4-7DE9-2D42-8ACE-AAF5B6088B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2290" y="3174603"/>
                    <a:ext cx="423514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Прямоугольник 59">
                    <a:extLst>
                      <a:ext uri="{FF2B5EF4-FFF2-40B4-BE49-F238E27FC236}">
                        <a16:creationId xmlns="" xmlns:a16="http://schemas.microsoft.com/office/drawing/2014/main" id="{4128F078-634E-5049-9F49-6B1A34475943}"/>
                      </a:ext>
                    </a:extLst>
                  </p:cNvPr>
                  <p:cNvSpPr/>
                  <p:nvPr/>
                </p:nvSpPr>
                <p:spPr>
                  <a:xfrm>
                    <a:off x="417103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4128F078-634E-5049-9F49-6B1A34475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1030" y="3174603"/>
                    <a:ext cx="423514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="" xmlns:a16="http://schemas.microsoft.com/office/drawing/2014/main" id="{875C0E56-C809-264E-A8B7-909354076ED0}"/>
                      </a:ext>
                    </a:extLst>
                  </p:cNvPr>
                  <p:cNvSpPr/>
                  <p:nvPr/>
                </p:nvSpPr>
                <p:spPr>
                  <a:xfrm>
                    <a:off x="458540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75C0E56-C809-264E-A8B7-90935407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5400" y="3174603"/>
                    <a:ext cx="423514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="" xmlns:a16="http://schemas.microsoft.com/office/drawing/2014/main" id="{04DDF0C1-18C0-9A41-B0FF-6419424E6AE1}"/>
                      </a:ext>
                    </a:extLst>
                  </p:cNvPr>
                  <p:cNvSpPr/>
                  <p:nvPr/>
                </p:nvSpPr>
                <p:spPr>
                  <a:xfrm>
                    <a:off x="4999770" y="3174603"/>
                    <a:ext cx="4235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04DDF0C1-18C0-9A41-B0FF-6419424E6A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9770" y="3174603"/>
                    <a:ext cx="423514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Группа 29">
            <a:extLst>
              <a:ext uri="{FF2B5EF4-FFF2-40B4-BE49-F238E27FC236}">
                <a16:creationId xmlns="" xmlns:a16="http://schemas.microsoft.com/office/drawing/2014/main" id="{3175E770-0F81-4F27-8EE8-4C7805166317}"/>
              </a:ext>
            </a:extLst>
          </p:cNvPr>
          <p:cNvGrpSpPr/>
          <p:nvPr/>
        </p:nvGrpSpPr>
        <p:grpSpPr>
          <a:xfrm>
            <a:off x="2748335" y="3556892"/>
            <a:ext cx="6418514" cy="461665"/>
            <a:chOff x="839350" y="3556891"/>
            <a:chExt cx="64185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Прямоугольник 55">
                  <a:extLst>
                    <a:ext uri="{FF2B5EF4-FFF2-40B4-BE49-F238E27FC236}">
                      <a16:creationId xmlns="" xmlns:a16="http://schemas.microsoft.com/office/drawing/2014/main" id="{3C7C8B90-3B26-324B-8922-D1F783F70E24}"/>
                    </a:ext>
                  </a:extLst>
                </p:cNvPr>
                <p:cNvSpPr/>
                <p:nvPr/>
              </p:nvSpPr>
              <p:spPr>
                <a:xfrm>
                  <a:off x="839350" y="3556891"/>
                  <a:ext cx="20044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Прямоугольник 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C7C8B90-3B26-324B-8922-D1F783F70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50" y="3556891"/>
                  <a:ext cx="2004458" cy="461665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04" r="-304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4504467C-C7CC-46F0-A13F-7DC752DBCE13}"/>
                </a:ext>
              </a:extLst>
            </p:cNvPr>
            <p:cNvGrpSpPr/>
            <p:nvPr/>
          </p:nvGrpSpPr>
          <p:grpSpPr>
            <a:xfrm>
              <a:off x="2915816" y="3556891"/>
              <a:ext cx="4342048" cy="461665"/>
              <a:chOff x="2907650" y="3589603"/>
              <a:chExt cx="4342048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Прямоугольник 28">
                    <a:extLst>
                      <a:ext uri="{FF2B5EF4-FFF2-40B4-BE49-F238E27FC236}">
                        <a16:creationId xmlns="" xmlns:a16="http://schemas.microsoft.com/office/drawing/2014/main" id="{247086F8-9127-524F-972F-5D280C1ADBC6}"/>
                      </a:ext>
                    </a:extLst>
                  </p:cNvPr>
                  <p:cNvSpPr/>
                  <p:nvPr/>
                </p:nvSpPr>
                <p:spPr>
                  <a:xfrm>
                    <a:off x="3765256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247086F8-9127-524F-972F-5D280C1AD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5256" y="3589603"/>
                    <a:ext cx="482824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Прямоугольник 48">
                    <a:extLst>
                      <a:ext uri="{FF2B5EF4-FFF2-40B4-BE49-F238E27FC236}">
                        <a16:creationId xmlns="" xmlns:a16="http://schemas.microsoft.com/office/drawing/2014/main" id="{CA03005D-44ED-E946-A71E-8F4CF8B12D99}"/>
                      </a:ext>
                    </a:extLst>
                  </p:cNvPr>
                  <p:cNvSpPr/>
                  <p:nvPr/>
                </p:nvSpPr>
                <p:spPr>
                  <a:xfrm>
                    <a:off x="5480468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Прямоугольник 48">
                    <a:extLst>
                      <a:ext uri="{FF2B5EF4-FFF2-40B4-BE49-F238E27FC236}">
                        <a16:creationId xmlns:a16="http://schemas.microsoft.com/office/drawing/2014/main" id="{CA03005D-44ED-E946-A71E-8F4CF8B12D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468" y="3589603"/>
                    <a:ext cx="482824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Прямоугольник 49">
                    <a:extLst>
                      <a:ext uri="{FF2B5EF4-FFF2-40B4-BE49-F238E27FC236}">
                        <a16:creationId xmlns="" xmlns:a16="http://schemas.microsoft.com/office/drawing/2014/main" id="{23D40743-4A14-F34A-BD0A-D9B38171ACF5}"/>
                      </a:ext>
                    </a:extLst>
                  </p:cNvPr>
                  <p:cNvSpPr/>
                  <p:nvPr/>
                </p:nvSpPr>
                <p:spPr>
                  <a:xfrm>
                    <a:off x="6766874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Прямоугольник 49">
                    <a:extLst>
                      <a:ext uri="{FF2B5EF4-FFF2-40B4-BE49-F238E27FC236}">
                        <a16:creationId xmlns:a16="http://schemas.microsoft.com/office/drawing/2014/main" id="{23D40743-4A14-F34A-BD0A-D9B38171AC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874" y="3589603"/>
                    <a:ext cx="482824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Прямоугольник 50">
                    <a:extLst>
                      <a:ext uri="{FF2B5EF4-FFF2-40B4-BE49-F238E27FC236}">
                        <a16:creationId xmlns="" xmlns:a16="http://schemas.microsoft.com/office/drawing/2014/main" id="{60412AB6-60D1-A44F-8AD3-4B62BA73D6A1}"/>
                      </a:ext>
                    </a:extLst>
                  </p:cNvPr>
                  <p:cNvSpPr/>
                  <p:nvPr/>
                </p:nvSpPr>
                <p:spPr>
                  <a:xfrm>
                    <a:off x="4194059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Прямоугольник 50">
                    <a:extLst>
                      <a:ext uri="{FF2B5EF4-FFF2-40B4-BE49-F238E27FC236}">
                        <a16:creationId xmlns:a16="http://schemas.microsoft.com/office/drawing/2014/main" id="{60412AB6-60D1-A44F-8AD3-4B62BA73D6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4059" y="3589603"/>
                    <a:ext cx="482824" cy="46166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Прямоугольник 51">
                    <a:extLst>
                      <a:ext uri="{FF2B5EF4-FFF2-40B4-BE49-F238E27FC236}">
                        <a16:creationId xmlns="" xmlns:a16="http://schemas.microsoft.com/office/drawing/2014/main" id="{A748CF57-027D-5248-B9DA-BD2C0A5976E5}"/>
                      </a:ext>
                    </a:extLst>
                  </p:cNvPr>
                  <p:cNvSpPr/>
                  <p:nvPr/>
                </p:nvSpPr>
                <p:spPr>
                  <a:xfrm>
                    <a:off x="4622862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Прямоугольник 51">
                    <a:extLst>
                      <a:ext uri="{FF2B5EF4-FFF2-40B4-BE49-F238E27FC236}">
                        <a16:creationId xmlns:a16="http://schemas.microsoft.com/office/drawing/2014/main" id="{A748CF57-027D-5248-B9DA-BD2C0A5976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862" y="3589603"/>
                    <a:ext cx="482824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Прямоугольник 53">
                    <a:extLst>
                      <a:ext uri="{FF2B5EF4-FFF2-40B4-BE49-F238E27FC236}">
                        <a16:creationId xmlns="" xmlns:a16="http://schemas.microsoft.com/office/drawing/2014/main" id="{79FEFE5F-BD7F-B442-B111-83AB4492A276}"/>
                      </a:ext>
                    </a:extLst>
                  </p:cNvPr>
                  <p:cNvSpPr/>
                  <p:nvPr/>
                </p:nvSpPr>
                <p:spPr>
                  <a:xfrm>
                    <a:off x="3336453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Прямоугольник 53">
                    <a:extLst>
                      <a:ext uri="{FF2B5EF4-FFF2-40B4-BE49-F238E27FC236}">
                        <a16:creationId xmlns:a16="http://schemas.microsoft.com/office/drawing/2014/main" id="{79FEFE5F-BD7F-B442-B111-83AB4492A2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453" y="3589603"/>
                    <a:ext cx="482824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="" xmlns:a16="http://schemas.microsoft.com/office/drawing/2014/main" id="{278B33A6-1A44-5845-AF77-B154E0EDD889}"/>
                      </a:ext>
                    </a:extLst>
                  </p:cNvPr>
                  <p:cNvSpPr/>
                  <p:nvPr/>
                </p:nvSpPr>
                <p:spPr>
                  <a:xfrm>
                    <a:off x="2907650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278B33A6-1A44-5845-AF77-B154E0EDD8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7650" y="3589603"/>
                    <a:ext cx="482824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Прямоугольник 67">
                    <a:extLst>
                      <a:ext uri="{FF2B5EF4-FFF2-40B4-BE49-F238E27FC236}">
                        <a16:creationId xmlns="" xmlns:a16="http://schemas.microsoft.com/office/drawing/2014/main" id="{1B0619A8-2DE9-1B4C-8A27-3C1C2D578743}"/>
                      </a:ext>
                    </a:extLst>
                  </p:cNvPr>
                  <p:cNvSpPr/>
                  <p:nvPr/>
                </p:nvSpPr>
                <p:spPr>
                  <a:xfrm>
                    <a:off x="5051665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Прямоугольник 67">
                    <a:extLst>
                      <a:ext uri="{FF2B5EF4-FFF2-40B4-BE49-F238E27FC236}">
                        <a16:creationId xmlns:a16="http://schemas.microsoft.com/office/drawing/2014/main" id="{1B0619A8-2DE9-1B4C-8A27-3C1C2D578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1665" y="3589603"/>
                    <a:ext cx="482824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Прямоугольник 68">
                    <a:extLst>
                      <a:ext uri="{FF2B5EF4-FFF2-40B4-BE49-F238E27FC236}">
                        <a16:creationId xmlns="" xmlns:a16="http://schemas.microsoft.com/office/drawing/2014/main" id="{4B066011-04B8-CF47-8BCB-130852CBE310}"/>
                      </a:ext>
                    </a:extLst>
                  </p:cNvPr>
                  <p:cNvSpPr/>
                  <p:nvPr/>
                </p:nvSpPr>
                <p:spPr>
                  <a:xfrm>
                    <a:off x="5909271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Прямоугольник 68">
                    <a:extLst>
                      <a:ext uri="{FF2B5EF4-FFF2-40B4-BE49-F238E27FC236}">
                        <a16:creationId xmlns:a16="http://schemas.microsoft.com/office/drawing/2014/main" id="{4B066011-04B8-CF47-8BCB-130852CBE3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9271" y="3589603"/>
                    <a:ext cx="482824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Прямоугольник 69">
                    <a:extLst>
                      <a:ext uri="{FF2B5EF4-FFF2-40B4-BE49-F238E27FC236}">
                        <a16:creationId xmlns="" xmlns:a16="http://schemas.microsoft.com/office/drawing/2014/main" id="{AEA0FB4D-3E7E-EF43-8B3C-2FB0D6B9F853}"/>
                      </a:ext>
                    </a:extLst>
                  </p:cNvPr>
                  <p:cNvSpPr/>
                  <p:nvPr/>
                </p:nvSpPr>
                <p:spPr>
                  <a:xfrm>
                    <a:off x="6338074" y="3589603"/>
                    <a:ext cx="48282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ru-R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Прямоугольник 69">
                    <a:extLst>
                      <a:ext uri="{FF2B5EF4-FFF2-40B4-BE49-F238E27FC236}">
                        <a16:creationId xmlns:a16="http://schemas.microsoft.com/office/drawing/2014/main" id="{AEA0FB4D-3E7E-EF43-8B3C-2FB0D6B9F8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8074" y="3589603"/>
                    <a:ext cx="482824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41757D77-1F28-C442-9EE0-42A1B8715FD7}"/>
                  </a:ext>
                </a:extLst>
              </p:cNvPr>
              <p:cNvSpPr txBox="1"/>
              <p:nvPr/>
            </p:nvSpPr>
            <p:spPr>
              <a:xfrm>
                <a:off x="5002747" y="5210440"/>
                <a:ext cx="539448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757D77-1F28-C442-9EE0-42A1B871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47" y="5210440"/>
                <a:ext cx="5394489" cy="1008225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Рисунок 64" descr="флажок установлен">
            <a:extLst>
              <a:ext uri="{FF2B5EF4-FFF2-40B4-BE49-F238E27FC236}">
                <a16:creationId xmlns="" xmlns:a16="http://schemas.microsoft.com/office/drawing/2014/main" id="{DDD9FFAA-A88B-4F06-9F55-A68173560F7E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295593" y="50939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41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020" y="192131"/>
            <a:ext cx="9399319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Манна-Уитни (независимые выборки)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10"/>
              <p:cNvSpPr/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9"/>
              <p:cNvSpPr/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  <a:blipFill rotWithShape="0">
                <a:blip r:embed="rId4"/>
                <a:stretch>
                  <a:fillRect l="-3629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ru-RU" sz="2400" b="0" i="1" dirty="0" smtClean="0"/>
                      <m:t> </m:t>
                    </m:r>
                    <m:r>
                      <m:rPr>
                        <m:nor/>
                      </m:rPr>
                      <a:rPr lang="ru-RU" sz="2400" b="0" i="1" dirty="0" smtClean="0"/>
                      <m:t>+ 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  <m:r>
                      <m:rPr>
                        <m:nor/>
                      </m:rPr>
                      <a:rPr lang="ru-RU" sz="2400" b="0" i="1" dirty="0" smtClean="0"/>
                      <m:t>,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ru-RU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ru-RU" sz="2400" i="1" dirty="0" smtClean="0"/>
                  <a:t> 0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7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  <a:blipFill rotWithShape="0">
                <a:blip r:embed="rId5"/>
                <a:stretch>
                  <a:fillRect l="-2020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31"/>
          <p:cNvGrpSpPr/>
          <p:nvPr/>
        </p:nvGrpSpPr>
        <p:grpSpPr bwMode="auto">
          <a:xfrm>
            <a:off x="602643" y="4432448"/>
            <a:ext cx="6000036" cy="1841081"/>
            <a:chOff x="4870591" y="1626058"/>
            <a:chExt cx="4220005" cy="1841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42"/>
                <p:cNvSpPr/>
                <p:nvPr/>
              </p:nvSpPr>
              <p:spPr bwMode="auto">
                <a:xfrm>
                  <a:off x="5083005" y="2458914"/>
                  <a:ext cx="2976199" cy="1008225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∼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2976199" cy="10082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Объект 5"/>
            <p:cNvSpPr txBox="1"/>
            <p:nvPr/>
          </p:nvSpPr>
          <p:spPr bwMode="auto">
            <a:xfrm>
              <a:off x="4870591" y="1626058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</a:t>
              </a:r>
              <a:r>
                <a:rPr lang="ru-RU" sz="2400" b="1" dirty="0" smtClean="0"/>
                <a:t>проверки</a:t>
              </a:r>
              <a:r>
                <a:rPr lang="en-US" sz="2400" b="1" dirty="0" smtClean="0"/>
                <a:t> (</a:t>
              </a:r>
              <a:r>
                <a:rPr lang="ru-RU" sz="2400" b="1" dirty="0" smtClean="0"/>
                <a:t>сортировка и сумма ранков первой группы</a:t>
              </a:r>
              <a:r>
                <a:rPr lang="en-US" sz="2400" b="1" dirty="0" smtClean="0"/>
                <a:t>):</a:t>
              </a: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89421" y="5393326"/>
            <a:ext cx="2901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ru-RU" sz="2000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статистики табличное </a:t>
            </a:r>
            <a:endParaRPr lang="en-US" sz="2000" dirty="0" smtClean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ru-RU" sz="2000" dirty="0" smtClean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ru-RU" sz="2000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289" y="1321751"/>
            <a:ext cx="3132941" cy="5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10" y="192131"/>
            <a:ext cx="10465129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Критерий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Манна-Уитни (независимые выборки)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10"/>
              <p:cNvSpPr/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9"/>
              <p:cNvSpPr/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  <a:blipFill rotWithShape="0">
                <a:blip r:embed="rId4"/>
                <a:stretch>
                  <a:fillRect l="-3629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x</m:t>
                    </m:r>
                    <m:r>
                      <m:rPr>
                        <m:nor/>
                      </m:rPr>
                      <a:rPr lang="ru-RU" sz="2400" b="0" i="1" dirty="0" smtClean="0"/>
                      <m:t> </m:t>
                    </m:r>
                    <m:r>
                      <m:rPr>
                        <m:nor/>
                      </m:rPr>
                      <a:rPr lang="ru-RU" sz="2400" b="0" i="1" dirty="0" smtClean="0"/>
                      <m:t>+ 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sz="2400" i="1" dirty="0"/>
                      <m:t>)</m:t>
                    </m:r>
                    <m:r>
                      <m:rPr>
                        <m:nor/>
                      </m:rPr>
                      <a:rPr lang="ru-RU" sz="2400" b="0" i="1" dirty="0" smtClean="0"/>
                      <m:t>,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ru-RU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ru-RU" sz="2400" i="1" dirty="0" smtClean="0"/>
                  <a:t> 0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7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  <a:blipFill rotWithShape="0">
                <a:blip r:embed="rId5"/>
                <a:stretch>
                  <a:fillRect l="-2020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31"/>
          <p:cNvGrpSpPr/>
          <p:nvPr/>
        </p:nvGrpSpPr>
        <p:grpSpPr bwMode="auto">
          <a:xfrm>
            <a:off x="602643" y="4432448"/>
            <a:ext cx="6000036" cy="1841081"/>
            <a:chOff x="4870591" y="1626058"/>
            <a:chExt cx="4220005" cy="1841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42"/>
                <p:cNvSpPr/>
                <p:nvPr/>
              </p:nvSpPr>
              <p:spPr bwMode="auto">
                <a:xfrm>
                  <a:off x="5083005" y="2458914"/>
                  <a:ext cx="2976199" cy="1008225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∼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2976199" cy="10082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Объект 5"/>
            <p:cNvSpPr txBox="1"/>
            <p:nvPr/>
          </p:nvSpPr>
          <p:spPr bwMode="auto">
            <a:xfrm>
              <a:off x="4870591" y="1626058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</a:t>
              </a:r>
              <a:r>
                <a:rPr lang="ru-RU" sz="2400" b="1" dirty="0" smtClean="0"/>
                <a:t>проверки</a:t>
              </a:r>
              <a:r>
                <a:rPr lang="en-US" sz="2400" b="1" dirty="0" smtClean="0"/>
                <a:t> (</a:t>
              </a:r>
              <a:r>
                <a:rPr lang="ru-RU" sz="2400" b="1" dirty="0" smtClean="0"/>
                <a:t>сортировка и сумма ранков первой группы</a:t>
              </a:r>
              <a:r>
                <a:rPr lang="en-US" sz="2400" b="1" dirty="0" smtClean="0"/>
                <a:t>):</a:t>
              </a: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89421" y="5393326"/>
            <a:ext cx="2901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ru-RU" sz="2000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статистики табличное </a:t>
            </a:r>
            <a:endParaRPr lang="en-US" sz="2000" dirty="0" smtClean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ru-RU" sz="2000" dirty="0" smtClean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ru-RU" sz="2000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289" y="1321751"/>
            <a:ext cx="3132941" cy="5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Критерий Пирсона и критерий Фишера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для категориальных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353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1. Депрессия и уровень тревоги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21202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Тревога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Депрессия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 ответа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r>
                        <a:rPr lang="en-US" baseline="0" dirty="0" smtClean="0"/>
                        <a:t>  </a:t>
                      </a:r>
                      <a:r>
                        <a:rPr lang="ru-RU" baseline="0" dirty="0" smtClean="0"/>
                        <a:t>ст.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  </a:t>
                      </a:r>
                      <a:r>
                        <a:rPr lang="ru-RU" baseline="0" dirty="0" smtClean="0"/>
                        <a:t>ст.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</a:t>
                      </a:r>
                      <a:r>
                        <a:rPr lang="en-US" baseline="0" dirty="0" smtClean="0"/>
                        <a:t>  </a:t>
                      </a:r>
                      <a:r>
                        <a:rPr lang="ru-RU" baseline="0" dirty="0" smtClean="0"/>
                        <a:t>ст.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7018" y="4868883"/>
            <a:ext cx="971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зависимость (ассциация) между уровнем тревоги и депрессей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09452" y="32253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Пирсон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ru-RU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9452" y="32253"/>
                <a:ext cx="10515600" cy="13255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0"/>
              <p:cNvSpPr/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1817208"/>
                <a:ext cx="2020938" cy="600164"/>
              </a:xfrm>
              <a:prstGeom prst="rect">
                <a:avLst/>
              </a:prstGeom>
              <a:blipFill rotWithShape="0">
                <a:blip r:embed="rId4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19"/>
              <p:cNvSpPr/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0" y="2368520"/>
                <a:ext cx="1985544" cy="600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>
                <a:extLst>
                  <a:ext uri="{FF2B5EF4-FFF2-40B4-BE49-F238E27FC236}">
                    <a16:creationId xmlns="" xmlns:a16="http://schemas.microsoft.com/office/drawing/2014/main" id="{5DAF986B-23FB-6B48-BEDC-44B536F4E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 smtClean="0">
                    <a:latin typeface="Cambria Math"/>
                    <a:ea typeface="Cambria Math"/>
                  </a:rPr>
                  <a:t>X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и</a:t>
                </a:r>
                <a:r>
                  <a:rPr lang="ru-RU" sz="24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i="1" dirty="0" smtClean="0">
                    <a:latin typeface="Cambria Math"/>
                    <a:ea typeface="Cambria Math"/>
                  </a:rPr>
                  <a:t>Y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независимы</a:t>
                </a:r>
                <a:endParaRPr lang="en-US" sz="24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F986B-23FB-6B48-BEDC-44B536F4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095204"/>
                <a:ext cx="3023896" cy="478365"/>
              </a:xfrm>
              <a:prstGeom prst="rect">
                <a:avLst/>
              </a:prstGeom>
              <a:blipFill rotWithShape="0">
                <a:blip r:embed="rId6"/>
                <a:stretch>
                  <a:fillRect l="-3629" t="-23077" r="-302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5">
                <a:extLst>
                  <a:ext uri="{FF2B5EF4-FFF2-40B4-BE49-F238E27FC236}">
                    <a16:creationId xmlns="" xmlns:a16="http://schemas.microsoft.com/office/drawing/2014/main" id="{3D7C8C0C-F5B6-3843-AFA1-BEC28BC2E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en-US" sz="2400" i="1" dirty="0">
                    <a:latin typeface="Cambria Math"/>
                    <a:ea typeface="Cambria Math"/>
                  </a:rPr>
                  <a:t>X </a:t>
                </a:r>
                <a:r>
                  <a:rPr lang="ru-RU" sz="2400" dirty="0">
                    <a:latin typeface="Cambria Math"/>
                    <a:ea typeface="Cambria Math"/>
                  </a:rPr>
                  <a:t>и</a:t>
                </a:r>
                <a:r>
                  <a:rPr lang="ru-RU" sz="2400" i="1" dirty="0">
                    <a:latin typeface="Cambria Math"/>
                    <a:ea typeface="Cambria Math"/>
                  </a:rPr>
                  <a:t> </a:t>
                </a:r>
                <a:r>
                  <a:rPr lang="en-US" sz="2400" i="1" dirty="0">
                    <a:latin typeface="Cambria Math"/>
                    <a:ea typeface="Cambria Math"/>
                  </a:rPr>
                  <a:t>Y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зависимы</a:t>
                </a:r>
                <a:endParaRPr lang="en-US" sz="2400" dirty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9" name="Объект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7C8C0C-F5B6-3843-AFA1-BEC28BC2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5" y="3699275"/>
                <a:ext cx="5429305" cy="478365"/>
              </a:xfrm>
              <a:prstGeom prst="rect">
                <a:avLst/>
              </a:prstGeom>
              <a:blipFill rotWithShape="0">
                <a:blip r:embed="rId7"/>
                <a:stretch>
                  <a:fillRect l="-2020" t="-23077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31"/>
          <p:cNvGrpSpPr/>
          <p:nvPr/>
        </p:nvGrpSpPr>
        <p:grpSpPr bwMode="auto">
          <a:xfrm>
            <a:off x="-2184003" y="4382427"/>
            <a:ext cx="10549093" cy="1728912"/>
            <a:chOff x="5066301" y="1723686"/>
            <a:chExt cx="6183357" cy="1024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42"/>
                <p:cNvSpPr/>
                <p:nvPr/>
              </p:nvSpPr>
              <p:spPr bwMode="auto">
                <a:xfrm>
                  <a:off x="5066301" y="2107904"/>
                  <a:ext cx="6183357" cy="63993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</m:t>
                        </m:r>
                        <m:r>
                          <a:rPr 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6301" y="2107904"/>
                  <a:ext cx="6183357" cy="6399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Объект 5"/>
            <p:cNvSpPr txBox="1"/>
            <p:nvPr/>
          </p:nvSpPr>
          <p:spPr bwMode="auto">
            <a:xfrm>
              <a:off x="5934687" y="17236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</a:t>
              </a:r>
              <a:r>
                <a:rPr lang="ru-RU" sz="2400" b="1" dirty="0" smtClean="0"/>
                <a:t>проверки</a:t>
              </a:r>
              <a:r>
                <a:rPr lang="en-US" sz="2400" b="1" dirty="0" smtClean="0"/>
                <a:t>:</a:t>
              </a: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b="1" dirty="0" smtClean="0"/>
            </a:p>
            <a:p>
              <a:pPr marL="0" indent="0" algn="ctr">
                <a:spcAft>
                  <a:spcPts val="1800"/>
                </a:spcAft>
                <a:buNone/>
                <a:defRPr/>
              </a:pPr>
              <a:endParaRPr lang="ru-RU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90544" y="6192977"/>
                <a:ext cx="1384546" cy="518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44" y="6192977"/>
                <a:ext cx="1384546" cy="518988"/>
              </a:xfrm>
              <a:prstGeom prst="rect">
                <a:avLst/>
              </a:prstGeom>
              <a:blipFill rotWithShape="0">
                <a:blip r:embed="rId9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9798" y="1421076"/>
            <a:ext cx="4856758" cy="31831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96000" y="46160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x &lt;- matrix(c(103, 81, 69, </a:t>
            </a:r>
            <a:r>
              <a:rPr lang="fr-FR" dirty="0" smtClean="0"/>
              <a:t>18,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339</a:t>
            </a:r>
            <a:r>
              <a:rPr lang="fr-FR" dirty="0"/>
              <a:t>, 548, 220, 36,           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             9</a:t>
            </a:r>
            <a:r>
              <a:rPr lang="fr-FR" dirty="0"/>
              <a:t>, 19,5, 0), </a:t>
            </a:r>
            <a:r>
              <a:rPr lang="fr-FR" dirty="0" err="1"/>
              <a:t>ncol</a:t>
            </a:r>
            <a:r>
              <a:rPr lang="fr-FR" dirty="0"/>
              <a:t> = 3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chisq.test</a:t>
            </a:r>
            <a:r>
              <a:rPr lang="fr-FR" dirty="0" smtClean="0"/>
              <a:t>(x)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365090" y="5683029"/>
            <a:ext cx="3492335" cy="1538883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Lucida Console" panose="020B0609040504020204" pitchFamily="49" charset="0"/>
              </a:rPr>
              <a:t>Pearson's Chi-squared test data: x X-squared = 35.269,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Lucida Console" panose="020B0609040504020204" pitchFamily="49" charset="0"/>
              </a:rPr>
              <a:t> = 6, p-value = 3.821e-06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2. Разреженная таблица.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Перестановочный тест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(Permutation test)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16" y="1825625"/>
            <a:ext cx="5627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09452" y="32253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Пирсон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ru-RU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Стандартизованные остатки </a:t>
                </a:r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9452" y="32253"/>
                <a:ext cx="10515600" cy="13255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0" y="1841493"/>
            <a:ext cx="5353797" cy="1571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39991" y="17742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[,</a:t>
            </a:r>
            <a:r>
              <a:rPr lang="en-US" dirty="0"/>
              <a:t>1]       </a:t>
            </a:r>
            <a:r>
              <a:rPr lang="en-US" dirty="0" smtClean="0"/>
              <a:t>      [,</a:t>
            </a:r>
            <a:r>
              <a:rPr lang="en-US" dirty="0"/>
              <a:t>2]       </a:t>
            </a:r>
            <a:r>
              <a:rPr lang="en-US" dirty="0" smtClean="0"/>
              <a:t>       [,</a:t>
            </a:r>
            <a:r>
              <a:rPr lang="en-US" dirty="0"/>
              <a:t>3]</a:t>
            </a:r>
          </a:p>
          <a:p>
            <a:r>
              <a:rPr lang="en-US" dirty="0"/>
              <a:t>[1,]  2.016748 -0.9139005 -0.4008053</a:t>
            </a:r>
          </a:p>
          <a:p>
            <a:r>
              <a:rPr lang="en-US" dirty="0"/>
              <a:t>[2,] -3.663649  1.5973143  1.0982252</a:t>
            </a:r>
          </a:p>
          <a:p>
            <a:r>
              <a:rPr lang="en-US" dirty="0"/>
              <a:t>[3,]  1.878416 -0.8027703 -0.6584219</a:t>
            </a:r>
          </a:p>
          <a:p>
            <a:r>
              <a:rPr lang="en-US" dirty="0"/>
              <a:t>[4,]  2.479967 -1.0189949 -1.1097358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05" y="4198831"/>
            <a:ext cx="10553091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Распределения*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6" y="1690689"/>
            <a:ext cx="2865712" cy="188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38" y="1690687"/>
            <a:ext cx="2938118" cy="1884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044" y="1690689"/>
            <a:ext cx="2886369" cy="1884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92" y="4276844"/>
            <a:ext cx="3277302" cy="2048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21" y="4276845"/>
            <a:ext cx="3277303" cy="2048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316" y="4276845"/>
            <a:ext cx="3318951" cy="2166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7601" y="1690688"/>
            <a:ext cx="2903394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Тест Шапиро-Уилка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Статистическая и практическая значимость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2177669"/>
            <a:ext cx="10899648" cy="3976243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отклонения ложной нулевой гипотезы зависит не только от того, насколько она далека от истины, но и от размера выборки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большом n наша статистика обнаруживает даже незначительные отклонения от H0, которые могут быть просто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неинтересными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тестировании гипотезы всегда следует оценивать размер эффекта - величину отклонения от нулевой гипотезы - и оценивать его практическую значимость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Статистическая и практическая значимость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921637"/>
            <a:ext cx="11013948" cy="397624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Женщины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занимались физическими упражнениями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1 часа в день 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среднем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протяжении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лет,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набрали значительно меньше веса, чем женщины, которые занимались менее 20 минут в день (p &lt; 0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001).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разница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составила 150 г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обнаружено,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препарата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 к значительному увеличению риска рака груди, инсульта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каждый) и сердечного приступа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3: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следует поступить, если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испытания лекарства, замедляющего прогрессирование болезни Альцгеймера, размер эффекта (разница в средней потере IQ между группами с лечением и контрольными группами) составляет 13 пунктов, но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статистически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168" y="1843913"/>
            <a:ext cx="85953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studio…</a:t>
            </a:r>
          </a:p>
          <a:p>
            <a:pPr marL="0" indent="0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#Распределения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67" y="98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Критерии (статистические тесты)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665" y="1948103"/>
            <a:ext cx="111774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расчёт параметров конкретного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Непараметрические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 завязаны на конкретное </a:t>
            </a: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Согласия </a:t>
            </a:r>
            <a:r>
              <a:rPr lang="ru-RU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проверяется </a:t>
            </a:r>
            <a:r>
              <a:rPr lang="ru-RU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о виде неизвестного закона </a:t>
            </a: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  <a:endParaRPr lang="en-US" sz="20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мощный критерий это критерий, который при фиксированном размере выборки и фиксированной ошибке первого рода будет давать наименьшую ошибку второго рода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oosing the right statistical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9" y="855645"/>
            <a:ext cx="4923083" cy="58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6116" y="6282689"/>
            <a:ext cx="3389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https://www.scribbr.com/statistics/statistical-tests/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4" name="Cross 13"/>
          <p:cNvSpPr/>
          <p:nvPr/>
        </p:nvSpPr>
        <p:spPr bwMode="auto">
          <a:xfrm rot="2640025">
            <a:off x="1303166" y="1614535"/>
            <a:ext cx="4320826" cy="4324278"/>
          </a:xfrm>
          <a:prstGeom prst="plus">
            <a:avLst>
              <a:gd name="adj" fmla="val 44344"/>
            </a:avLst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525058" y="2587301"/>
            <a:ext cx="5260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статистического теста определяется статистической гипотезой !!!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9585" y="224256"/>
            <a:ext cx="642002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Как выбрать статистический тест?</a:t>
            </a:r>
          </a:p>
        </p:txBody>
      </p:sp>
    </p:spTree>
    <p:extLst>
      <p:ext uri="{BB962C8B-B14F-4D97-AF65-F5344CB8AC3E}">
        <p14:creationId xmlns:p14="http://schemas.microsoft.com/office/powerpoint/2010/main" val="27861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3183</Words>
  <Application>Microsoft Office PowerPoint</Application>
  <PresentationFormat>Widescreen</PresentationFormat>
  <Paragraphs>720</Paragraphs>
  <Slides>62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Arial Black</vt:lpstr>
      <vt:lpstr>Calibri</vt:lpstr>
      <vt:lpstr>Calibri Light</vt:lpstr>
      <vt:lpstr>Cambria Math</vt:lpstr>
      <vt:lpstr>DIN Alternate Bold</vt:lpstr>
      <vt:lpstr>Lucida Console</vt:lpstr>
      <vt:lpstr>Myriad Pro</vt:lpstr>
      <vt:lpstr>MyriadPro-Bold</vt:lpstr>
      <vt:lpstr>Times New Roman</vt:lpstr>
      <vt:lpstr>Office Theme</vt:lpstr>
      <vt:lpstr>Классические статистические тесты</vt:lpstr>
      <vt:lpstr>Клиническая и статистическая гипотеза</vt:lpstr>
      <vt:lpstr>Алгоритм проверки статистических гипотез</vt:lpstr>
      <vt:lpstr>Алгоритм проверки статистических гипотез</vt:lpstr>
      <vt:lpstr>Презумпция нулевой гипотезы</vt:lpstr>
      <vt:lpstr>Распределения*</vt:lpstr>
      <vt:lpstr>PowerPoint Presentation</vt:lpstr>
      <vt:lpstr>Критерии (статистические тесты)</vt:lpstr>
      <vt:lpstr>PowerPoint Presentation</vt:lpstr>
      <vt:lpstr>PowerPoint Presentation</vt:lpstr>
      <vt:lpstr>Z-критерий для среднего (асимптотический)</vt:lpstr>
      <vt:lpstr>Z-критерий для среднего (точный)</vt:lpstr>
      <vt:lpstr>t-критерий для среднего (точный)</vt:lpstr>
      <vt:lpstr>PowerPoint Presentation</vt:lpstr>
      <vt:lpstr>Пример</vt:lpstr>
      <vt:lpstr>t-критерий для среднего (точный). Пример </vt:lpstr>
      <vt:lpstr>PowerPoint Presentation</vt:lpstr>
      <vt:lpstr>PowerPoint Presentation</vt:lpstr>
      <vt:lpstr>Разности средних. Независимые выборки. Пример  </vt:lpstr>
      <vt:lpstr>Разности средних. Независимые выборки. Пример  </vt:lpstr>
      <vt:lpstr>PowerPoint Presentation</vt:lpstr>
      <vt:lpstr>Разность средних (зависимые выборки). Пример  </vt:lpstr>
      <vt:lpstr>Резюме</vt:lpstr>
      <vt:lpstr>PowerPoint Presentation</vt:lpstr>
      <vt:lpstr>Z-критерий для доли (асимтотический)</vt:lpstr>
      <vt:lpstr>Z-критерий для доли (асимтотический). Пример</vt:lpstr>
      <vt:lpstr>Z-критерий для доли (асимтотический). Пример</vt:lpstr>
      <vt:lpstr>Точный критерий для доли </vt:lpstr>
      <vt:lpstr>Точный критерий для доли. Пример </vt:lpstr>
      <vt:lpstr>Z-критерий для разности долей для независимых выборок (асимтотический)</vt:lpstr>
      <vt:lpstr>Z-критерий для разности долей для независимых выборок (асимтотический). Пример</vt:lpstr>
      <vt:lpstr>Z-критерий для разности долей для независимых выборок (асимтотический). Пример</vt:lpstr>
      <vt:lpstr>PowerPoint Presentation</vt:lpstr>
      <vt:lpstr>Z-критерий для разности долей для зависимых выборок (асимтотический). Пример</vt:lpstr>
      <vt:lpstr>PowerPoint Presentation</vt:lpstr>
      <vt:lpstr>Резюме</vt:lpstr>
      <vt:lpstr>PowerPoint Presentation</vt:lpstr>
      <vt:lpstr>PowerPoint Presentation</vt:lpstr>
      <vt:lpstr>χ^2  –  критерий для дисперсии (точный). Пример</vt:lpstr>
      <vt:lpstr>Тест Фишера для отношения дисперсий (точный)</vt:lpstr>
      <vt:lpstr>Тест Фишера для отношения дисперсий. Пример</vt:lpstr>
      <vt:lpstr>Тест Фишера для отношения дисперсий. Пример</vt:lpstr>
      <vt:lpstr>PowerPoint Presentation</vt:lpstr>
      <vt:lpstr>Непараметрические критерии</vt:lpstr>
      <vt:lpstr>Непараметрические критерии</vt:lpstr>
      <vt:lpstr>PowerPoint Presentation</vt:lpstr>
      <vt:lpstr>PowerPoint Presentation</vt:lpstr>
      <vt:lpstr>Критерии Уилкоксона (одновыборочный)</vt:lpstr>
      <vt:lpstr>PowerPoint Presentation</vt:lpstr>
      <vt:lpstr>PowerPoint Presentation</vt:lpstr>
      <vt:lpstr>Критерии Уилкоксона (двухвыборочный)</vt:lpstr>
      <vt:lpstr>Критерии Уилкоксона (двухвыборочный). Пример</vt:lpstr>
      <vt:lpstr>Критерий Манна-Уитни (независимые выборки)</vt:lpstr>
      <vt:lpstr>Критерий Манна-Уитни (независимые выборки). Пример</vt:lpstr>
      <vt:lpstr>PowerPoint Presentation</vt:lpstr>
      <vt:lpstr>Пример 1. Депрессия и уровень тревоги</vt:lpstr>
      <vt:lpstr>Пирсон χ^2 </vt:lpstr>
      <vt:lpstr>Пример 2. Разреженная таблица.  Перестановочный тест (Permutation test)</vt:lpstr>
      <vt:lpstr>Пирсон χ^2. Стандартизованные остатки </vt:lpstr>
      <vt:lpstr>PowerPoint Presentation</vt:lpstr>
      <vt:lpstr>Статистическая и практическая значимость</vt:lpstr>
      <vt:lpstr>Статистическая и практическая значимость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Классические статистические тесты</dc:title>
  <dc:creator>Admin</dc:creator>
  <cp:lastModifiedBy>Admin</cp:lastModifiedBy>
  <cp:revision>151</cp:revision>
  <dcterms:created xsi:type="dcterms:W3CDTF">2023-11-06T07:02:29Z</dcterms:created>
  <dcterms:modified xsi:type="dcterms:W3CDTF">2023-11-13T07:13:13Z</dcterms:modified>
</cp:coreProperties>
</file>