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7" r:id="rId4"/>
    <p:sldId id="273" r:id="rId5"/>
    <p:sldId id="269" r:id="rId6"/>
    <p:sldId id="261" r:id="rId7"/>
    <p:sldId id="323" r:id="rId8"/>
    <p:sldId id="263" r:id="rId9"/>
    <p:sldId id="262" r:id="rId10"/>
    <p:sldId id="266" r:id="rId11"/>
    <p:sldId id="335" r:id="rId12"/>
    <p:sldId id="284" r:id="rId13"/>
    <p:sldId id="285" r:id="rId14"/>
    <p:sldId id="286" r:id="rId15"/>
    <p:sldId id="324" r:id="rId16"/>
    <p:sldId id="287" r:id="rId17"/>
    <p:sldId id="340" r:id="rId18"/>
    <p:sldId id="288" r:id="rId19"/>
    <p:sldId id="289" r:id="rId20"/>
    <p:sldId id="290" r:id="rId21"/>
    <p:sldId id="291" r:id="rId22"/>
    <p:sldId id="292" r:id="rId23"/>
    <p:sldId id="341" r:id="rId24"/>
    <p:sldId id="294" r:id="rId25"/>
    <p:sldId id="295" r:id="rId26"/>
    <p:sldId id="293" r:id="rId27"/>
    <p:sldId id="264" r:id="rId28"/>
    <p:sldId id="274" r:id="rId29"/>
    <p:sldId id="275" r:id="rId30"/>
    <p:sldId id="336" r:id="rId31"/>
    <p:sldId id="276" r:id="rId32"/>
    <p:sldId id="304" r:id="rId33"/>
    <p:sldId id="337" r:id="rId34"/>
    <p:sldId id="314" r:id="rId35"/>
    <p:sldId id="265" r:id="rId36"/>
    <p:sldId id="277" r:id="rId37"/>
    <p:sldId id="338" r:id="rId38"/>
    <p:sldId id="278" r:id="rId39"/>
    <p:sldId id="279" r:id="rId40"/>
    <p:sldId id="282" r:id="rId41"/>
    <p:sldId id="281" r:id="rId42"/>
    <p:sldId id="339" r:id="rId43"/>
    <p:sldId id="283" r:id="rId44"/>
    <p:sldId id="267" r:id="rId45"/>
    <p:sldId id="298" r:id="rId46"/>
    <p:sldId id="299" r:id="rId47"/>
    <p:sldId id="300" r:id="rId48"/>
    <p:sldId id="301" r:id="rId49"/>
    <p:sldId id="302" r:id="rId50"/>
    <p:sldId id="334" r:id="rId51"/>
    <p:sldId id="32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103" autoAdjust="0"/>
  </p:normalViewPr>
  <p:slideViewPr>
    <p:cSldViewPr snapToGrid="0">
      <p:cViewPr varScale="1">
        <p:scale>
          <a:sx n="39" d="100"/>
          <a:sy n="39" d="100"/>
        </p:scale>
        <p:origin x="5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FD0B8-4AF6-4099-B2B7-A0731532785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EE-26CB-466B-A5F7-3E27D053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 уважаемые коллеги !</a:t>
            </a:r>
          </a:p>
          <a:p>
            <a:endParaRPr lang="ru-RU" dirty="0" smtClean="0"/>
          </a:p>
          <a:p>
            <a:r>
              <a:rPr lang="ru-RU" dirty="0" smtClean="0"/>
              <a:t>Несколько слов о себе. Меня зовут</a:t>
            </a:r>
            <a:r>
              <a:rPr lang="ru-RU" baseline="0" dirty="0" smtClean="0"/>
              <a:t> Арнаут Олег. По специальности врач анестезиолог-реаниматолог.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Всё началось в 2019, когда я приехал на интенсив по Биостатистике, за которой последовала программа переподготовки ИИ по биостатистике 2021, а в 2023 году я закончил магистратуру по </a:t>
            </a:r>
            <a:r>
              <a:rPr lang="en-GB" baseline="0" dirty="0" smtClean="0"/>
              <a:t>Data Science </a:t>
            </a:r>
            <a:r>
              <a:rPr lang="ru-RU" baseline="0" dirty="0" smtClean="0"/>
              <a:t>ВШЭ профиль разработка </a:t>
            </a:r>
            <a:r>
              <a:rPr lang="en-GB" baseline="0" dirty="0" smtClean="0"/>
              <a:t>ML </a:t>
            </a:r>
            <a:r>
              <a:rPr lang="ru-RU" baseline="0" dirty="0" smtClean="0"/>
              <a:t>моделей.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Вообще я больше работаю на питоне, но если есть необходимость могу перейти в </a:t>
            </a:r>
            <a:r>
              <a:rPr lang="en-US" baseline="0" dirty="0" smtClean="0"/>
              <a:t>R. </a:t>
            </a:r>
            <a:r>
              <a:rPr lang="ru-RU" baseline="0" dirty="0" smtClean="0"/>
              <a:t>Поскольку я не математик, прошу не судить строго за некоторые неточности в изложенном материале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9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Асимптотические, не предполагает конкретного распреления, но не должно быть аномалий и она должна быть достаточно большой2. Точные, важно понимать откуда пришла выборкаНет аномалий и выборка большая - первый  вариантЕсли есть и или выборка маленькая надо проверить дополнительные утверждений - второй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5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dirty="0" smtClean="0">
                    <a:solidFill>
                      <a:srgbClr val="C0504D"/>
                    </a:solidFill>
                  </a:rPr>
                  <a:t>Критерий точный, используется предположение о нормальности выборки</a:t>
                </a:r>
                <a:r>
                  <a:rPr lang="en-US" sz="1200" baseline="0" dirty="0" smtClean="0">
                    <a:solidFill>
                      <a:srgbClr val="C0504D"/>
                    </a:solidFill>
                  </a:rPr>
                  <a:t> </a:t>
                </a:r>
                <a:r>
                  <a:rPr lang="ru-RU" sz="1200" dirty="0" smtClean="0">
                    <a:solidFill>
                      <a:srgbClr val="C0504D"/>
                    </a:solidFill>
                  </a:rPr>
                  <a:t>и известности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2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dirty="0" smtClean="0">
                    <a:solidFill>
                      <a:srgbClr val="C0504D"/>
                    </a:solidFill>
                  </a:rPr>
                  <a:t>Критерий точный, используется предположение </a:t>
                </a:r>
                <a:br>
                  <a:rPr lang="ru-RU" sz="1200" dirty="0" smtClean="0">
                    <a:solidFill>
                      <a:srgbClr val="C0504D"/>
                    </a:solidFill>
                  </a:rPr>
                </a:br>
                <a:r>
                  <a:rPr lang="ru-RU" sz="1200" dirty="0" smtClean="0">
                    <a:solidFill>
                      <a:srgbClr val="C0504D"/>
                    </a:solidFill>
                  </a:rPr>
                  <a:t>о нормальности выборки</a:t>
                </a:r>
                <a:br>
                  <a:rPr lang="ru-RU" sz="1200" dirty="0" smtClean="0">
                    <a:solidFill>
                      <a:srgbClr val="C0504D"/>
                    </a:solidFill>
                  </a:rPr>
                </a:br>
                <a:r>
                  <a:rPr lang="ru-RU" sz="1200" dirty="0" smtClean="0">
                    <a:solidFill>
                      <a:srgbClr val="C0504D"/>
                    </a:solidFill>
                  </a:rPr>
                  <a:t>и известности </a:t>
                </a:r>
                <a:r>
                  <a:rPr lang="en-US" sz="1200" i="0">
                    <a:solidFill>
                      <a:srgbClr val="C0504D"/>
                    </a:solidFill>
                    <a:latin typeface="Cambria Math"/>
                  </a:rPr>
                  <a:t>𝜎</a:t>
                </a:r>
                <a:r>
                  <a:rPr lang="en-US" sz="1200" i="0">
                    <a:solidFill>
                      <a:srgbClr val="C0504D"/>
                    </a:solidFill>
                    <a:latin typeface="Cambria Math" panose="02040503050406030204" pitchFamily="18" charset="0"/>
                    <a:ea typeface="Cambria Math"/>
                  </a:rPr>
                  <a:t>^</a:t>
                </a:r>
                <a:r>
                  <a:rPr lang="en-US" sz="1200" i="0">
                    <a:solidFill>
                      <a:srgbClr val="C0504D"/>
                    </a:solidFill>
                    <a:latin typeface="Cambria Math"/>
                  </a:rPr>
                  <a:t>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Критерий точный, используется предположение о нормальности выборки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7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4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t</a:t>
            </a:r>
            <a:r>
              <a:rPr lang="ru-RU" baseline="0" dirty="0" smtClean="0"/>
              <a:t> и </a:t>
            </a:r>
            <a:r>
              <a:rPr lang="en-US" baseline="0" dirty="0" smtClean="0"/>
              <a:t>z</a:t>
            </a:r>
            <a:r>
              <a:rPr lang="ru-RU" baseline="0" dirty="0" smtClean="0"/>
              <a:t>, построить графики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9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t</a:t>
            </a:r>
            <a:r>
              <a:rPr lang="ru-RU" baseline="0" dirty="0" smtClean="0"/>
              <a:t> и </a:t>
            </a:r>
            <a:r>
              <a:rPr lang="en-US" baseline="0" dirty="0" smtClean="0"/>
              <a:t>z</a:t>
            </a:r>
            <a:r>
              <a:rPr lang="ru-RU" baseline="0" dirty="0" smtClean="0"/>
              <a:t>, построить графики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4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6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начнём говорить о статистических тестах (критериях), позволю себе напомнить основные моменты связанные</a:t>
            </a:r>
            <a:r>
              <a:rPr lang="ru-RU" baseline="0" dirty="0" smtClean="0"/>
              <a:t> с тестированием гипотез. Начнём с определений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Можем ли мы проверить клиническую гипотезу?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Повторите задачу</a:t>
            </a:r>
            <a:r>
              <a:rPr lang="ru-RU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0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Повторите задачу</a:t>
            </a:r>
            <a:r>
              <a:rPr lang="ru-RU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3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Z</a:t>
            </a:r>
            <a:r>
              <a:rPr lang="ru-RU" baseline="0" dirty="0" smtClean="0"/>
              <a:t>, построить график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2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Z</a:t>
            </a:r>
            <a:r>
              <a:rPr lang="ru-RU" baseline="0" dirty="0" smtClean="0"/>
              <a:t>, построить график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0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9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Z</a:t>
            </a:r>
            <a:r>
              <a:rPr lang="ru-RU" baseline="0" dirty="0" smtClean="0"/>
              <a:t>, построить график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28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Z</a:t>
            </a:r>
            <a:r>
              <a:rPr lang="ru-RU" baseline="0" dirty="0" smtClean="0"/>
              <a:t>, построить график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4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С помощью ровно этих же статистик мы до этого строили для долей асимптотические доверительные интервалы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6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Критерий точный, используется предположение о нормальности выборки</a:t>
            </a:r>
            <a:endParaRPr lang="en-US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дисперсия связана с риском и нестабильностью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8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 Фишера для сравнения дисперсий (дисперсионный анализ) не предоставляет информацию о различиях в средних значениях между группами. Он оценивает, есть ли статистически значимые различия в дисперсиях между группами, но не даёт информации о средних значениях.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результаты теста Фишера указывают на значительную разницу в дисперсиях между группами, это может означать, что дисперсии в группах различаются, но это не говорит о том, как средние значения в этих группах могут различаться. Чтобы оценить различия в средних значениях между группами, вам следует использовать другие методы, такие как t-тест, анализ дисперсии (ANOVA) или другие статистические методы.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если ваши данные показывают статистически значимые различия в дисперсиях между группами, это может быть интересным для дальнейшего исследования, но для более подробного анализа различий в средних значениях между этими группами вам потребуется провести соответствующий статистический тест.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C050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используется предположение о нормальности выборки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бы вы проитерпретировали полученный результат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9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67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9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Вывод </a:t>
            </a:r>
            <a:r>
              <a:rPr lang="en-US" sz="1200" dirty="0" smtClean="0">
                <a:solidFill>
                  <a:srgbClr val="C0504D"/>
                </a:solidFill>
              </a:rPr>
              <a:t>“</a:t>
            </a:r>
            <a:r>
              <a:rPr lang="ru-RU" sz="1200" dirty="0" smtClean="0">
                <a:solidFill>
                  <a:srgbClr val="C0504D"/>
                </a:solidFill>
              </a:rPr>
              <a:t>данные противоречат гипотезе</a:t>
            </a:r>
            <a:r>
              <a:rPr lang="en-US" sz="1200" dirty="0" smtClean="0">
                <a:solidFill>
                  <a:srgbClr val="C0504D"/>
                </a:solidFill>
              </a:rPr>
              <a:t>” </a:t>
            </a:r>
            <a:r>
              <a:rPr lang="ru-RU" sz="1200" dirty="0" smtClean="0">
                <a:solidFill>
                  <a:srgbClr val="C0504D"/>
                </a:solidFill>
              </a:rPr>
              <a:t>всегда весомее и категоричнее</a:t>
            </a:r>
            <a:r>
              <a:rPr lang="en-US" sz="1200" dirty="0" smtClean="0">
                <a:solidFill>
                  <a:srgbClr val="C0504D"/>
                </a:solidFill>
              </a:rPr>
              <a:t>,</a:t>
            </a:r>
            <a:r>
              <a:rPr lang="ru-RU" sz="1200" dirty="0" smtClean="0">
                <a:solidFill>
                  <a:srgbClr val="C0504D"/>
                </a:solidFill>
              </a:rPr>
              <a:t> чем </a:t>
            </a:r>
            <a:r>
              <a:rPr lang="en-US" sz="1200" dirty="0" smtClean="0">
                <a:solidFill>
                  <a:srgbClr val="C0504D"/>
                </a:solidFill>
              </a:rPr>
              <a:t>“</a:t>
            </a:r>
            <a:r>
              <a:rPr lang="ru-RU" sz="1200" dirty="0" smtClean="0">
                <a:solidFill>
                  <a:srgbClr val="C0504D"/>
                </a:solidFill>
              </a:rPr>
              <a:t>данные </a:t>
            </a:r>
            <a:r>
              <a:rPr lang="ru-RU" sz="1200" b="1" dirty="0" smtClean="0">
                <a:solidFill>
                  <a:srgbClr val="C0504D"/>
                </a:solidFill>
              </a:rPr>
              <a:t>не</a:t>
            </a:r>
            <a:r>
              <a:rPr lang="ru-RU" sz="1200" dirty="0" smtClean="0">
                <a:solidFill>
                  <a:srgbClr val="C0504D"/>
                </a:solidFill>
              </a:rPr>
              <a:t> противоречат гипотезе</a:t>
            </a:r>
            <a:r>
              <a:rPr lang="en-US" sz="1200" dirty="0" smtClean="0">
                <a:solidFill>
                  <a:srgbClr val="C0504D"/>
                </a:solidFill>
              </a:rPr>
              <a:t>” </a:t>
            </a:r>
            <a:endParaRPr lang="ru-RU" sz="1200" dirty="0" smtClean="0">
              <a:solidFill>
                <a:srgbClr val="C0504D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Непрерывная</a:t>
            </a:r>
            <a:r>
              <a:rPr lang="ru-RU" baseline="0" dirty="0" smtClean="0"/>
              <a:t> и дискретная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Разберём</a:t>
            </a:r>
            <a:r>
              <a:rPr lang="ru-RU" baseline="0" dirty="0" smtClean="0"/>
              <a:t> одно непрерывное и одно дискретное распределение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Параметрические методы: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методы предполагают, что данные следуют определенному параметрическому распределению, такому как нормальное, биномиальное, экспоненциальное и др.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Параметрические методы оценивают параметры этого распределения (например, среднее и стандартное отклонение для нормального распределения).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Параметрические методы могут быть более мощными, если данные действительно соответствуют выбранной модели.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них имеет некие параметры, такие как дисперсия, матожидание и так далее и отталкиваясь от них мы понимаем как построить соответствующее распределение и как следствие имеем возможность тестировать гипотезы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Непараметрические методы: РАСПРЕДЕЛЕНИЕ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БЫИТ НЕСТАНДАРОНЫМ И ЦПТ МОЖЕТ НЕ РАБОТАТЬ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методы не предполагают определенного параметрического распределения и не оценивают его параметры.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Непараметрические методы часто используются, когда данные не имеют явной структуры, не следуют известному распределению или не удовлетворяют предположениям параметрических методов.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Непараметрические методы могут быть менее мощными, но более устойчивыми к нарушению предположений.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 согласия: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 согласия является частью статистического анализа, в которой проверяется, насколько хорошо наблюдаемые данные соответствуют какой-то теоретической модели или распределению.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параметрических методов тест согласия используется для проверки гипотезы о том, что данные соответствуют определенному параметрическому распределению.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непараметрических методов, тест согласия может проверять более общую гипотезу о согласии данных с каким-либо распределением, но без конкретных параметров.</a:t>
            </a:r>
          </a:p>
          <a:p>
            <a:pPr lvl="1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соответствуют некоторой модели и она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9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6.png"/><Relationship Id="rId10" Type="http://schemas.openxmlformats.org/officeDocument/2006/relationships/image" Target="../media/image35.png"/><Relationship Id="rId4" Type="http://schemas.openxmlformats.org/officeDocument/2006/relationships/image" Target="../media/image85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2.png"/><Relationship Id="rId5" Type="http://schemas.openxmlformats.org/officeDocument/2006/relationships/image" Target="../media/image15.png"/><Relationship Id="rId10" Type="http://schemas.openxmlformats.org/officeDocument/2006/relationships/image" Target="../media/image2.png"/><Relationship Id="rId4" Type="http://schemas.openxmlformats.org/officeDocument/2006/relationships/image" Target="../media/image39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2.png"/><Relationship Id="rId7" Type="http://schemas.openxmlformats.org/officeDocument/2006/relationships/image" Target="../media/image3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103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4.png"/><Relationship Id="rId7" Type="http://schemas.openxmlformats.org/officeDocument/2006/relationships/image" Target="../media/image171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2.png"/><Relationship Id="rId4" Type="http://schemas.openxmlformats.org/officeDocument/2006/relationships/image" Target="../media/image65.png"/><Relationship Id="rId9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05.png"/><Relationship Id="rId7" Type="http://schemas.openxmlformats.org/officeDocument/2006/relationships/image" Target="../media/image70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67.png"/><Relationship Id="rId4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6.png"/><Relationship Id="rId5" Type="http://schemas.openxmlformats.org/officeDocument/2006/relationships/image" Target="../media/image66.png"/><Relationship Id="rId10" Type="http://schemas.openxmlformats.org/officeDocument/2006/relationships/image" Target="../media/image5.png"/><Relationship Id="rId4" Type="http://schemas.openxmlformats.org/officeDocument/2006/relationships/image" Target="../media/image73.png"/><Relationship Id="rId9" Type="http://schemas.openxmlformats.org/officeDocument/2006/relationships/image" Target="../media/image7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7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0.png"/><Relationship Id="rId9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66.png"/><Relationship Id="rId7" Type="http://schemas.openxmlformats.org/officeDocument/2006/relationships/image" Target="../media/image84.png"/><Relationship Id="rId12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1.png"/><Relationship Id="rId5" Type="http://schemas.openxmlformats.org/officeDocument/2006/relationships/image" Target="../media/image83.png"/><Relationship Id="rId10" Type="http://schemas.openxmlformats.org/officeDocument/2006/relationships/image" Target="../media/image89.png"/><Relationship Id="rId4" Type="http://schemas.openxmlformats.org/officeDocument/2006/relationships/image" Target="../media/image67.png"/><Relationship Id="rId9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91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91.png"/><Relationship Id="rId7" Type="http://schemas.openxmlformats.org/officeDocument/2006/relationships/image" Target="../media/image350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92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67.png"/><Relationship Id="rId9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410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420.png"/><Relationship Id="rId9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104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3.png"/><Relationship Id="rId5" Type="http://schemas.openxmlformats.org/officeDocument/2006/relationships/image" Target="../media/image16.png"/><Relationship Id="rId10" Type="http://schemas.openxmlformats.org/officeDocument/2006/relationships/image" Target="../media/image107.png"/><Relationship Id="rId4" Type="http://schemas.openxmlformats.org/officeDocument/2006/relationships/image" Target="../media/image15.png"/><Relationship Id="rId9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5" Type="http://schemas.openxmlformats.org/officeDocument/2006/relationships/image" Target="../media/image119.png"/><Relationship Id="rId10" Type="http://schemas.openxmlformats.org/officeDocument/2006/relationships/image" Target="../media/image16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2.png"/><Relationship Id="rId5" Type="http://schemas.openxmlformats.org/officeDocument/2006/relationships/image" Target="../media/image128.png"/><Relationship Id="rId10" Type="http://schemas.openxmlformats.org/officeDocument/2006/relationships/image" Target="../media/image131.png"/><Relationship Id="rId4" Type="http://schemas.openxmlformats.org/officeDocument/2006/relationships/image" Target="../media/image127.png"/><Relationship Id="rId9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31.png"/><Relationship Id="rId4" Type="http://schemas.openxmlformats.org/officeDocument/2006/relationships/image" Target="../media/image13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6576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Классические статистические тесты</a:t>
            </a:r>
            <a:endParaRPr lang="en-US"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81" y="5650232"/>
            <a:ext cx="3669476" cy="738469"/>
          </a:xfrm>
        </p:spPr>
        <p:txBody>
          <a:bodyPr>
            <a:normAutofit fontScale="85000" lnSpcReduction="10000"/>
          </a:bodyPr>
          <a:lstStyle/>
          <a:p>
            <a:pPr algn="l">
              <a:spcBef>
                <a:spcPct val="0"/>
              </a:spcBef>
            </a:pPr>
            <a:r>
              <a:rPr lang="ru-RU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Арнаут Олег, д.м.н</a:t>
            </a: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., </a:t>
            </a:r>
          </a:p>
          <a:p>
            <a:pPr algn="l">
              <a:spcBef>
                <a:spcPct val="0"/>
              </a:spcBef>
            </a:pP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магистр по наукам о данных,</a:t>
            </a:r>
            <a:r>
              <a:rPr lang="ru-RU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ru-RU" sz="19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врач </a:t>
            </a:r>
            <a:r>
              <a:rPr lang="ru-RU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анестезиолог</a:t>
            </a:r>
            <a:r>
              <a:rPr lang="en-US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реаниматолог</a:t>
            </a:r>
            <a:endParaRPr lang="en-GB" sz="19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Гипотезы о </a:t>
            </a: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средних</a:t>
            </a:r>
            <a:endParaRPr lang="ru-RU" sz="3200" dirty="0"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4393" y="329050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46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Асимптотические 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versus 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Точные тесты</a:t>
            </a:r>
            <a:endParaRPr lang="en-US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8455" y="2048275"/>
            <a:ext cx="5501898" cy="4682290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основываются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асимптотических свойствах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одходят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больших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выборок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 более эффективны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87145" y="2050774"/>
            <a:ext cx="5594888" cy="267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сновываются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точных распределениях выборочных статистик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требуют больших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выборок</a:t>
            </a:r>
          </a:p>
          <a:p>
            <a:pPr marL="228600" indent="-228600" algn="just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более надежными, так как они учитывают все возможные комбинации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30601" y="39659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асимптотический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62419" y="1491495"/>
                <a:ext cx="3276153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19" y="1491495"/>
                <a:ext cx="3276153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2420" y="2864625"/>
                <a:ext cx="11329580" cy="71535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srgbClr val="28516A"/>
                    </a:solidFill>
                  </a:rPr>
                  <a:t> </a:t>
                </a:r>
                <a:r>
                  <a:rPr lang="ru-RU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в 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генеральной совокупности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(популяции) равно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)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2864625"/>
                <a:ext cx="11329580" cy="715357"/>
              </a:xfrm>
              <a:prstGeom prst="rect">
                <a:avLst/>
              </a:prstGeom>
              <a:blipFill rotWithShape="0">
                <a:blip r:embed="rId4"/>
                <a:stretch>
                  <a:fillRect l="-914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62419" y="3423913"/>
                <a:ext cx="2631404" cy="48602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19" y="3423913"/>
                <a:ext cx="2631404" cy="4860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443685" y="4170784"/>
            <a:ext cx="914400" cy="914400"/>
          </a:xfrm>
          <a:prstGeom prst="rect">
            <a:avLst/>
          </a:prstGeom>
        </p:spPr>
      </p:pic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6813697" y="4170784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7696521" y="4170785"/>
            <a:ext cx="4212448" cy="25996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2243922" y="4158897"/>
            <a:ext cx="4247205" cy="2621131"/>
          </a:xfrm>
          <a:prstGeom prst="rect">
            <a:avLst/>
          </a:prstGeom>
        </p:spPr>
      </p:pic>
      <p:grpSp>
        <p:nvGrpSpPr>
          <p:cNvPr id="16" name="Группа 31"/>
          <p:cNvGrpSpPr/>
          <p:nvPr/>
        </p:nvGrpSpPr>
        <p:grpSpPr bwMode="auto">
          <a:xfrm>
            <a:off x="7338293" y="925163"/>
            <a:ext cx="4570676" cy="1859319"/>
            <a:chOff x="2411790" y="154277"/>
            <a:chExt cx="6131808" cy="1859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42"/>
                <p:cNvSpPr/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∼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0, 1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 bwMode="auto">
            <a:xfrm>
              <a:off x="5480678" y="877301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defRPr/>
              </a:pPr>
              <a:endParaRPr lang="en-US" sz="2400" dirty="0">
                <a:solidFill>
                  <a:srgbClr val="28516A"/>
                </a:solidFill>
              </a:endParaRPr>
            </a:p>
          </p:txBody>
        </p:sp>
        <p:sp>
          <p:nvSpPr>
            <p:cNvPr id="21" name="Объект 5"/>
            <p:cNvSpPr txBox="1"/>
            <p:nvPr/>
          </p:nvSpPr>
          <p:spPr bwMode="auto">
            <a:xfrm>
              <a:off x="3072425" y="154277"/>
              <a:ext cx="5471172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21935" y="1199986"/>
            <a:ext cx="44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×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7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 bwMode="auto">
              <a:xfrm>
                <a:off x="3717294" y="3712817"/>
                <a:ext cx="2282022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𝜎</m:t>
                        </m:r>
                      </m:e>
                      <m:sup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−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известна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endParaRPr lang="ru-RU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7294" y="3712817"/>
                <a:ext cx="228202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7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10"/>
              <p:cNvSpPr/>
              <p:nvPr/>
            </p:nvSpPr>
            <p:spPr bwMode="auto">
              <a:xfrm>
                <a:off x="1211781" y="1518275"/>
                <a:ext cx="3276153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54748B"/>
                  </a:solidFill>
                </a:endParaRPr>
              </a:p>
            </p:txBody>
          </p:sp>
        </mc:Choice>
        <mc:Fallback xmlns="">
          <p:sp>
            <p:nvSpPr>
              <p:cNvPr id="30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781" y="1518275"/>
                <a:ext cx="3276153" cy="600164"/>
              </a:xfrm>
              <a:prstGeom prst="rect">
                <a:avLst/>
              </a:prstGeom>
              <a:blipFill rotWithShape="0">
                <a:blip r:embed="rId4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5"/>
              <p:cNvSpPr txBox="1"/>
              <p:nvPr/>
            </p:nvSpPr>
            <p:spPr bwMode="auto">
              <a:xfrm>
                <a:off x="1211781" y="3226015"/>
                <a:ext cx="10292159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28516A"/>
                    </a:solidFill>
                  </a:rPr>
                  <a:t> </a:t>
                </a:r>
                <a:r>
                  <a:rPr lang="ru-RU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в генеральной совокупности (популяции) равно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)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781" y="3226015"/>
                <a:ext cx="10292159" cy="478365"/>
              </a:xfrm>
              <a:prstGeom prst="rect">
                <a:avLst/>
              </a:prstGeom>
              <a:blipFill rotWithShape="0">
                <a:blip r:embed="rId5"/>
                <a:stretch>
                  <a:fillRect l="-1066" t="-21519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5"/>
              <p:cNvSpPr txBox="1"/>
              <p:nvPr/>
            </p:nvSpPr>
            <p:spPr bwMode="auto">
              <a:xfrm>
                <a:off x="1211781" y="3694967"/>
                <a:ext cx="2282023" cy="47141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2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781" y="3694967"/>
                <a:ext cx="2282023" cy="4714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Группа 31"/>
          <p:cNvGrpSpPr/>
          <p:nvPr/>
        </p:nvGrpSpPr>
        <p:grpSpPr bwMode="auto">
          <a:xfrm>
            <a:off x="6933265" y="1025536"/>
            <a:ext cx="4570676" cy="1859319"/>
            <a:chOff x="2411790" y="154277"/>
            <a:chExt cx="6131808" cy="1859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42"/>
                <p:cNvSpPr/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C0504D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504D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504D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∼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0, 1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/>
            <p:cNvSpPr txBox="1"/>
            <p:nvPr/>
          </p:nvSpPr>
          <p:spPr bwMode="auto">
            <a:xfrm>
              <a:off x="5480678" y="877301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defRPr/>
              </a:pPr>
              <a:endParaRPr lang="en-US" sz="2400" dirty="0">
                <a:solidFill>
                  <a:srgbClr val="28516A"/>
                </a:solidFill>
              </a:endParaRPr>
            </a:p>
          </p:txBody>
        </p:sp>
        <p:sp>
          <p:nvSpPr>
            <p:cNvPr id="47" name="Объект 5"/>
            <p:cNvSpPr txBox="1"/>
            <p:nvPr/>
          </p:nvSpPr>
          <p:spPr bwMode="auto">
            <a:xfrm>
              <a:off x="3072425" y="154277"/>
              <a:ext cx="5471172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  <p:sp>
        <p:nvSpPr>
          <p:cNvPr id="69" name="Rectangle"/>
          <p:cNvSpPr/>
          <p:nvPr/>
        </p:nvSpPr>
        <p:spPr bwMode="auto">
          <a:xfrm>
            <a:off x="5878474" y="4627984"/>
            <a:ext cx="4538006" cy="2013067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pic>
        <p:nvPicPr>
          <p:cNvPr id="74" name="Рисунок 25" descr="флажок установлен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095243" y="4220796"/>
            <a:ext cx="914400" cy="914400"/>
          </a:xfrm>
          <a:prstGeom prst="rect">
            <a:avLst/>
          </a:prstGeom>
        </p:spPr>
      </p:pic>
      <p:pic>
        <p:nvPicPr>
          <p:cNvPr id="75" name="Рисунок 29" descr="Флажок с крестиком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6933265" y="4220796"/>
            <a:ext cx="914400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7816526" y="4394801"/>
            <a:ext cx="3754040" cy="23167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2009643" y="4396153"/>
            <a:ext cx="3769536" cy="2326341"/>
          </a:xfrm>
          <a:prstGeom prst="rect">
            <a:avLst/>
          </a:prstGeom>
        </p:spPr>
      </p:pic>
      <p:sp>
        <p:nvSpPr>
          <p:cNvPr id="35" name="Заголовок 1"/>
          <p:cNvSpPr>
            <a:spLocks noGrp="1"/>
          </p:cNvSpPr>
          <p:nvPr>
            <p:ph type="title"/>
          </p:nvPr>
        </p:nvSpPr>
        <p:spPr bwMode="auto">
          <a:xfrm>
            <a:off x="1427316" y="464009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776117" y="1233964"/>
                <a:ext cx="320562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17" y="1233964"/>
                <a:ext cx="3205621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776117" y="2997393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17" y="2997393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776117" y="3475758"/>
                <a:ext cx="2512994" cy="502744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17" y="3475758"/>
                <a:ext cx="2512994" cy="5027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"/>
          <p:cNvSpPr/>
          <p:nvPr/>
        </p:nvSpPr>
        <p:spPr bwMode="auto">
          <a:xfrm>
            <a:off x="5500365" y="4943573"/>
            <a:ext cx="4538006" cy="1717810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299194" y="4158224"/>
            <a:ext cx="914400" cy="914400"/>
          </a:xfrm>
          <a:prstGeom prst="rect">
            <a:avLst/>
          </a:prstGeom>
        </p:spPr>
      </p:pic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6724047" y="4136044"/>
            <a:ext cx="914400" cy="914400"/>
          </a:xfrm>
          <a:prstGeom prst="rect">
            <a:avLst/>
          </a:prstGeom>
        </p:spPr>
      </p:pic>
      <p:grpSp>
        <p:nvGrpSpPr>
          <p:cNvPr id="32" name="Группа 31"/>
          <p:cNvGrpSpPr/>
          <p:nvPr/>
        </p:nvGrpSpPr>
        <p:grpSpPr bwMode="auto">
          <a:xfrm>
            <a:off x="7122198" y="1209643"/>
            <a:ext cx="4220005" cy="1702897"/>
            <a:chOff x="4620024" y="1918386"/>
            <a:chExt cx="4220005" cy="1702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Прямоугольник 42"/>
                <p:cNvSpPr/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28516A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rgbClr val="28516A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∼   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Объект 5"/>
            <p:cNvSpPr txBox="1"/>
            <p:nvPr/>
          </p:nvSpPr>
          <p:spPr bwMode="auto">
            <a:xfrm>
              <a:off x="4620024" y="1918386"/>
              <a:ext cx="4220005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7"/>
              <p:cNvSpPr/>
              <p:nvPr/>
            </p:nvSpPr>
            <p:spPr bwMode="auto">
              <a:xfrm>
                <a:off x="3260359" y="3514365"/>
                <a:ext cx="2409842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sz="2400" i="1">
                        <a:solidFill>
                          <a:srgbClr val="C0504D"/>
                        </a:solidFill>
                        <a:latin typeface="Cambria Math"/>
                        <a:ea typeface="Cambria Math"/>
                      </a:rPr>
                      <m:t>НЕ</m:t>
                    </m:r>
                    <m:r>
                      <a:rPr lang="ru-RU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известна</m:t>
                    </m:r>
                  </m:oMath>
                </a14:m>
                <a:r>
                  <a:rPr lang="en-US" sz="2400" dirty="0">
                    <a:solidFill>
                      <a:srgbClr val="54748B"/>
                    </a:solidFill>
                  </a:rPr>
                  <a:t> </a:t>
                </a:r>
                <a:endParaRPr lang="ru-RU" sz="2400" dirty="0">
                  <a:solidFill>
                    <a:srgbClr val="B30058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0359" y="3514365"/>
                <a:ext cx="240984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291" t="-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Заголовок 1"/>
          <p:cNvSpPr>
            <a:spLocks noGrp="1"/>
          </p:cNvSpPr>
          <p:nvPr>
            <p:ph type="title"/>
          </p:nvPr>
        </p:nvSpPr>
        <p:spPr bwMode="auto">
          <a:xfrm>
            <a:off x="1198018" y="33896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5892" y="4242915"/>
            <a:ext cx="3811457" cy="252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0746" y="4242916"/>
            <a:ext cx="3811457" cy="2522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8927" y="3002472"/>
                <a:ext cx="89455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800"/>
                  </a:spcAft>
                  <a:defRPr/>
                </a:pPr>
                <a:r>
                  <a:rPr lang="ru-RU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в генеральной совокупности (популяции) равно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927" y="3002472"/>
                <a:ext cx="8945527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022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4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87168" y="1843913"/>
            <a:ext cx="8595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 studio…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Rectangle"/>
          <p:cNvSpPr/>
          <p:nvPr/>
        </p:nvSpPr>
        <p:spPr bwMode="auto">
          <a:xfrm>
            <a:off x="5500365" y="4943573"/>
            <a:ext cx="4538006" cy="1717810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 bwMode="auto">
          <a:xfrm>
            <a:off x="1345351" y="358746"/>
            <a:ext cx="9144000" cy="473813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1837" y="2066001"/>
            <a:ext cx="111486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проводим экспериментальное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исследование, в котором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хотим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гликолизированного гемоглобина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(HbA1c)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пациентов с сахарным диабетом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после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нового метода лечения.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в общей популяции пациентов с сахарным диабетом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составляет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Мы хотим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узнать,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 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целевой группе после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нового метода.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75946" y="402535"/>
            <a:ext cx="9815178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62420" y="1434652"/>
                <a:ext cx="320882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1434652"/>
                <a:ext cx="3208827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2420" y="2134655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2134655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89718" y="2857674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10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18" y="2857674"/>
                <a:ext cx="165618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894302" y="4027462"/>
            <a:ext cx="914400" cy="914400"/>
          </a:xfrm>
          <a:prstGeom prst="rect">
            <a:avLst/>
          </a:prstGeom>
        </p:spPr>
      </p:pic>
      <p:sp>
        <p:nvSpPr>
          <p:cNvPr id="16" name="Объект 5"/>
          <p:cNvSpPr txBox="1"/>
          <p:nvPr/>
        </p:nvSpPr>
        <p:spPr bwMode="auto">
          <a:xfrm>
            <a:off x="2545904" y="2134655"/>
            <a:ext cx="4492849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равен 10  </a:t>
            </a:r>
            <a:r>
              <a:rPr lang="ru-RU" sz="2400" dirty="0" smtClean="0">
                <a:solidFill>
                  <a:srgbClr val="28516A"/>
                </a:solidFill>
              </a:rPr>
              <a:t> 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p:sp>
        <p:nvSpPr>
          <p:cNvPr id="19" name="Объект 5"/>
          <p:cNvSpPr txBox="1"/>
          <p:nvPr/>
        </p:nvSpPr>
        <p:spPr bwMode="auto">
          <a:xfrm>
            <a:off x="2518604" y="2891143"/>
            <a:ext cx="4743433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меньше 10  </a:t>
            </a:r>
            <a:r>
              <a:rPr lang="ru-RU" sz="2400" dirty="0" smtClean="0">
                <a:solidFill>
                  <a:srgbClr val="28516A"/>
                </a:solidFill>
              </a:rPr>
              <a:t> 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42"/>
              <p:cNvSpPr/>
              <p:nvPr/>
            </p:nvSpPr>
            <p:spPr bwMode="auto">
              <a:xfrm>
                <a:off x="665966" y="5060607"/>
                <a:ext cx="1452000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28516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28516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966" y="5060607"/>
                <a:ext cx="1452000" cy="1162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42"/>
              <p:cNvSpPr/>
              <p:nvPr/>
            </p:nvSpPr>
            <p:spPr bwMode="auto">
              <a:xfrm>
                <a:off x="889718" y="3580693"/>
                <a:ext cx="2148054" cy="1107996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solidFill>
                          <a:prstClr val="black"/>
                        </a:solidFill>
                        <a:latin typeface="Cambria Math"/>
                      </a:rPr>
                      <m:t>n</m:t>
                    </m:r>
                    <m:r>
                      <a:rPr lang="en-US" sz="2400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</a:rPr>
                  <a:t> 100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= 8</a:t>
                </a:r>
                <a:endParaRPr lang="ru-RU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ru-RU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= 25</a:t>
                </a: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18" y="3580693"/>
                <a:ext cx="2148054" cy="1107996"/>
              </a:xfrm>
              <a:prstGeom prst="rect">
                <a:avLst/>
              </a:prstGeom>
              <a:blipFill rotWithShape="0">
                <a:blip r:embed="rId8"/>
                <a:stretch>
                  <a:fillRect l="-5398" t="-8242" b="-15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17966" y="5094076"/>
                <a:ext cx="2012176" cy="1055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25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800" i="1" dirty="0" smtClean="0">
                    <a:solidFill>
                      <a:prstClr val="black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sz="2400" i="1" dirty="0">
                  <a:solidFill>
                    <a:prstClr val="black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66" y="5094076"/>
                <a:ext cx="2012176" cy="10550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5290" y="4190260"/>
            <a:ext cx="3905992" cy="24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75946" y="402535"/>
            <a:ext cx="9815178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62420" y="1434652"/>
                <a:ext cx="320882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1434652"/>
                <a:ext cx="3208827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2420" y="2134655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2134655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89718" y="2857674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10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18" y="2857674"/>
                <a:ext cx="165618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5"/>
          <p:cNvSpPr txBox="1"/>
          <p:nvPr/>
        </p:nvSpPr>
        <p:spPr bwMode="auto">
          <a:xfrm>
            <a:off x="2545904" y="2134655"/>
            <a:ext cx="4492849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равен 10  </a:t>
            </a:r>
            <a:r>
              <a:rPr lang="ru-RU" sz="2400" dirty="0" smtClean="0">
                <a:solidFill>
                  <a:srgbClr val="28516A"/>
                </a:solidFill>
              </a:rPr>
              <a:t> 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p:sp>
        <p:nvSpPr>
          <p:cNvPr id="19" name="Объект 5"/>
          <p:cNvSpPr txBox="1"/>
          <p:nvPr/>
        </p:nvSpPr>
        <p:spPr bwMode="auto">
          <a:xfrm>
            <a:off x="2518604" y="2891143"/>
            <a:ext cx="4743433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меньше 10  </a:t>
            </a:r>
            <a:r>
              <a:rPr lang="ru-RU" sz="2400" dirty="0" smtClean="0">
                <a:solidFill>
                  <a:srgbClr val="28516A"/>
                </a:solidFill>
              </a:rPr>
              <a:t> 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42"/>
              <p:cNvSpPr/>
              <p:nvPr/>
            </p:nvSpPr>
            <p:spPr bwMode="auto">
              <a:xfrm>
                <a:off x="665966" y="5060607"/>
                <a:ext cx="1452000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28516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28516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966" y="5060607"/>
                <a:ext cx="1452000" cy="1162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42"/>
              <p:cNvSpPr/>
              <p:nvPr/>
            </p:nvSpPr>
            <p:spPr bwMode="auto">
              <a:xfrm>
                <a:off x="889718" y="3580693"/>
                <a:ext cx="2148054" cy="1107996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solidFill>
                          <a:prstClr val="black"/>
                        </a:solidFill>
                        <a:latin typeface="Cambria Math"/>
                      </a:rPr>
                      <m:t>n</m:t>
                    </m:r>
                    <m:r>
                      <a:rPr lang="en-US" sz="2400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</a:rPr>
                  <a:t> 100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= 8</a:t>
                </a:r>
                <a:endParaRPr lang="ru-RU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ru-RU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= 25</a:t>
                </a: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18" y="3580693"/>
                <a:ext cx="2148054" cy="1107996"/>
              </a:xfrm>
              <a:prstGeom prst="rect">
                <a:avLst/>
              </a:prstGeom>
              <a:blipFill rotWithShape="0">
                <a:blip r:embed="rId8"/>
                <a:stretch>
                  <a:fillRect l="-5398" t="-8242" b="-15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4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 txBox="1"/>
          <p:nvPr/>
        </p:nvSpPr>
        <p:spPr bwMode="auto">
          <a:xfrm>
            <a:off x="1568143" y="259213"/>
            <a:ext cx="9144000" cy="844709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средних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асимптотический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).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Выборки независимые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endParaRPr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1105001" y="1419385"/>
                <a:ext cx="3102516" cy="6044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1419385"/>
                <a:ext cx="3102516" cy="604461"/>
              </a:xfrm>
              <a:prstGeom prst="rect">
                <a:avLst/>
              </a:prstGeom>
              <a:blipFill rotWithShape="0"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1105001" y="5090202"/>
                <a:ext cx="3637919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0, 1</m:t>
                          </m:r>
                        </m:e>
                      </m:d>
                      <m:r>
                        <a:rPr lang="en-US" sz="2400" i="1">
                          <a:solidFill>
                            <a:srgbClr val="28516A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5090202"/>
                <a:ext cx="3637919" cy="1162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бъект 5"/>
          <p:cNvSpPr txBox="1"/>
          <p:nvPr/>
        </p:nvSpPr>
        <p:spPr bwMode="auto">
          <a:xfrm>
            <a:off x="1105001" y="4579668"/>
            <a:ext cx="3740874" cy="4883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1105001" y="1923195"/>
                <a:ext cx="3141566" cy="6051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1923195"/>
                <a:ext cx="3141566" cy="6051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944784" y="4185639"/>
            <a:ext cx="914400" cy="914400"/>
          </a:xfrm>
          <a:prstGeom prst="rect">
            <a:avLst/>
          </a:prstGeom>
        </p:spPr>
      </p:pic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897355" y="962185"/>
            <a:ext cx="914400" cy="914400"/>
          </a:xfrm>
          <a:prstGeom prst="rect">
            <a:avLst/>
          </a:prstGeom>
        </p:spPr>
      </p:pic>
      <p:sp>
        <p:nvSpPr>
          <p:cNvPr id="39" name="Объект 5"/>
          <p:cNvSpPr txBox="1"/>
          <p:nvPr/>
        </p:nvSpPr>
        <p:spPr bwMode="auto">
          <a:xfrm>
            <a:off x="1105001" y="2584994"/>
            <a:ext cx="3653948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Выборки независимые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5"/>
              <p:cNvSpPr txBox="1"/>
              <p:nvPr/>
            </p:nvSpPr>
            <p:spPr bwMode="auto">
              <a:xfrm>
                <a:off x="1142162" y="3313524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162" y="3313524"/>
                <a:ext cx="1656184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Объект 5"/>
              <p:cNvSpPr txBox="1"/>
              <p:nvPr/>
            </p:nvSpPr>
            <p:spPr bwMode="auto">
              <a:xfrm>
                <a:off x="1105001" y="3886690"/>
                <a:ext cx="2129518" cy="50966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3886690"/>
                <a:ext cx="2129518" cy="5096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7175248" y="1149476"/>
            <a:ext cx="3754040" cy="231677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7175248" y="4185639"/>
            <a:ext cx="3769536" cy="2326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67459" y="3278735"/>
                <a:ext cx="9107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в популяции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)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равно среднему в популяции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)</a:t>
                </a:r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59" y="3278735"/>
                <a:ext cx="9107301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07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759" y="3261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Клиническая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статистическая гипотеза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647" y="1927970"/>
            <a:ext cx="1105382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Клиническая (исследовательская) гипотеза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препарат А вызывает фиброз миокарда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курение сопряжено с повышенным риском сердечно-сосудистых заболеваний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IL-1 является биологическим маркером гистологических изменений при бронхиальной астме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гипотеза - строго сформулированное утверждение касательно параметра (параметров) генеральной совокупности (но не выборки)</a:t>
            </a:r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14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Заголовок 1"/>
          <p:cNvSpPr txBox="1"/>
          <p:nvPr/>
        </p:nvSpPr>
        <p:spPr bwMode="auto">
          <a:xfrm>
            <a:off x="1694059" y="117760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Точные критерии для разности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средних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Выборки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endParaRPr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Объект 5"/>
          <p:cNvSpPr txBox="1"/>
          <p:nvPr/>
        </p:nvSpPr>
        <p:spPr bwMode="auto">
          <a:xfrm>
            <a:off x="2079210" y="942840"/>
            <a:ext cx="3797965" cy="444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 bwMode="auto">
              <a:xfrm>
                <a:off x="4259122" y="2979021"/>
                <a:ext cx="4069126" cy="1199880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−2)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9122" y="2979021"/>
                <a:ext cx="4069126" cy="11998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 bwMode="auto">
          <a:xfrm>
            <a:off x="8952285" y="3163462"/>
            <a:ext cx="245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Распределение </a:t>
            </a:r>
            <a:endParaRPr dirty="0"/>
          </a:p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Стьюдента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4287366" y="1412776"/>
                <a:ext cx="3503267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𝑧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0, 1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7366" y="1412776"/>
                <a:ext cx="3503267" cy="1162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 bwMode="auto">
          <a:xfrm>
            <a:off x="8952285" y="1575227"/>
            <a:ext cx="245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Нормальное распределение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 bwMode="auto">
              <a:xfrm>
                <a:off x="4223793" y="4605384"/>
                <a:ext cx="3087577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3793" y="4605384"/>
                <a:ext cx="3087577" cy="1162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 bwMode="auto">
          <a:xfrm>
            <a:off x="8600020" y="4494134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Распределение </a:t>
            </a:r>
            <a:endParaRPr lang="ru-RU" sz="2400" dirty="0"/>
          </a:p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Стьюдента</a:t>
            </a:r>
            <a:endParaRPr lang="ru-RU" sz="2400" dirty="0"/>
          </a:p>
          <a:p>
            <a:pPr algn="r">
              <a:defRPr/>
            </a:pPr>
            <a:r>
              <a:rPr lang="ru-RU" sz="2400" dirty="0" smtClean="0">
                <a:solidFill>
                  <a:srgbClr val="C0504D"/>
                </a:solidFill>
              </a:rPr>
              <a:t>Метод </a:t>
            </a:r>
            <a:r>
              <a:rPr lang="ru-RU" sz="2400" dirty="0">
                <a:solidFill>
                  <a:srgbClr val="C0504D"/>
                </a:solidFill>
              </a:rPr>
              <a:t>Уэлча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 bwMode="auto">
              <a:xfrm>
                <a:off x="6266059" y="5284685"/>
                <a:ext cx="3238387" cy="167430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373737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sz="2000" i="1" smtClean="0">
                          <a:solidFill>
                            <a:srgbClr val="373737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373737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sz="2000" dirty="0">
                  <a:solidFill>
                    <a:srgbClr val="373737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6059" y="5284685"/>
                <a:ext cx="3238387" cy="16743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Хорошие свойства:…"/>
          <p:cNvSpPr txBox="1"/>
          <p:nvPr/>
        </p:nvSpPr>
        <p:spPr bwMode="auto">
          <a:xfrm>
            <a:off x="2207568" y="1631922"/>
            <a:ext cx="1563552" cy="738664"/>
          </a:xfrm>
          <a:prstGeom prst="rect">
            <a:avLst/>
          </a:prstGeom>
          <a:ln w="3175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defTabSz="457200">
              <a:spcBef>
                <a:spcPts val="1200"/>
              </a:spcBef>
              <a:defRPr sz="2200">
                <a:solidFill>
                  <a:srgbClr val="0059A9"/>
                </a:solidFill>
                <a:latin typeface="MyriadPro-Bold"/>
                <a:ea typeface="MyriadPro-Bold"/>
                <a:cs typeface="MyriadPro-Bold"/>
              </a:defRPr>
            </a:pPr>
            <a:r>
              <a:rPr lang="ru-RU" sz="2400" dirty="0">
                <a:solidFill>
                  <a:srgbClr val="373737"/>
                </a:solidFill>
                <a:ea typeface="Cambria Math"/>
              </a:rPr>
              <a:t>дисперсии известны</a:t>
            </a:r>
            <a:endParaRPr lang="ru-RU" sz="2400" dirty="0">
              <a:solidFill>
                <a:srgbClr val="373737"/>
              </a:solidFill>
            </a:endParaRPr>
          </a:p>
        </p:txBody>
      </p:sp>
      <p:sp>
        <p:nvSpPr>
          <p:cNvPr id="37" name="Хорошие свойства:…"/>
          <p:cNvSpPr txBox="1"/>
          <p:nvPr/>
        </p:nvSpPr>
        <p:spPr bwMode="auto">
          <a:xfrm>
            <a:off x="2207899" y="3024963"/>
            <a:ext cx="2569265" cy="1107996"/>
          </a:xfrm>
          <a:prstGeom prst="rect">
            <a:avLst/>
          </a:prstGeom>
          <a:ln w="3175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defTabSz="457200">
              <a:spcBef>
                <a:spcPts val="1200"/>
              </a:spcBef>
              <a:defRPr sz="2200">
                <a:solidFill>
                  <a:srgbClr val="0059A9"/>
                </a:solidFill>
                <a:latin typeface="MyriadPro-Bold"/>
                <a:ea typeface="MyriadPro-Bold"/>
                <a:cs typeface="MyriadPro-Bold"/>
              </a:defRPr>
            </a:pPr>
            <a:r>
              <a:rPr lang="ru-RU" sz="2400">
                <a:solidFill>
                  <a:srgbClr val="373737"/>
                </a:solidFill>
                <a:ea typeface="Cambria Math"/>
              </a:rPr>
              <a:t>дисперсии неизвестны</a:t>
            </a:r>
            <a:r>
              <a:rPr lang="en-US" sz="2400">
                <a:solidFill>
                  <a:srgbClr val="373737"/>
                </a:solidFill>
                <a:ea typeface="Cambria Math"/>
              </a:rPr>
              <a:t>,</a:t>
            </a:r>
            <a:r>
              <a:rPr lang="ru-RU" sz="2400">
                <a:solidFill>
                  <a:srgbClr val="373737"/>
                </a:solidFill>
                <a:ea typeface="Cambria Math"/>
              </a:rPr>
              <a:t> </a:t>
            </a:r>
            <a:br>
              <a:rPr lang="ru-RU" sz="2400">
                <a:solidFill>
                  <a:srgbClr val="373737"/>
                </a:solidFill>
                <a:ea typeface="Cambria Math"/>
              </a:rPr>
            </a:br>
            <a:r>
              <a:rPr lang="ru-RU" sz="2400">
                <a:solidFill>
                  <a:srgbClr val="373737"/>
                </a:solidFill>
                <a:ea typeface="Cambria Math"/>
              </a:rPr>
              <a:t>но равны</a:t>
            </a:r>
            <a:endParaRPr lang="ru-RU" sz="2400">
              <a:solidFill>
                <a:srgbClr val="373737"/>
              </a:solidFill>
            </a:endParaRPr>
          </a:p>
        </p:txBody>
      </p:sp>
      <p:sp>
        <p:nvSpPr>
          <p:cNvPr id="38" name="Хорошие свойства:…"/>
          <p:cNvSpPr txBox="1"/>
          <p:nvPr/>
        </p:nvSpPr>
        <p:spPr bwMode="auto">
          <a:xfrm>
            <a:off x="2207572" y="4823971"/>
            <a:ext cx="2520277" cy="738664"/>
          </a:xfrm>
          <a:prstGeom prst="rect">
            <a:avLst/>
          </a:prstGeom>
          <a:ln w="3175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defTabSz="457200">
              <a:spcBef>
                <a:spcPts val="1200"/>
              </a:spcBef>
              <a:defRPr sz="2200">
                <a:solidFill>
                  <a:srgbClr val="0059A9"/>
                </a:solidFill>
                <a:latin typeface="MyriadPro-Bold"/>
                <a:ea typeface="MyriadPro-Bold"/>
                <a:cs typeface="MyriadPro-Bold"/>
              </a:defRPr>
            </a:pPr>
            <a:r>
              <a:rPr lang="ru-RU" sz="2400">
                <a:solidFill>
                  <a:srgbClr val="373737"/>
                </a:solidFill>
                <a:ea typeface="Cambria Math"/>
              </a:rPr>
              <a:t>дисперсии неизвестны</a:t>
            </a:r>
            <a:endParaRPr lang="ru-RU" sz="2400">
              <a:solidFill>
                <a:srgbClr val="373737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079210" y="1442225"/>
            <a:ext cx="2000567" cy="1306723"/>
          </a:xfrm>
          <a:prstGeom prst="rect">
            <a:avLst/>
          </a:prstGeom>
          <a:noFill/>
          <a:ln w="41275">
            <a:solidFill>
              <a:srgbClr val="41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0" name="Rectangle 39"/>
          <p:cNvSpPr/>
          <p:nvPr/>
        </p:nvSpPr>
        <p:spPr bwMode="auto">
          <a:xfrm>
            <a:off x="2079210" y="2996913"/>
            <a:ext cx="2000567" cy="1306723"/>
          </a:xfrm>
          <a:prstGeom prst="rect">
            <a:avLst/>
          </a:prstGeom>
          <a:noFill/>
          <a:ln w="41275">
            <a:solidFill>
              <a:srgbClr val="41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2" name="Rectangle 41"/>
          <p:cNvSpPr/>
          <p:nvPr/>
        </p:nvSpPr>
        <p:spPr bwMode="auto">
          <a:xfrm>
            <a:off x="2079210" y="4599957"/>
            <a:ext cx="2000567" cy="1306723"/>
          </a:xfrm>
          <a:prstGeom prst="rect">
            <a:avLst/>
          </a:prstGeom>
          <a:noFill/>
          <a:ln w="41275">
            <a:solidFill>
              <a:srgbClr val="41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5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28" grpId="0"/>
      <p:bldP spid="37" grpId="0" animBg="1"/>
      <p:bldP spid="38" grpId="0" animBg="1"/>
      <p:bldP spid="40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36" y="277202"/>
            <a:ext cx="10515600" cy="1325563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азности 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средних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 выборки. Пример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76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исследуем влияние нового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препарата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метаболизм крыс.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вас есть две группы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крыс: контрольная, которая получает плацебо и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экспериментальная группа, которая получает препарат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определить,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 основной метаболизм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крыс (ОМК) под воздействием препарата. Известно что размер выборки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n1 = n2 = 10.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контрольной группе составила 8.2 ккал/ч/кг, в экспериментальной группе ОМК составила 10 ккал/ч/кг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SD1 =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SD2 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статистический тест. Аргументируйте свой выбор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Сформулируйте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нулевую  и альтернативную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гипотезы. Расчитайте соответствующий критерий и проинтерпретируйте полученный результат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2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азности 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средних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выборки. Пример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10"/>
              <p:cNvSpPr/>
              <p:nvPr/>
            </p:nvSpPr>
            <p:spPr bwMode="auto">
              <a:xfrm>
                <a:off x="1120967" y="1414275"/>
                <a:ext cx="299133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1414275"/>
                <a:ext cx="2991331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19"/>
              <p:cNvSpPr/>
              <p:nvPr/>
            </p:nvSpPr>
            <p:spPr bwMode="auto">
              <a:xfrm>
                <a:off x="1120967" y="1914142"/>
                <a:ext cx="3023264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1914142"/>
                <a:ext cx="3023264" cy="600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5"/>
              <p:cNvSpPr txBox="1"/>
              <p:nvPr/>
            </p:nvSpPr>
            <p:spPr bwMode="auto">
              <a:xfrm>
                <a:off x="1120967" y="299993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2999939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5"/>
              <p:cNvSpPr txBox="1"/>
              <p:nvPr/>
            </p:nvSpPr>
            <p:spPr bwMode="auto">
              <a:xfrm>
                <a:off x="1120966" y="3648580"/>
                <a:ext cx="2318269" cy="43312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6" y="3648580"/>
                <a:ext cx="2318269" cy="4331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5"/>
          <p:cNvSpPr txBox="1"/>
          <p:nvPr/>
        </p:nvSpPr>
        <p:spPr bwMode="auto">
          <a:xfrm>
            <a:off x="3528591" y="2997371"/>
            <a:ext cx="6480400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ОМК в группах не отличается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24"/>
              <p:cNvSpPr/>
              <p:nvPr/>
            </p:nvSpPr>
            <p:spPr bwMode="auto">
              <a:xfrm>
                <a:off x="1120967" y="4887773"/>
                <a:ext cx="1875770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4887773"/>
                <a:ext cx="1875770" cy="1162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бъект 5"/>
          <p:cNvSpPr txBox="1"/>
          <p:nvPr/>
        </p:nvSpPr>
        <p:spPr bwMode="auto">
          <a:xfrm>
            <a:off x="3528591" y="3648580"/>
            <a:ext cx="6480400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ОМК в группах отличается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2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азности 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средних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выборки. Пример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10"/>
              <p:cNvSpPr/>
              <p:nvPr/>
            </p:nvSpPr>
            <p:spPr bwMode="auto">
              <a:xfrm>
                <a:off x="1120967" y="1414275"/>
                <a:ext cx="299133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1414275"/>
                <a:ext cx="2991331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19"/>
              <p:cNvSpPr/>
              <p:nvPr/>
            </p:nvSpPr>
            <p:spPr bwMode="auto">
              <a:xfrm>
                <a:off x="1120967" y="1914142"/>
                <a:ext cx="3023264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1914142"/>
                <a:ext cx="3023264" cy="600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5"/>
              <p:cNvSpPr txBox="1"/>
              <p:nvPr/>
            </p:nvSpPr>
            <p:spPr bwMode="auto">
              <a:xfrm>
                <a:off x="1120967" y="299993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2999939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5"/>
              <p:cNvSpPr txBox="1"/>
              <p:nvPr/>
            </p:nvSpPr>
            <p:spPr bwMode="auto">
              <a:xfrm>
                <a:off x="1120966" y="3648580"/>
                <a:ext cx="2318269" cy="43312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6" y="3648580"/>
                <a:ext cx="2318269" cy="4331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5"/>
          <p:cNvSpPr txBox="1"/>
          <p:nvPr/>
        </p:nvSpPr>
        <p:spPr bwMode="auto">
          <a:xfrm>
            <a:off x="3528591" y="2997371"/>
            <a:ext cx="6480400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ОМК в группах не отличается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24"/>
              <p:cNvSpPr/>
              <p:nvPr/>
            </p:nvSpPr>
            <p:spPr bwMode="auto">
              <a:xfrm>
                <a:off x="1120967" y="4887773"/>
                <a:ext cx="1875770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4887773"/>
                <a:ext cx="1875770" cy="1162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92234" y="4900068"/>
                <a:ext cx="1912318" cy="12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10</m:t>
                          </m:r>
                          <m:r>
                            <a:rPr lang="en-US" sz="2400" i="1">
                              <a:latin typeface="Cambria Math"/>
                            </a:rPr>
                            <m:t> −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8.2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  <m:t>36</m:t>
                                  </m:r>
                                </m:num>
                                <m:den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234" y="4900068"/>
                <a:ext cx="1912318" cy="12455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02539" y="5064596"/>
                <a:ext cx="1140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39" y="5064596"/>
                <a:ext cx="114056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бъект 5"/>
          <p:cNvSpPr txBox="1"/>
          <p:nvPr/>
        </p:nvSpPr>
        <p:spPr bwMode="auto">
          <a:xfrm>
            <a:off x="3528591" y="3648580"/>
            <a:ext cx="6480400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ОМК в группах отличается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1552" y="3963258"/>
            <a:ext cx="914479" cy="9144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6031" y="4126945"/>
            <a:ext cx="4271010" cy="26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 bwMode="auto">
              <a:xfrm>
                <a:off x="2424000" y="1440001"/>
                <a:ext cx="3401764" cy="6044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000" y="1440001"/>
                <a:ext cx="3401764" cy="604461"/>
              </a:xfrm>
              <a:prstGeom prst="rect">
                <a:avLst/>
              </a:prstGeom>
              <a:blipFill rotWithShape="0">
                <a:blip r:embed="rId2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 bwMode="auto">
              <a:xfrm>
                <a:off x="6384033" y="1440000"/>
                <a:ext cx="3259675" cy="6051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4033" y="1440000"/>
                <a:ext cx="3259675" cy="605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5"/>
          <p:cNvSpPr txBox="1"/>
          <p:nvPr/>
        </p:nvSpPr>
        <p:spPr bwMode="auto">
          <a:xfrm>
            <a:off x="1870888" y="851885"/>
            <a:ext cx="7167949" cy="457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Выборки зависят друг от друга</a:t>
            </a:r>
            <a:r>
              <a:rPr lang="en-US" sz="2400" b="1" dirty="0"/>
              <a:t>: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 bwMode="auto">
              <a:xfrm>
                <a:off x="4695499" y="4881436"/>
                <a:ext cx="3235886" cy="100822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5499" y="4881436"/>
                <a:ext cx="3235886" cy="1008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5"/>
          <p:cNvSpPr txBox="1"/>
          <p:nvPr/>
        </p:nvSpPr>
        <p:spPr bwMode="auto">
          <a:xfrm>
            <a:off x="1104406" y="2302860"/>
            <a:ext cx="10818322" cy="4106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Измерения делаются на одних и тех же объектах</a:t>
            </a:r>
            <a:endParaRPr lang="en-US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Можем посмотреть прирост на отдельных объектах</a:t>
            </a:r>
            <a:endParaRPr lang="en-US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endParaRPr lang="en-US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распределение </a:t>
            </a:r>
            <a:r>
              <a:rPr lang="en-US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тьюдента</a:t>
            </a:r>
            <a:r>
              <a:rPr lang="en-US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дисперсию </a:t>
            </a:r>
            <a:r>
              <a:rPr lang="ru-RU" sz="2400" dirty="0" smtClean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считаем </a:t>
            </a: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формуле</a:t>
            </a:r>
            <a:r>
              <a:rPr lang="en-US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800"/>
              </a:spcAft>
              <a:buClr>
                <a:srgbClr val="28516A"/>
              </a:buClr>
              <a:buNone/>
              <a:defRPr/>
            </a:pPr>
            <a:endParaRPr lang="ru-RU" sz="2400" dirty="0">
              <a:solidFill>
                <a:srgbClr val="3737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3872068" y="3484535"/>
                <a:ext cx="164686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2068" y="3484535"/>
                <a:ext cx="1646861" cy="600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1"/>
          <p:cNvSpPr txBox="1"/>
          <p:nvPr/>
        </p:nvSpPr>
        <p:spPr bwMode="auto">
          <a:xfrm>
            <a:off x="2778728" y="283143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Разность средних (зависимые выборки)</a:t>
            </a:r>
            <a:endParaRPr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3" name="Группа 31"/>
          <p:cNvGrpSpPr/>
          <p:nvPr/>
        </p:nvGrpSpPr>
        <p:grpSpPr bwMode="auto">
          <a:xfrm>
            <a:off x="8089760" y="2187027"/>
            <a:ext cx="4220005" cy="1702897"/>
            <a:chOff x="4620024" y="1918386"/>
            <a:chExt cx="4220005" cy="1702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Прямоугольник 42"/>
                <p:cNvSpPr/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28516A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rgbClr val="28516A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∼   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Объект 5"/>
            <p:cNvSpPr txBox="1"/>
            <p:nvPr/>
          </p:nvSpPr>
          <p:spPr bwMode="auto">
            <a:xfrm>
              <a:off x="4620024" y="1918386"/>
              <a:ext cx="4220005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7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838696" y="39044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Разность средних (зависимые выборки).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15226"/>
                  </p:ext>
                </p:extLst>
              </p:nvPr>
            </p:nvGraphicFramePr>
            <p:xfrm>
              <a:off x="6204704" y="2241673"/>
              <a:ext cx="5260885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2816"/>
                    <a:gridCol w="467524"/>
                    <a:gridCol w="814705"/>
                    <a:gridCol w="814705"/>
                    <a:gridCol w="814705"/>
                    <a:gridCol w="646430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  <a:endParaRPr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387704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387704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−15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15226"/>
                  </p:ext>
                </p:extLst>
              </p:nvPr>
            </p:nvGraphicFramePr>
            <p:xfrm>
              <a:off x="6204704" y="2241673"/>
              <a:ext cx="5260885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2816"/>
                    <a:gridCol w="467524"/>
                    <a:gridCol w="814705"/>
                    <a:gridCol w="814705"/>
                    <a:gridCol w="814705"/>
                    <a:gridCol w="646430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  <a:endParaRPr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8421" t="-9333" r="-672368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265672" t="-9333" r="-28134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5672" t="-9333" r="-18134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465672" t="-9333" r="-8134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715094" t="-9333" r="-2830" b="-205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8421" t="-107895" r="-672368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265672" t="-107895" r="-28134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5672" t="-107895" r="-18134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465672" t="-107895" r="-8134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715094" t="-107895" r="-2830" b="-102632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t="-210667" r="-2096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368421" t="-210667" r="-67236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265672" t="-210667" r="-2813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365672" t="-210667" r="-1813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465672" t="-210667" r="-813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715094" t="-210667" r="-2830" b="-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 bwMode="auto">
              <a:xfrm>
                <a:off x="1180285" y="3903376"/>
                <a:ext cx="4196662" cy="104355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=92.5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0285" y="3903376"/>
                <a:ext cx="4196662" cy="1043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 bwMode="auto">
              <a:xfrm>
                <a:off x="1838696" y="2569718"/>
                <a:ext cx="2507994" cy="104355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=−6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8696" y="2569718"/>
                <a:ext cx="2507994" cy="10435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5"/>
              <p:cNvSpPr txBox="1"/>
              <p:nvPr/>
            </p:nvSpPr>
            <p:spPr bwMode="auto">
              <a:xfrm>
                <a:off x="990151" y="1000846"/>
                <a:ext cx="2592288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151" y="1000846"/>
                <a:ext cx="2592288" cy="478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5"/>
              <p:cNvSpPr txBox="1"/>
              <p:nvPr/>
            </p:nvSpPr>
            <p:spPr bwMode="auto">
              <a:xfrm>
                <a:off x="1026154" y="1460410"/>
                <a:ext cx="2520281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154" y="1460410"/>
                <a:ext cx="2520281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 bwMode="auto">
              <a:xfrm>
                <a:off x="1659791" y="5566254"/>
                <a:ext cx="3023905" cy="87742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i="1" dirty="0" smtClean="0">
                    <a:ea typeface="Cambria Math"/>
                    <a:cs typeface="Cambria Math"/>
                  </a:rPr>
                  <a:t>t</a:t>
                </a:r>
                <a:r>
                  <a:rPr lang="en-US" sz="2400" dirty="0" smtClean="0">
                    <a:ea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−6−0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92.5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ru-RU" sz="2400" i="1" dirty="0"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=</m:t>
                    </m:r>
                  </m:oMath>
                </a14:m>
                <a:r>
                  <a:rPr lang="ru-RU" sz="2400" i="1" dirty="0"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/>
                    <a:cs typeface="Cambria Math"/>
                  </a:rPr>
                  <a:t>-1.39</a:t>
                </a:r>
                <a:r>
                  <a:rPr lang="ru-RU" sz="2400" dirty="0" smtClean="0"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endParaRPr lang="en-US" sz="2400" dirty="0"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9791" y="5566254"/>
                <a:ext cx="3023905" cy="877420"/>
              </a:xfrm>
              <a:prstGeom prst="rect">
                <a:avLst/>
              </a:prstGeom>
              <a:blipFill rotWithShape="0">
                <a:blip r:embed="rId8"/>
                <a:stretch>
                  <a:fillRect l="-6048" r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 descr="флажок установлен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717021" y="3853004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49527" y="879046"/>
                <a:ext cx="91839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defRPr>
                </a:lvl1pPr>
              </a:lstStyle>
              <a:p>
                <a:pPr algn="just"/>
                <a:r>
                  <a:rPr lang="ru-RU" dirty="0" smtClean="0">
                    <a:solidFill>
                      <a:srgbClr val="FF0000"/>
                    </a:solidFill>
                  </a:rPr>
                  <a:t>среднее в популяции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dirty="0">
                    <a:solidFill>
                      <a:srgbClr val="FF0000"/>
                    </a:solidFill>
                  </a:rPr>
                  <a:t>равно среднему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в </a:t>
                </a:r>
                <a:r>
                  <a:rPr lang="ru-RU" dirty="0">
                    <a:solidFill>
                      <a:srgbClr val="FF0000"/>
                    </a:solidFill>
                  </a:rPr>
                  <a:t>популяции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, где обе выборки получены на одних и тех же пациентах до и после воздействия (pre-post trials)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27" y="879046"/>
                <a:ext cx="9183978" cy="1200329"/>
              </a:xfrm>
              <a:prstGeom prst="rect">
                <a:avLst/>
              </a:prstGeom>
              <a:blipFill rotWithShape="0">
                <a:blip r:embed="rId10"/>
                <a:stretch>
                  <a:fillRect l="-995" t="-4061" r="-99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7906" y="3853004"/>
            <a:ext cx="4703161" cy="29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8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23177" y="39835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endParaRPr sz="3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5"/>
          <p:cNvSpPr txBox="1"/>
          <p:nvPr/>
        </p:nvSpPr>
        <p:spPr bwMode="auto">
          <a:xfrm>
            <a:off x="476462" y="1019040"/>
            <a:ext cx="10855934" cy="4608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свойствам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ЦПТ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основанные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 широко распространены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маленьких выборок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точные критерии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предполагается равенство дисперсий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тоже не помешает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может возникнуть проблема с тестом на равенство дисперсии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разных тестов критерии считаются в соответствии с логикой нулевой гипотезы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Гипотезы о </a:t>
            </a: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долях</a:t>
            </a:r>
            <a:endParaRPr lang="ru-RU" sz="3200" dirty="0"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113513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504905" y="966592"/>
                <a:ext cx="3336426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905" y="966592"/>
                <a:ext cx="3336426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504905" y="3220734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905" y="3220734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505155" y="3683497"/>
                <a:ext cx="2040552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155" y="3683497"/>
                <a:ext cx="2040552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11031" y="4188915"/>
            <a:ext cx="914400" cy="914400"/>
          </a:xfrm>
          <a:prstGeom prst="rect">
            <a:avLst/>
          </a:prstGeom>
        </p:spPr>
      </p:pic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614778" y="4188915"/>
            <a:ext cx="914400" cy="914400"/>
          </a:xfrm>
          <a:prstGeom prst="rect">
            <a:avLst/>
          </a:prstGeom>
        </p:spPr>
      </p:pic>
      <p:grpSp>
        <p:nvGrpSpPr>
          <p:cNvPr id="28" name="Группа 12"/>
          <p:cNvGrpSpPr/>
          <p:nvPr/>
        </p:nvGrpSpPr>
        <p:grpSpPr bwMode="auto">
          <a:xfrm>
            <a:off x="7935674" y="941722"/>
            <a:ext cx="3684342" cy="1581489"/>
            <a:chOff x="4572771" y="2035374"/>
            <a:chExt cx="4281712" cy="1756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21"/>
                <p:cNvSpPr/>
                <p:nvPr/>
              </p:nvSpPr>
              <p:spPr bwMode="auto">
                <a:xfrm>
                  <a:off x="4572771" y="2613696"/>
                  <a:ext cx="4281712" cy="1178653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(1−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  ∼ 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0, 1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771" y="2613695"/>
                  <a:ext cx="4281712" cy="11786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5688" y="596925"/>
            <a:ext cx="4006321" cy="2729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9198" y="4188915"/>
            <a:ext cx="4190818" cy="2586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6849" y="4188916"/>
            <a:ext cx="4105928" cy="2586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61089" y="3194778"/>
                <a:ext cx="10249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доля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‘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успеха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’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в генеральной совокупности (популяции) 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равна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89" y="3194778"/>
                <a:ext cx="1024978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952" t="-1315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9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2191" y="1717733"/>
                <a:ext cx="11239501" cy="4392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Исследование эффективности нового метода обучения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улучшения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памяти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студентов.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Группе студентов предложили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новый метод обучения для улучшения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памяти. После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проведения обучения и тестирования, студентов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делят на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две категории: тех, кто показал улучшение памяти (успех), и тех, кто не показал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улучшения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(неуспех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Исследователь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хочет проверить,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доля студентов с улучшенной памятью после нового метода обучения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целевой доли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0%.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1" y="1717733"/>
                <a:ext cx="11239501" cy="4392677"/>
              </a:xfrm>
              <a:prstGeom prst="rect">
                <a:avLst/>
              </a:prstGeom>
              <a:blipFill rotWithShape="0">
                <a:blip r:embed="rId2"/>
                <a:stretch>
                  <a:fillRect l="-597" t="-833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0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проверки статистических гипотез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42" y="1440188"/>
            <a:ext cx="10614659" cy="4351338"/>
          </a:xfrm>
        </p:spPr>
        <p:txBody>
          <a:bodyPr>
            <a:normAutofit fontScale="85000" lnSpcReduction="20000"/>
          </a:bodyPr>
          <a:lstStyle/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Формулируем нулевую  и альтернативную гипотезы (формализация исследовательской гипотезы на языке математики)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Фиксируем уровень значимости:  𝛼=0.05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статистический тест (критерий) для проверки гипотезы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критическое значение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наблюдаемое значение статистики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Отвергаем или не отвергаем нулевую гипотезу в соответствии наблюдаемым и критическим значением статистики</a:t>
            </a:r>
            <a:endParaRPr lang="en-US" dirty="0"/>
          </a:p>
        </p:txBody>
      </p:sp>
      <p:sp>
        <p:nvSpPr>
          <p:cNvPr id="8" name="AutoShape 6" descr="data:image/png;base64,iVBORw0KGgoAAAANSUhEUgAAAnEAAAFKCAYAAABy2AnLAAAAAXNSR0IArs4c6QAAIABJREFUeF7sXQlcVFUXPyDOMALKMCiCIiCFllumZa6ZWi6VrWp9aYuZpS2W5r5U5lKmmdbX4pZmmWZmlpblUpmafVlZmimRsokgy7AKw/r9zpOnAw7Mmzfvvvdm7rm/Hz+Uuffce7b7/nPevef4ADWSAEmAJEASIAmQBEgCJAGPk4CPx62YFkwSIAmQBEgCJAGSAEmAJAAE4sgISAIkAZIASYAkQBIgCXigBAjEeaDSaMkkAZIASYAkQBIgCZAECMSRDZAESAIkAZIASYAkQBLwQAkQiPNApdGSSQIkAZIASYAkQBIgCRCIIxsgCZAESAIkAZIASYAk4IES4BLEHT58uMoDdUVLJgmQBEgCJAGSAEmAUwl07dr1MszGLYjr0qULUzP4+++/4aqrrmI6h16J88w76gT5v/rqqwX1VFXx9X2BdE9+r9d9Sel1+fhceHyKPs6z7RPv7J/1v/76KxCIq/ZijMQRiFN6S7tEj2eHJhDHL4gRdU9f3tjtLXqiTCCO9nw1fZ5AnJ33E4hjuxUSiKNIHFsL0y91nm2fN94JxBGIIxBXay/29/ePCQkJWWIymfriR0VFRdvT09MnAUCm1G3bYDB0jIqKOmy1WhdkZWW96GgcgTip0pTXj7fNvLaU6HUq+1cL8iyT/SiebZ833gnEEYgjEFdzT7XExMT86uPjY7Barct8fX39zGbz5LKyssSkpKTrAaBUwhbsFxUV9T+j0dg5JyfnJQJxEiTGoAtvmzmBONrMRQnwbPu88U4gjvyeQJzd089iscy3WCxTExMTO5SWlv6NHwUEBAxo0aLFroyMjLF5eXkrneGNkJCQ2RaLZRYCQQJxzqTF7nPeNnNHII7ORbGzLz1T5tn2eeZdzYe5Hu2fZ92rxbvuz8TFxMT8W1ZWdjo1NXWAvZFGR0efKC8vP5Oamtq/PuM1GAwd8DVqTk7OyxaL5WUCcdq5ulpGrR2H9c/MM/88804PcrrUQl/e9Lors1uXWnue3kGcOS4uLicnJ2dRVlbWVHtxh4eHbwgICBiSkJAQXI8a/Fq1anWooqIiPTs7+6lWrVqdJhDHzmidUVbLqJ2tQ6vPeeafZ94JxBGIIxCn1a6r3bxq7Xm6BnEGg6F9dHT00XPnzk3Izc1dbq+OZs2aLQkODp4YHx+PIC7PkaosFstMs9k8JSEhoZ2/vz8COgJx2tm0kCeN181MfJCPHDlS0AA6Hk+NdM+v7fOmezFNlejjvPFvv68R7+wvc+kaxJlMpu6RkZEHMzIyHsvLy1tlbxwWi2UegrT4+PgWAJBW+4FoMBjaRUVF/Xbu3Lmn8Nycv79/tBQQ16hRI6bP1pKSEvD392c6h16J88w76gT5v/baawX1HD9+XK9qYrIu0j35PRPD0iFRMaG36OM82z7xzv5Zf/78ef0m+zWZTD0iIyMPZGRkjMnLy1tdB4iLAICztXy5Ab5GrayszBfPzEkFcZTsl92uyPO3MjESRxUb2NmXlpQrKythzZo18OqrrwJuqrVbeXk5+Pn51fjzgAED4LXXXoNmzZppuXTmc/Pm93Q79ZJJ8aZ7LaKQuo7EYW636OjoPzIzM5+2Wq1v2QvI7nVqIKaOs//MbDZPCw0NfenMmTO9zp8/fxo/a9iwYWRMTMxvOTk5r2VlZS0CgBwAqLQfR3ni2O7nPDs0gTjvfZ2IEZfHH38c9u/fD927d4d27dpd5ki5ubkQHHzp+C4Cvc2bN0NgYKAA5EaPHg3iw5+tF6pPnTe/JxBHIE7c79U4PqRrEAcAwXFxcdbs7OwF2dnZM+23n+bNm38cGBg4KCEhwVx7W4qMjPzeZDLdWN92lZycHFNSUpJIIE69TZ23zby2ZCnZL/vzIepZ84XX4/PnzxeibwjGFi9eDI888ohDMObI9vFvCP5+/PFH6NOnD7z33nvQtm1bNVlQZS7e/J5AHIE4AnF2W0tMTMwpm812Mi0tbbD9joMpRioqKlJSUlJurr0TNWrUqIuPj08NcNegQYOw5s2bf5ifn7++oKDgg6Kiov14TIlAnCr7uDAJb5s5gTjv3cz37t0LTzzxBPzzzz+Al1WWLFlS72vRumxffA07efJkrEQD06dPF3686dwsb35PIM57/d6Vp6Vadq/3SByEhoa+Zjabn01KSsJkvydQiHbJfi87K1eXkOlMnCvmx6avWkbNZvXuU6VInOdH4rKysuD555+HdevWQWxsLLzzzjtw882XfY+8zFic2X5GRgZMnDgRNmzYAHFxcfDuu+/CTTfd5L7R6YCCM951sERFl0AgjkCcmkEL3YM4AGgaGxt7DADKrVbrEh8fH39MG1JaWpqQnJzcEwBsRqOxtdFo7GGz2Q7abLZTjjySQJyi+5QsYrxt5o4icUuXLhX+vGLFClky9NRBnq77qqoq+OCDD2DSpEmQl5cHU6ZMgVmzZoHJZJKkEqn8f/PNNzBu3Dg4ffo0PPzww8IrWovFImkOvXaSyrte1+/qusaOHVvDx3nj315exDv7L66eAOLAaDS2CQ0NXWoymfpUVVWdLyoq+io9PX0yAGSiwQQFBT0cHh7+/tmzZx8pKChYSyDO1W1Hnf48O7Sa38zU0aZrs3iy7hMTE+HRRx8FfIXao0cP4exa+/btXRKAK/zjpYeXX35ZAHB4GeLNN9+E++67z6X59NTZFd71tG6l1sIz/8Q7gTil/EgSHbqdKklMsjvx7NAE4jzzdmp2djZ069YNMjMzhQsMGGXx9fV12Qfk2P7Ro0fhscceg59//lm4yXrvvfe6PK8eBsjhXQ/rVmoNPPNPvBOIU8qPJNEhECdJTLI78ezQIogTc4ixzkcoW0mMBnqi7svKymDQoEFC6pDvvvtOiMLJbXL5xxuw/fr1gyNHjsCBAwegc+fOcpeg2Ti5vGu2YDcnFis1iD7OG//24iPeCcS56U6uDScQ55q8XO3Ns0OLII6S/bpqNdr1f/LJJ+Htt98WLjE8+OCDbi3EHdvHSw/XXXcd4Lm8//3vfxAeHu7WWtQe7A7vaq9VifnoYsMlKfKmey0ArEeciVPCsaTQIBAnRUry+/Ds0ATiPOt1KoI3BHF4gQFfo7rb3LV9jMT17NkTOnToAN9//71HpSBxl3d3Za/2eAJxBOLE/Z6S/arsfQTi2Aqct828tjSRf4rEsbUxJajv2bMHBg4cCIMHD4bPP/8cGjRo4DZZJWz/s88+g3vuuUfIS4c3ZT2lwoMSvLutABUJEIgjEEcgTkWHs5+KQBxbwfO2mROI87zNHJP34kWGiIgIOHjwIDRu3FgRp1DK9ufNmwezZ8+GV155BaZOnarI2lgTUYp31utUij6BOM/ze6V0b09HLbun16l2UicQx8KUyaFFCVAkjv0hX3csGOub3nDDDYAJffHsWevWrd0hV2OsUhs6nov7z3/+A5s2bRKihEOHDlVsjawIKcU7q/UpTZdAHO35FIlT2qsk0iMQJ1FQMrvxtplTJM5zNvPy8nK47bbbAF+l7t69G268sd7Syy57gJK2X1xcLNRaRZoYLezYsaPL61FzgJK8q7luuXMRiPMcv5erYynj1LJ7isRRJE6KPSrSRy2jVmSxDIhQJE6/kTgseYXVNFauXAljxoxRXPtK235aWppwY7Vhw4bwyy+/QNOmTRVfs1IEleZdqXWxokMgjkAcReJYeZcTuhSJYyt43jZzR5E4yhPH1sbkUF+9erUA3CZMmABvvPGGHBJOx7CwfQRvGJHr2rWrEEE0GAxO16FFBxa8a8GH1DkpTxyBOAJxUr1F4X4E4hQWaC1yvG3mjkCcGlfO2WpRHnW96v7HH3+E/v37C8Xmd+zYAX5+fvIYdDKKFf8bN26E+++/H0aPHg2rVq3S5Y1VVrwzURQDojzzT7yzf/tAr1PtnJZAHIMdzI4kzw6t5jcztlqUR12Pusci89dffz2EhIQIpa2wTimrxpJ/vK2Kt1Zff/11eO6551ixIJsuS95lL0rFgTzzT7wTiFPR1QAIxLEVN88OLYI4PHeFbcWKFWyFrTPqetM9ltTCM2VJSUkCgIuLi2MqMZb8V1ZWCnVVt23bJpQHw1esemosedcTn+JasL6uvY/zxr+9Toh3AnGq+iiBOLbi5tmhRRBHyX7Z2phU6hi1mjRpEmzduhXuvPNOqcNk92Nt+0VFRdC+fXsIDAyE33//ndlrYTkCYM27nDWxHEMXGy5JlzfdawFg6XWqndQJxLHc2kBIicDrmTACcfrRfXp6uhB569Wrl3AOTo3KB2rYPgLSu+++G5YtWwbPPPMMW2d2gboavLuwHOZdCcQRiBP3ezWedwTiCMQx39TECXjbzGsLllKMsH+1IMWYH374YdiwYQMcO3aM+WtUNW0fEwFjuTBMVBwfHw/NmjWTIg7mfXjzewJxBOIIxDHfVhxPQJE4toLnbTMnEKe/zfynn36CHj16CCWrsHSVWk0t2z9x4gR06NABHnroIeG2qh6aWrzrgVdcA4E4/fm9Frahlt1TJI4icarZt1pGrRpDLk5EkThtI3EVFRXCbVR8nXry5Enh/JhaTU3bnzx5MixevFi4sIH8at3U5F1rXgnE1dQAb7q3514t3gnEEYhTbd9zZNR4ZgCjB1JbamoqtGjRQmp3XfUjEKctiMMbwY8//jh89NFHQv1RNZtaGzrylJ+fD23atIHIyEg4dOgQ+Pr6qsnqZXOpybumjFZP7kokztv3P950TyBOYw+k16lsFVDbobEGZFBQEGCERErD0kLnzp2T0lWXfZD/kSNHCmsTs7rrcqEMFqX1Zp6TkyOcf8PbwT/88IMqlxm02NDFOdevXw8PPvggYDUKTASsZdNa92rz3qVLlxo+Xhf/POx/vOleC5+nSBxF4lTb42o7NObqwtda9TW8aSee7XnqqafgzTffVG29Sk9EG5p2kTi0nXfeeQd+++036NSpk9KqdUpPbd3jJQe8ffvPP/8IlxxYJjJ2xrzavDtbj9qf18U/D/sfz7pXi3cCcQTiVNvTXDXqJUuWwPPPPy+sD28UYlRB61dD7gjLVf7dmUtvY7Xk/Y8//oBrr70Wxo0bB2+99ZYmotGCfwSsWFcV042wqgkrRZha8C5lXWr1kcu/N+x/cnlXSzcs51GLdwJxBOJY2nEN2q4YNR7MxgPa2B555BEhGqdnAIe3HqdMmQJYlPzKK68ErGn5xRdfCFGQ999/X+DDFf5VU4pKE2nFO0akbrzxRjh+/LigCyyxpUXTin8EritXroQjR44IyYC1aFrxrgWvjuaUw7+37H+Y7gbzF/LY5OhdjpwIxBGIk2M3ssZINepFixYJKSCwPfroo8JDSI2ErLKYAoCDBw8KRdTnz58Pt99+Ozz99NPQpEkT2L9/P2CB9datW18EcVSxQa6U5Y37+OOPhUsM7733HojlkORRcm+UVNt3b5bLR2dnZwtnAfEV8p49ezTxI614V1qWUum5crHBEU1v2v/wC+wtt9wiVXRe1U8tuycQRyCuXscpKSkBk8nktnO98MILMGLECKcVGzB31/Tp04X5HnvsMeHh6wjAffjhh7Bv3z7hggAmbS0tLQU8zC1eHHB7wS4Q6N69u8DXmjVrhFH4G9cuRhBFUujUBOJcEKybXQsLC4Vbms2bNxcS4DZo0MBNivKHq7WhO1ohngUcP348bNq0CYYPHy6fCZkjteRd5pLdGuYOiJOy/+lp70NB1bf/YWk7NaoWuKUwRoPVsnsCcQTidAPiFixYADNnzhTWg1GTd999t87IQXR0tFC8HG+s+vv7Q0pKiiYgDlOeYCoH+5xcH3zwAYwZM0Z4fYfrJBCnzavkadOmwauvvipESvFBo2VTa0N3xCPe/sazcVlZWUI6n4CAAFVFoSXvqjJaPZlcECd1/9PL3ofsOtv/8AYugTi2VkggjkBcvRaGZ4qc3SCVYqKhoaGQmZlZp0Pjq8hZs2YJpJ544gl4++236331s3v3buE1UatWreDFF1+El156SRMQt2vXLqHUkc1mg4YNGwrrRyCKjrVz584aoqFInHq3UxFA4xkwfJW6du1aKSbKtI/WQAZf7ffu3VuwzXnz5jHltTZxrXlXlVmZFRtc2f/0svehXJ3tf7zp3t7W1OKdQByBONX2uLqM+uWXX4Y5c+YI68DXPniD0JUzcFqCuM2bN8MDDzwARUVFAogTi6vfdNNNsG3bNgJx1RJQa0PD6fCLx6233iqcSUQwh69TtW5q8l8Xr6NGjYJPPvlEuOQRGxurmkj0wLtqzMoAce7sf1rufShTZ/sfb7onEKempzmYi5L9slWAI4fGCBpuRNiefPJJWSkgtNzIMA8XRgTxm/Sdd94pgNCCggLIzc0VQER4ePhFoVIkTp1I3JdffglDhw4FTNEwceJEtkYtkboeHmZnz54VbBW/YODNabWaHnhXi1ecx5XXqe7uf1rufcirs/0P90F6ncrW+igSR5E4thZmR732Zi5uQNgFb3QuX75c1lq03shwI8a14/kPzGeHUUW8rdq4cWPA1CNiIxDHHsThRZx27dqB0WgEzA8nvuKWZVgKDtILkHnttdeEVDg7duyAIUOGKMhh3aT0wrsqzLoA4pTY/7Te+1Cm9e1/eMmLQBxbyyMQRyCOrYXVAeLwturcuXOFTzEZKVZmkNv0sJFJWTs+zDDlCDYt011IWavSfdR6kKMdPfvss/Dtt9/CzTffrDQbsumpxb+zBeIt7g4dOoDBYBBArhq5F/XCuzPZKPU51ui193FH/Cu1/+l97+NN9/Y2pBbvBOIIxCm1dzmlIxq1fSZyjAbgDcL6WmBgYI1bnrX7ytnI8JxURkaG0zWLHTDfEUbZ3GlqObU7a2Q1Vg3e8XIJ5uS74oorhPqoempq8C+V348++khIxYNJWPEIAOumJ95Z8+qIfm3+ldz/5Ox9uEa19j+eda8W7wTiCMSptq+JRn3dddfB4cOHJc+L4EmseuBokJyNDG/q4W1ZqW3hwoVw1113Se3usJ9aTu3WIhkNVoN3zCmIN5vxxtyAAQMYcSKPrBr8S11ZeXk5tG3bVkhIjX7oyiUiqXPY99MT73LW7+6Y2vwruf/J2fuQH7X2P551rxbvBOIIxLm7R0kej0aNJamCgoIAzy5JbVj3ccKECXV2l7uRSZ2/vn6uPADxViC9TlVC6pfTwGLieGg/LCxMOIfoil7YrKgmVbU2dKm84FklrIby1VdfweDBg6UOk9VPb7zLYsKFQfW9TkUAreT+p+XehyJxxc/w1jhPTS27JxBHIE41v2Jl1FpvZFIFSBcb2F1swFxwWCFj+/btQnoRvTVWti+XTzwbh1+oWrRoAQcOHHDpYezqnHrj3dX1u9rflduprtKu3V/vex9vurfXj1q8E4gjEOfuPiJ5PCuj1vtGJgqIQBwbEIcVCfAGHJ6dxA3NleiAZON1syMr23dnWWI5Lqyp2q9fP3dI1TtWj7wzY9aF26lKrEHvex9vuicQp4RVu0GD8sS5ITwJQ5V06FWrVgl52LAdOXJEuGmH5zzEYvO9evUSSl+p0fC83GeffSaUNMI6szg3XtbASEdtp6baqcprRCxyv2XLFrj77ruVn0ABikravgLLEUjgkQb0Fzwft3fvXqXIXkZHj7wzY1YFEKenvQ/lWN/+x5vuCcSx9CwJtAnESRCSG12UdGi87LBu3bo6V/PQQw+pVm5p0KBBcN999wEeWMYzLzNmzBCy4uMPgjqxUSRO+UhcZWUldOzYURDxn3/+qUrKDDkuoKTty5m/rjF43vS5554TvhD17NlTSdI17J6nXGGsX6fqae9DJde3/yUmJlKeOCZedYkovU61EzCBOLbWptcHmdJc463XZs2aCWeNevToQSAOAFjpHiOg99xzD2zYsAHuv/9+pVWpGD1W/Lu7wPPnzwvpe7p06QJff/21u+Qcjtcr70yYVSESx2rdStG13//MZjOBOKUEWwcdAnEE4hib2CXyvGzmCQkJwqtU5BdfVVEkjg2Iw9tuCD4KCwsFWTdo0EA1W3Z1Ij3bPr76nzZtGvzvf/8ToslKNz3zrjSvSI91JI7FmpWkab//oY/yFIW1l6Nadk8gjkCckv5bLy21jFo1hhxMhJsW1u3E+qnff/99jR70OlXZ16lYOuq2224Tcgi6m4iZtc3o2fbRVqOioqBPnz7w+eefKy4KPfOuOLOcg7ja+x9vuicQx8KjXKBJr1NdEJaMrjw49JNPPink3sJXqREREZeBOPpWKsNw6gDL3bt3h/T0dKEIt15qpNbFnd5tH0vgYSkovCAknjFURlNsorBKrU0NOnrXvZIyqL3/8cR7bTmqxTtF4igSp6QPcx2Je/rpp4VIxr59+yAmJuYyWajl1Kop1IWJlOZ99+7dQm1UTJOBVRr03pTmX2l+rVarEI3DxL+bNm1SlLzeeVeUWQfEeOHf0f7HC++ObEgt3gnEEYhjvYddpK+WUavGUPVE+AoBNzCsRYmvUGunFhHX4638S5G30rz37dtXiMCdOnUKjEajlCVo2kdp/lkwg7eqX3nlFfjrr78UPcfkCbyzkCcvfl/f/sez7tXinUAcgTiW+1cN2moZtWoMVU80fvx44Xbktm3boE2bNhenx9qUtVOMYOFxbOh4PDUldY+ly/D8lrNybHqSr5L8s+ILbxXiTVW87fvBBx8oNo0n8K4YswDCZRt7H/d2/uvb/yjFiLLngB3ZKYE4AnFK7l/10vLWzayuCgG1D9zTxQZlNrSBAwcKCZ5Pnz4NjRo1Us1+3ZnIU2x/0qRJsGzZMjh58iTExsa6w/LFsZ7CuyLMcnixob79r1u3bopGdZXSkRp01LJ7AnEE4tSwZ2EOtYxaNYZcnIhAnPsgDtNg4IMB02JMmTLFRQ1o191TbP/s2bPCec5Ro0bBypUrFRGYp/CuCLMcgrj65Mab7u1loRbvBOIIxCm1dzmlo5ZRO12IRh0IxLkP4jB9C978xdc0QUFBGmnS9Wk9yfafeuopWLFiBWC+r1atWrnObK0RnsS728wSiKshQt50TyCuDg/y9/ePCQkJWWIymfpil6Kiou3p6emTACCzPqcLDAzsZzab5xqNxk5VVVX5+fn5mzMzM2cBQKGjcZRiRIktrG4aPDu0GImk2qnybQxfoXbu3BkwHcbs2bPlE9JgpCfZfnJyMlxxxRUwduxYeOutt9yWlifx7jazBOIIxFVLQC2794RInCUmJuZXHx8fg9VqXebr6+tnNpsnl5WVJSYlJV0PAKWOHA8BXERExK6SkpJfCwoK1vn5+UUGBwdPwP+npKT0AYDK2uMIxCmxhRGIq0sCFIlzLxI3bNgw+PbbbyEpKQmCg4PZGqvC1NXa0JVa9mOPPQbr168Xzh2Gh4e7RdbTeHeLWQJxBOIIxNV0IYvFMt9isUxNTEzsUFpa+jd+GhAQMKBFixa7MjIyxubl5Tk8uBEVFfWrr69vyOnTp68GgGIcZzabxzdt2vS/qampQ86fP39ZoUACce5uX/WP520zry0NAnHyQdzx48ehffv2gGkw5s2bx9ZQGVD3NNvH1C1xcXEwYcIEWLJkiVsS8TTe3WKWQByBOAJxNV0oJibm37KystOpqakD7D+Jjo4+UV5efiY1NbW/A6fzj4iI+Nxms+3Lzs5eIH5uMBjaRUdHH8vMzJxmtVpfpUicu9uVa+N528wdgbilS5cKf8YzRzw1d3X/0EMPwZYtW4SzcKGhoR4nOnf514LhBx98UJA5vl61WCyyl+CJvMtmFkB4DW3v47zxby874l3+F1epNqj316nmuLi4nJycnEVZWVlT7ZkKDw/fEBAQMCQhIUHye5XGjRs/0Lx58w/T09P/k5+f/zGBOKlmokw/nh0aJcgz/+7wjjcmsZrAuHHjhPQXntjc4V8rfo8ePSqU4Fq4cCFMmzZN9jI8kXfZzDoYyDP/xDvnIM5gMLSPjo4+eu7cuQm5ubnL7f2jWbNmS4KDgyfGx8cjiMurz+n8/f2jGjZseFNYWNiSsrKytKSkpOsAoIRAnJJblXNaPDs0gbi/ZeeLmjNnjvAKFSs0KJW7zLm1KtvDU21/wIABcOLECeFsnNz6tJ7Ku1IWwDP/xDvnIM5kMnWPjIw8mJGR8VheXt4qe6eyWCzzLBbLzPj4+BYAkFaPw4XExcVl4+dVVVXnz549e2thYeH3jvrTmTilti3HdHh2aBHEnT9/XhCOmNWdrcT1Q12u7ktKSiAyMhJ69uwp1KX11CaXf6353bFjB9x2223w8ccfw3333SdrOZ7Kuyxm7aqxiD7OG//2ciPeCcT1iIyMPJCRkTEmLy9vdR0gLgIAztbjcObAwMBbfH19DcHBwc/4+/t3TktLG1FYWLjFUSSOdQZ4fCj5+/vL3R88ehzPvKPikP9rr71W0CEe1OepydU9nsnCdCJr166F66/Hy+ie2eTyrzW3lZWVcOutt0Ljxo1h48aNUFd2/vrW6am8y5W9mEZI9HHe+LeXG/HO/lmPgYGuXbv61LbXy/4g16DdGWcwGDpGR0f/kZmZ+bTVaq2RsMjudWogpo6TOI8pJibmmI+PT8NTp05dlsWSInESpSizG8/fylBkdDvVtW+lWFgbz2Q1aNAAfv/9d1kAQqapKj7Mk23/v//9L2AC4IMHD0L37t1dlo0n8+4ys3Q7tYbIeNO9FlFIvV9sCI6Li7PiDdPs7OyZ9gJq3rz5x4GBgYMSEhLMrjhaWFjYsiZNmjwTHx/fFACy7McSiHNFkq735dmhCcS5fiZuz549gGeyategdd3ytB/hybZfWFgILVu2BKxZu2nTJpeF6cm8u8wsgTgCcdUSUMvu9Q7isI7fKZvNdjItLW2wvXVgipGKioqUlJSUm2s7msFgaNuiRYudubm5i6xW69u1wN+axo0bPxwfH98EAAoIxMnZpuSNUcuo5a2O/SiKxLkWibv99tsBa6Vicl9PP4I/VbbeAAAgAElEQVTg6bY/efJkwPQ4mD/O1VJcns67qzuD+MoZI8nil7errnLN9l2dU6/9edM9ReIcWGJoaOhrZrP52aSkJEz2ewK72CX7veysXDUJvyuuuCKzvLw8JTExsatY1QFvqbZs2fIoVm1ITU29qfZ0FIljuxXw7NAUiXMtEoc3UTHZ7IsvvggvvPACW8NUgbqn2z7mimvdujVMmjQJXn31shSb9UrQ03l31TwIxF2SGG+6JxDn2FuaxsbGHgOAcqvVusTHx8ffbDZPKS0tTUhOTu4JADaj0djaaDT2sNlsB2022ykk07hx45HNmzdfX1xcfKiwsPBDHx8fi9lsfgrLdyUnJ/cqLS1FmjUagThXtyvX+vPs0ATiXANxeAZr5cqVQqLZsLAw1wxNh729wfaHDx8Ou3btgpSUFAgMxKPI0po38C6N0wu9CMQRiBP3ezUisLp/nYrCMBqNbUJDQ5eaTKY+mCakqKjoq/T09MkAkImfBwUFPRweHv7+2bNnHykoKFgrmlBgYOBwLNmF+eYqKyuLzp8/vycnJ2emzWaLd+SUBOJc2apc78vbZl5bQvQ6VdorJavVKpzBQtCA5+G8oXmD7ePFBkz1ghcdxo8fL1kt3sC7ZGYJxNUQFW+6t2deLd49AsS54kDu9CUQ5470nI9Vy6idr0SbHsg/5YlzLvvFixcDnsHCG6nXXHON8wEe0MMbbB/PeHXr1g3y8vKEm9a+vr6SJO8NvEtitLoTPlSxUZ44qlJDkThXPEeBvgTiFBBiPSR428wdReLUcGq2WpRHXaruy8vLhaoMeP7qu+++kzeZDkdJ5V+HS6+xpA0bNsADDzwAmAR4yJAhkpbrLbxLYtZBJ575J96lvX2Qa1s4jiJxdtIjEOeOKTkfy7NDo3R45l8q759++ikMGzYMtm3bBkOHDnVuVB7SQyr/emenrKwMoqOjoV27dvDtt99KWq638C6JWQJxNSTAs+7V4p1AHIE4uXuTy+PUMmqXF6bSAOQf0zRgW7FihUqz6mMaqbrHM1cZGRlw8uRJIcmvtzSp/HsCvwsXLoQZM2bA0aNHoX379k6X7E28O2UWAMaOHVvDx3nj315GxDtF4qT4jGJ9KBKnmCgdEuLZocVInFiSR8whxVbi+qEuRfeYEw7PXC1btgyeeeYZ/SxegZVI4V+BaVQhkZ2dLVw8GTlypHCD2FnzJt6d8Yqf0+3US1LiTfdaAFiKxNlJnUCclC1Kfh+eHZpAnPMUI3jWavv27ZCamoo3zuUbmg5HepvtP/7447Bu3Toh3UjTplj8pu7mbbw7My8CcQTixP1ejTPQBOIIxDnbkxT7nLfNvLbgkH+KxDk2pzNnzghnrZ5++ml4/fXXFbM5vRDyNtvH4u54Lm7evHkwc2aNioiXidzbeHdmUwTiCMQRiHPmJYw+p0gcI8FWk+VtMycQJ30zRyDwyiuvQEJCApbaY2uIGlD3RtsfNGgQ/Pnnn5CYmAgGg6FOqXoj7/WZEIE46X6vgSuqNqVadk+ROIrEeZ1Rq8aQixNRJM7xIV/MnRcZGQl9+/aFLVu2uChVz+iu1oaupjR27twJgwcPhvXr1wvn4+pq3sg7gThplsab7u2lohbvBOIIxEnzRgV6qWXUCiyVCQkCcY5BHN7UxTNW+/btg969ezORvdZEvdH2KysrhVeqjRo1gsOHD1880O8oAq3G2SCtdSzOT5E4isShBNTyeQJxBOJU2/vUMmrVGHJxIuRfjFiIWd1dJOGx3evSPd7SRSBgMpnqBQIey3j1wr3V9t99910YN24c/Pjjj9CrVy+HavJW3uuySbFSg+jjvPGvRTRKj/uDWnonEEcgTjX7V8uoVWPIxYl45r8u3jFh7MCBA+GDDz6AUaNGuShRz+nurbovKioSXoX369cPMFGzo+atvEu1Pp75J94pT5xUP1GkH11sUESMdRLh2aHVDK+z1aI86nXpHks3YY3UpKSkeg/Hy5tVP6O82fanT58OixYtgn///Ve4YVy7eTPvUiyMZ/6JdwJxUnxEsT4E4hQTJX0jdyAB2tBqbmhYlaFt27Ywd+5cmD17Nlvj05i6N+se8/oheHvuuefgtddeIxBXSwLerHtnbkW8E4hzZiOKfk4gTlFx0mbuYDOnPHGXhDJhwgTAM1XJyckQFhbG1vg0pu7tDzOsd7tnzx4hUTNedLBv3s57bdOiiw2XJMKb7rWwezoTZyd1AnFsn3Q8OzRKlm6nXvpWWlBQIJRuwiL3mKLC25u32z7eLL7xxhth1apV8OijjxKIAwCxtJ63674+3yXeKRKn6t5OII6tuHl2aAJxNctuvfPOOzB+/Hg4dOiQUC/V25u32z4Clk6dOkGDBg3gt99+q5FuxNt5p0hc3d7Lm+4pEqfxTk4gjq0CeHZoAnGXQBw+8Nu3by+8dsOi9+LrJ7bWpy11HmxfzPdXO90ID7zbWxe9TqXXqeJ+r0Z+RHqdSq9TVXu68baZ1xYsvU698Gph79690L9/f1i7di089NBDqtmflhPxYPuYbgRfkWPKmI0bN14UNw+8E4hz7F286Z4icVrusgCYbLRKTNTIailk1OzPCLDSnbt0CcRd0P3dd98tJIdNSUkBf39/d8XqEeN58ftJkybB8uXLhZQxERERgm544V00RIrEUSROTbunSBxF4lR7CPK2mVMk7vLNHB/urVu3hqlTp8KCBQtUsz2tJ+LF9hMSEiAuLg7mzJkDL774IoE4DkGsFtEorf3b0fxq+TyBOAJxqtm/WkatGkMuToT8YwQK29ixY10c7dndRd2LiWFPnz4NrVq18mymXFg9T7Z/6623CpcbxATOPPGOJoFnA+19nDf+CcRdkIBaeicQRyDOhUeRe13VMmr3VsluNM/8I+8xMTHCmak+ffrAZ599xk7QOqTMk+6//vprwEocGzZsgPvvv1+1h5kO1a7qw1yP/PNk97XlrxbvBOIIxKnm+2oZtWoMuTgRz/wj73gT9eGHHxYuNtx0000uSs+zu/Ok+8rKSmjTpg00a9YMDhw4QCDu75rpdTzbkl1bPU92TyDONdtg0psuNjAR60WiPDu0GF7n9XXq8ePH4cEHH4Ti4mI4duwYF2lFeH6t9MYbbwhluDBKYDKZQI1UC2x3L+nU6XXqJVnxvOerxTtF4igSJ313crOnWkbt5jKZDef5diqmnMBXa2+//TaMGzeOmYz1Spg328/NzYUWLVrAfffdB88//zxXII5upxKIE7+0q/HlhUAcgTjVnnu8Pcgchdd5rZ16++23A5ZmOnPmDAQGBqpmc3qZiEfbf+KJJ2DdunXC6/Pu3bvrRRXM10EgjkAcgTjmbuZ4AnqdylbwPD7Iar9S4xHEZWRkCBcannzyScDXbDw2Hm0fX5t36NABMHfc4sWLuVE7gTgCcQTiNHJ3AnFsBc/jg4xAHMDLL78s5A07efKkkEOMx8ar7eMFlvj4eEhOThbqqvLQCMQRiCMQp5GnE4hjK3heH2SiVHk8E1dWVgbR0dFCgl/xUgdbK9MndV5tf8uWLXDvvffCtm3bYOjQofpUjsKrIhBHII5AnMJOJZUcgTipkpLXj9cHGc8gbvPmzTB8+HBuLzTY616NQ87yPJPdqPLycoiMjIT27dvDrl272E2kI8oE4gjEEYjTyCEJxLEVPIG4v4G3M3GY2BcvM2AkBh/kvDaebf/ZZ5+FZcuWAaaZ4QHIEogjEEcgTqOdnkAcW8Hz/CBT06nZalE69T/++AOuueYa4VA7ZvDn4QFel3R4tv39+/dD//79hVJzb775pnQD8pKePOueeL+KuRVTihE7EROIY2tvPDs0jyAOH9offvghpKamAt5QJRDHfkNn68HyqKPfL1y4ELZu3SpEZRs3biyPkIeO4nnfI97Z+zyBOAJxqm2NPDs0byDOarUKyV4feOABWLlyJZVe4rz0UkFBAXTr1g3eeustIdUMT43nfY94JxCnqq9TJI6tuHl2aBHEjRw5UhAyfnvy5rZkyRIhU/+RI0egU6dOBOI4B3EYhUUQl5+fL5yNE8+NeaMPdOnSpYaP87zvEe8E4lT1cQJxbMXNs0OLII6Hiw0VFRVCPjiMxGGVBt6ikI68iGfbF3lfv369UD8Xb6kOGDCA7WajIXW62HBJ+GT3BOJUdUUCcWzFzbND8wTitm/fDlhma9OmTUJ6EQJxwHUkUvT7kpISaNWqlVCCC28re2sjEEcgTs09j87E0Zk41fZSAnF8pBi55ZZb4K+//oLExERo2LAhgTggECdeapk1axYsWLAAEhIShATQ3tgIxBGIIxCnkWdTJI6t4AnEeT+Iw/NO7dq1g3nz5sHMmTMvGhTp/m9ub+fa6x5vp2IFj2eeeQbw3KQ3NgJxBOIIxGnk2QTi2AqeHuTeD+LGjx8Pa9asgZSUFGjatCmBuGoJ8Gz7tXm///774euvvxZSzwQGBrLddDSgTiCOQJyngribAQB/+gBAKwAIBYBiADgHAEcAYC8AfAEAZzTwK0lTEoiTJCbZnXh+kIlO7c0XG3Jzc4XLDCNGjBCAnH0j3VMkTrSHn376CXr06OG1pdgIxBGI8yQQ1wgAngGAx6uBm0+1+koAIAcATAAQDADi38sB4EsAWAwAP8lGA4wGEohjJFiKRggSQCCzdOlS4d8rVqxgK2wNqItpRX7//XehUgOBOHqYOXqYVVVVwfXXXw+FhYXC2UlfX18NrJXdlJjk2t7Hef4CQ7zr+3bqaAB4GQDCAeAEAGwEgAMA8AsA5Nu5CAK4NgBwAwAMBIA7AMAIAJ8CwGQASGbnTq5RJhDnmrxc7c2zQ6v5zcxVvSjRH9OKXHHFFcLtwx9++OEykqR7isTZGwVW8hg1ahR88803gBdhvLnxbPvEu75BXCUAfA4AC6uBm1Q/xJorDwHANAB4DwDmSh3Iuh+BOLYS5tmhvR3EYcqIO++8Ez799FO45557CMTVkgDPtu+Id5vNBlFRUdC1a1fAlDTe3Ej37IGMHu1HLb27k2LkWgD4zQ3h+QNAdHUUzw0yyg0lEKecLB1RUsuo2XIhnzryf/78eYGAmNVdPjV9jezXr5+QNuLUqVPg5+dHII5A3EUJ1OX3L774Irz00ksQHx8PV155pb4M2o3ViNVYRB/ned8j3tkDWHdAnBtmrs+hBOLY6oVnhxYjcd54seHo0aPQsWNHeOWVV2Dq1KkOjYh0T69TaxtGenq68Pp93LhxsGzZMrabj4rU6WLDJWHz7Pdq8a4kiFsAADNU9BXFpyIQp7hIaxBUy6jZciGfOvLvjSAOD3LjGSdMGRESEkIgzoEEeLb9+njHc3H4Kh5tp3FjPGnj+Y1AHIE48Uu7mOSapVUrCeLwjNy7ADBe6QX7+/vHhISELDGZTH2RdlFR0fb09PRJAJBZ31wBAQEDQ0JCZvn7+3epqqqqLCkpOZSdnT2ruLj4kKNxBOKU1lxNejw/yLw1EpednQ2RkZEwcuTIem/cku4pEudod/nll1+Em6rLly+Hp59+mu0GpBJ1AnEE4jwVxK0FgAerb6nib0wnUrv1BIDXAKCHC/5kiYmJ+dXHx8dgtVqX+fr6+pnN5sllZWWJSUlJ1wNAqSNa/v7+N7Zq1eo7m832V0FBwZqqqiq/4ODg8X5+fhGpqam9i4uL/1d7HIE4F7Qioys9yL0vEvfqq6/CtGnT4M8//4QOHTrUaRWkewJxdRkH5ozLysqCEydOeEW6EQJxBOI8FcThurGOynMA8DUA4BU1zBeHDU+tvlqdXgT/30AqBrBYLPMtFsvUxMTEDqWlpX/juICAgAEtWrTYlZGRMTYvL2+lI1pRUVG/N2jQIOTUqVN4svDCaXKAsNjY2L9LS0t/TUlJwcTENRqBOKlakdePHuTeBeLKy8uF+pd4KH3Pnj31GgXpnkBcXQayceNGwCoOO3bsgCFDhsjbXHQ0ikAcgThPBnG4djwXNw8A9gPAGACYUP0bK2EfBoDpAFD/jm/nkDExMf+WlZWdTk1NHWDvp9HR0SfKy8vPpKam9nfgv+a4uLjsnJycJVlZWZiL7mKLiIjYGhAQcMs///wTQCBO3Z2PHuTeBeK2bNkC9957L3z++edwxx2Y/rHuRronEFeXdZSVlQn1VDGSu3PnTnU3JQazEYgjEOfpIA7X/yQAvAkAVdXqjAeAWQCwxUWfQTCWk5OTsygrK6vGtbfw8PANAQEBQxISErAiRO3WwGg0trbZbEUAkGb/YWRk5I9Go7FjQkJCEwJxLmrDze70IPcuENenTx+hRiqmFmnQoP7gOumeQFx928f8+fNh1qxZQlWTtm3burnTaDucQByBOE8GcVidYRQAvAAAMdWqPAsAHQEg21XXMhgM7aOjo4+eO3duQm5u7nL78c2aNVsSHBw8MT4+HkFcnhTaBoOhY3R09JHCwsJv0tLSBhOIkyI15frQg9x78sRhaa1rr70WFi9eDJMm4R2j+hvpnkBcfRaSmZkpXJB59NFH4b///a8zc9L155QnjkCcp4K4u6rLcOEZNBsAvFF9exTrpP5ZXXLrnCveZzKZukdGRh7MyMh4LC8vb5X9WIvFMs9iscyMj49vUTvaVsccgVFRUfsxCpecnHxTSUnJZbWB6EycK9pxvS89yL3nQT569GjYtGkTnDlzBoKDHQXDa9oH6d57dO+q50vV/SOPPAKbN28W0o1IsSlX16FVf6n8a7U+lvMS756V7BdTjODPegCYDQCp1cbxHwB4v7pGKl4mSJRqNCaTqUdkZOSBjIyMMXl5eavrAHERAIDRvvpao5YtW25v1KjRTVardWFmZqbDfHYI4ho1aiR1ebL6lZSUgL8/Fqvgr/HMO2rbW/jPyckBrNBw9913w5w5cyQZsrfwLolZB5145l8q78ePHxfOWGLC6IcewsqM3tGk8u8d3Nbkgnhn/6zHKkBdu3bFt6A12mV/kGBg31QXtMeoW+2GV442A4C1OiL3lwR6UP3684/MzMynrVbrW/Zj7F6nBmLquHroBUdGRm43mUw98/Ly1iAgtDurV2MYReKkaEV+H56/laHUkP+lS5cKAlyxYoV8QWo8Ujy/9Ndff11MXuxsSaR7isQ5sxH8HM9ZYiTun3/+cXrOUgo9Lfpg8mt7H+fZ9ol3z4rEOfOXXgCAlY4xf1yos87VnwfHxcVZs7OzF2RnZ8+0H9O8efOPAwMDByUkJJjrodUsKirqG6PReE1eXt6KjIyMJ+oCcEiDQJxErcjsxrNDiyDO0ys2iDcJ27VrB99++61kSyDdE4iTYiyffvopDBs2TKjiMHToUClDdNeHLjZcUgnPfq8W70pWbJDiTNdU55ALl9IZ+8TExJyy2Wwna19EwBQjFRUVKY7yvVXTDoqKitqHAC43N3fpuXPnJjqbk0CcMwm597laRu3eKtmN9oayW3gO7r777oPt27fDrbfeKllYpHsCcVKMRcw9GBcXB7t375YyRHd9CMQRiBO/tOu97JYJAIpleFAsAPxbPc4pjdDQ0NfMZvOzSUlJmOz3BI6zS/Z72Vk5cT3Nmzf/oHHjxqOwykNmZuazUtZJIE6KlOT3oQe556cYwez6586dg/j4eJey65PuCcRJ3TnEKiBHjx6F9u3bSx2mm34E4gjEeQqISweAhdX1UvE2qiutEwDMrU7++7KTgU1jY2OP4WtYq9W6xMfHx99sNk8pLS1NSE5OxjJeNswJZzQae9hstoM2m+2UwWC4Kjo6+nhlZWVuRkbGcz4+PpeVAMvPz/+w9rwE4lxRoet96UHu2SBOrHP5xhtvwIQJmMNbeiPdE4iTai1iPd5Ro0bBe++9J3WYbvoRiCMQ5ykgbh0AjKzO0bYJAD4BACwsX1d0rnX1pQasq4o1T1Oqx2Nlh3qb0WhsExoautRkMvWpqqo6X1RU9FV6ejpWYsjEgUFBQQ+Hh4e/f/bs2UcKCgrWNmnS5ImwsLB36iMaHx9/2eUNAnHONOHe5/Qg92wQhw9VrM6AaUUaN27skjGQ7gnEuWIweDngww8/FJJJWywWV4Zq3pdAHIE4TwFxuM7rAGA+AIilryrwEl51yg+8iYr3a9ED21RfZkDghLniMIccXtNzNYLH1EEJxDEVr3A7U40zAmy5kE/dk8/EJScnQ2xsLDz55JOAkThXG+meX9uXo3tMN4KXZ+bOnQuzZ2PGKs9pBOIIxHkKiJsCAF8AAJ5TwwL3jwIA1jfFV6W1a/BgxGxfddktLL1VpkeXJBDHVityNnO2K1KXOvI/ciQGrwHErO7qrkD+bBMnToTly5fDqVOnoFWrVi4TIt0TiHPVaG6//XY4dOgQ4BcIkwmPT3tG69KlSw0f59n2iXd9pxjBxL4vVp9tQ6PFaNs/1dE3rKKAETh8tYqRN2fJeHXhnQTi2KqBZ4dW85uZ0lq0Wq1CSaS77roL1q/HXN6uN9I9gThXrebHH38U8sa9/fbbMG7cOFeH66Y/z7ZPvOsbxOGr0FcBQEzZjq9SsWbqPN14j4sLIRDnosBc7M6zQ3syiFu4cCHMmDEDjhw5Ap06YaDd9Ua6JxDnqtVUVVVB9+7dISsrC06ePOmxyX95tn3iXd8g7jQA4K3R26uds3ZkzlWf1bw/gTi2KuDZoT0VxGHZnOjoaLjmmmtg586dsg2EdE8gTo7xfPbZZ3DPPfcINVWxJJcnNp5tn3jXN4hbDgBPVSfv/QwAVlZH4pylDNGtHxKIY6sanh1aBHGeVrFh5cqVgDcF9+zZI9RLldtI9wTi5NhORUWFcBkqODgYfv75ZxAvDcihpdYYuthwSdI8+71avLtTsSEIADYAAKZtrwIAvHmKFxbwdupv1T+/A8ARJ7VN1fItp/MQiHMqIrc6qGXUbi2S4WBPu52KD1AEnUFBQYA54tx5gJLuCcTJdS2sM/z444/Dd999B3379pVLRrVxBOIIxKn55sUdECdqCi80YIoRLFCPt1CxIL14lQjBHf7ghQcEdCK426uaR7kwEYE4F4Qloys9yD0rT9zWrVvh7rvvBiy1NXz4cBkap81clADPtu8u7/hKPyoqCvDW51dffeWWHaoxmEAc+b2ngThRY+KZOLzYcDUAXGv3g6ehMXKHDUFd7RQkaviW0zkIxDkVkVsd3N3M3ZpcB4M9KRKHh8qxxFZGRoZQYsvPz88tCZLuKRLnjgHNnz8fZs2aBX/++Sd06NDBHVLMxxKIIxDnqSDubgBIq67a4MhR4gAAE+h0BgDMMae7RiCOrUroQe45kbj9+/dD79694a233hIS/LrbSPcE4tyxoZycHCE/IV5yWLcOiwXptxGIIxDnqSBOv14lcWUE4iQKSmY3epB7DogbOnQoHDx4UEi02qhRI5kap81clADPtq8U788995zwpQITTmPeQr02AnHk9wTiNPJOAnFsBa/UZs52leyoe8rrVLHk0YsvvggvvICpH91vpHuKxLlrRfiFonXr1jBhwgRYsmSJu+SYjScQRyCOQBwz96qfMIE4toKnB/nfgFnosWHaDr220aNHw8aNG4UoXGhoqCLLJN0TiFPCkEaNGgWff/65YJtms1kJkorTwNu09j7Os+0T7/rOE6e48WtNkEAcWw3w7NBqfjNzR4tnzpyBmJgYAWTiqyulGumeQJwStvTHH38IiacXLFgA06dPV4Ikcxo82z7xTiCOuYPZT0Agjq24eXZoTwFxU6ZMEV5V/fPPP8KrK6Ua6Z5AnFK2NGjQIKEEXGJiIvj7+ytFlhkdnm2feCcQx8yxHBEmEMdW3Dw7tAji9Pw6NS8vT7gBOHjwYOF1qpKNdE8gTil72rt3L/Tv3x+wmsiYMWOUIqsYHXqdekmUPPu9WrwrkexXMePXmhCBOLYaUMuo2XIhn7reLza89tprgJG4w4cPC4lVlWykewJxStkT5jC87rrroKCgANCufH19lSKtCB262EAgTs03LwTi7NyWQJwie1idROhBrt8UIzabTXh9inUqd+/erbghkO4JxClpVJ988gmMGDECsKrInXfeqSRpt2kRiCMQRyDObTeSR4BAnDy5SR1FD3L9grj3338f8Fbqzp07YeDAgVJVKrkf6Z5AnGRjkdCxvLwc4uLiICwsTMhn6E5dXwnTudSFQByBOAJxLrmMcp0JxCknS0eU6EGuTxBXWVkJ7du3h4YNGwoHxlk8EEn3BOKU3l3++9//wlNPPSWk7enVq5fS5GXTIxBHII5AnGz3cW8ggTj35OdsND3I9QnivvzyS8AKDR9++CE88MADztQo63PSPYE4WYZTz6Dz588LF3Gwxu8XX3yhNHnZ9AjEEYgjECfbfdwbSCDOPfk5G00Pcn2CuD59+kBSUhIkJCQI0TgWjXRPII6FXb300kuAlUX++usvuPrqq1lM4TJNAnEE4gjEuew2ygwgEKeMHOuiQg9y/YG477//Hm666SZ44403hHJGrBrpnkAcC9vKysqCqKgo4XLDRx99xGIKl2kSiCMQRyDOZbdRZgCBOGXkSCDOsQT0BmQwVQNG4bCgOEbhTCYTMwPQG+/MGK2DMM/8s+Z92rRpsGjRIjh69Ci0a9dObdU6nY81/04XoGEH4p2S/apqfgTi2IqbZ4dW85uZVC1+++23wk1ULK/15JNPSh0mqx/pniJxsgxHwqDs7GyhVBza8ubNmyWMULcLz7ZPvBOIU9XbCMSxFTfPDq03EIdRuBtuuAHS09MhPj4ejEYjU+WT7gnEsTSwOXPmwMsvvwy///67UFtVT41n2yfeCcSp6osE4tiKm2eHFkHcyJEjBSFjlm0tm3gjVa3SRaR7AnEs7T03N1eIxvXu3Vvzm6pitRPRx3m2feKdQBxLv7+MNoE4tuLm2aFFECfeoMNImFYN88LhgyY/Px9OnDjB7EaqPX+kewJxrO19/vz5MGvWLPj555/h+uuvZz1dnfTpYsMl0fDs92rxTmW37FyRQBzbfU8to2bLhdw75WwAACAASURBVHzqyL8eQNyWLVvg3nvvhXXr1sGDDz4onyEXRpLuCcS5YC6yumItVYzGde3aVag8olUjEEcgTvzSjmUMWTcCcQTiWNvYRfr0INcexFVUVECnTp0Afx87dgwaNGigiv5J9wTi1DC01157DaZMmaJpFQcCcQTiCMSp4e0O5qBIHFvB04NcexC3YcMGoSrDxo0bhQLiajXSPYE4NWwNqzi0bt0aMALy3XffqTHlZXMQiCMQRyBOE9cDIBDHVvD0INcWxGHRcHyd6+/vL9RI9fX1ZatwO+qkewJxahnb8uXLhcTVe/bsgX79+qk17cV5CMQRiCMQp7rbXZiQQBxbwdODXFsQt3btWnjkkUdg69atQoZ7NRvpnkCcWvZWUlICV155JURGRsKBAwdABFVqzU8gjkAcgTi1vK3WPATi2AqeHuR/w9KlSwUhr1ixgq2wa1EvLS2Ftm3bQkhICPzyyy+qP9hI9wTi1DT4d999F8aNGwdfffUVDB48WM2pYezYsTV8nGfbJ97pYoOqzkcgjq24eXZoNb+ZOdLie++9B0888QTs2LEDhgwZwlbRDqiT7gnEqWl0+KWlTZs2YLFYNPnSYs8rz7ZPvBOIU9Pv6XUqY2nz7NBagjjx9VLLli3h4MGDqkfhtOSdsUlLJs+z7WvF+/vvvw+jR4/W5PgAgbgLEtBK95Idk2FHtXinFCN2SqRIHEOL5tyhxQ0Nb89hE7O6s5X4BepvvvkmPPPMM7B7927o37+/GlNeNodaG5omzEmYlGf+teJdq4s8YqUG0ce14l+CWTLvQrxTJI65kdlPQCCOrbh5dmgRxKmd7BdBY2xsrPBqCVMuqH3IW7Qo0j29TmW7uzim/tFHHwGWutu0aRMMHz5clSXQxYZLYubZ79XinSJxFIlTZWPjPbSuFYhbvHgxTJ48Gfbt2yfUldSqqbWhacWfs3l55l9L3jGpdceOHQFLzamV3JpAHIE4NZ93BOIIxDl7/ij2uZabuWJMuEEI+VczEodliDDx6bXXXgvffPONGyt3fyjpniJx7luRPAqffvopDBs2DD744AMYNWqUPCIujCIQRyCOQJwLDqNkV3qdqqQ0L6dFD3J1QdyCBQtg5syZmhcEV3NDY2vB8qnzbPta845ROPwiU1hYKBy0b9iwoXxFShhJII5AnJp7HkXiKBInYVtSpovWm7kyXMinomYkLjc3VygG3qtXL/jyyy/lL1qhkaR7isQpZEqyyHzxxRdwxx13wKpVq+DRRx+VRUPqIAJxBOIIxEn1FoX7USROYYHWIkcPcvUicdOmTYNXX30VfvvtN+jcuTNbxUqgTronECfBTJh1qaqqgm7dukFaWhqcOHECAgMDmc1FII5AHIE4Zu5VP2ECcWwFTw9ydUDcyZMnoUOHDsKtvDVr1rBVqkTqpHsCcRJNhVk3LMGFkenp06cDHjVg1QjEEYgjEMfKu5zQJRDHVvD0IP8bWOeJw4jDoEGDhHNwCObCwsLYKlUiddI9gTiJpsK020MPPQQff/yxcFM1Li6OyVyUJ45AHIE4Jq7lnCiBOOcycqcHPcjZP8g///xzuOuuu2DZsmVCgl+9NNI9e93rRde116En3aenpwvgrWfPnkJdVTXyJuqJf7VthHinZL+q2hyBOLbi5tmh1fhmVlxcDFdddRUEBQXB77//Dn5+fmwV6gJ10j2BOBfMhWnXpUuXwsSJE2Hbtm0wdOhQpnOp4ffMGXBjAp79Xi3e6XaqnYESiHPDWyUMVcuoJSxFky7IPz5AsK1YsULxNbzwwgswd+5c+P777+HGG29UnL47BEn3BOLcsR8lx5aVlcE111wjHG04fvw4mEwmJcnD2LFja/g4z7ZPvFMkTlHnckaMQJwzCbn3Oc8OLX4jZ5Xs99SpU0Ii4bvvvhs2bNjgnqIYjCbdE4hjYFaySe7du1eoI/ziiy8CfvlRstHFhkvS5Nnv1eLdIyJx/v7+MSEhIUtMJlNfNI+ioqLt6enpkwAgU6rzhYWFrTAYDHEpKSkCDUeNQJxUacrrp5ZRy1sd+1Es88RhDqw9e/YIlxlatGjBnhkXZyDdE4hz0WSYdx8xYgRg/jiMxmFORaUagTgCceKXdjzewrp5AoizxMTE/Orj42OwWq3LfH19/cxm8+SysrLEpKSk6wGg1JmQmjRp8mhYWNiq4uLiHwjEOZMWu8/pQc4mxQge0L711luFvHBTpkxhp0A3KJPuCcS5YT5MhqampkKbNm3glltuga1btyo2B4E4AnEE4uzcyWKxzLdYLFMTExM7lJaW/o0fBQQEDGjRosWujIyMsXl5eSvr8b4GISEhM0NDQ18EAB8CcYrtU7II0YNceRBns9mgffv24OvrC0ePHgWDwSBLN6wHke4JxLG2MTn0X3nlFSFv3Ndffy2k5lGiEYgjEEcgzs6TYmJi/i0rKzudmpo6wN7BoqOjT5SXl59JTU3tX4fj+UdFRf1sNBo75ufnf9CoUaP+ZWVlCRSJU2KbkkeDHuTKg7iFCxfCjBkzhAL3GFHQayPdE4jTo23ilyBMjI0NvwQZjUa3l0kgjkAcgbhLNmCOi4vLycnJWZSVlTXV3rvCw8M3BAQEDElISAiuw+uCY2Jifs/MzJxaWFj4SUxMTGJ5eXkigTi39yjZBOhBriyIS0lJgbZt28LAgQPhs88+k60XNQaS7gnEqWFncubYuXMnDB48GDAqN3VqjceMHHIXc89h4m01H+ayFst4EM9+rxbvuj4TZzAY2kdHRx89d+7chNzc3OX29tasWbMlwcHBE+Pj4xHE5TmwRV8AwJ9y/IxAHGNvlUBeLaOWsBRNuiD/WAoLm5jV3Z2FiAezkW50dLQ7pJiPJd0TiGNuZG5McOedd8Lu3buFuqotW7Z0gxJAly5davg4z7ZPvHN+scFkMnWPjIw8mJGR8VheXt4qe8+yWCzzLBbLzPj4eLyKl+bM66SCuEaNGjkj5dbnJSUl4O/v7xYNTx3MM++oMyX5P3ToEIwePRqeeuopGD9+vO5NQknedc+sgwXyzL8n8I6XHG677TYYMGAALF68WFET8wT+FWXYjhjxzv5Zj/kOu3bt6lNbh5f9gZWS66NrMpl6REZGHsjIyBiTl5e3ug4QFwEAZ52tTyqIE79FOaMn93P6ZsL+m4lc3bAep5TuxWSluEH+9ddfHvGlQCneWeuIFX2e+fcU3jFn3EsvvQTfffcd9O1bZyYql03EU/h3mTEJA4h39s87vb9O7RgdHf1HZmbm01ar9S17m7F7nRqIqeOc2ROBOGcSYv85zw6N0lWKf7FsEOa4uv3229krToEZlOJdgaVoQoJn/j2FdyxbhwmzAwMD4bfffoOGDRsqYiuewr8izNYiQrxzDuIAIDguLs6anZ29IDs7e6a9fTRv3vzjwMDAQQkJCWYpxkcgToqU2Pbh2aFFEOduxQaxgHfv3r1h+/btqhTwVsIqSPd0Jk4JO2JNA+up4vm4N954AyZMmCBrOrqdeklsPPu9WrzrOhKHphATE3PKZrOdTEtLG2zvUZhipKKiIiUlJeVmKZ5GIE6KlNj2Ucuo2XIhnzry7y6Ie+CBB+DTTz+FY8eOwZVXXil/MSqPJN0TiFPZ5GRNhzdKhwwZAgcPHhQqOcipfkIgjkCckm9enBmy7kFcaGjoa2az+dmkpCRM9nsCGbJL9nvZWbm6GCYQ58wU2H9OD3L3QNzHH38M//nPf5jUe2StfdI9gTjWNqYU/YSEBOjUqRPccMMNsGvXLiGRtiuNQByBOAJxNT2maWxs7DFMFWK1Wpf4+Pj4m83mKaWlpQnJyck9AcBmNBpbG43GHjab7aDNZjvlyOEIxLmyDbHpSw9y+SAuMTFReLBgdYYffvgB/Pz82CiJEVXSPYE4RqbFhOzq1athzJgxskrZEYgjEEcgrpZbGo3GNqGhoUtNJlOfqqqq80VFRV+lp6dPBoBM7BoUFPRweHj4+2fPnn2koKBgLYE4Jvua20TpQS4PxJWXlwu35f7880/4448/FC3W7bZSJRIg3ROIk2gquuiGr1WHDRsGeHnop59+upj7TcriCMQRiCMQJ8VTGPQ5fPhwFaUYYSDYapL0IJcH4ubOnQsvvPACrF+//mKyYHZaYkOZdE8gjo1lsaOak5MDHTt2xOM7wm1V/C2lEYgjEEcgToqnMOhDII6BUO1I0oPcdRCHUQC8iYrVGT766CO2CmJInXRPII6heTEjjTnj+vfvL7xaXbFihaR5CMQRiCMQJ8lVlO9EIE55mdpTpAf53/Djjz8KIhk7dqxTYefn58M111wD+GrnyJEj0KRJE6dj9NqBdE8gTq+26Wxd06ZNE87GYX3iu+66y1n3i2BP9HGebZ94pzxxTh1GyQ4E4pSU5uW0eHZoOd/MHnzwQSH6tm/fPujZE+/weG4j3ROI81TrLS0thR49esDp06eFc6muph3h2faJdwJxqvo9gTi24ubZoV0FcWI6ETwLh+WAPL2R7gnEebINx8fHQ+fOnWWlHeHZ9ol3AnGq+j2BOLbi5tmhRRAn5XWqp6cTcWRFpHsCcWx3F/bUxbQjixYtgsmTMTmC4yaenaPXqcqVGmSvXeVnUGvP032yX+VFWzdFAnFspa2WUbPlQj51KRUbvCGdCIE4OkpgLwFv8Xv7tCOHDh2Ca6+91uFmQBcbLonFW3QvZ9dXi3cCcXbaIRAnx1Slj1HLqKWvSN2eUkCcN6QTIRBHIM4bQRzyJCXtCIE4AnHim5errqLXqao+ZQnEsRU3gbj6U4x4SzoRAnEE4rwVxCFfztKOEIgjEEcgji2WqJM6gTi2gicQVzeI86Z0IgTiCMR5M4hD3upLO0IgjkAcgTi2WIJAnEbyJRDnGMThWRtMJ7JhwwavSCdCII5AnLeDOPu0I1gKr2XLlhdZJhBHII5AnEYggyJxbAVPIM4xiFuyZAk8//zzQmktb0gnQiCOQJy3gzjkD9OO4OWGtm3bwvfffw+BgYEC2wTiCMQRiGOLJSgSp5F8CcRdDuI2btwI999/P9x7772wadMm8PX11Ug7bKcl3VOKEbYWpg317du3wx133AG33HILfPHFF9CwYUMCcXaq4Nnv1eKdbqfaGRxF4thuhGoZNVsu5FOvzT8ekB44cKCQQPTbb78Ff39/+cR1PpJ0TyBO5yYqe3krV64Uyug9/PDDsGbNmosgTiTIs+0T73Q7VbZjyRlIIE6O1KSP4dmha4fXjx49Cr169RLO0uzfvx/MZrN0QXpgT9I9gTgPNFvJS8ZjEC+99BLMnj0bME2QfePZ9ol3AnGSnUiJjgTilJBi3TR4dmh7EJeSkgLdu3cXCttjWpFWrVqxFbwOqJPuCcTpwAyZLQF9+bHHHgOs6vDuu+/C448/fnEunm2feCcQx8zpHBEmEMdW3Dw7tAji8PzbyZMnwWAwAJbg6tixI1uh64Q66Z5AnE5MkdkyysrK4M4774SvvvoKYmNjISEhQZiLZ9sn3gnEMXM4AnGqipb7zQwFcOTIEaGINrZdu/bCgAE3qa8EjWbkeTOnBzk/ALaoqOjiLVWMsuN5V55tn3gnEKfqI4cicWzFzbNDV1ZWwpAhQ+Cbb74RhHzuXBU0bcpW3nqizrPuCcTxA+JQ12KKEbPZAocOHYSKigpQo/ySnvxdXAvPfq8W73Q71c7yCcSx3QbUMmq2XMij/txzz8Ebb7xxcXBGRhU0ayaPlieO4ln3BOL4BHFNmjSFJk0C4cMP10Hv3r090W3dXjPPfq8W7wTiCMS57ahSCahl1FLXo1a/119/HSZNmgSDBj0MO3euFaYlEKeW9PUxD6+2zyOAFSNxq1b9DE8+eRNER0fDL78cgqCgIH0Yo4qrILun16kqmhsAReLYiptHhxaT+fbrdy+MGLEIHn+8NYE4tmamS+o82j6vr9REEHf4cBXs3bsDpk27A/r2HQA7d34pJAPmqZHdE4hT1d4JxLEVN28OvXPnTiGbe7t23WDu3G+hpOQsDBtGII6tlemTOm+2b68F3ni3B3Eoh3feeQVWr54Ow4ePhA8/XMMVkONN91rYPb1Opdepqj31eHJozNyOWdxjY9vDggXfQXS0GU6fPg0bNiyE4mKAdetW0Jk41SxP+4l4sv3a0uaN98ceGwupqQDz5q0QRIF+v2vXx7BixUwYMGAQfPbZJ9y8WuVN9wTiNN5rKRLHVgE8ODQm/cRC9i+//DLccMNAmDLlE2jVqvHFzTwmJgYyMwGuvRYIxLE1N11R58H26xI4b7xXVQHgJXTx9jmCOPT7Tz5ZBYsXPwHt2nWAnTt3QEREhK5slMVieNM9gTgWVuQCTQJxLghLRldvd+jS0lIYM2YMrF+/Hm6//VF44ol3ICzs0hkYcTMnECfDeDx8iLfbfn3q4Y33ukAcyuj773fC7NnDICTEDDt3fgXt27f3cMuuf/m86Z5AnMbmTCCOrQK82aFzc3Phnnvugb1798KYMS/DsGEzwWLxqSFQBHElJTlgtQKMGNGFInFszU1X1L3Z9p0JmjfeDx/+FX76CaBHjy41IvCinI4e/R0mTboVysqK4PPPt0K/fv2cidBjP+dN9wTiNDZVAnFsFeCtDp2cnCwk8sVyWs8/vxpuvvlBaNLkclkiiKOLDWxtTK/UvdX2pcibN95rX2wQI/D2skpJSYYJE4bA2bPxQr3VUaNGSRGlx/XhTfcE4jQ2UQJxbBXgjQ79+++/w6233gqFhUUwa9Zn0K1bfwgMdCxHAnHsr9uztWD51L3R9qVKgzfepYA4lB1G7ydOvBv+/PM7mDv3ZZg1a+bFag9SZav3frzpnkCcxhZJII6tArzNob/++msYPnw4NG5shlmzvoKOHduDv3/dMiQQRyCOrYfpk7q3+b0zKUsFcUjHZiuF2bPHwN696+GRRx6F9957x6tSkPCmewJxzryD8ecE4tgK2JsceuXKlTBu3DiIi+sA06btgDZtIsDPr375EYgjEMfWw/RJ3Zv8XoqEXQFxSA9vtC9dOgc2bJgHAwYMhC1bPoHGjS/caPf0xpvuCcRpbLEE4tgqwBsc2mazwaxZs2Dx4sXQvfsgmDQJU4gEga+vc9kRiCMQ59xKvK+HN/i9K1pxFcSJtDduXA2vv/44XHVVe9iyZRO0adPGlWl12Zc33ROI09gMCcSxVYCnO/TPP/8Mo0ePhuPHj8PQoeNg/PhlEBoqvYwOgTgCcWw9TJ/UPd3vXZWqXBCH8+zb9w3MmXM/lJUVw9y5c2HixOfAz1mI39UFqtifN90TiFPRuBxNRSCOrQI81aGLi4thzpw5gIXsmzWLgHHjVkL//oPqPf/mSJIE4gjEsfUwfVL3VL+XK013QBzOee5cOsybNx4OHtwKXbpcB2vXrvHYfHK86Z5AnFyvUWgcgTiFBFkHGU906P379wvRt3/++QfuuutxeOCBRRAZ2RgaNHBdVpQnjkCc61bj+SM80e/dkbqzPHFSaOM5uS++2AzLlz8J58/nwaxZs2H69Gked+mBN90TiJNi3Qz7EIhjKFwA8CSHLiwshBkzZsBbb70FkZHR8MQTK4X0IY7yv0mVGlVsIBAn1Va8qZ8n+b0Scq+vYoOr9DMyMmHRognwww8fQ8eOnWDt2vehc+fOrpLRrD9vuicQp5mpXZiYQBxbBXiKQ+/Zs0con5WUlATDhz8Nw4fPhxYtAp3ePnUmPQJxBOKc2Yg3fu4pfq+U7JUEceKaduzYBsuWPQF5eZkwdeo0mDNnNhiNRqWWzIwOb7onEMfMlKQRJhAnTU5ye+ndofPy8mDKlCmwYsUKiImJg/HjV0OXLr1Aqdv+COI2bFgIxcUA69atoLJbcg3JA8fp3fZZipQ33h97bCykpgLMm7dCEKujig1y5J2VZYXFiyfC7t1roW3bq4Wzct26dZNDSrUxvOmeQJxqpuV4IgJxbBWgV4cuKSmBNWvWwIIFC+Ds2bMwbNgk+M9/XoLmzU2yzr7VJUW62ECROLYepk/qevV7VtJy92KDs3Xt3r0TFi9+DHJy0uDhh0fDjBnTIDY21tkwTT7nTfcE4jQxs0uTEohjqwC9OXRBQQG8++67wq3T9PR0aN/+Bhg9+g24/vpuLt88lSI5AnEE4qTYibf10Zvfs5YvaxCH68/Pz4fly2fDjh3vQUVFGYwYcR/MmDFdd7dYedM9gTjW3uWEPoE4tgrQi0Pn5OTAm2++CcuWLQOr1Qrdug2AO+6YAd2794WgIB9mQiAQRyCOmXHpmLBe/F4tEakB4kRe8M3B2rWvw44d70BJSREMHXqHUIP1uuuuU4vdeufhTfcE4jQ2OwJxbBWgtUNjtA2jbu+88w7g7dO+fe+AoUOnQ6dO3dy6dSpVagTiCMRJtRVv6qe136stSzVBnMhbZmYOrF+/HL78cjkUFFhhwICbYebMGXDjjTeCuB615YDz8aZ7AnFaWJndnATi2CpAK4fGW6aLFi2C1atXQ1lZGdx8830wdOg0aNu2g3BpwYdd8K2GQAnEEYhj62H6pK6V32slDS1AnMhrTk4BbNz4LmzdugSs1gzo3r2HEJkbPHiwJmCON90TiNPK66rnJRDHVgFqOjRG2r788kvYtGkT7NixQ9jAbrnlIbjrrqlwxRVXQGAgW14dUScQRyBOfavTfkY1/V57bvFL4YVvhYcPVwm/lbqd6gpvBQXF8Omn78Pmza/CuXPJwm3WkSP/A8OHD4crr7zSFVJu9eVN9wTi3DIX9wcTiHNfhvVRYO3Q58+fFwCbCNzw1imWyerd+364445noXXrlkwuLEiVGm7ms2ffC+XlAAcO/EopRqQKzgv6sbZ9PYuIN967dOkC+fkAGzf+qhmIE+3BZiuDrVs/gq++WgXHjx8Q/nzNNZ3hvvtGwLBhw6B169ZMTYc33ROIY2pOzokTiHMuI3d6sHBorGu6c+dOAbhh5A2BXGhoGPTqNQx69BgO11zTE4KDfcHX152VKzOWkv1SJE4ZS/IsKiz8Xs8SYJHsVwl+ExNT4JtvPoV9+zbByZM/CyS7dr0ORowYLkToWrVqpcQ0NWjwpnsCcYqbkGsECcS5Ji9Xeyvl0BkZGYA1Tbdu3Qrbtm0TLimEhDSFXr3ugR49RkDHjr0hOLgBGAyurpBtfwJxBOLYWpg+qSvl9/rk7vJV6RXEiSutrARISEiE3bs3w/79n0B8/GHho27dbhAAXb9+/YRUJQ3kFIiuJQ7edE8gTmMvJRDHVgFyHLqyshJOnDgBBw4cEH4QvP3777/CQps0CYEePe6GXr1GQOfOfSE42E93wM1eogTiCMSx9TB9Upfj9/rkRNqq9A7i7LlAQHfy5L+wZ89mIUJ36tQR4ePGjRvDDTd0h169ekKvXr3g+uuvh4CAAGkCsOvFm+4JxNVhIv7+/jEhISFLTCZTX+xSVFS0PT09fRIAZNZnVa6OIxDnso+6NECKQ+M5tl9++eUiaDt48CBgXjdsGG27+uqe0KZNT+F3hw5doXHjhm7XNHWJCTc608UGAnFumI/HDpXi9x7LnIOF6+Figxx5Ivg8dSoRDh/eD3/9dQCOH98PSUl/QVVVlRCV69y5M/TseQHU4e/w8HCn0/CmewJxjk3CEhMT86uPj4/BarUu8/X19TObzZPLysoSk5KSrgeA0josyeVxBOKc+qRbHewdOjs7G06ePClE2fC3+G+MspXjyX8AiI5uC1dddQm0xcRcCQEBPrqOttUnIAJxBOLcciAPHczbg9xTQVxt86qoADh3LheOHPkJjh3bL1yMiI//H9hsxULXZs3CoG3bttC2bRvhd5s2bYSf6Ojoi69iedM9gTgHm5TFYplvsVimJiYmdigtLf0buwQEBAxo0aLFroyMjLF5eXkrHe1tcsYRiFPuKYEXDDCbOP6kpaUB5mo7dOgQ4Hk2BGxZWVkXJ2vY0AAtW14BLVq0FX7atu0GV1/dA8LCQoXbpH5+yq1LS0oE4gjEaWl/Ws3N24PcW0BcbXvBSF1hYSkcO3YEjh49AImJxyA19YTwk59/4W0JNqPRKKRxQmBnsVjghhtugIiICOEHo3f4Ny0TEKvlB2rZ/a+//gpdu3a9LNupSulPnYszJibm37KystOpqakD7HtHR0efKC8vP5OamtrfERU54wjEOdYHhtPxNWdubm6NHyxZde7cOQGkiWBN/J2Xl3cZsSZNLBAVdTVERLSFli3bQGTkhd8tW0ZDo0YXzrMpcJbWuVFp1INAHIE4jUxP02nVephpyqTd5N4K4hzJF4FdaSlAZmYW/PvvSUhOPgFnzpyElJQLv9PS/oXKyooaQw0GAzRv3vwiqBPBHQK8kJAQCA4OrvGD5/N89ZBewEUDU8vu9Q7izHFxcTk5OTmLsrKyptrLMDw8fENAQMCQhISEYAeylTVOryAOQVRFRYXwmhF/iz/i/7EKQWlpqfBj/+/af0Mghik5MEqGP3X9Gz9DEGYP2pBWXQ0jaaGhERASEg7BwfhN68K/Q0Iu/Mb/N2/eEgoK8uDKK6OFyJpaVRJc9Dum3QnEEYhjamA6Ja7Ww0wv7PME4uqTOZ6K+fvvePDz84WMjLOQnY0/aZCTcxas1gv/xt85OWlQUJBbJymUJwK5Jk0ugDuzORiCgoLAZDJBo0aNhJ+6/u3v7w8IGmv/NGzYsMbf8P9+fn7Ca2DxN/5b/L8cEKmW3esaxBkMhvbR0dFHz507NyE3N3e5vZabNWu2JDg4eGJ8fDyCuBphH7njWIO49957D+bMeUH4VoG3LsWfqqpK4fCo/d/w3yJww89YNaPRH4xGExiNjS7+GAwmCAgIhkaNgoXfgYE1fzdq1ET4e1BQE7BYwiA42AwNG/oIUbT6AJoWmctZyU0OXeT/vvsuJNfMyKiiZL9yhOihY9Ta0PUoHt54F0Hczz9rV7FBL3bgbM/Hc3f4U1RUDJmZ6ZCXlwv5+blQVHThqjFgmgAAEwRJREFUp7Dw0r8v/C0PCgutUFJSCKWlxWCznb/4U1JyXniOsmr2gA6f4fY/Pj6+witi+7+Fh0fAr7/+wmo5F+nqGsSZTKbukZGRBzMyMh7Ly8tbZS8Ni8Uyz2KxzIyPj28BAGn2n8kdhyAOUT2rdvjwYVi9ehs0aNBQUPgFxV9QPv729b30NwAERQ3Ax+fCtwFfX/y3LzRo4Ffd98K3Bvzc19cP/PwaQoMGBoG2ox/83M8Pv5GYwGDAbycmaNjQv84wNUbKlI6WYTQPvxHx2pD/cePiBPZ/+ukENGlSyY0oMAqM34p5bTzzzxvvV199tWDmq1cnCr953vdY8I44zRFWQwBXXo5vpEoEgFdWduF3RUU5lJeXQUXFhR/8d2Ul/ru0+m/4hgv/XQFVVRXC61/8wX/b/w3/XVlZLgDFCz8YfLkUgMF/A1z4DIMwZnMYTJ8+DgIC2AFLtC98c6bbM3Emk6lHZGTkgYyMjDF5eXmr6wBxEQBwthaIkzWOdSQO18jbt1J7vfDMu6j7H3/8URDJ2LFjucIzpPu/4aqr+HydzJvuV6xYUcPHeeOf9vwLElBL77qOxBkMho7R0dF/ZGZmPm21Wt+yNw6716lYyrzI/jO54wjEscUVahk1Wy7kU+eZf555V3NDl2+d7EaS7gnAs7Mu/VJWy+51DeIAIDguLs6anZ29IDs7e6a9upo3b/5xYGDgoISEBLMDNcoaRyCOrUOoZdRsuZBPnWf+eeadQBy/IIZ0z6/u1drz9A7iICYm5pTNZjuZlpY22P7xiSlGKioqUlJSUm529FiVM45AnHyAImWkWkYtZS1a9EH+6XWqFpLXfk6ebZ833ul16iV/4033WrxK1j2ICw0Nfc1sNj+blJSEyX5PoJDskv1edlZOFKKccQTi2D7seHZo8Ru5eOiZ5S0qtlqUR510TxEJeZbjeaPE26mij/Ns+8Q7+3OwugdxANA0Njb2GACUW63WJT4+Pv5ms3lKaWlpQnJyck8AsBmNxtZGo7GHzWY7aLPZTlW7vdNxtbcHAnFsN0yeHZpAHL8ghl6p8aV7AnEUiVPT5z0BxGEZjzahoaFLTSZTn6qqqvNFRUVfpaenTwaATBRWUFDQw+Hh4e+fPXv2kYKCgrWiCTkbRyCOLWirTZ1A3N9AkTh1bU4vs/Fs+7zxTiCOQByBOI12XorEsRU8b5u5IxBLII6tjemVOs+2zxvvBOIIxBGI02gnJhDHVvC8beYE4mgzFyXAs+3zxjuBOPJ7AnFssUSd1AnEsRU8b5s5gTjazAnEqZf0lO3uJZ06gTjyewJx0v1F0Z4E4hQV52XECMTRmTi2FqZf6jzbPm+8E4gjEEcgTqO9GEGcRlPTtCQBkgBJgCRAEiAJkARcloBua6e6zAkNIAmQBEgCJAGSAEmAJMC5BHw455/YJwmQBEgCJAGSAEmAJOCREiAQ55Fqo0WTBEgCJAGSAEmAJMC7BAjE8W4BxD9JgCRAEiAJkARIAh4pAQJxKqstIiJiU2Bg4PD4+HgeZB/UtGnTuYGBgXf5+fk1LS4uPmK1Wl8qKir6VmWxazVd47CwsJcDAgLuadCgQbPy8vK0/Pz8j7Kzs18CgFKtFqX2vEajMbZVq1bHzp49O7iwsPB7tednPZ+/v39MSEjIEpPJ1BfnKioq2p6enj5JrDTDen490Q8LC1thMBjiUlJSBFl4ewsICBgYEhIyy9/fv0tVVVVlSUnJoezs7FnFxcWHvJ135C8wMLCf2WyeazQaO1VVVeXn5+dvzszMnAUAhTzwL/JoMBg6RkVFHbZarQuysrJeVJN3HoCEmvKsd67AwMC7IyIitmAnDkCcb8uWLb81mUy98/Ly3iwrKzsVFBQ00t/f/4YzZ84MKSoq2qkbxbBZiE/Lli13NWrUqG9ubu57NpvtqMlk6t64ceNRhYWF29LS0u5iM63uqAZHR0fvMxgMHdLS0m7yQhBniYmJ+dXHx8dgtVqX+fr6+pnN5sllZWWJSUlJ1/ME1ps0afJoWFjYquLi4h94AHH+/v43tmrV6jubzfZXQUHBmqqqKr/g4ODxfn5+Eampqb2Li4v/pztvVHBBCOAiIiJ2lZSU/FpQULDOz88vMjg4eAL+PyUlpQ8AVCo4nZ5J+UVFRf3PaDR2zsnJeYlAnJ5V5d7aLLGxscd9fX2DccP3dhDXqFGj21u2bPlFZmbmeKvV+k616EytW7c+UV5enp6cnNzNPXHqe3RQUNAd4eHhn2dmZj5ltVr/K67WYrHMt1gsM1JSUnoVFxcf0DcX7q3OYDBcFRER8ZnBYGiLlP7f3r0HuVVXcQA/2SXv1+axvTe7zSbpdsLwxgEdhjJAbUFBRcZx1OKjOCIPBxCqUqT6h4OIgJ2OIKiohUIRh8eIM4yKqCAgI8MA5SGPbNhNstndvF+bTTfJJnXOmjDp9kF2u9vk3vvdv9qZe38553Putif3/n6/K8cmrlHPraFQ6KRKpfIO52k0GjcODg4+HY/HL8/n8785MkVJnN1rt9u3OZ1OvgOhUkoT5/F4Xuvt7bWPjo4eR0SlRqWE4eHhdyqVCjcy50mieksM0uPxvNLT02MfGxs7noj28jA2m+1b/f39d0ej0QtLpdJflji0pE6z2+0/dDgcP+D/19HESap0iwtWFMWHdTrdyeVy+XWz2bxJ7k2cxWL5ms1muz4cDvM3summlsvletRkMn16ZGREvzhBaR3d39+/w2azXRcIBEz8hK0ZvVqtPsXn8+1JJpM3ZLPZO6SVVfvRms3mzaIo3luv1/N859FqtV4mxybO5/O9X61Wx6LR6MZWHa/Xy19WJqLR6Ib21SR5pM7j8byk1WpPLhQKDxgMhg3VajWogDtxNr/fn85kMttTqdT3Wis3MDDwR6PReP7IyIhRkhVtL2jdwMDAE+Vy+bl0Ov2T5ikajeYEr9f7VjKZvDGbzd7W3lDSPYqfMPBj1Ewmc7PD4bgZTZx0a3nYyM1m88Uul+vx8fHxM61W61UWi2Wz3Ju4Q4D08i84EfWEQqFjZVruZlp2tVo9VK1W97TmaTQaNwwODv49lUptyWQyO+RqsGrVqu09PT3OWCx2g9lsvsDlct0nwyaO/yPPZDKZ21Op1NbWWrpcrt8bjcYLg8Fgn1xr3Mirz+fzvZZMJrcWi8VHfD5faG5uLqSAJq5Xq9WuKZfL/AVtsrXGbrf7eW5qg8GgVea1PyA9i8XyZVEUd8disUsKhcLDMs//mKGhof/UarVYOp2+emhoaAxNnDwrbufHqNPT0w8lEonviKJ4vwKbOKPBYDjOZrN932g0fi4Wi321UCjslme5D5/V4ODgY7zQYXx8/Iy9e/e+JGMDTXM+mNlsvlSOTZxGoznR6/W+mUgkvp3L5e5srSU3sX19fVsCgQA3cXkZ17mHv5QR0RznqKAm7qAl5QnuXq93T7FYfGpycvICGdd9v9R0Op1HrVavFwRhe7VanQyHwx8lolk55+9wOLbZbLYbgsHgCTqdjhs6NHESKrj4IbHyypz51Tkul+shnU73sbGxsZN53oAMmri2c28aCYJwp9VqvYb/Pj09/djU1NTmljkkEir7fKiLzr+ZIC9qEEXxgVKp9Ew0Gv241BJfau5ybeJ4oYrb7X4xHo9/M5/P/7a1ng6H48f8j3wgEBhceKdGgnVvO2SFN3Emj8fzAt+Fi0Qi62dnZ//VNpy0D7Tzo2VOYd++faWpqalPyXAB034V4sfGHo/n1UQicTXPe9XpdF40cRK6iP1+/2HfvZpOp2/hZeZms/kintze+gst9Sau3dxby8mrmFQqlZlXpvLdiXK5vCcSifBcubKEyj4f6lLy5/P4WhBF8bFarZYeHR3lRR0RBeUuyztxer3+TLfb/e94PH5ZPp//3SGauAEimpJarZcar4KbOMPq1aufNBgM67PZ7K3JZPKmpRpK8DybyWQ6v6enR9PX13etTqf7yOTk5BeLxeL8Tgwy/Onlx6j1er3QnPOKJk5iVeZJ2ocLuVqtvlYqlUbXrFnz35mZmX/G4/HrmseLoniXxWL5UiAQ6G/cbpbUfjpt5v7KoXysVuvlgiD8OpFIfCOXy+2UWOlpKflbLJZNgiDs2rdv33Q4HOaJ3/vNk5OKwVJybzSwsmziGo/OXk8mk9dks9lftNax5XHqfgtbpFLrpcap0Cauz+12P6nX69fl8/md3NTzTamlGkr8PL3P53tLpVKpR0dHhySey0HDt9lsNzqdzh9NTEycVSqVxvggtVrt9vl8r2YymTtSqdTtRJQ5WlusYJ+4FbrKTCbTuQMDA88cbvhCobArFotdukIhdOuw85PBc7nc3XwruluDXK64rFbrFYIg3FOr1TKRSGRjtVp9fbnGlso4cn2cSkR9fr8/y6vz0un0ttZ68Gp0k8n0yWAwaJNKnZYjTgU2cas8Hs9TWq321Hw+f288Hr9SwQ3c/CUkCMLPrVbrtY0bFanluK66aQy32/2sXq8/53AxRSIR3+zsbOhoxI0mbuWUbUaj8bSFw/NGoAaD4fyJiYnzeAJopVJ5e+VC6NzIgiDcpdfrLwiFQv4F30iG/H5/OJPJ/Gzh0vzORbsyn8zbrIiiuKtWq02Oj49vbO4jtjKf1r2jyriJ44n8o+Vy+b2Fk9h5i5FarTYu973CFl51CmvizB6P5zlu4HK53I5EIrGle38Llzcy3vtxcHDwr7lc7vZsNnvPgi8wOy0Wy6WBQIBX536wvdTyRtC50QwGw2kqlWq/L2e9vb0Cr8otFAoPTk9PPzAzM/PC0VrYgSbuKF8LUp8T1y6X3W7/rtPpvGNycnJTsVj8Q/O85re0SCRyrpwn/mo0muN54mtj3sS6crk80q6d3I6TcxPH1zjvBxgOh3mz33e5di2b/R4wV05utVVyE8eLlHixEr+pI5lMfjBlRu41buR3zNq1a5Nzc3PjoVDo9OZKdF6lunr16jf5rQ3RaHS9QiwIc+KUUmle3qecLUZ4E9CXNRrNML+xoFarjer1+k+YTKbP8iTwxrwR2Va++Y5c/mZWKpUOeFfs7OzsG5VK5Q3ZArQkJucmjoj6h4eHee/DuWw2u12lUul424FKpRKMRCLrpLh450iuSaXcieO3kXi93rfr9XouHo9fr1Kp5rdYaf2R+zZKFovlK6IoPsjviS0Wi7tVKpXDZrNdzW8uiEQiZ1UqFf69UMQPmjhFlPn/SSqoieN0+wVB+KnJZPoMv26Md3LP5XK/zOVyPAlc1hN/h4eHY3yL/VCXdic2hezUr5nMmzjSarXHOp3OHXq9/mzeYmFmZubPsViMd/FPdsq8U5+rlCbOarVeKQhC83WCB+VWwobuJpPpCw6HYyvvmViv12dKpdI/MpnMtnK5HOjUNdiJz0UT1wl1fCYEIAABCEAAAhCQsADmxEm4eAgdAhCAAAQgAAHlCqCJU27tkTkEIAABCEAAAhIWQBMn4eIhdAhAAAIQgAAElCuAJk65tUfmEIAABCAAAQhIWABNnISLh9AhAAEIQAACEFCuAJo45dYemUMAAhCAAAQgIGEBNHESLh5ChwAEIAABCEBAuQJo4pRbe2QOAQhAAAIQgICEBdDESbh4CB0CEIAABCAAAeUKoIlTbu2ROQQgAAEIQAACEhZAEyfh4iF0CEAAAhCAAASUK4AmTrm1R+YQgMCRCfyNiM4jos8T0eMtQ/G/q/cR0WYiuo2Ibjyyj8HZEIAABA4ugCYOVwYEIACBpQmcQkSvEtF7RHQSEdUaw2wnoi1EdC8RXbG0oXEWBCAAgQ8XQBP34UY4AgIQgMChBO5v3HH7OhHxn28ioluI6BEi2kREddBBAAIQWCkBNHErJYtxIQABJQi4iShARDEi4jtwdxHRU0R0ERFVlACAHCEAgc4JoInrnD0+GQIQkIfArS3z3l5szJMrySM1ZAEBCHSzAJq4bq4OYoMABKQgwPPf+C4c/xxHRO9KIWjECAEISF8ATZz0a4gMIACBzglcQkS7iShORCIR/YqIrupcOPhkCEBASQJo4pRUbeQKAQgsp8CFRPRE487bBiJ6noiGiejExorV5fwsjAUBCEDgAAE0cbgoIAABCCxe4Cwi4n3ieEHDOiKaauwX9ygR/YmILl78kDgDAhCAwOIE0MQtzgtHQwACEDiViJ4lor1ExM3c+y0kLxPR6UR0duPOHLQgAAEIrJgAmrgVo8XAEICADAXWEtELRKQlonOI6I0FOW4koqeJ6CUiOkOG+SMlCECgiwTQxHVRMRAKBCAAAQhAAAIQaFcATVy7UjgOAhCAAAQgAAEIdJEAmrguKgZCgQAEIAABCEAAAu0KoIlrVwrHQQACEIAABCAAgS4SQBPXRcVAKBCAAAQgAAEIQKBdATRx7UrhOAhAAAIQgAAEINBFAmjiuqgYCAUCEIAABCAAAQi0K4Amrl0pHAcBCEAAAhCAAAS6SABNXBcVA6FAAAIQgAAEIACBdgXQxLUrheMgAAEIQAACEIBAFwn8DyEH6nR4sJ/NAAAAAElFTkSuQmCC"/>
          <p:cNvSpPr>
            <a:spLocks noChangeAspect="1" noChangeArrowheads="1"/>
          </p:cNvSpPr>
          <p:nvPr/>
        </p:nvSpPr>
        <p:spPr bwMode="auto">
          <a:xfrm>
            <a:off x="155575" y="-1508125"/>
            <a:ext cx="59436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90745" y="2322690"/>
            <a:ext cx="4190818" cy="25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Объект 5"/>
              <p:cNvSpPr txBox="1"/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  <a:blipFill rotWithShape="0">
                <a:blip r:embed="rId6"/>
                <a:stretch>
                  <a:fillRect l="-13472" t="-8176"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43842" y="1436053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студентов с улучшенной памятью после нового метода обучения равна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3446" y="1888351"/>
            <a:ext cx="954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Доля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после нового метода обучения больше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21"/>
              <p:cNvSpPr/>
              <p:nvPr/>
            </p:nvSpPr>
            <p:spPr bwMode="auto">
              <a:xfrm>
                <a:off x="4669714" y="2670194"/>
                <a:ext cx="5115620" cy="106093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(1−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9714" y="2670194"/>
                <a:ext cx="5115620" cy="10609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727076" y="374795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Объект 5"/>
              <p:cNvSpPr txBox="1"/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  <a:blipFill rotWithShape="0">
                <a:blip r:embed="rId6"/>
                <a:stretch>
                  <a:fillRect l="-13472" t="-8176"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21"/>
              <p:cNvSpPr/>
              <p:nvPr/>
            </p:nvSpPr>
            <p:spPr bwMode="auto">
              <a:xfrm>
                <a:off x="5435229" y="2778348"/>
                <a:ext cx="5115620" cy="79765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(1−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0.7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0.5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 (1−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0.5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0.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0.25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0.</m:t>
                        </m:r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x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 10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0.5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4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229" y="2778348"/>
                <a:ext cx="5115620" cy="7976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43842" y="1436053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студентов с улучшенной памятью после нового метода обучения равна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3446" y="1888351"/>
            <a:ext cx="954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Доля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после нового метода обучения больше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476" y="3747959"/>
            <a:ext cx="4742342" cy="29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Точный критерий для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885746" y="3323763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746" y="3323763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896217" y="3682537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217" y="3682537"/>
                <a:ext cx="1656186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72189" y="3921720"/>
            <a:ext cx="914400" cy="914400"/>
          </a:xfrm>
          <a:prstGeom prst="rect">
            <a:avLst/>
          </a:prstGeom>
        </p:spPr>
      </p:pic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792908" y="3927658"/>
            <a:ext cx="9144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5640" y="4068838"/>
            <a:ext cx="4219072" cy="2603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8795" y="4068838"/>
            <a:ext cx="4219072" cy="2603770"/>
          </a:xfrm>
          <a:prstGeom prst="rect">
            <a:avLst/>
          </a:prstGeom>
        </p:spPr>
      </p:pic>
      <p:grpSp>
        <p:nvGrpSpPr>
          <p:cNvPr id="20" name="Группа 12"/>
          <p:cNvGrpSpPr/>
          <p:nvPr/>
        </p:nvGrpSpPr>
        <p:grpSpPr bwMode="auto">
          <a:xfrm>
            <a:off x="7944839" y="831729"/>
            <a:ext cx="3526984" cy="1514564"/>
            <a:chOff x="4719211" y="2035374"/>
            <a:chExt cx="4098839" cy="168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1"/>
                <p:cNvSpPr/>
                <p:nvPr/>
              </p:nvSpPr>
              <p:spPr bwMode="auto">
                <a:xfrm>
                  <a:off x="5418752" y="2589634"/>
                  <a:ext cx="3358899" cy="112836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∼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𝐵𝑖𝑛𝑜𝑚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ru-RU" sz="2000" dirty="0" smtClean="0">
                    <a:solidFill>
                      <a:schemeClr val="tx1"/>
                    </a:solidFill>
                  </a:endParaRPr>
                </a:p>
                <a:p>
                  <a:pPr>
                    <a:defRPr/>
                  </a:pPr>
                  <a:endParaRPr lang="ru-RU" sz="2000" dirty="0" smtClean="0">
                    <a:solidFill>
                      <a:schemeClr val="tx1"/>
                    </a:solidFill>
                  </a:endParaRPr>
                </a:p>
                <a:p>
                  <a:pPr>
                    <a:defRPr/>
                  </a:pP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000" dirty="0">
                      <a:latin typeface="Cambria Math" panose="02040503050406030204" pitchFamily="18" charset="0"/>
                    </a:rPr>
                    <a:t> </a:t>
                  </a:r>
                  <a:r>
                    <a:rPr lang="en-GB" sz="2000" dirty="0">
                      <a:latin typeface="Cambria Math" panose="02040503050406030204" pitchFamily="18" charset="0"/>
                    </a:rPr>
                    <a:t>– </a:t>
                  </a:r>
                  <a:r>
                    <a:rPr lang="ru-RU" sz="2000" dirty="0">
                      <a:latin typeface="Cambria Math" panose="02040503050406030204" pitchFamily="18" charset="0"/>
                    </a:rPr>
                    <a:t>количество успехов</a:t>
                  </a:r>
                  <a:endParaRPr 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8752" y="2589634"/>
                  <a:ext cx="3358899" cy="112836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266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3928277" y="908350"/>
            <a:ext cx="3697532" cy="228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2582415" y="3289153"/>
                <a:ext cx="102497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доля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‘</a:t>
                </a:r>
                <a:r>
                  <a:rPr lang="ru-RU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успеха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’</a:t>
                </a:r>
                <a:r>
                  <a:rPr lang="ru-RU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ru-RU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в генеральной совокупности (популяции) </a:t>
                </a:r>
                <a:r>
                  <a:rPr lang="ru-RU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равна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2415" y="3289153"/>
                <a:ext cx="10249786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773" t="-1285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55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Точный критерий для доли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Группа 12"/>
          <p:cNvGrpSpPr/>
          <p:nvPr/>
        </p:nvGrpSpPr>
        <p:grpSpPr bwMode="auto">
          <a:xfrm>
            <a:off x="5376904" y="2340650"/>
            <a:ext cx="3526983" cy="899011"/>
            <a:chOff x="4719211" y="2035374"/>
            <a:chExt cx="4098839" cy="998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21"/>
                <p:cNvSpPr/>
                <p:nvPr/>
              </p:nvSpPr>
              <p:spPr bwMode="auto">
                <a:xfrm>
                  <a:off x="5418753" y="2589634"/>
                  <a:ext cx="2764334" cy="444507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∼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𝐵𝑖𝑛𝑜𝑚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8753" y="2589634"/>
                  <a:ext cx="2764334" cy="4445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5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9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Объект 5"/>
              <p:cNvSpPr txBox="1"/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  <a:blipFill rotWithShape="0">
                <a:blip r:embed="rId8"/>
                <a:stretch>
                  <a:fillRect l="-13472" t="-8176"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 bwMode="auto">
          <a:xfrm>
            <a:off x="2643842" y="1436053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студентов с улучшенной памятью после нового метода обучения равна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453446" y="1888351"/>
            <a:ext cx="954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Доля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после нового метода обучения больше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</a:p>
        </p:txBody>
      </p:sp>
    </p:spTree>
    <p:extLst>
      <p:ext uri="{BB962C8B-B14F-4D97-AF65-F5344CB8AC3E}">
        <p14:creationId xmlns:p14="http://schemas.microsoft.com/office/powerpoint/2010/main" val="33335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Точный критерий для доли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47211" y="3574444"/>
            <a:ext cx="914400" cy="914400"/>
          </a:xfrm>
          <a:prstGeom prst="rect">
            <a:avLst/>
          </a:prstGeom>
        </p:spPr>
      </p:pic>
      <p:grpSp>
        <p:nvGrpSpPr>
          <p:cNvPr id="28" name="Группа 12"/>
          <p:cNvGrpSpPr/>
          <p:nvPr/>
        </p:nvGrpSpPr>
        <p:grpSpPr bwMode="auto">
          <a:xfrm>
            <a:off x="5376904" y="2340650"/>
            <a:ext cx="3526983" cy="899011"/>
            <a:chOff x="4719211" y="2035374"/>
            <a:chExt cx="4098839" cy="998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21"/>
                <p:cNvSpPr/>
                <p:nvPr/>
              </p:nvSpPr>
              <p:spPr bwMode="auto">
                <a:xfrm>
                  <a:off x="5418753" y="2589634"/>
                  <a:ext cx="2764334" cy="444507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∼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𝐵𝑖𝑛𝑜𝑚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8753" y="2589634"/>
                  <a:ext cx="2764334" cy="4445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5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9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Объект 5"/>
              <p:cNvSpPr txBox="1"/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  <a:blipFill rotWithShape="0">
                <a:blip r:embed="rId8"/>
                <a:stretch>
                  <a:fillRect l="-13472" t="-8176"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 bwMode="auto">
          <a:xfrm>
            <a:off x="2643842" y="1436053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студентов с улучшенной памятью после нового метода обучения равна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453446" y="1888351"/>
            <a:ext cx="954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Доля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после нового метода обучения больше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7786" y="3731125"/>
            <a:ext cx="4928746" cy="30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долей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независимых 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722517" y="1371746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517" y="1371746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04155" y="4397183"/>
            <a:ext cx="914400" cy="914400"/>
          </a:xfrm>
          <a:prstGeom prst="rect">
            <a:avLst/>
          </a:prstGeom>
        </p:spPr>
      </p:pic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02721" y="446033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64"/>
              <p:cNvSpPr/>
              <p:nvPr/>
            </p:nvSpPr>
            <p:spPr bwMode="auto">
              <a:xfrm>
                <a:off x="722517" y="1928640"/>
                <a:ext cx="2928494" cy="59753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517" y="1928640"/>
                <a:ext cx="2928494" cy="5975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54"/>
          <p:cNvGrpSpPr/>
          <p:nvPr/>
        </p:nvGrpSpPr>
        <p:grpSpPr bwMode="auto">
          <a:xfrm>
            <a:off x="722517" y="3430266"/>
            <a:ext cx="1656186" cy="2371967"/>
            <a:chOff x="612000" y="2340000"/>
            <a:chExt cx="1656186" cy="598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бъект 5"/>
                <p:cNvSpPr txBox="1"/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:endPara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Объект 5"/>
                <p:cNvSpPr txBox="1"/>
                <p:nvPr/>
              </p:nvSpPr>
              <p:spPr bwMode="auto">
                <a:xfrm>
                  <a:off x="612000" y="2460353"/>
                  <a:ext cx="1656186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460353"/>
                  <a:ext cx="1656186" cy="4783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Объект 5"/>
          <p:cNvSpPr txBox="1"/>
          <p:nvPr/>
        </p:nvSpPr>
        <p:spPr bwMode="auto">
          <a:xfrm>
            <a:off x="4498970" y="1268238"/>
            <a:ext cx="3526983" cy="372812"/>
          </a:xfrm>
          <a:prstGeom prst="rect">
            <a:avLst/>
          </a:prstGeom>
          <a:grpFill/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800"/>
              </a:spcAft>
              <a:buNone/>
              <a:defRPr/>
            </a:pPr>
            <a:r>
              <a:rPr lang="ru-RU" sz="2000" b="1" dirty="0"/>
              <a:t>Критерий для проверки</a:t>
            </a:r>
            <a:r>
              <a:rPr lang="en-US" sz="2000" b="1" dirty="0"/>
              <a:t>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59"/>
              <p:cNvSpPr/>
              <p:nvPr/>
            </p:nvSpPr>
            <p:spPr bwMode="auto">
              <a:xfrm>
                <a:off x="3878124" y="1783500"/>
                <a:ext cx="4768677" cy="135235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2000" i="1" kern="0">
                          <a:solidFill>
                            <a:schemeClr val="tx1"/>
                          </a:solidFill>
                          <a:latin typeface="Cambria Math"/>
                        </a:rPr>
                        <m:t>   ∼   </m:t>
                      </m:r>
                      <m:r>
                        <a:rPr lang="en-US" sz="2000" i="1" ker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0, 1</m:t>
                          </m:r>
                        </m:e>
                      </m:d>
                      <m:r>
                        <a:rPr lang="en-US" sz="2000" i="1" kern="0">
                          <a:solidFill>
                            <a:srgbClr val="28516A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kern="0" dirty="0">
                  <a:solidFill>
                    <a:srgbClr val="28516A"/>
                  </a:solidFill>
                  <a:latin typeface="Myriad Pro"/>
                  <a:cs typeface="Arial"/>
                </a:endParaRPr>
              </a:p>
            </p:txBody>
          </p:sp>
        </mc:Choice>
        <mc:Fallback xmlns="">
          <p:sp>
            <p:nvSpPr>
              <p:cNvPr id="5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124" y="1783500"/>
                <a:ext cx="4768677" cy="13523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 bwMode="auto">
              <a:xfrm>
                <a:off x="9407870" y="1484193"/>
                <a:ext cx="1493380" cy="653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7870" y="1484193"/>
                <a:ext cx="1493380" cy="653705"/>
              </a:xfrm>
              <a:prstGeom prst="rect">
                <a:avLst/>
              </a:prstGeom>
              <a:blipFill rotWithShape="0">
                <a:blip r:embed="rId9"/>
                <a:stretch>
                  <a:fillRect r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40512" y="2137758"/>
                <a:ext cx="3393295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количество успехов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512" y="2137758"/>
                <a:ext cx="3393295" cy="391261"/>
              </a:xfrm>
              <a:prstGeom prst="rect">
                <a:avLst/>
              </a:prstGeom>
              <a:blipFill rotWithShape="0"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7429198" y="4555783"/>
            <a:ext cx="3596356" cy="221946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2241539" y="4502344"/>
            <a:ext cx="3769536" cy="23263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auto">
          <a:xfrm>
            <a:off x="2664648" y="3330280"/>
            <a:ext cx="679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доли 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‘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успеха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’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в генеральной совокупности (популяции)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X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 </a:t>
            </a:r>
          </a:p>
          <a:p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и генеральной совокупности 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(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популяции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) Y 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равны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 bwMode="auto">
              <a:xfrm>
                <a:off x="8251043" y="2492296"/>
                <a:ext cx="4172235" cy="945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ко</m:t>
                      </m:r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личество </m:t>
                      </m:r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наблюдений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algn="just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1043" y="2492296"/>
                <a:ext cx="4172235" cy="94525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независимых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99" y="1808690"/>
            <a:ext cx="111134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нового метода обучения для улучшения памяти студентов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рандомно разделили на 2 группы. Контрольная группа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занималась по традиционной методике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Экспериментальная группа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работала по новой методике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для улучшения памяти. После проведения обучения и тестирования, студентов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исследуемых групп делят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две категории: тех, кто показал улучшение памяти (успех), и тех, кто не показал улучшения (неуспех). </a:t>
            </a: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 хочет проверить, отличается ли доля 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независимых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46964" y="1355084"/>
                <a:ext cx="2922338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sz="2000" i="1" ker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64" y="1355084"/>
                <a:ext cx="2922338" cy="538609"/>
              </a:xfrm>
              <a:prstGeom prst="rect">
                <a:avLst/>
              </a:prstGeom>
              <a:blipFill rotWithShape="0"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64"/>
              <p:cNvSpPr/>
              <p:nvPr/>
            </p:nvSpPr>
            <p:spPr bwMode="auto">
              <a:xfrm>
                <a:off x="946964" y="1699573"/>
                <a:ext cx="2928494" cy="59753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64" y="1699573"/>
                <a:ext cx="2928494" cy="5975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54"/>
          <p:cNvGrpSpPr/>
          <p:nvPr/>
        </p:nvGrpSpPr>
        <p:grpSpPr bwMode="auto">
          <a:xfrm>
            <a:off x="954308" y="2215974"/>
            <a:ext cx="1656186" cy="1856063"/>
            <a:chOff x="612000" y="2340000"/>
            <a:chExt cx="1656186" cy="626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бъект 5"/>
                <p:cNvSpPr txBox="1"/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:endPara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Объект 5"/>
                <p:cNvSpPr txBox="1"/>
                <p:nvPr/>
              </p:nvSpPr>
              <p:spPr bwMode="auto">
                <a:xfrm>
                  <a:off x="612000" y="2488154"/>
                  <a:ext cx="1656186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488154"/>
                  <a:ext cx="1656186" cy="4783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59"/>
              <p:cNvSpPr/>
              <p:nvPr/>
            </p:nvSpPr>
            <p:spPr bwMode="auto">
              <a:xfrm>
                <a:off x="3777901" y="3056316"/>
                <a:ext cx="3263008" cy="135235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2000" kern="0" dirty="0">
                  <a:solidFill>
                    <a:srgbClr val="28516A"/>
                  </a:solidFill>
                  <a:latin typeface="Myriad Pro"/>
                  <a:cs typeface="Arial"/>
                </a:endParaRPr>
              </a:p>
            </p:txBody>
          </p:sp>
        </mc:Choice>
        <mc:Fallback xmlns="">
          <p:sp>
            <p:nvSpPr>
              <p:cNvPr id="5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7901" y="3056316"/>
                <a:ext cx="3263008" cy="13523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 bwMode="auto">
          <a:xfrm>
            <a:off x="2617836" y="2203345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 равны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610492" y="2619390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 не равны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5"/>
              <p:cNvSpPr txBox="1"/>
              <p:nvPr/>
            </p:nvSpPr>
            <p:spPr bwMode="auto">
              <a:xfrm>
                <a:off x="1061555" y="3259136"/>
                <a:ext cx="2716344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ker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0.2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 ker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555" y="3259136"/>
                <a:ext cx="2716344" cy="968630"/>
              </a:xfrm>
              <a:prstGeom prst="rect">
                <a:avLst/>
              </a:prstGeom>
              <a:blipFill rotWithShape="0">
                <a:blip r:embed="rId10"/>
                <a:stretch>
                  <a:fillRect l="-3363" t="-8176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независимых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46964" y="1355084"/>
                <a:ext cx="2922338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sz="2000" i="1" ker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64" y="1355084"/>
                <a:ext cx="2922338" cy="538609"/>
              </a:xfrm>
              <a:prstGeom prst="rect">
                <a:avLst/>
              </a:prstGeom>
              <a:blipFill rotWithShape="0"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44319" y="407613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64"/>
              <p:cNvSpPr/>
              <p:nvPr/>
            </p:nvSpPr>
            <p:spPr bwMode="auto">
              <a:xfrm>
                <a:off x="946964" y="1699573"/>
                <a:ext cx="2928494" cy="59753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64" y="1699573"/>
                <a:ext cx="2928494" cy="5975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54"/>
          <p:cNvGrpSpPr/>
          <p:nvPr/>
        </p:nvGrpSpPr>
        <p:grpSpPr bwMode="auto">
          <a:xfrm>
            <a:off x="954308" y="2215974"/>
            <a:ext cx="1656186" cy="1856063"/>
            <a:chOff x="612000" y="2340000"/>
            <a:chExt cx="1656186" cy="626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бъект 5"/>
                <p:cNvSpPr txBox="1"/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:endPara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Объект 5"/>
                <p:cNvSpPr txBox="1"/>
                <p:nvPr/>
              </p:nvSpPr>
              <p:spPr bwMode="auto">
                <a:xfrm>
                  <a:off x="612000" y="2488154"/>
                  <a:ext cx="1656186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488154"/>
                  <a:ext cx="1656186" cy="4783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59"/>
              <p:cNvSpPr/>
              <p:nvPr/>
            </p:nvSpPr>
            <p:spPr bwMode="auto">
              <a:xfrm>
                <a:off x="3777901" y="3056316"/>
                <a:ext cx="3263008" cy="135235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2000" kern="0" dirty="0">
                  <a:solidFill>
                    <a:srgbClr val="28516A"/>
                  </a:solidFill>
                  <a:latin typeface="Myriad Pro"/>
                  <a:cs typeface="Arial"/>
                </a:endParaRPr>
              </a:p>
            </p:txBody>
          </p:sp>
        </mc:Choice>
        <mc:Fallback xmlns="">
          <p:sp>
            <p:nvSpPr>
              <p:cNvPr id="5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7901" y="3056316"/>
                <a:ext cx="3263008" cy="13523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 bwMode="auto">
          <a:xfrm>
            <a:off x="2617836" y="2203345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 равны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610492" y="2619390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 не равны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9044792" y="3245794"/>
                <a:ext cx="1815690" cy="437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ar-AE" sz="200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ar-AE" sz="200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AE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ar-AE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ar-AE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200</m:t>
                        </m:r>
                      </m:den>
                    </m:f>
                    <m:r>
                      <a:rPr lang="ar-AE" sz="20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sz="2000" kern="0" dirty="0">
                    <a:solidFill>
                      <a:schemeClr val="tx1"/>
                    </a:solidFill>
                    <a:latin typeface="Myriad Pro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4792" y="3245794"/>
                <a:ext cx="1815690" cy="437171"/>
              </a:xfrm>
              <a:prstGeom prst="rect">
                <a:avLst/>
              </a:prstGeom>
              <a:blipFill rotWithShape="0">
                <a:blip r:embed="rId9"/>
                <a:stretch>
                  <a:fillRect t="-4167" r="-7047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5"/>
              <p:cNvSpPr txBox="1"/>
              <p:nvPr/>
            </p:nvSpPr>
            <p:spPr bwMode="auto">
              <a:xfrm>
                <a:off x="1061555" y="3259136"/>
                <a:ext cx="2716344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ker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0.2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 ker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555" y="3259136"/>
                <a:ext cx="2716344" cy="968630"/>
              </a:xfrm>
              <a:prstGeom prst="rect">
                <a:avLst/>
              </a:prstGeom>
              <a:blipFill rotWithShape="0">
                <a:blip r:embed="rId10"/>
                <a:stretch>
                  <a:fillRect l="-3363" t="-8176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02102" y="3245794"/>
                <a:ext cx="1069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rPr>
                  <a:t> </a:t>
                </a:r>
                <a:r>
                  <a:rPr lang="en-US" sz="2000" kern="0" dirty="0">
                    <a:latin typeface="Cambria Math"/>
                  </a:rPr>
                  <a:t>- </a:t>
                </a:r>
                <a:r>
                  <a:rPr lang="en-US" sz="2000" kern="0" dirty="0" smtClean="0">
                    <a:latin typeface="Cambria Math"/>
                  </a:rPr>
                  <a:t>3.09</a:t>
                </a:r>
                <a:endParaRPr lang="en-US" sz="2000" kern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102" y="3245794"/>
                <a:ext cx="1069524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7576" r="-45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3248" y="4227766"/>
            <a:ext cx="4261954" cy="26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50983" y="1645418"/>
                <a:ext cx="3488519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83" y="1645418"/>
                <a:ext cx="3488519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3061" y="2548550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061" y="2548550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63059" y="3090186"/>
                <a:ext cx="2149308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059" y="3090186"/>
                <a:ext cx="2149308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863059" y="5077863"/>
                <a:ext cx="4122860" cy="967124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   ∼ 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28516A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4120309"/>
                <a:ext cx="4122860" cy="9671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бъект 5"/>
          <p:cNvSpPr txBox="1"/>
          <p:nvPr/>
        </p:nvSpPr>
        <p:spPr bwMode="auto">
          <a:xfrm>
            <a:off x="1369499" y="4545820"/>
            <a:ext cx="3941423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863059" y="1990601"/>
                <a:ext cx="3449342" cy="62933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059" y="1990601"/>
                <a:ext cx="3449342" cy="6293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909552"/>
                  </p:ext>
                </p:extLst>
              </p:nvPr>
            </p:nvGraphicFramePr>
            <p:xfrm>
              <a:off x="7666956" y="4164808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909552"/>
                  </p:ext>
                </p:extLst>
              </p:nvPr>
            </p:nvGraphicFramePr>
            <p:xfrm>
              <a:off x="7666956" y="4164808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r="-95238" b="-198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r="-1124" b="-19873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t="-103947" r="-222289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t="-103947" r="-95238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t="-103947" r="-1124" b="-106579"/>
                          </a:stretch>
                        </a:blipFill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t="-196203" r="-22228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87831" t="-196203" r="-9523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199438" t="-196203" r="-1124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Заголовок 1"/>
          <p:cNvSpPr txBox="1"/>
          <p:nvPr/>
        </p:nvSpPr>
        <p:spPr bwMode="auto">
          <a:xfrm>
            <a:off x="1594338" y="355281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долей для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зависимых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выборок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асимтотический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dirty="0"/>
          </a:p>
        </p:txBody>
      </p:sp>
      <p:sp>
        <p:nvSpPr>
          <p:cNvPr id="26" name="Объект 5"/>
          <p:cNvSpPr txBox="1"/>
          <p:nvPr/>
        </p:nvSpPr>
        <p:spPr bwMode="auto">
          <a:xfrm>
            <a:off x="5296517" y="1805128"/>
            <a:ext cx="3412576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ru-RU" sz="2400" b="1" dirty="0">
                <a:solidFill>
                  <a:srgbClr val="FF0000"/>
                </a:solidFill>
              </a:rPr>
              <a:t>Выборки </a:t>
            </a:r>
            <a:r>
              <a:rPr lang="ru-RU" sz="2400" b="1" dirty="0" smtClean="0">
                <a:solidFill>
                  <a:srgbClr val="FF0000"/>
                </a:solidFill>
              </a:rPr>
              <a:t>зависимые !!!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"/>
              <p:cNvSpPr/>
              <p:nvPr/>
            </p:nvSpPr>
            <p:spPr bwMode="auto">
              <a:xfrm>
                <a:off x="8709093" y="3580544"/>
                <a:ext cx="1156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До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9093" y="3580544"/>
                <a:ext cx="1156086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5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0"/>
              <p:cNvSpPr/>
              <p:nvPr/>
            </p:nvSpPr>
            <p:spPr bwMode="auto">
              <a:xfrm>
                <a:off x="5898490" y="4729167"/>
                <a:ext cx="1601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После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8490" y="4729167"/>
                <a:ext cx="1601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114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18956" y="2380008"/>
                <a:ext cx="6096000" cy="10398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ru-RU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доля в популяции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)</a:t>
                </a:r>
                <a:r>
                  <a:rPr lang="ru-RU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равна доле в популяции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) </a:t>
                </a:r>
                <a:r>
                  <a:rPr lang="ru-RU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, где обе выборки получены на одних и тех же пациентах до и после воздействия (pre-post trials)</a:t>
                </a:r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56" y="2380008"/>
                <a:ext cx="6096000" cy="1039836"/>
              </a:xfrm>
              <a:prstGeom prst="rect">
                <a:avLst/>
              </a:prstGeom>
              <a:blipFill rotWithShape="0">
                <a:blip r:embed="rId11"/>
                <a:stretch>
                  <a:fillRect l="-1100" t="-2924" r="-200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проверки статистических гипотез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42" y="1440188"/>
            <a:ext cx="10614659" cy="4351338"/>
          </a:xfrm>
        </p:spPr>
        <p:txBody>
          <a:bodyPr>
            <a:normAutofit fontScale="85000" lnSpcReduction="20000"/>
          </a:bodyPr>
          <a:lstStyle/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Формулируем нулевую  и альтернативную гипотезы (формализация исследовательской гипотезы на языке математики)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Фиксируем уровень значимости:  𝛼=0.05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статистический тест (критерий) для проверки гипотезы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критическое значение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наблюдаемое значение статистики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Отвергаем или не отвергаем нулевую гипотезу в соответствии наблюдаемым и критическим значением статистики</a:t>
            </a:r>
            <a:endParaRPr lang="en-US" dirty="0"/>
          </a:p>
        </p:txBody>
      </p:sp>
      <p:sp>
        <p:nvSpPr>
          <p:cNvPr id="8" name="AutoShape 6" descr="data:image/png;base64,iVBORw0KGgoAAAANSUhEUgAAAnEAAAFKCAYAAABy2AnLAAAAAXNSR0IArs4c6QAAIABJREFUeF7sXQlcVFUXPyDOMALKMCiCIiCFllumZa6ZWi6VrWp9aYuZpS2W5r5U5lKmmdbX4pZmmWZmlpblUpmafVlZmimRsokgy7AKw/r9zpOnAw7Mmzfvvvdm7rm/Hz+Uuffce7b7/nPevef4ADWSAEmAJEASIAmQBEgCJAGPk4CPx62YFkwSIAmQBEgCJAGSAEmAJAAE4sgISAIkAZIASYAkQBIgCXigBAjEeaDSaMkkAZIASYAkQBIgCZAECMSRDZAESAIkAZIASYAkQBLwQAkQiPNApdGSSQIkAZIASYAkQBIgCRCIIxsgCZAESAIkAZIASYAk4IES4BLEHT58uMoDdUVLJgmQBEgCJAGSAEmAUwl07dr1MszGLYjr0qULUzP4+++/4aqrrmI6h16J88w76gT5v/rqqwX1VFXx9X2BdE9+r9d9Sel1+fhceHyKPs6z7RPv7J/1v/76KxCIq/ZijMQRiFN6S7tEj2eHJhDHL4gRdU9f3tjtLXqiTCCO9nw1fZ5AnJ33E4hjuxUSiKNIHFsL0y91nm2fN94JxBGIIxBXay/29/ePCQkJWWIymfriR0VFRdvT09MnAUCm1G3bYDB0jIqKOmy1WhdkZWW96GgcgTip0pTXj7fNvLaU6HUq+1cL8iyT/SiebZ833gnEEYgjEFdzT7XExMT86uPjY7Barct8fX39zGbz5LKyssSkpKTrAaBUwhbsFxUV9T+j0dg5JyfnJQJxEiTGoAtvmzmBONrMRQnwbPu88U4gjvyeQJzd089iscy3WCxTExMTO5SWlv6NHwUEBAxo0aLFroyMjLF5eXkrneGNkJCQ2RaLZRYCQQJxzqTF7nPeNnNHII7ORbGzLz1T5tn2eeZdzYe5Hu2fZ92rxbvuz8TFxMT8W1ZWdjo1NXWAvZFGR0efKC8vP5Oamtq/PuM1GAwd8DVqTk7OyxaL5WUCcdq5ulpGrR2H9c/MM/88804PcrrUQl/e9Lors1uXWnue3kGcOS4uLicnJ2dRVlbWVHtxh4eHbwgICBiSkJAQXI8a/Fq1anWooqIiPTs7+6lWrVqdJhDHzmidUVbLqJ2tQ6vPeeafZ94JxBGIIxCn1a6r3bxq7Xm6BnEGg6F9dHT00XPnzk3Izc1dbq+OZs2aLQkODp4YHx+PIC7PkaosFstMs9k8JSEhoZ2/vz8COgJx2tm0kCeN181MfJCPHDlS0AA6Hk+NdM+v7fOmezFNlejjvPFvv68R7+wvc+kaxJlMpu6RkZEHMzIyHsvLy1tlbxwWi2UegrT4+PgWAJBW+4FoMBjaRUVF/Xbu3Lmn8Nycv79/tBQQ16hRI6bP1pKSEvD392c6h16J88w76gT5v/baawX1HD9+XK9qYrIu0j35PRPD0iFRMaG36OM82z7xzv5Zf/78ef0m+zWZTD0iIyMPZGRkjMnLy1tdB4iLAICztXy5Ab5GrayszBfPzEkFcZTsl92uyPO3MjESRxUb2NmXlpQrKythzZo18OqrrwJuqrVbeXk5+Pn51fjzgAED4LXXXoNmzZppuXTmc/Pm93Q79ZJJ8aZ7LaKQuo7EYW636OjoPzIzM5+2Wq1v2QvI7nVqIKaOs//MbDZPCw0NfenMmTO9zp8/fxo/a9iwYWRMTMxvOTk5r2VlZS0CgBwAqLQfR3ni2O7nPDs0gTjvfZ2IEZfHH38c9u/fD927d4d27dpd5ki5ubkQHHzp+C4Cvc2bN0NgYKAA5EaPHg3iw5+tF6pPnTe/JxBHIE7c79U4PqRrEAcAwXFxcdbs7OwF2dnZM+23n+bNm38cGBg4KCEhwVx7W4qMjPzeZDLdWN92lZycHFNSUpJIIE69TZ23zby2ZCnZL/vzIepZ84XX4/PnzxeibwjGFi9eDI888ohDMObI9vFvCP5+/PFH6NOnD7z33nvQtm1bNVlQZS7e/J5AHIE4AnF2W0tMTMwpm812Mi0tbbD9joMpRioqKlJSUlJurr0TNWrUqIuPj08NcNegQYOw5s2bf5ifn7++oKDgg6Kiov14TIlAnCr7uDAJb5s5gTjv3cz37t0LTzzxBPzzzz+Al1WWLFlS72vRumxffA07efJkrEQD06dPF3686dwsb35PIM57/d6Vp6Vadq/3SByEhoa+Zjabn01KSsJkvydQiHbJfi87K1eXkOlMnCvmx6avWkbNZvXuU6VInOdH4rKysuD555+HdevWQWxsLLzzzjtw882XfY+8zFic2X5GRgZMnDgRNmzYAHFxcfDuu+/CTTfd5L7R6YCCM951sERFl0AgjkCcmkEL3YM4AGgaGxt7DADKrVbrEh8fH39MG1JaWpqQnJzcEwBsRqOxtdFo7GGz2Q7abLZTjjySQJyi+5QsYrxt5o4icUuXLhX+vGLFClky9NRBnq77qqoq+OCDD2DSpEmQl5cHU6ZMgVmzZoHJZJKkEqn8f/PNNzBu3Dg4ffo0PPzww8IrWovFImkOvXaSyrte1+/qusaOHVvDx3nj315exDv7L66eAOLAaDS2CQ0NXWoymfpUVVWdLyoq+io9PX0yAGSiwQQFBT0cHh7+/tmzZx8pKChYSyDO1W1Hnf48O7Sa38zU0aZrs3iy7hMTE+HRRx8FfIXao0cP4exa+/btXRKAK/zjpYeXX35ZAHB4GeLNN9+E++67z6X59NTZFd71tG6l1sIz/8Q7gTil/EgSHbqdKklMsjvx7NAE4jzzdmp2djZ069YNMjMzhQsMGGXx9fV12Qfk2P7Ro0fhscceg59//lm4yXrvvfe6PK8eBsjhXQ/rVmoNPPNPvBOIU8qPJNEhECdJTLI78ezQIogTc4ixzkcoW0mMBnqi7svKymDQoEFC6pDvvvtOiMLJbXL5xxuw/fr1gyNHjsCBAwegc+fOcpeg2Ti5vGu2YDcnFis1iD7OG//24iPeCcS56U6uDScQ55q8XO3Ns0OLII6S/bpqNdr1f/LJJ+Htt98WLjE8+OCDbi3EHdvHSw/XXXcd4Lm8//3vfxAeHu7WWtQe7A7vaq9VifnoYsMlKfKmey0ArEeciVPCsaTQIBAnRUry+/Ds0ATiPOt1KoI3BHF4gQFfo7rb3LV9jMT17NkTOnToAN9//71HpSBxl3d3Za/2eAJxBOLE/Z6S/arsfQTi2Aqct828tjSRf4rEsbUxJajv2bMHBg4cCIMHD4bPP/8cGjRo4DZZJWz/s88+g3vuuUfIS4c3ZT2lwoMSvLutABUJEIgjEEcgTkWHs5+KQBxbwfO2mROI87zNHJP34kWGiIgIOHjwIDRu3FgRp1DK9ufNmwezZ8+GV155BaZOnarI2lgTUYp31utUij6BOM/ze6V0b09HLbun16l2UicQx8KUyaFFCVAkjv0hX3csGOub3nDDDYAJffHsWevWrd0hV2OsUhs6nov7z3/+A5s2bRKihEOHDlVsjawIKcU7q/UpTZdAHO35FIlT2qsk0iMQJ1FQMrvxtplTJM5zNvPy8nK47bbbAF+l7t69G268sd7Syy57gJK2X1xcLNRaRZoYLezYsaPL61FzgJK8q7luuXMRiPMcv5erYynj1LJ7isRRJE6KPSrSRy2jVmSxDIhQJE6/kTgseYXVNFauXAljxoxRXPtK235aWppwY7Vhw4bwyy+/QNOmTRVfs1IEleZdqXWxokMgjkAcReJYeZcTuhSJYyt43jZzR5E4yhPH1sbkUF+9erUA3CZMmABvvPGGHBJOx7CwfQRvGJHr2rWrEEE0GAxO16FFBxa8a8GH1DkpTxyBOAJxUr1F4X4E4hQWaC1yvG3mjkCcGlfO2WpRHnW96v7HH3+E/v37C8Xmd+zYAX5+fvIYdDKKFf8bN26E+++/H0aPHg2rVq3S5Y1VVrwzURQDojzzT7yzf/tAr1PtnJZAHIMdzI4kzw6t5jcztlqUR12Pusci89dffz2EhIQIpa2wTimrxpJ/vK2Kt1Zff/11eO6551ixIJsuS95lL0rFgTzzT7wTiFPR1QAIxLEVN88OLYI4PHeFbcWKFWyFrTPqetM9ltTCM2VJSUkCgIuLi2MqMZb8V1ZWCnVVt23bJpQHw1esemosedcTn+JasL6uvY/zxr+9Toh3AnGq+iiBOLbi5tmhRRBHyX7Z2phU6hi1mjRpEmzduhXuvPNOqcNk92Nt+0VFRdC+fXsIDAyE33//ndlrYTkCYM27nDWxHEMXGy5JlzfdawFg6XWqndQJxLHc2kBIicDrmTACcfrRfXp6uhB569Wrl3AOTo3KB2rYPgLSu+++G5YtWwbPPPMMW2d2gboavLuwHOZdCcQRiBP3ezWedwTiCMQx39TECXjbzGsLllKMsH+1IMWYH374YdiwYQMcO3aM+WtUNW0fEwFjuTBMVBwfHw/NmjWTIg7mfXjzewJxBOIIxDHfVhxPQJE4toLnbTMnEKe/zfynn36CHj16CCWrsHSVWk0t2z9x4gR06NABHnroIeG2qh6aWrzrgVdcA4E4/fm9Frahlt1TJI4icarZt1pGrRpDLk5EkThtI3EVFRXCbVR8nXry5Enh/JhaTU3bnzx5MixevFi4sIH8at3U5F1rXgnE1dQAb7q3514t3gnEEYhTbd9zZNR4ZgCjB1JbamoqtGjRQmp3XfUjEKctiMMbwY8//jh89NFHQv1RNZtaGzrylJ+fD23atIHIyEg4dOgQ+Pr6qsnqZXOpybumjFZP7kokztv3P950TyBOYw+k16lsFVDbobEGZFBQEGCERErD0kLnzp2T0lWXfZD/kSNHCmsTs7rrcqEMFqX1Zp6TkyOcf8PbwT/88IMqlxm02NDFOdevXw8PPvggYDUKTASsZdNa92rz3qVLlxo+Xhf/POx/vOleC5+nSBxF4lTb42o7NObqwtda9TW8aSee7XnqqafgzTffVG29Sk9EG5p2kTi0nXfeeQd+++036NSpk9KqdUpPbd3jJQe8ffvPP/8IlxxYJjJ2xrzavDtbj9qf18U/D/sfz7pXi3cCcQTiVNvTXDXqJUuWwPPPPy+sD28UYlRB61dD7gjLVf7dmUtvY7Xk/Y8//oBrr70Wxo0bB2+99ZYmotGCfwSsWFcV042wqgkrRZha8C5lXWr1kcu/N+x/cnlXSzcs51GLdwJxBOJY2nEN2q4YNR7MxgPa2B555BEhGqdnAIe3HqdMmQJYlPzKK68ErGn5xRdfCFGQ999/X+DDFf5VU4pKE2nFO0akbrzxRjh+/LigCyyxpUXTin8EritXroQjR44IyYC1aFrxrgWvjuaUw7+37H+Y7gbzF/LY5OhdjpwIxBGIk2M3ssZINepFixYJKSCwPfroo8JDSI2ErLKYAoCDBw8KRdTnz58Pt99+Ozz99NPQpEkT2L9/P2CB9datW18EcVSxQa6U5Y37+OOPhUsM7733HojlkORRcm+UVNt3b5bLR2dnZwtnAfEV8p49ezTxI614V1qWUum5crHBEU1v2v/wC+wtt9wiVXRe1U8tuycQRyCuXscpKSkBk8nktnO98MILMGLECKcVGzB31/Tp04X5HnvsMeHh6wjAffjhh7Bv3z7hggAmbS0tLQU8zC1eHHB7wS4Q6N69u8DXmjVrhFH4G9cuRhBFUujUBOJcEKybXQsLC4Vbms2bNxcS4DZo0MBNivKHq7WhO1ohngUcP348bNq0CYYPHy6fCZkjteRd5pLdGuYOiJOy/+lp70NB1bf/YWk7NaoWuKUwRoPVsnsCcQTidAPiFixYADNnzhTWg1GTd999t87IQXR0tFC8HG+s+vv7Q0pKiiYgDlOeYCoH+5xcH3zwAYwZM0Z4fYfrJBCnzavkadOmwauvvipESvFBo2VTa0N3xCPe/sazcVlZWUI6n4CAAFVFoSXvqjJaPZlcECd1/9PL3ofsOtv/8AYugTi2VkggjkBcvRaGZ4qc3SCVYqKhoaGQmZlZp0Pjq8hZs2YJpJ544gl4++236331s3v3buE1UatWreDFF1+El156SRMQt2vXLqHUkc1mg4YNGwrrRyCKjrVz584aoqFInHq3UxFA4xkwfJW6du1aKSbKtI/WQAZf7ffu3VuwzXnz5jHltTZxrXlXlVmZFRtc2f/0svehXJ3tf7zp3t7W1OKdQByBONX2uLqM+uWXX4Y5c+YI68DXPniD0JUzcFqCuM2bN8MDDzwARUVFAogTi6vfdNNNsG3bNgJx1RJQa0PD6fCLx6233iqcSUQwh69TtW5q8l8Xr6NGjYJPPvlEuOQRGxurmkj0wLtqzMoAce7sf1rufShTZ/sfb7onEKempzmYi5L9slWAI4fGCBpuRNiefPJJWSkgtNzIMA8XRgTxm/Sdd94pgNCCggLIzc0VQER4ePhFoVIkTp1I3JdffglDhw4FTNEwceJEtkYtkboeHmZnz54VbBW/YODNabWaHnhXi1ecx5XXqe7uf1rufcirs/0P90F6ncrW+igSR5E4thZmR732Zi5uQNgFb3QuX75c1lq03shwI8a14/kPzGeHUUW8rdq4cWPA1CNiIxDHHsThRZx27dqB0WgEzA8nvuKWZVgKDtILkHnttdeEVDg7duyAIUOGKMhh3aT0wrsqzLoA4pTY/7Te+1Cm9e1/eMmLQBxbyyMQRyCOrYXVAeLwturcuXOFTzEZKVZmkNv0sJFJWTs+zDDlCDYt011IWavSfdR6kKMdPfvss/Dtt9/CzTffrDQbsumpxb+zBeIt7g4dOoDBYBBArhq5F/XCuzPZKPU51ui193FH/Cu1/+l97+NN9/Y2pBbvBOIIxCm1dzmlIxq1fSZyjAbgDcL6WmBgYI1bnrX7ytnI8JxURkaG0zWLHTDfEUbZ3GlqObU7a2Q1Vg3e8XIJ5uS74oorhPqoempq8C+V348++khIxYNJWPEIAOumJ95Z8+qIfm3+ldz/5Ox9uEa19j+eda8W7wTiCMSptq+JRn3dddfB4cOHJc+L4EmseuBokJyNDG/q4W1ZqW3hwoVw1113Se3usJ9aTu3WIhkNVoN3zCmIN5vxxtyAAQMYcSKPrBr8S11ZeXk5tG3bVkhIjX7oyiUiqXPY99MT73LW7+6Y2vwruf/J2fuQH7X2P551rxbvBOIIxLm7R0kej0aNJamCgoIAzy5JbVj3ccKECXV2l7uRSZ2/vn6uPADxViC9TlVC6pfTwGLieGg/LCxMOIfoil7YrKgmVbU2dKm84FklrIby1VdfweDBg6UOk9VPb7zLYsKFQfW9TkUAreT+p+XehyJxxc/w1jhPTS27JxBHIE41v2Jl1FpvZFIFSBcb2F1swFxwWCFj+/btQnoRvTVWti+XTzwbh1+oWrRoAQcOHHDpYezqnHrj3dX1u9rflduprtKu3V/vex9vurfXj1q8E4gjEOfuPiJ5PCuj1vtGJgqIQBwbEIcVCfAGHJ6dxA3NleiAZON1syMr23dnWWI5Lqyp2q9fP3dI1TtWj7wzY9aF26lKrEHvex9vuicQp4RVu0GD8sS5ITwJQ5V06FWrVgl52LAdOXJEuGmH5zzEYvO9evUSSl+p0fC83GeffSaUNMI6szg3XtbASEdtp6baqcprRCxyv2XLFrj77ruVn0ABikravgLLEUjgkQb0Fzwft3fvXqXIXkZHj7wzY1YFEKenvQ/lWN/+x5vuCcSx9CwJtAnESRCSG12UdGi87LBu3bo6V/PQQw+pVm5p0KBBcN999wEeWMYzLzNmzBCy4uMPgjqxUSRO+UhcZWUldOzYURDxn3/+qUrKDDkuoKTty5m/rjF43vS5554TvhD17NlTSdI17J6nXGGsX6fqae9DJde3/yUmJlKeOCZedYkovU61EzCBOLbWptcHmdJc463XZs2aCWeNevToQSAOAFjpHiOg99xzD2zYsAHuv/9+pVWpGD1W/Lu7wPPnzwvpe7p06QJff/21u+Qcjtcr70yYVSESx2rdStG13//MZjOBOKUEWwcdAnEE4hib2CXyvGzmCQkJwqtU5BdfVVEkjg2Iw9tuCD4KCwsFWTdo0EA1W3Z1Ij3bPr76nzZtGvzvf/8ToslKNz3zrjSvSI91JI7FmpWkab//oY/yFIW1l6Nadk8gjkCckv5bLy21jFo1hhxMhJsW1u3E+qnff/99jR70OlXZ16lYOuq2224Tcgi6m4iZtc3o2fbRVqOioqBPnz7w+eefKy4KPfOuOLOcg7ja+x9vuicQx8KjXKBJr1NdEJaMrjw49JNPPink3sJXqREREZeBOPpWKsNw6gDL3bt3h/T0dKEIt15qpNbFnd5tH0vgYSkovCAknjFURlNsorBKrU0NOnrXvZIyqL3/8cR7bTmqxTtF4igSp6QPcx2Je/rpp4VIxr59+yAmJuYyWajl1Kop1IWJlOZ99+7dQm1UTJOBVRr03pTmX2l+rVarEI3DxL+bNm1SlLzeeVeUWQfEeOHf0f7HC++ObEgt3gnEEYhjvYddpK+WUavGUPVE+AoBNzCsRYmvUGunFhHX4638S5G30rz37dtXiMCdOnUKjEajlCVo2kdp/lkwg7eqX3nlFfjrr78UPcfkCbyzkCcvfl/f/sez7tXinUAcgTiW+1cN2moZtWoMVU80fvx44Xbktm3boE2bNhenx9qUtVOMYOFxbOh4PDUldY+ly/D8lrNybHqSr5L8s+ILbxXiTVW87fvBBx8oNo0n8K4YswDCZRt7H/d2/uvb/yjFiLLngB3ZKYE4AnFK7l/10vLWzayuCgG1D9zTxQZlNrSBAwcKCZ5Pnz4NjRo1Us1+3ZnIU2x/0qRJsGzZMjh58iTExsa6w/LFsZ7CuyLMcnixob79r1u3bopGdZXSkRp01LJ7AnEE4tSwZ2EOtYxaNYZcnIhAnPsgDtNg4IMB02JMmTLFRQ1o191TbP/s2bPCec5Ro0bBypUrFRGYp/CuCLMcgrj65Mab7u1loRbvBOIIxCm1dzmlo5ZRO12IRh0IxLkP4jB9C978xdc0QUFBGmnS9Wk9yfafeuopWLFiBWC+r1atWrnObK0RnsS728wSiKshQt50TyCuDg/y9/ePCQkJWWIymfpil6Kiou3p6emTACCzPqcLDAzsZzab5xqNxk5VVVX5+fn5mzMzM2cBQKGjcZRiRIktrG4aPDu0GImk2qnybQxfoXbu3BkwHcbs2bPlE9JgpCfZfnJyMlxxxRUwduxYeOutt9yWlifx7jazBOIIxFVLQC2794RInCUmJuZXHx8fg9VqXebr6+tnNpsnl5WVJSYlJV0PAKWOHA8BXERExK6SkpJfCwoK1vn5+UUGBwdPwP+npKT0AYDK2uMIxCmxhRGIq0sCFIlzLxI3bNgw+PbbbyEpKQmCg4PZGqvC1NXa0JVa9mOPPQbr168Xzh2Gh4e7RdbTeHeLWQJxBOIIxNV0IYvFMt9isUxNTEzsUFpa+jd+GhAQMKBFixa7MjIyxubl5Tk8uBEVFfWrr69vyOnTp68GgGIcZzabxzdt2vS/qampQ86fP39ZoUACce5uX/WP520zry0NAnHyQdzx48ehffv2gGkw5s2bx9ZQGVD3NNvH1C1xcXEwYcIEWLJkiVsS8TTe3WKWQByBOAJxNV0oJibm37KystOpqakD7D+Jjo4+UV5efiY1NbW/A6fzj4iI+Nxms+3Lzs5eIH5uMBjaRUdHH8vMzJxmtVpfpUicu9uVa+N528wdgbilS5cKf8YzRzw1d3X/0EMPwZYtW4SzcKGhoR4nOnf514LhBx98UJA5vl61WCyyl+CJvMtmFkB4DW3v47zxby874l3+F1epNqj316nmuLi4nJycnEVZWVlT7ZkKDw/fEBAQMCQhIUHye5XGjRs/0Lx58w/T09P/k5+f/zGBOKlmokw/nh0aJcgz/+7wjjcmsZrAuHHjhPQXntjc4V8rfo8ePSqU4Fq4cCFMmzZN9jI8kXfZzDoYyDP/xDvnIM5gMLSPjo4+eu7cuQm5ubnL7f2jWbNmS4KDgyfGx8cjiMurz+n8/f2jGjZseFNYWNiSsrKytKSkpOsAoIRAnJJblXNaPDs0gbi/ZeeLmjNnjvAKFSs0KJW7zLm1KtvDU21/wIABcOLECeFsnNz6tJ7Ku1IWwDP/xDvnIM5kMnWPjIw8mJGR8VheXt4qe6eyWCzzLBbLzPj4+BYAkFaPw4XExcVl4+dVVVXnz549e2thYeH3jvrTmTilti3HdHh2aBHEnT9/XhCOmNWdrcT1Q12u7ktKSiAyMhJ69uwp1KX11CaXf6353bFjB9x2223w8ccfw3333SdrOZ7Kuyxm7aqxiD7OG//2ciPeCcT1iIyMPJCRkTEmLy9vdR0gLgIAztbjcObAwMBbfH19DcHBwc/4+/t3TktLG1FYWLjFUSSOdQZ4fCj5+/vL3R88ehzPvKPikP9rr71W0CEe1OepydU9nsnCdCJr166F66/Hy+ie2eTyrzW3lZWVcOutt0Ljxo1h48aNUFd2/vrW6am8y5W9mEZI9HHe+LeXG/HO/lmPgYGuXbv61LbXy/4g16DdGWcwGDpGR0f/kZmZ+bTVaq2RsMjudWogpo6TOI8pJibmmI+PT8NTp05dlsWSInESpSizG8/fylBkdDvVtW+lWFgbz2Q1aNAAfv/9d1kAQqapKj7Mk23/v//9L2AC4IMHD0L37t1dlo0n8+4ys3Q7tYbIeNO9FlFIvV9sCI6Li7PiDdPs7OyZ9gJq3rz5x4GBgYMSEhLMrjhaWFjYsiZNmjwTHx/fFACy7McSiHNFkq735dmhCcS5fiZuz549gGeyategdd3ytB/hybZfWFgILVu2BKxZu2nTJpeF6cm8u8wsgTgCcdUSUMvu9Q7isI7fKZvNdjItLW2wvXVgipGKioqUlJSUm2s7msFgaNuiRYudubm5i6xW69u1wN+axo0bPxwfH98EAAoIxMnZpuSNUcuo5a2O/SiKxLkWibv99tsBa6Vicl9PP4I/VbbeAAAgAElEQVTg6bY/efJkwPQ4mD/O1VJcns67qzuD+MoZI8nil7errnLN9l2dU6/9edM9ReIcWGJoaOhrZrP52aSkJEz2ewK72CX7veysXDUJvyuuuCKzvLw8JTExsatY1QFvqbZs2fIoVm1ITU29qfZ0FIljuxXw7NAUiXMtEoc3UTHZ7IsvvggvvPACW8NUgbqn2z7mimvdujVMmjQJXn31shSb9UrQ03l31TwIxF2SGG+6JxDn2FuaxsbGHgOAcqvVusTHx8ffbDZPKS0tTUhOTu4JADaj0djaaDT2sNlsB2022ykk07hx45HNmzdfX1xcfKiwsPBDHx8fi9lsfgrLdyUnJ/cqLS1FmjUagThXtyvX+vPs0ATiXANxeAZr5cqVQqLZsLAw1wxNh729wfaHDx8Ou3btgpSUFAgMxKPI0po38C6N0wu9CMQRiBP3ezUisLp/nYrCMBqNbUJDQ5eaTKY+mCakqKjoq/T09MkAkImfBwUFPRweHv7+2bNnHykoKFgrmlBgYOBwLNmF+eYqKyuLzp8/vycnJ2emzWaLd+SUBOJc2apc78vbZl5bQvQ6VdorJavVKpzBQtCA5+G8oXmD7ePFBkz1ghcdxo8fL1kt3sC7ZGYJxNUQFW+6t2deLd49AsS54kDu9CUQ5470nI9Vy6idr0SbHsg/5YlzLvvFixcDnsHCG6nXXHON8wEe0MMbbB/PeHXr1g3y8vKEm9a+vr6SJO8NvEtitLoTPlSxUZ44qlJDkThXPEeBvgTiFBBiPSR428wdReLUcGq2WpRHXaruy8vLhaoMeP7qu+++kzeZDkdJ5V+HS6+xpA0bNsADDzwAmAR4yJAhkpbrLbxLYtZBJ575J96lvX2Qa1s4jiJxdtIjEOeOKTkfy7NDo3R45l8q759++ikMGzYMtm3bBkOHDnVuVB7SQyr/emenrKwMoqOjoV27dvDtt99KWq638C6JWQJxNSTAs+7V4p1AHIE4uXuTy+PUMmqXF6bSAOQf0zRgW7FihUqz6mMaqbrHM1cZGRlw8uRJIcmvtzSp/HsCvwsXLoQZM2bA0aNHoX379k6X7E28O2UWAMaOHVvDx3nj315GxDtF4qT4jGJ9KBKnmCgdEuLZocVInFiSR8whxVbi+qEuRfeYEw7PXC1btgyeeeYZ/SxegZVI4V+BaVQhkZ2dLVw8GTlypHCD2FnzJt6d8Yqf0+3US1LiTfdaAFiKxNlJnUCclC1Kfh+eHZpAnPMUI3jWavv27ZCamoo3zuUbmg5HepvtP/7447Bu3Toh3UjTplj8pu7mbbw7My8CcQTixP1ejTPQBOIIxDnbkxT7nLfNvLbgkH+KxDk2pzNnzghnrZ5++ml4/fXXFbM5vRDyNtvH4u54Lm7evHkwc2aNioiXidzbeHdmUwTiCMQRiHPmJYw+p0gcI8FWk+VtMycQJ30zRyDwyiuvQEJCApbaY2uIGlD3RtsfNGgQ/Pnnn5CYmAgGg6FOqXoj7/WZEIE46X6vgSuqNqVadk+ROIrEeZ1Rq8aQixNRJM7xIV/MnRcZGQl9+/aFLVu2uChVz+iu1oaupjR27twJgwcPhvXr1wvn4+pq3sg7gThplsab7u2lohbvBOIIxEnzRgV6qWXUCiyVCQkCcY5BHN7UxTNW+/btg969ezORvdZEvdH2KysrhVeqjRo1gsOHD1880O8oAq3G2SCtdSzOT5E4isShBNTyeQJxBOJU2/vUMmrVGHJxIuRfjFiIWd1dJOGx3evSPd7SRSBgMpnqBQIey3j1wr3V9t99910YN24c/Pjjj9CrVy+HavJW3uuySbFSg+jjvPGvRTRKj/uDWnonEEcgTjX7V8uoVWPIxYl45r8u3jFh7MCBA+GDDz6AUaNGuShRz+nurbovKioSXoX369cPMFGzo+atvEu1Pp75J94pT5xUP1GkH11sUESMdRLh2aHVDK+z1aI86nXpHks3YY3UpKSkeg/Hy5tVP6O82fanT58OixYtgn///Ve4YVy7eTPvUiyMZ/6JdwJxUnxEsT4E4hQTJX0jdyAB2tBqbmhYlaFt27Ywd+5cmD17Nlvj05i6N+se8/oheHvuuefgtddeIxBXSwLerHtnbkW8E4hzZiOKfk4gTlFx0mbuYDOnPHGXhDJhwgTAM1XJyckQFhbG1vg0pu7tDzOsd7tnzx4hUTNedLBv3s57bdOiiw2XJMKb7rWwezoTZyd1AnFsn3Q8OzRKlm6nXvpWWlBQIJRuwiL3mKLC25u32z7eLL7xxhth1apV8OijjxKIAwCxtJ63674+3yXeKRKn6t5OII6tuHl2aAJxNctuvfPOOzB+/Hg4dOiQUC/V25u32z4Clk6dOkGDBg3gt99+q5FuxNt5p0hc3d7Lm+4pEqfxTk4gjq0CeHZoAnGXQBw+8Nu3by+8dsOi9+LrJ7bWpy11HmxfzPdXO90ID7zbWxe9TqXXqeJ+r0Z+RHqdSq9TVXu68baZ1xYsvU698Gph79690L9/f1i7di089NBDqtmflhPxYPuYbgRfkWPKmI0bN14UNw+8E4hz7F286Z4icVrusgCYbLRKTNTIailk1OzPCLDSnbt0CcRd0P3dd98tJIdNSUkBf39/d8XqEeN58ftJkybB8uXLhZQxERERgm544V00RIrEUSROTbunSBxF4lR7CPK2mVMk7vLNHB/urVu3hqlTp8KCBQtUsz2tJ+LF9hMSEiAuLg7mzJkDL774IoE4DkGsFtEorf3b0fxq+TyBOAJxqtm/WkatGkMuToT8YwQK29ixY10c7dndRd2LiWFPnz4NrVq18mymXFg9T7Z/6623CpcbxATOPPGOJoFnA+19nDf+CcRdkIBaeicQRyDOhUeRe13VMmr3VsluNM/8I+8xMTHCmak+ffrAZ599xk7QOqTMk+6//vprwEocGzZsgPvvv1+1h5kO1a7qw1yP/PNk97XlrxbvBOIIxKnm+2oZtWoMuTgRz/wj73gT9eGHHxYuNtx0000uSs+zu/Ok+8rKSmjTpg00a9YMDhw4QCDu75rpdTzbkl1bPU92TyDONdtg0psuNjAR60WiPDu0GF7n9XXq8ePH4cEHH4Ti4mI4duwYF2lFeH6t9MYbbwhluDBKYDKZQI1UC2x3L+nU6XXqJVnxvOerxTtF4igSJ313crOnWkbt5jKZDef5diqmnMBXa2+//TaMGzeOmYz1Spg328/NzYUWLVrAfffdB88//zxXII5upxKIE7+0q/HlhUAcgTjVnnu8Pcgchdd5rZ16++23A5ZmOnPmDAQGBqpmc3qZiEfbf+KJJ2DdunXC6/Pu3bvrRRXM10EgjkAcgTjmbuZ4AnqdylbwPD7Iar9S4xHEZWRkCBcannzyScDXbDw2Hm0fX5t36NABMHfc4sWLuVE7gTgCcQTiNHJ3AnFsBc/jg4xAHMDLL78s5A07efKkkEOMx8ar7eMFlvj4eEhOThbqqvLQCMQRiCMQp5GnE4hjK3heH2SiVHk8E1dWVgbR0dFCgl/xUgdbK9MndV5tf8uWLXDvvffCtm3bYOjQofpUjsKrIhBHII5AnMJOJZUcgTipkpLXj9cHGc8gbvPmzTB8+HBuLzTY616NQ87yPJPdqPLycoiMjIT27dvDrl272E2kI8oE4gjEEYjTyCEJxLEVPIG4v4G3M3GY2BcvM2AkBh/kvDaebf/ZZ5+FZcuWAaaZ4QHIEogjEEcgTqOdnkAcW8Hz/CBT06nZalE69T/++AOuueYa4VA7ZvDn4QFel3R4tv39+/dD//79hVJzb775pnQD8pKePOueeL+KuRVTihE7EROIY2tvPDs0jyAOH9offvghpKamAt5QJRDHfkNn68HyqKPfL1y4ELZu3SpEZRs3biyPkIeO4nnfI97Z+zyBOAJxqm2NPDs0byDOarUKyV4feOABWLlyJZVe4rz0UkFBAXTr1g3eeustIdUMT43nfY94JxCnqq9TJI6tuHl2aBHEjRw5UhAyfnvy5rZkyRIhU/+RI0egU6dOBOI4B3EYhUUQl5+fL5yNE8+NeaMPdOnSpYaP87zvEe8E4lT1cQJxbMXNs0OLII6Hiw0VFRVCPjiMxGGVBt6ikI68iGfbF3lfv369UD8Xb6kOGDCA7WajIXW62HBJ+GT3BOJUdUUCcWzFzbND8wTitm/fDlhma9OmTUJ6EQJxwHUkUvT7kpISaNWqlVCCC28re2sjEEcgTs09j87E0Zk41fZSAnF8pBi55ZZb4K+//oLExERo2LAhgTggECdeapk1axYsWLAAEhIShATQ3tgIxBGIIxCnkWdTJI6t4AnEeT+Iw/NO7dq1g3nz5sHMmTMvGhTp/m9ub+fa6x5vp2IFj2eeeQbw3KQ3NgJxBOIIxGnk2QTi2AqeHuTeD+LGjx8Pa9asgZSUFGjatCmBuGoJ8Gz7tXm///774euvvxZSzwQGBrLddDSgTiCOQJyngribAQB/+gBAKwAIBYBiADgHAEcAYC8AfAEAZzTwK0lTEoiTJCbZnXh+kIlO7c0XG3Jzc4XLDCNGjBCAnH0j3VMkTrSHn376CXr06OG1pdgIxBGI8yQQ1wgAngGAx6uBm0+1+koAIAcATAAQDADi38sB4EsAWAwAP8lGA4wGEohjJFiKRggSQCCzdOlS4d8rVqxgK2wNqItpRX7//XehUgOBOHqYOXqYVVVVwfXXXw+FhYXC2UlfX18NrJXdlJjk2t7Hef4CQ7zr+3bqaAB4GQDCAeAEAGwEgAMA8AsA5Nu5CAK4NgBwAwAMBIA7AMAIAJ8CwGQASGbnTq5RJhDnmrxc7c2zQ6v5zcxVvSjRH9OKXHHFFcLtwx9++OEykqR7isTZGwVW8hg1ahR88803gBdhvLnxbPvEu75BXCUAfA4AC6uBm1Q/xJorDwHANAB4DwDmSh3Iuh+BOLYS5tmhvR3EYcqIO++8Ez799FO45557CMTVkgDPtu+Id5vNBlFRUdC1a1fAlDTe3Ej37IGMHu1HLb27k2LkWgD4zQ3h+QNAdHUUzw0yyg0lEKecLB1RUsuo2XIhnzryf/78eYGAmNVdPjV9jezXr5+QNuLUqVPg5+dHII5A3EUJ1OX3L774Irz00ksQHx8PV155pb4M2o3ViNVYRB/ned8j3tkDWHdAnBtmrs+hBOLY6oVnhxYjcd54seHo0aPQsWNHeOWVV2Dq1KkOjYh0T69TaxtGenq68Pp93LhxsGzZMrabj4rU6WLDJWHz7Pdq8a4kiFsAADNU9BXFpyIQp7hIaxBUy6jZciGfOvLvjSAOD3LjGSdMGRESEkIgzoEEeLb9+njHc3H4Kh5tp3FjPGnj+Y1AHIE48Uu7mOSapVUrCeLwjNy7ADBe6QX7+/vHhISELDGZTH2RdlFR0fb09PRJAJBZ31wBAQEDQ0JCZvn7+3epqqqqLCkpOZSdnT2ruLj4kKNxBOKU1lxNejw/yLw1EpednQ2RkZEwcuTIem/cku4pEudod/nll1+Em6rLly+Hp59+mu0GpBJ1AnEE4jwVxK0FgAerb6nib0wnUrv1BIDXAKCHC/5kiYmJ+dXHx8dgtVqX+fr6+pnN5sllZWWJSUlJ1wNAqSNa/v7+N7Zq1eo7m832V0FBwZqqqiq/4ODg8X5+fhGpqam9i4uL/1d7HIE4F7Qioys9yL0vEvfqq6/CtGnT4M8//4QOHTrUaRWkewJxdRkH5ozLysqCEydOeEW6EQJxBOI8FcThurGOynMA8DUA4BU1zBeHDU+tvlqdXgT/30AqBrBYLPMtFsvUxMTEDqWlpX/juICAgAEtWrTYlZGRMTYvL2+lI1pRUVG/N2jQIOTUqVN4svDCaXKAsNjY2L9LS0t/TUlJwcTENRqBOKlakdePHuTeBeLKy8uF+pd4KH3Pnj31GgXpnkBcXQayceNGwCoOO3bsgCFDhsjbXHQ0ikAcgThPBnG4djwXNw8A9gPAGACYUP0bK2EfBoDpAFD/jm/nkDExMf+WlZWdTk1NHWDvp9HR0SfKy8vPpKam9nfgv+a4uLjsnJycJVlZWZiL7mKLiIjYGhAQcMs///wTQCBO3Z2PHuTeBeK2bNkC9957L3z++edwxx2Y/rHuRronEFeXdZSVlQn1VDGSu3PnTnU3JQazEYgjEOfpIA7X/yQAvAkAVdXqjAeAWQCwxUWfQTCWk5OTsygrK6vGtbfw8PANAQEBQxISErAiRO3WwGg0trbZbEUAkGb/YWRk5I9Go7FjQkJCEwJxLmrDze70IPcuENenTx+hRiqmFmnQoP7gOumeQFx928f8+fNh1qxZQlWTtm3burnTaDucQByBOE8GcVidYRQAvAAAMdWqPAsAHQEg21XXMhgM7aOjo4+eO3duQm5u7nL78c2aNVsSHBw8MT4+HkFcnhTaBoOhY3R09JHCwsJv0tLSBhOIkyI15frQg9x78sRhaa1rr70WFi9eDJMm4R2j+hvpnkBcfRaSmZkpXJB59NFH4b///a8zc9L155QnjkCcp4K4u6rLcOEZNBsAvFF9exTrpP5ZXXLrnCveZzKZukdGRh7MyMh4LC8vb5X9WIvFMs9iscyMj49vUTvaVsccgVFRUfsxCpecnHxTSUnJZbWB6EycK9pxvS89yL3nQT569GjYtGkTnDlzBoKDHQXDa9oH6d57dO+q50vV/SOPPAKbN28W0o1IsSlX16FVf6n8a7U+lvMS756V7BdTjODPegCYDQCp1cbxHwB4v7pGKl4mSJRqNCaTqUdkZOSBjIyMMXl5eavrAHERAIDRvvpao5YtW25v1KjRTVardWFmZqbDfHYI4ho1aiR1ebL6lZSUgL8/Fqvgr/HMO2rbW/jPyckBrNBw9913w5w5cyQZsrfwLolZB5145l8q78ePHxfOWGLC6IcewsqM3tGk8u8d3Nbkgnhn/6zHKkBdu3bFt6A12mV/kGBg31QXtMeoW+2GV442A4C1OiL3lwR6UP3684/MzMynrVbrW/Zj7F6nBmLquHroBUdGRm43mUw98/Ly1iAgtDurV2MYReKkaEV+H56/laHUkP+lS5cKAlyxYoV8QWo8Ujy/9Ndff11MXuxsSaR7isQ5sxH8HM9ZYiTun3/+cXrOUgo9Lfpg8mt7H+fZ9ol3z4rEOfOXXgCAlY4xf1yos87VnwfHxcVZs7OzF2RnZ8+0H9O8efOPAwMDByUkJJjrodUsKirqG6PReE1eXt6KjIyMJ+oCcEiDQJxErcjsxrNDiyDO0ys2iDcJ27VrB99++61kSyDdE4iTYiyffvopDBs2TKjiMHToUClDdNeHLjZcUgnPfq8W70pWbJDiTNdU55ALl9IZ+8TExJyy2Wwna19EwBQjFRUVKY7yvVXTDoqKitqHAC43N3fpuXPnJjqbk0CcMwm597laRu3eKtmN9oayW3gO7r777oPt27fDrbfeKllYpHsCcVKMRcw9GBcXB7t375YyRHd9CMQRiBO/tOu97JYJAIpleFAsAPxbPc4pjdDQ0NfMZvOzSUlJmOz3BI6zS/Z72Vk5cT3Nmzf/oHHjxqOwykNmZuazUtZJIE6KlOT3oQe556cYwez6586dg/j4eJey65PuCcRJ3TnEKiBHjx6F9u3bSx2mm34E4gjEeQqISweAhdX1UvE2qiutEwDMrU7++7KTgU1jY2OP4WtYq9W6xMfHx99sNk8pLS1NSE5OxjJeNswJZzQae9hstoM2m+2UwWC4Kjo6+nhlZWVuRkbGcz4+PpeVAMvPz/+w9rwE4lxRoet96UHu2SBOrHP5xhtvwIQJmMNbeiPdE4iTai1iPd5Ro0bBe++9J3WYbvoRiCMQ5ykgbh0AjKzO0bYJAD4BACwsX1d0rnX1pQasq4o1T1Oqx2Nlh3qb0WhsExoautRkMvWpqqo6X1RU9FV6ejpWYsjEgUFBQQ+Hh4e/f/bs2UcKCgrWNmnS5ImwsLB36iMaHx9/2eUNAnHONOHe5/Qg92wQhw9VrM6AaUUaN27skjGQ7gnEuWIweDngww8/FJJJWywWV4Zq3pdAHIE4TwFxuM7rAGA+AIilryrwEl51yg+8iYr3a9ED21RfZkDghLniMIccXtNzNYLH1EEJxDEVr3A7U40zAmy5kE/dk8/EJScnQ2xsLDz55JOAkThXG+meX9uXo3tMN4KXZ+bOnQuzZ2PGKs9pBOIIxHkKiJsCAF8AAJ5TwwL3jwIA1jfFV6W1a/BgxGxfddktLL1VpkeXJBDHVityNnO2K1KXOvI/ciQGrwHErO7qrkD+bBMnToTly5fDqVOnoFWrVi4TIt0TiHPVaG6//XY4dOgQ4BcIkwmPT3tG69KlSw0f59n2iXd9pxjBxL4vVp9tQ6PFaNs/1dE3rKKAETh8tYqRN2fJeHXhnQTi2KqBZ4dW85uZ0lq0Wq1CSaS77roL1q/HXN6uN9I9gThXrebHH38U8sa9/fbbMG7cOFeH66Y/z7ZPvOsbxOGr0FcBQEzZjq9SsWbqPN14j4sLIRDnosBc7M6zQ3syiFu4cCHMmDEDjhw5Ap06YaDd9Ua6JxDnqtVUVVVB9+7dISsrC06ePOmxyX95tn3iXd8g7jQA4K3R26uds3ZkzlWf1bw/gTi2KuDZoT0VxGHZnOjoaLjmmmtg586dsg2EdE8gTo7xfPbZZ3DPPfcINVWxJJcnNp5tn3jXN4hbDgBPVSfv/QwAVlZH4pylDNGtHxKIY6sanh1aBHGeVrFh5cqVgDcF9+zZI9RLldtI9wTi5NhORUWFcBkqODgYfv75ZxAvDcihpdYYuthwSdI8+71avLtTsSEIADYAAKZtrwIAvHmKFxbwdupv1T+/A8ARJ7VN1fItp/MQiHMqIrc6qGXUbi2S4WBPu52KD1AEnUFBQYA54tx5gJLuCcTJdS2sM/z444/Dd999B3379pVLRrVxBOIIxKn55sUdECdqCi80YIoRLFCPt1CxIL14lQjBHf7ghQcEdCK426uaR7kwEYE4F4Qloys9yD0rT9zWrVvh7rvvBiy1NXz4cBkap81clADPtu8u7/hKPyoqCvDW51dffeWWHaoxmEAc+b2ngThRY+KZOLzYcDUAXGv3g6ehMXKHDUFd7RQkaviW0zkIxDkVkVsd3N3M3ZpcB4M9KRKHh8qxxFZGRoZQYsvPz88tCZLuKRLnjgHNnz8fZs2aBX/++Sd06NDBHVLMxxKIIxDnqSDubgBIq67a4MhR4gAAE+h0BgDMMae7RiCOrUroQe45kbj9+/dD79694a233hIS/LrbSPcE4tyxoZycHCE/IV5yWLcOiwXptxGIIxDnqSBOv14lcWUE4iQKSmY3epB7DogbOnQoHDx4UEi02qhRI5kap81clADPtq8U788995zwpQITTmPeQr02AnHk9wTiNPJOAnFsBa/UZs52leyoe8rrVLHk0YsvvggvvICpH91vpHuKxLlrRfiFonXr1jBhwgRYsmSJu+SYjScQRyCOQBwz96qfMIE4toKnB/nfgFnosWHaDr220aNHw8aNG4UoXGhoqCLLJN0TiFPCkEaNGgWff/65YJtms1kJkorTwNu09j7Os+0T7/rOE6e48WtNkEAcWw3w7NBqfjNzR4tnzpyBmJgYAWTiqyulGumeQJwStvTHH38IiacXLFgA06dPV4Ikcxo82z7xTiCOuYPZT0Agjq24eXZoTwFxU6ZMEV5V/fPPP8KrK6Ua6Z5AnFK2NGjQIKEEXGJiIvj7+ytFlhkdnm2feCcQx8yxHBEmEMdW3Dw7tAji9Pw6NS8vT7gBOHjwYOF1qpKNdE8gTil72rt3L/Tv3x+wmsiYMWOUIqsYHXqdekmUPPu9WrwrkexXMePXmhCBOLYaUMuo2XIhn7reLza89tprgJG4w4cPC4lVlWykewJxStkT5jC87rrroKCgANCufH19lSKtCB262EAgTs03LwTi7NyWQJwie1idROhBrt8UIzabTXh9inUqd+/erbghkO4JxClpVJ988gmMGDECsKrInXfeqSRpt2kRiCMQRyDObTeSR4BAnDy5SR1FD3L9grj3338f8Fbqzp07YeDAgVJVKrkf6Z5AnGRjkdCxvLwc4uLiICwsTMhn6E5dXwnTudSFQByBOAJxLrmMcp0JxCknS0eU6EGuTxBXWVkJ7du3h4YNGwoHxlk8EEn3BOKU3l3++9//wlNPPSWk7enVq5fS5GXTIxBHII5AnGz3cW8ggTj35OdsND3I9QnivvzyS8AKDR9++CE88MADztQo63PSPYE4WYZTz6Dz588LF3Gwxu8XX3yhNHnZ9AjEEYgjECfbfdwbSCDOPfk5G00Pcn2CuD59+kBSUhIkJCQI0TgWjXRPII6FXb300kuAlUX++usvuPrqq1lM4TJNAnEE4gjEuew2ygwgEKeMHOuiQg9y/YG477//Hm666SZ44403hHJGrBrpnkAcC9vKysqCqKgo4XLDRx99xGIKl2kSiCMQRyDOZbdRZgCBOGXkSCDOsQT0BmQwVQNG4bCgOEbhTCYTMwPQG+/MGK2DMM/8s+Z92rRpsGjRIjh69Ci0a9dObdU6nY81/04XoGEH4p2S/apqfgTi2IqbZ4dW85uZVC1+++23wk1ULK/15JNPSh0mqx/pniJxsgxHwqDs7GyhVBza8ubNmyWMULcLz7ZPvBOIU9XbCMSxFTfPDq03EIdRuBtuuAHS09MhPj4ejEYjU+WT7gnEsTSwOXPmwMsvvwy///67UFtVT41n2yfeCcSp6osE4tiKm2eHFkHcyJEjBSFjlm0tm3gjVa3SRaR7AnEs7T03N1eIxvXu3Vvzm6pitRPRx3m2feKdQBxLv7+MNoE4tuLm2aFFECfeoMNImFYN88LhgyY/Px9OnDjB7EaqPX+kewJxrO19/vz5MGvWLPj555/h+uuvZz1dnfTpYsMl0fDs92rxTmW37FyRQBzbfU8to2bLhdw75WwAACAASURBVHzqyL8eQNyWLVvg3nvvhXXr1sGDDz4onyEXRpLuCcS5YC6yumItVYzGde3aVag8olUjEEcgTvzSjmUMWTcCcQTiWNvYRfr0INcexFVUVECnTp0Afx87dgwaNGigiv5J9wTi1DC01157DaZMmaJpFQcCcQTiCMSp4e0O5qBIHFvB04NcexC3YcMGoSrDxo0bhQLiajXSPYE4NWwNqzi0bt0aMALy3XffqTHlZXMQiCMQRyBOE9cDIBDHVvD0INcWxGHRcHyd6+/vL9RI9fX1ZatwO+qkewJxahnb8uXLhcTVe/bsgX79+qk17cV5CMQRiCMQp7rbXZiQQBxbwdODXFsQt3btWnjkkUdg69atQoZ7NRvpnkCcWvZWUlICV155JURGRsKBAwdABFVqzU8gjkAcgTi1vK3WPATi2AqeHuR/w9KlSwUhr1ixgq2wa1EvLS2Ftm3bQkhICPzyyy+qP9hI9wTi1DT4d999F8aNGwdfffUVDB48WM2pYezYsTV8nGfbJ97pYoOqzkcgjq24eXZoNb+ZOdLie++9B0888QTs2LEDhgwZwlbRDqiT7gnEqWl0+KWlTZs2YLFYNPnSYs8rz7ZPvBOIU9Pv6XUqY2nz7NBagjjx9VLLli3h4MGDqkfhtOSdsUlLJs+z7WvF+/vvvw+jR4/W5PgAgbgLEtBK95Idk2FHtXinFCN2SqRIHEOL5tyhxQ0Nb89hE7O6s5X4BepvvvkmPPPMM7B7927o37+/GlNeNodaG5omzEmYlGf+teJdq4s8YqUG0ce14l+CWTLvQrxTJI65kdlPQCCOrbh5dmgRxKmd7BdBY2xsrPBqCVMuqH3IW7Qo0j29TmW7uzim/tFHHwGWutu0aRMMHz5clSXQxYZLYubZ79XinSJxFIlTZWPjPbSuFYhbvHgxTJ48Gfbt2yfUldSqqbWhacWfs3l55l9L3jGpdceOHQFLzamV3JpAHIE4NZ93BOIIxDl7/ij2uZabuWJMuEEI+VczEodliDDx6bXXXgvffPONGyt3fyjpniJx7luRPAqffvopDBs2DD744AMYNWqUPCIujCIQRyCOQJwLDqNkV3qdqqQ0L6dFD3J1QdyCBQtg5syZmhcEV3NDY2vB8qnzbPta845ROPwiU1hYKBy0b9iwoXxFShhJII5AnJp7HkXiKBInYVtSpovWm7kyXMinomYkLjc3VygG3qtXL/jyyy/lL1qhkaR7isQpZEqyyHzxxRdwxx13wKpVq+DRRx+VRUPqIAJxBOIIxEn1FoX7USROYYHWIkcPcvUicdOmTYNXX30VfvvtN+jcuTNbxUqgTronECfBTJh1qaqqgm7dukFaWhqcOHECAgMDmc1FII5AHIE4Zu5VP2ECcWwFTw9ydUDcyZMnoUOHDsKtvDVr1rBVqkTqpHsCcRJNhVk3LMGFkenp06cDHjVg1QjEEYgjEMfKu5zQJRDHVvD0IP8bWOeJw4jDoEGDhHNwCObCwsLYKlUiddI9gTiJpsK020MPPQQff/yxcFM1Li6OyVyUJ45AHIE4Jq7lnCiBOOcycqcHPcjZP8g///xzuOuuu2DZsmVCgl+9NNI9e93rRde116En3aenpwvgrWfPnkJdVTXyJuqJf7VthHinZL+q2hyBOLbi5tmh1fhmVlxcDFdddRUEBQXB77//Dn5+fmwV6gJ10j2BOBfMhWnXpUuXwsSJE2Hbtm0wdOhQpnOp4ffMGXBjAp79Xi3e6XaqnYESiHPDWyUMVcuoJSxFky7IPz5AsK1YsULxNbzwwgswd+5c+P777+HGG29UnL47BEn3BOLcsR8lx5aVlcE111wjHG04fvw4mEwmJcnD2LFja/g4z7ZPvFMkTlHnckaMQJwzCbn3Oc8OLX4jZ5Xs99SpU0Ii4bvvvhs2bNjgnqIYjCbdE4hjYFaySe7du1eoI/ziiy8CfvlRstHFhkvS5Nnv1eLdIyJx/v7+MSEhIUtMJlNfNI+ioqLt6enpkwAgU6rzhYWFrTAYDHEpKSkCDUeNQJxUacrrp5ZRy1sd+1Es88RhDqw9e/YIlxlatGjBnhkXZyDdE4hz0WSYdx8xYgRg/jiMxmFORaUagTgCceKXdjzewrp5AoizxMTE/Orj42OwWq3LfH19/cxm8+SysrLEpKSk6wGg1JmQmjRp8mhYWNiq4uLiHwjEOZMWu8/pQc4mxQge0L711luFvHBTpkxhp0A3KJPuCcS5YT5MhqampkKbNm3glltuga1btyo2B4E4AnEE4uzcyWKxzLdYLFMTExM7lJaW/o0fBQQEDGjRosWujIyMsXl5eSvr8b4GISEhM0NDQ18EAB8CcYrtU7II0YNceRBns9mgffv24OvrC0ePHgWDwSBLN6wHke4JxLG2MTn0X3nlFSFv3Ndffy2k5lGiEYgjEEcgzs6TYmJi/i0rKzudmpo6wN7BoqOjT5SXl59JTU3tX4fj+UdFRf1sNBo75ufnf9CoUaP+ZWVlCRSJU2KbkkeDHuTKg7iFCxfCjBkzhAL3GFHQayPdE4jTo23ilyBMjI0NvwQZjUa3l0kgjkAcgbhLNmCOi4vLycnJWZSVlTXV3rvCw8M3BAQEDElISAiuw+uCY2Jifs/MzJxaWFj4SUxMTGJ5eXkigTi39yjZBOhBriyIS0lJgbZt28LAgQPhs88+k60XNQaS7gnEqWFncubYuXMnDB48GDAqN3VqjceMHHIXc89h4m01H+ayFst4EM9+rxbvuj4TZzAY2kdHRx89d+7chNzc3OX29tasWbMlwcHBE+Pj4xHE5TmwRV8AwJ9y/IxAHGNvlUBeLaOWsBRNuiD/WAoLm5jV3Z2FiAezkW50dLQ7pJiPJd0TiGNuZG5McOedd8Lu3buFuqotW7Z0gxJAly5davg4z7ZPvHN+scFkMnWPjIw8mJGR8VheXt4qe8+yWCzzLBbLzPj4eLyKl+bM66SCuEaNGjkj5dbnJSUl4O/v7xYNTx3MM++oMyX5P3ToEIwePRqeeuopGD9+vO5NQknedc+sgwXyzL8n8I6XHG677TYYMGAALF68WFET8wT+FWXYjhjxzv5Zj/kOu3bt6lNbh5f9gZWS66NrMpl6REZGHsjIyBiTl5e3ug4QFwEAZ52tTyqIE79FOaMn93P6ZsL+m4lc3bAep5TuxWSluEH+9ddfHvGlQCneWeuIFX2e+fcU3jFn3EsvvQTfffcd9O1bZyYql03EU/h3mTEJA4h39s87vb9O7RgdHf1HZmbm01ar9S17m7F7nRqIqeOc2ROBOGcSYv85zw6N0lWKf7FsEOa4uv3229krToEZlOJdgaVoQoJn/j2FdyxbhwmzAwMD4bfffoOGDRsqYiuewr8izNYiQrxzDuIAIDguLs6anZ29IDs7e6a9fTRv3vzjwMDAQQkJCWYpxkcgToqU2Pbh2aFFEOduxQaxgHfv3r1h+/btqhTwVsIqSPd0Jk4JO2JNA+up4vm4N954AyZMmCBrOrqdeklsPPu9WrzrOhKHphATE3PKZrOdTEtLG2zvUZhipKKiIiUlJeVmKZ5GIE6KlNj2Ucuo2XIhnzry7y6Ie+CBB+DTTz+FY8eOwZVXXil/MSqPJN0TiFPZ5GRNhzdKhwwZAgcPHhQqOcipfkIgjkCckm9enBmy7kFcaGjoa2az+dmkpCRM9nsCGbJL9nvZWbm6GCYQ58wU2H9OD3L3QNzHH38M//nPf5jUe2StfdI9gTjWNqYU/YSEBOjUqRPccMMNsGvXLiGRtiuNQByBOAJxNT2maWxs7DFMFWK1Wpf4+Pj4m83mKaWlpQnJyck9AcBmNBpbG43GHjab7aDNZjvlyOEIxLmyDbHpSw9y+SAuMTFReLBgdYYffvgB/Pz82CiJEVXSPYE4RqbFhOzq1athzJgxskrZEYgjEEcgrpZbGo3GNqGhoUtNJlOfqqqq80VFRV+lp6dPBoBM7BoUFPRweHj4+2fPnn2koKBgLYE4Jvua20TpQS4PxJWXlwu35f7880/4448/FC3W7bZSJRIg3ROIk2gquuiGr1WHDRsGeHnop59+upj7TcriCMQRiCMQJ8VTGPQ5fPhwFaUYYSDYapL0IJcH4ubOnQsvvPACrF+//mKyYHZaYkOZdE8gjo1lsaOak5MDHTt2xOM7wm1V/C2lEYgjEEcgToqnMOhDII6BUO1I0oPcdRCHUQC8iYrVGT766CO2CmJInXRPII6heTEjjTnj+vfvL7xaXbFihaR5CMQRiCMQJ8lVlO9EIE55mdpTpAf53/Djjz8KIhk7dqxTYefn58M111wD+GrnyJEj0KRJE6dj9NqBdE8gTq+26Wxd06ZNE87GYX3iu+66y1n3i2BP9HGebZ94pzxxTh1GyQ4E4pSU5uW0eHZoOd/MHnzwQSH6tm/fPujZE+/weG4j3ROI81TrLS0thR49esDp06eFc6muph3h2faJdwJxqvo9gTi24ubZoV0FcWI6ETwLh+WAPL2R7gnEebINx8fHQ+fOnWWlHeHZ9ol3AnGq+j2BOLbi5tmhRRAn5XWqp6cTcWRFpHsCcWx3F/bUxbQjixYtgsmTMTmC4yaenaPXqcqVGmSvXeVnUGvP032yX+VFWzdFAnFspa2WUbPlQj51KRUbvCGdCIE4OkpgLwFv8Xv7tCOHDh2Ca6+91uFmQBcbLonFW3QvZ9dXi3cCcXbaIRAnx1Slj1HLqKWvSN2eUkCcN6QTIRBHIM4bQRzyJCXtCIE4AnHim5errqLXqao+ZQnEsRU3gbj6U4x4SzoRAnEE4rwVxCFfztKOEIgjEEcgji2WqJM6gTi2gicQVzeI86Z0IgTiCMR5M4hD3upLO0IgjkAcgTi2WIJAnEbyJRDnGMThWRtMJ7JhwwavSCdCII5AnLeDOPu0I1gKr2XLlhdZJhBHII5AnEYggyJxbAVPIM4xiFuyZAk8//zzQmktb0gnQiCOQJy3gzjkD9OO4OWGtm3bwvfffw+BgYEC2wTiCMQRiGOLJSgSp5F8CcRdDuI2btwI999/P9x7772wadMm8PX11Ug7bKcl3VOKEbYWpg317du3wx133AG33HILfPHFF9CwYUMCcXaq4Nnv1eKdbqfaGRxF4thuhGoZNVsu5FOvzT8ekB44cKCQQPTbb78Ff39/+cR1PpJ0TyBO5yYqe3krV64Uyug9/PDDsGbNmosgTiTIs+0T73Q7VbZjyRlIIE6O1KSP4dmha4fXjx49Cr169RLO0uzfvx/MZrN0QXpgT9I9gTgPNFvJS8ZjEC+99BLMnj0bME2QfePZ9ol3AnGSnUiJjgTilJBi3TR4dmh7EJeSkgLdu3cXCttjWpFWrVqxFbwOqJPuCcTpwAyZLQF9+bHHHgOs6vDuu+/C448/fnEunm2feCcQx8zpHBEmEMdW3Dw7tAji8PzbyZMnwWAwAJbg6tixI1uh64Q66Z5AnE5MkdkyysrK4M4774SvvvoKYmNjISEhQZiLZ9sn3gnEMXM4AnGqipb7zQwFcOTIEaGINrZdu/bCgAE3qa8EjWbkeTOnBzk/ALaoqOjiLVWMsuN5V55tn3gnEKfqI4cicWzFzbNDV1ZWwpAhQ+Cbb74RhHzuXBU0bcpW3nqizrPuCcTxA+JQ12KKEbPZAocOHYSKigpQo/ySnvxdXAvPfq8W73Q71c7yCcSx3QbUMmq2XMij/txzz8Ebb7xxcXBGRhU0ayaPlieO4ln3BOL4BHFNmjSFJk0C4cMP10Hv3r090W3dXjPPfq8W7wTiCMS57ahSCahl1FLXo1a/119/HSZNmgSDBj0MO3euFaYlEKeW9PUxD6+2zyOAFSNxq1b9DE8+eRNER0fDL78cgqCgIH0Yo4qrILun16kqmhsAReLYiptHhxaT+fbrdy+MGLEIHn+8NYE4tmamS+o82j6vr9REEHf4cBXs3bsDpk27A/r2HQA7d34pJAPmqZHdE4hT1d4JxLEVN28OvXPnTiGbe7t23WDu3G+hpOQsDBtGII6tlemTOm+2b68F3ni3B3Eoh3feeQVWr54Ow4ePhA8/XMMVkONN91rYPb1Opdepqj31eHJozNyOWdxjY9vDggXfQXS0GU6fPg0bNiyE4mKAdetW0Jk41SxP+4l4sv3a0uaN98ceGwupqQDz5q0QRIF+v2vXx7BixUwYMGAQfPbZJ9y8WuVN9wTiNN5rKRLHVgE8ODQm/cRC9i+//DLccMNAmDLlE2jVqvHFzTwmJgYyMwGuvRYIxLE1N11R58H26xI4b7xXVQHgJXTx9jmCOPT7Tz5ZBYsXPwHt2nWAnTt3QEREhK5slMVieNM9gTgWVuQCTQJxLghLRldvd+jS0lIYM2YMrF+/Hm6//VF44ol3ICzs0hkYcTMnECfDeDx8iLfbfn3q4Y33ukAcyuj773fC7NnDICTEDDt3fgXt27f3cMuuf/m86Z5AnMbmTCCOrQK82aFzc3Phnnvugb1798KYMS/DsGEzwWLxqSFQBHElJTlgtQKMGNGFInFszU1X1L3Z9p0JmjfeDx/+FX76CaBHjy41IvCinI4e/R0mTboVysqK4PPPt0K/fv2cidBjP+dN9wTiNDZVAnFsFeCtDp2cnCwk8sVyWs8/vxpuvvlBaNLkclkiiKOLDWxtTK/UvdX2pcibN95rX2wQI/D2skpJSYYJE4bA2bPxQr3VUaNGSRGlx/XhTfcE4jQ2UQJxbBXgjQ79+++/w6233gqFhUUwa9Zn0K1bfwgMdCxHAnHsr9uztWD51L3R9qVKgzfepYA4lB1G7ydOvBv+/PM7mDv3ZZg1a+bFag9SZav3frzpnkCcxhZJII6tArzNob/++msYPnw4NG5shlmzvoKOHduDv3/dMiQQRyCOrYfpk7q3+b0zKUsFcUjHZiuF2bPHwN696+GRRx6F9957x6tSkPCmewJxzryD8ecE4tgK2JsceuXKlTBu3DiIi+sA06btgDZtIsDPr375EYgjEMfWw/RJ3Zv8XoqEXQFxSA9vtC9dOgc2bJgHAwYMhC1bPoHGjS/caPf0xpvuCcRpbLEE4tgqwBsc2mazwaxZs2Dx4sXQvfsgmDQJU4gEga+vc9kRiCMQ59xKvK+HN/i9K1pxFcSJtDduXA2vv/44XHVVe9iyZRO0adPGlWl12Zc33ROI09gMCcSxVYCnO/TPP/8Mo0ePhuPHj8PQoeNg/PhlEBoqvYwOgTgCcWw9TJ/UPd3vXZWqXBCH8+zb9w3MmXM/lJUVw9y5c2HixOfAz1mI39UFqtifN90TiFPRuBxNRSCOrQI81aGLi4thzpw5gIXsmzWLgHHjVkL//oPqPf/mSJIE4gjEsfUwfVL3VL+XK013QBzOee5cOsybNx4OHtwKXbpcB2vXrvHYfHK86Z5AnFyvUWgcgTiFBFkHGU906P379wvRt3/++QfuuutxeOCBRRAZ2RgaNHBdVpQnjkCc61bj+SM80e/dkbqzPHFSaOM5uS++2AzLlz8J58/nwaxZs2H69Gked+mBN90TiJNi3Qz7EIhjKFwA8CSHLiwshBkzZsBbb70FkZHR8MQTK4X0IY7yv0mVGlVsIBAn1Va8qZ8n+b0Scq+vYoOr9DMyMmHRognwww8fQ8eOnWDt2vehc+fOrpLRrD9vuicQp5mpXZiYQBxbBXiKQ+/Zs0con5WUlATDhz8Nw4fPhxYtAp3ePnUmPQJxBOKc2Yg3fu4pfq+U7JUEceKaduzYBsuWPQF5eZkwdeo0mDNnNhiNRqWWzIwOb7onEMfMlKQRJhAnTU5ye+ndofPy8mDKlCmwYsUKiImJg/HjV0OXLr1Aqdv+COI2bFgIxcUA69atoLJbcg3JA8fp3fZZipQ33h97bCykpgLMm7dCEKujig1y5J2VZYXFiyfC7t1roW3bq4Wzct26dZNDSrUxvOmeQJxqpuV4IgJxbBWgV4cuKSmBNWvWwIIFC+Ds2bMwbNgk+M9/XoLmzU2yzr7VJUW62ECROLYepk/qevV7VtJy92KDs3Xt3r0TFi9+DHJy0uDhh0fDjBnTIDY21tkwTT7nTfcE4jQxs0uTEohjqwC9OXRBQQG8++67wq3T9PR0aN/+Bhg9+g24/vpuLt88lSI5AnEE4qTYibf10Zvfs5YvaxCH68/Pz4fly2fDjh3vQUVFGYwYcR/MmDFdd7dYedM9gTjW3uWEPoE4tgrQi0Pn5OTAm2++CcuWLQOr1Qrdug2AO+6YAd2794WgIB9mQiAQRyCOmXHpmLBe/F4tEakB4kRe8M3B2rWvw44d70BJSREMHXqHUIP1uuuuU4vdeufhTfcE4jQ2OwJxbBWgtUNjtA2jbu+88w7g7dO+fe+AoUOnQ6dO3dy6dSpVagTiCMRJtRVv6qe136stSzVBnMhbZmYOrF+/HL78cjkUFFhhwICbYebMGXDjjTeCuB615YDz8aZ7AnFaWJndnATi2CpAK4fGW6aLFi2C1atXQ1lZGdx8830wdOg0aNu2g3BpwYdd8K2GQAnEEYhj62H6pK6V32slDS1AnMhrTk4BbNz4LmzdugSs1gzo3r2HEJkbPHiwJmCON90TiNPK66rnJRDHVgFqOjRG2r788kvYtGkT7NixQ9jAbrnlIbjrrqlwxRVXQGAgW14dUScQRyBOfavTfkY1/V57bvFL4YVvhYcPVwm/lbqd6gpvBQXF8Omn78Pmza/CuXPJwm3WkSP/A8OHD4crr7zSFVJu9eVN9wTi3DIX9wcTiHNfhvVRYO3Q58+fFwCbCNzw1imWyerd+364445noXXrlkwuLEiVGm7ms2ffC+XlAAcO/EopRqQKzgv6sbZ9PYuIN967dOkC+fkAGzf+qhmIE+3BZiuDrVs/gq++WgXHjx8Q/nzNNZ3hvvtGwLBhw6B169ZMTYc33ROIY2pOzokTiHMuI3d6sHBorGu6c+dOAbhh5A2BXGhoGPTqNQx69BgO11zTE4KDfcHX152VKzOWkv1SJE4ZS/IsKiz8Xs8SYJHsVwl+ExNT4JtvPoV9+zbByZM/CyS7dr0ORowYLkToWrVqpcQ0NWjwpnsCcYqbkGsECcS5Ji9Xeyvl0BkZGYA1Tbdu3Qrbtm0TLimEhDSFXr3ugR49RkDHjr0hOLgBGAyurpBtfwJxBOLYWpg+qSvl9/rk7vJV6RXEiSutrARISEiE3bs3w/79n0B8/GHho27dbhAAXb9+/YRUJQ3kFIiuJQ7edE8gTmMvJRDHVgFyHLqyshJOnDgBBw4cEH4QvP3777/CQps0CYEePe6GXr1GQOfOfSE42E93wM1eogTiCMSx9TB9Upfj9/rkRNqq9A7i7LlAQHfy5L+wZ89mIUJ36tQR4ePGjRvDDTd0h169ekKvXr3g+uuvh4CAAGkCsOvFm+4JxNVhIv7+/jEhISFLTCZTX+xSVFS0PT09fRIAZNZnVa6OIxDnso+6NECKQ+M5tl9++eUiaDt48CBgXjdsGG27+uqe0KZNT+F3hw5doXHjhm7XNHWJCTc608UGAnFumI/HDpXi9x7LnIOF6+Figxx5Ivg8dSoRDh/eD3/9dQCOH98PSUl/QVVVlRCV69y5M/TseQHU4e/w8HCn0/CmewJxjk3CEhMT86uPj4/BarUu8/X19TObzZPLysoSk5KSrgeA0josyeVxBOKc+qRbHewdOjs7G06ePClE2fC3+G+MspXjyX8AiI5uC1dddQm0xcRcCQEBPrqOttUnIAJxBOLcciAPHczbg9xTQVxt86qoADh3LheOHPkJjh3bL1yMiI//H9hsxULXZs3CoG3bttC2bRvhd5s2bYSf6Ojoi69iedM9gTgHm5TFYplvsVimJiYmdigtLf0buwQEBAxo0aLFroyMjLF5eXkrHe1tcsYRiFPuKYEXDDCbOP6kpaUB5mo7dOgQ4Hk2BGxZWVkXJ2vY0AAtW14BLVq0FX7atu0GV1/dA8LCQoXbpH5+yq1LS0oE4gjEaWl/Ws3N24PcW0BcbXvBSF1hYSkcO3YEjh49AImJxyA19YTwk59/4W0JNqPRKKRxQmBnsVjghhtugIiICOEHo3f4Ny0TEKvlB2rZ/a+//gpdu3a9LNupSulPnYszJibm37KystOpqakD7HtHR0efKC8vP5OamtrfERU54wjEOdYHhtPxNWdubm6NHyxZde7cOQGkiWBN/J2Xl3cZsSZNLBAVdTVERLSFli3bQGTkhd8tW0ZDo0YXzrMpcJbWuVFp1INAHIE4jUxP02nVephpyqTd5N4K4hzJF4FdaSlAZmYW/PvvSUhOPgFnzpyElJQLv9PS/oXKyooaQw0GAzRv3vwiqBPBHQK8kJAQCA4OrvGD5/N89ZBewEUDU8vu9Q7izHFxcTk5OTmLsrKyptrLMDw8fENAQMCQhISEYAeylTVOryAOQVRFRYXwmhF/iz/i/7EKQWlpqfBj/+/af0Mghik5MEqGP3X9Gz9DEGYP2pBWXQ0jaaGhERASEg7BwfhN68K/Q0Iu/Mb/N2/eEgoK8uDKK6OFyJpaVRJc9Dum3QnEEYhjamA6Ja7Ww0wv7PME4uqTOZ6K+fvvePDz84WMjLOQnY0/aZCTcxas1gv/xt85OWlQUJBbJymUJwK5Jk0ugDuzORiCgoLAZDJBo0aNhJ+6/u3v7w8IGmv/NGzYsMbf8P9+fn7Ca2DxN/5b/L8cEKmW3esaxBkMhvbR0dFHz507NyE3N3e5vZabNWu2JDg4eGJ8fDyCuBphH7njWIO49957D+bMeUH4VoG3LsWfqqpK4fCo/d/w3yJww89YNaPRH4xGExiNjS7+GAwmCAgIhkaNgoXfgYE1fzdq1ET4e1BQE7BYwiA42AwNG/oIUbT6AJoWmctZyU0OXeT/vvsuJNfMyKiiZL9yhOihY9Ta0PUoHt54F0Hczz9rV7FBL3bgbM/Hc3f4U1RUDJmZ6ZCXlwv5+blQVHThqjFgmgAAEwRJREFUp7Dw0r8v/C0PCgutUFJSCKWlxWCznb/4U1JyXniOsmr2gA6f4fY/Pj6+witi+7+Fh0fAr7/+wmo5F+nqGsSZTKbukZGRBzMyMh7Ly8tbZS8Ni8Uyz2KxzIyPj28BAGn2n8kdhyAOUT2rdvjwYVi9ehs0aNBQUPgFxV9QPv729b30NwAERQ3Ax+fCtwFfX/y3LzRo4Ffd98K3Bvzc19cP/PwaQoMGBoG2ox/83M8Pv5GYwGDAbycmaNjQv84wNUbKlI6WYTQPvxHx2pD/cePiBPZ/+ukENGlSyY0oMAqM34p5bTzzzxvvV199tWDmq1cnCr953vdY8I44zRFWQwBXXo5vpEoEgFdWduF3RUU5lJeXQUXFhR/8d2Ul/ru0+m/4hgv/XQFVVRXC61/8wX/b/w3/XVlZLgDFCz8YfLkUgMF/A1z4DIMwZnMYTJ8+DgIC2AFLtC98c6bbM3Emk6lHZGTkgYyMjDF5eXmr6wBxEQBwthaIkzWOdSQO18jbt1J7vfDMu6j7H3/8URDJ2LFjucIzpPu/4aqr+HydzJvuV6xYUcPHeeOf9vwLElBL77qOxBkMho7R0dF/ZGZmPm21Wt+yNw6716lYyrzI/jO54wjEscUVahk1Wy7kU+eZf555V3NDl2+d7EaS7gnAs7Mu/VJWy+51DeIAIDguLs6anZ29IDs7e6a9upo3b/5xYGDgoISEBLMDNcoaRyCOrUOoZdRsuZBPnWf+eeadQBy/IIZ0z6/u1drz9A7iICYm5pTNZjuZlpY22P7xiSlGKioqUlJSUm529FiVM45AnHyAImWkWkYtZS1a9EH+6XWqFpLXfk6ebZ833ul16iV/4033WrxK1j2ICw0Nfc1sNj+blJSEyX5PoJDskv1edlZOFKKccQTi2D7seHZo8Ru5eOiZ5S0qtlqUR510TxEJeZbjeaPE26mij/Ns+8Q7+3OwugdxANA0Njb2GACUW63WJT4+Pv5ms3lKaWlpQnJyck8AsBmNxtZGo7GHzWY7aLPZTlW7vdNxtbcHAnFsN0yeHZpAHL8ghl6p8aV7AnEUiVPT5z0BxGEZjzahoaFLTSZTn6qqqvNFRUVfpaenTwaATBRWUFDQw+Hh4e+fPXv2kYKCgrWiCTkbRyCOLWirTZ1A3N9AkTh1bU4vs/Fs+7zxTiCOQByBOI12XorEsRU8b5u5IxBLII6tjemVOs+2zxvvBOIIxBGI02gnJhDHVvC8beYE4mgzFyXAs+3zxjuBOPJ7AnFssUSd1AnEsRU8b5s5gTjazAnEqZf0lO3uJZ06gTjyewJx0v1F0Z4E4hQV52XECMTRmTi2FqZf6jzbPm+8E4gjEEcgTqO9GEGcRlPTtCQBkgBJgCRAEiAJkARcloBua6e6zAkNIAmQBEgCJAGSAEmAJMC5BHw455/YJwmQBEgCJAGSAEmAJOCREiAQ55Fqo0WTBEgCJAGSAEmAJMC7BAjE8W4BxD9JgCRAEiAJkARIAh4pAQJxKqstIiJiU2Bg4PD4+HgeZB/UtGnTuYGBgXf5+fk1LS4uPmK1Wl8qKir6VmWxazVd47CwsJcDAgLuadCgQbPy8vK0/Pz8j7Kzs18CgFKtFqX2vEajMbZVq1bHzp49O7iwsPB7tednPZ+/v39MSEjIEpPJ1BfnKioq2p6enj5JrDTDen490Q8LC1thMBjiUlJSBFl4ewsICBgYEhIyy9/fv0tVVVVlSUnJoezs7FnFxcWHvJ135C8wMLCf2WyeazQaO1VVVeXn5+dvzszMnAUAhTzwL/JoMBg6RkVFHbZarQuysrJeVJN3HoCEmvKsd67AwMC7IyIitmAnDkCcb8uWLb81mUy98/Ly3iwrKzsVFBQ00t/f/4YzZ84MKSoq2qkbxbBZiE/Lli13NWrUqG9ubu57NpvtqMlk6t64ceNRhYWF29LS0u5iM63uqAZHR0fvMxgMHdLS0m7yQhBniYmJ+dXHx8dgtVqX+fr6+pnN5sllZWWJSUlJ1/ME1ps0afJoWFjYquLi4h94AHH+/v43tmrV6jubzfZXQUHBmqqqKr/g4ODxfn5+Eampqb2Li4v/pztvVHBBCOAiIiJ2lZSU/FpQULDOz88vMjg4eAL+PyUlpQ8AVCo4nZ5J+UVFRf3PaDR2zsnJeYlAnJ5V5d7aLLGxscd9fX2DccP3dhDXqFGj21u2bPlFZmbmeKvV+k616EytW7c+UV5enp6cnNzNPXHqe3RQUNAd4eHhn2dmZj5ltVr/K67WYrHMt1gsM1JSUnoVFxcf0DcX7q3OYDBcFRER8ZnBYGiLlP7f3r0HuVVXcQA/2SXv1+axvTe7zSbpdsLwxgEdhjJAbUFBRcZx1OKjOCIPBxCqUqT6h4OIgJ2OIKiohUIRh8eIM4yKqCAgI8MA5SGPbNhNstndvF+bTTfJJnXOmjDp9kF2u9vk3vvdv9qZe38553Putif3/n6/K8cmrlHPraFQ6KRKpfIO52k0GjcODg4+HY/HL8/n8785MkVJnN1rt9u3OZ1OvgOhUkoT5/F4Xuvt7bWPjo4eR0SlRqWE4eHhdyqVCjcy50mieksM0uPxvNLT02MfGxs7noj28jA2m+1b/f39d0ej0QtLpdJflji0pE6z2+0/dDgcP+D/19HESap0iwtWFMWHdTrdyeVy+XWz2bxJ7k2cxWL5ms1muz4cDvM3summlsvletRkMn16ZGREvzhBaR3d39+/w2azXRcIBEz8hK0ZvVqtPsXn8+1JJpM3ZLPZO6SVVfvRms3mzaIo3luv1/N859FqtV4mxybO5/O9X61Wx6LR6MZWHa/Xy19WJqLR6Ib21SR5pM7j8byk1WpPLhQKDxgMhg3VajWogDtxNr/fn85kMttTqdT3Wis3MDDwR6PReP7IyIhRkhVtL2jdwMDAE+Vy+bl0Ov2T5ikajeYEr9f7VjKZvDGbzd7W3lDSPYqfMPBj1Ewmc7PD4bgZTZx0a3nYyM1m88Uul+vx8fHxM61W61UWi2Wz3Ju4Q4D08i84EfWEQqFjZVruZlp2tVo9VK1W97TmaTQaNwwODv49lUptyWQyO+RqsGrVqu09PT3OWCx2g9lsvsDlct0nwyaO/yPPZDKZ21Op1NbWWrpcrt8bjcYLg8Fgn1xr3Mirz+fzvZZMJrcWi8VHfD5faG5uLqSAJq5Xq9WuKZfL/AVtsrXGbrf7eW5qg8GgVea1PyA9i8XyZVEUd8disUsKhcLDMs//mKGhof/UarVYOp2+emhoaAxNnDwrbufHqNPT0w8lEonviKJ4vwKbOKPBYDjOZrN932g0fi4Wi321UCjslme5D5/V4ODgY7zQYXx8/Iy9e/e+JGMDTXM+mNlsvlSOTZxGoznR6/W+mUgkvp3L5e5srSU3sX19fVsCgQA3cXkZ17mHv5QR0RznqKAm7qAl5QnuXq93T7FYfGpycvICGdd9v9R0Op1HrVavFwRhe7VanQyHwx8lolk55+9wOLbZbLYbgsHgCTqdjhs6NHESKrj4IbHyypz51Tkul+shnU73sbGxsZN53oAMmri2c28aCYJwp9VqvYb/Pj09/djU1NTmljkkEir7fKiLzr+ZIC9qEEXxgVKp9Ew0Gv241BJfau5ybeJ4oYrb7X4xHo9/M5/P/7a1ng6H48f8j3wgEBhceKdGgnVvO2SFN3Emj8fzAt+Fi0Qi62dnZ//VNpy0D7Tzo2VOYd++faWpqalPyXAB034V4sfGHo/n1UQicTXPe9XpdF40cRK6iP1+/2HfvZpOp2/hZeZms/kintze+gst9Sau3dxby8mrmFQqlZlXpvLdiXK5vCcSifBcubKEyj4f6lLy5/P4WhBF8bFarZYeHR3lRR0RBeUuyztxer3+TLfb/e94PH5ZPp//3SGauAEimpJarZcar4KbOMPq1aufNBgM67PZ7K3JZPKmpRpK8DybyWQ6v6enR9PX13etTqf7yOTk5BeLxeL8Tgwy/Onlx6j1er3QnPOKJk5iVeZJ2ocLuVqtvlYqlUbXrFnz35mZmX/G4/HrmseLoniXxWL5UiAQ6G/cbpbUfjpt5v7KoXysVuvlgiD8OpFIfCOXy+2UWOlpKflbLJZNgiDs2rdv33Q4HOaJ3/vNk5OKwVJybzSwsmziGo/OXk8mk9dks9lftNax5XHqfgtbpFLrpcap0Cauz+12P6nX69fl8/md3NTzTamlGkr8PL3P53tLpVKpR0dHhySey0HDt9lsNzqdzh9NTEycVSqVxvggtVrt9vl8r2YymTtSqdTtRJQ5WlusYJ+4FbrKTCbTuQMDA88cbvhCobArFotdukIhdOuw85PBc7nc3XwruluDXK64rFbrFYIg3FOr1TKRSGRjtVp9fbnGlso4cn2cSkR9fr8/y6vz0un0ttZ68Gp0k8n0yWAwaJNKnZYjTgU2cas8Hs9TWq321Hw+f288Hr9SwQ3c/CUkCMLPrVbrtY0bFanluK66aQy32/2sXq8/53AxRSIR3+zsbOhoxI0mbuWUbUaj8bSFw/NGoAaD4fyJiYnzeAJopVJ5e+VC6NzIgiDcpdfrLwiFQv4F30iG/H5/OJPJ/Gzh0vzORbsyn8zbrIiiuKtWq02Oj49vbO4jtjKf1r2jyriJ44n8o+Vy+b2Fk9h5i5FarTYu973CFl51CmvizB6P5zlu4HK53I5EIrGle38Llzcy3vtxcHDwr7lc7vZsNnvPgi8wOy0Wy6WBQIBX536wvdTyRtC50QwGw2kqlWq/L2e9vb0Cr8otFAoPTk9PPzAzM/PC0VrYgSbuKF8LUp8T1y6X3W7/rtPpvGNycnJTsVj8Q/O85re0SCRyrpwn/mo0muN54mtj3sS6crk80q6d3I6TcxPH1zjvBxgOh3mz33e5di2b/R4wV05utVVyE8eLlHixEr+pI5lMfjBlRu41buR3zNq1a5Nzc3PjoVDo9OZKdF6lunr16jf5rQ3RaHS9QiwIc+KUUmle3qecLUZ4E9CXNRrNML+xoFarjer1+k+YTKbP8iTwxrwR2Va++Y5c/mZWKpUOeFfs7OzsG5VK5Q3ZArQkJucmjoj6h4eHee/DuWw2u12lUul424FKpRKMRCLrpLh450iuSaXcieO3kXi93rfr9XouHo9fr1Kp5rdYaf2R+zZKFovlK6IoPsjviS0Wi7tVKpXDZrNdzW8uiEQiZ1UqFf69UMQPmjhFlPn/SSqoieN0+wVB+KnJZPoMv26Md3LP5XK/zOVyPAlc1hN/h4eHY3yL/VCXdic2hezUr5nMmzjSarXHOp3OHXq9/mzeYmFmZubPsViMd/FPdsq8U5+rlCbOarVeKQhC83WCB+VWwobuJpPpCw6HYyvvmViv12dKpdI/MpnMtnK5HOjUNdiJz0UT1wl1fCYEIAABCEAAAhCQsADmxEm4eAgdAhCAAAQgAAHlCqCJU27tkTkEIAABCEAAAhIWQBMn4eIhdAhAAAIQgAAElCuAJk65tUfmEIAABCAAAQhIWABNnISLh9AhAAEIQAACEFCuAJo45dYemUMAAhCAAAQgIGEBNHESLh5ChwAEIAABCEBAuQJo4pRbe2QOAQhAAAIQgICEBdDESbh4CB0CEIAABCAAAeUKoIlTbu2ROQQgAAEIQAACEhZAEyfh4iF0CEAAAhCAAASUK4AmTrm1R+YQgMCRCfyNiM4jos8T0eMtQ/G/q/cR0WYiuo2Ibjyyj8HZEIAABA4ugCYOVwYEIACBpQmcQkSvEtF7RHQSEdUaw2wnoi1EdC8RXbG0oXEWBCAAgQ8XQBP34UY4AgIQgMChBO5v3HH7OhHxn28ioluI6BEi2kREddBBAAIQWCkBNHErJYtxIQABJQi4iShARDEi4jtwdxHRU0R0ERFVlACAHCEAgc4JoInrnD0+GQIQkIfArS3z3l5szJMrySM1ZAEBCHSzAJq4bq4OYoMABKQgwPPf+C4c/xxHRO9KIWjECAEISF8ATZz0a4gMIACBzglcQkS7iShORCIR/YqIrupcOPhkCEBASQJo4pRUbeQKAQgsp8CFRPRE487bBiJ6noiGiejExorV5fwsjAUBCEDgAAE0cbgoIAABCCxe4Cwi4n3ieEHDOiKaauwX9ygR/YmILl78kDgDAhCAwOIE0MQtzgtHQwACEDiViJ4lor1ExM3c+y0kLxPR6UR0duPOHLQgAAEIrJgAmrgVo8XAEICADAXWEtELRKQlonOI6I0FOW4koqeJ6CUiOkOG+SMlCECgiwTQxHVRMRAKBCAAAQhAAAIQaFcATVy7UjgOAhCAAAQgAAEIdJEAmrguKgZCgQAEIAABCEAAAu0KoIlrVwrHQQACEIAABCAAgS4SQBPXRcVAKBCAAAQgAAEIQKBdATRx7UrhOAhAAAIQgAAEINBFAmjiuqgYCAUCEIAABCAAAQi0K4Amrl0pHAcBCEAAAhCAAAS6SABNXBcVA6FAAAIQgAAEIACBdgXQxLUrheMgAAEIQAACEIBAFwn8DyEH6nR4sJ/NAAAAAElFTkSuQmCC"/>
          <p:cNvSpPr>
            <a:spLocks noChangeAspect="1" noChangeArrowheads="1"/>
          </p:cNvSpPr>
          <p:nvPr/>
        </p:nvSpPr>
        <p:spPr bwMode="auto">
          <a:xfrm>
            <a:off x="155575" y="-1508125"/>
            <a:ext cx="59436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5337" y="5871724"/>
            <a:ext cx="99098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при проверке нулевая гипотеза не отвергается, нельзя считать её </a:t>
            </a:r>
            <a:r>
              <a:rPr lang="ru-RU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доказанной !!! </a:t>
            </a:r>
            <a:endParaRPr lang="ru-RU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47872" y="2296966"/>
            <a:ext cx="4105928" cy="25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зависимых 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745" y="1887821"/>
            <a:ext cx="111134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новой реабилитационной программы для пациентов после инсульта.</a:t>
            </a:r>
          </a:p>
          <a:p>
            <a:pPr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Группе пациентов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инсульта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предложили новый метод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реабилитации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способность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пациентов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передвигаться. 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оценивают статус пациента (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передвигается или самостоятельно не передвигается), проводят реабилитацию, опять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оценивают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статус, сопоставляя результаты до и после реабилитации. Соответственно пациентов делят на 3 категории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пациентов самостоятельно передвигаться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ухудшение таковой и тех у кого изменений нет.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 планирует проверить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эффективен ли новый метод. 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276888" y="1610633"/>
                <a:ext cx="340413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888" y="1610633"/>
                <a:ext cx="3404137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307873" y="2531180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73" y="2531180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307151" y="2933146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51" y="2933146"/>
                <a:ext cx="165618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1365837" y="4856135"/>
                <a:ext cx="2617190" cy="967124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5837" y="4856135"/>
                <a:ext cx="2617190" cy="9671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307873" y="2051182"/>
                <a:ext cx="3398045" cy="62933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73" y="2051182"/>
                <a:ext cx="3398045" cy="6293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549469"/>
                  </p:ext>
                </p:extLst>
              </p:nvPr>
            </p:nvGraphicFramePr>
            <p:xfrm>
              <a:off x="8610356" y="1531515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549469"/>
                  </p:ext>
                </p:extLst>
              </p:nvPr>
            </p:nvGraphicFramePr>
            <p:xfrm>
              <a:off x="8610356" y="1531515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r="-95238" b="-198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r="-1124" b="-19873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t="-103947" r="-222289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t="-103947" r="-95238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t="-103947" r="-1124" b="-106579"/>
                          </a:stretch>
                        </a:blipFill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t="-196203" r="-22228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87831" t="-196203" r="-9523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199438" t="-196203" r="-1124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 bwMode="auto">
              <a:xfrm>
                <a:off x="9652493" y="1051910"/>
                <a:ext cx="1156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До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2493" y="1051910"/>
                <a:ext cx="1156086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57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 bwMode="auto">
              <a:xfrm>
                <a:off x="6979375" y="1904186"/>
                <a:ext cx="1601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После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9375" y="1904186"/>
                <a:ext cx="1601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7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 txBox="1"/>
          <p:nvPr/>
        </p:nvSpPr>
        <p:spPr bwMode="auto">
          <a:xfrm>
            <a:off x="1594338" y="355281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долей для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зависимых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выборок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асимтотический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dirty="0"/>
          </a:p>
        </p:txBody>
      </p:sp>
      <p:sp>
        <p:nvSpPr>
          <p:cNvPr id="26" name="Объект 5"/>
          <p:cNvSpPr txBox="1"/>
          <p:nvPr/>
        </p:nvSpPr>
        <p:spPr bwMode="auto">
          <a:xfrm>
            <a:off x="863059" y="3434721"/>
            <a:ext cx="3412576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ru-RU" sz="2400" b="1" dirty="0">
                <a:solidFill>
                  <a:srgbClr val="FF0000"/>
                </a:solidFill>
              </a:rPr>
              <a:t>Выборки </a:t>
            </a:r>
            <a:r>
              <a:rPr lang="ru-RU" sz="2400" b="1" dirty="0" smtClean="0">
                <a:solidFill>
                  <a:srgbClr val="FF0000"/>
                </a:solidFill>
              </a:rPr>
              <a:t>зависимые !!!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10234" y="2551399"/>
            <a:ext cx="688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пациентов которые передвигаются не изменилась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110234" y="2934621"/>
            <a:ext cx="688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пациентов которые передвигаются увеличилась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276888" y="1610633"/>
                <a:ext cx="340413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888" y="1610633"/>
                <a:ext cx="3404137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307873" y="2531180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73" y="2531180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307151" y="2933146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51" y="2933146"/>
                <a:ext cx="165618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1365837" y="4856135"/>
                <a:ext cx="2617190" cy="967124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5837" y="4856135"/>
                <a:ext cx="2617190" cy="9671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307873" y="2051182"/>
                <a:ext cx="3398045" cy="62933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73" y="2051182"/>
                <a:ext cx="3398045" cy="6293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549469"/>
                  </p:ext>
                </p:extLst>
              </p:nvPr>
            </p:nvGraphicFramePr>
            <p:xfrm>
              <a:off x="8610356" y="1531515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549469"/>
                  </p:ext>
                </p:extLst>
              </p:nvPr>
            </p:nvGraphicFramePr>
            <p:xfrm>
              <a:off x="8610356" y="1531515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r="-95238" b="-198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r="-1124" b="-19873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t="-103947" r="-222289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t="-103947" r="-95238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t="-103947" r="-1124" b="-106579"/>
                          </a:stretch>
                        </a:blipFill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t="-196203" r="-22228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87831" t="-196203" r="-9523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199438" t="-196203" r="-1124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 bwMode="auto">
              <a:xfrm>
                <a:off x="9652493" y="1051910"/>
                <a:ext cx="1156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До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2493" y="1051910"/>
                <a:ext cx="1156086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57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 bwMode="auto">
              <a:xfrm>
                <a:off x="6979375" y="1904186"/>
                <a:ext cx="1601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После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9375" y="1904186"/>
                <a:ext cx="1601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7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 txBox="1"/>
          <p:nvPr/>
        </p:nvSpPr>
        <p:spPr bwMode="auto">
          <a:xfrm>
            <a:off x="1594338" y="355281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долей для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зависимых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выборок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асимтотический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dirty="0"/>
          </a:p>
        </p:txBody>
      </p:sp>
      <p:sp>
        <p:nvSpPr>
          <p:cNvPr id="26" name="Объект 5"/>
          <p:cNvSpPr txBox="1"/>
          <p:nvPr/>
        </p:nvSpPr>
        <p:spPr bwMode="auto">
          <a:xfrm>
            <a:off x="863059" y="3434721"/>
            <a:ext cx="3412576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ru-RU" sz="2400" b="1" dirty="0">
                <a:solidFill>
                  <a:srgbClr val="FF0000"/>
                </a:solidFill>
              </a:rPr>
              <a:t>Выборки </a:t>
            </a:r>
            <a:r>
              <a:rPr lang="ru-RU" sz="2400" b="1" dirty="0" smtClean="0">
                <a:solidFill>
                  <a:srgbClr val="FF0000"/>
                </a:solidFill>
              </a:rPr>
              <a:t>зависимые !!!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22759" y="4939587"/>
                <a:ext cx="985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kern="0">
                        <a:latin typeface="Cambria Math"/>
                      </a:rPr>
                      <m:t>=</m:t>
                    </m:r>
                    <m:r>
                      <a:rPr lang="ru-RU" sz="2000" i="1" kern="0">
                        <a:latin typeface="Cambria Math"/>
                      </a:rPr>
                      <m:t>1.86</m:t>
                    </m:r>
                  </m:oMath>
                </a14:m>
                <a:r>
                  <a:rPr lang="ru-RU" sz="2000" i="1" kern="0" dirty="0">
                    <a:latin typeface="Cambria Math"/>
                  </a:rPr>
                  <a:t> </a:t>
                </a:r>
                <a:endParaRPr lang="en-US" sz="2000" i="1" kern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759" y="4939587"/>
                <a:ext cx="98527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 bwMode="auto">
          <a:xfrm>
            <a:off x="2110234" y="2551399"/>
            <a:ext cx="688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пациентов которые передвигаются не изменилась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0236" y="4189258"/>
            <a:ext cx="4324350" cy="2668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6633" y="4158777"/>
            <a:ext cx="914479" cy="91447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2110234" y="2934621"/>
            <a:ext cx="688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пациентов которые передвигаются увеличилась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12440" y="40444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5"/>
          <p:cNvSpPr txBox="1"/>
          <p:nvPr/>
        </p:nvSpPr>
        <p:spPr bwMode="auto">
          <a:xfrm>
            <a:off x="386862" y="1765358"/>
            <a:ext cx="10805745" cy="4824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гипотезы о долях используется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основанный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ЦПТ, так и точные, основанные на распределении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независимых и зависимых выборок статистика считается немного по-разному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акцентируем внимание только на изменениях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endParaRPr lang="ru-RU" sz="2400" dirty="0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Гипотезы о </a:t>
            </a: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дисперсии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 bwMode="auto">
          <a:xfrm>
            <a:off x="2135188" y="5119892"/>
            <a:ext cx="8065268" cy="1150034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Заголовок 1"/>
              <p:cNvSpPr txBox="1"/>
              <p:nvPr/>
            </p:nvSpPr>
            <p:spPr bwMode="auto">
              <a:xfrm>
                <a:off x="2269309" y="433078"/>
                <a:ext cx="9144000" cy="620688"/>
              </a:xfrm>
              <a:prstGeom prst="rect">
                <a:avLst/>
              </a:prstGeom>
            </p:spPr>
            <p:txBody>
              <a:bodyPr vert="horz" lIns="91440" tIns="45720" rIns="0" bIns="0" rtlCol="0" anchor="t">
                <a:normAutofit/>
              </a:bodyPr>
              <a:lstStyle>
                <a:lvl1pPr>
                  <a:spcBef>
                    <a:spcPts val="0"/>
                  </a:spcBef>
                  <a:buNone/>
                  <a:defRPr sz="3200" b="1">
                    <a:solidFill>
                      <a:srgbClr val="54748B"/>
                    </a:solidFill>
                    <a:latin typeface="Myriad Pro"/>
                    <a:ea typeface="+mj-ea"/>
                    <a:cs typeface="Times New Roman"/>
                  </a:defRPr>
                </a:lvl1pPr>
              </a:lstStyle>
              <a:p>
                <a:pPr>
                  <a:defRPr/>
                </a:pPr>
                <a:r>
                  <a:rPr lang="en-US" dirty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𝝌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критерий для дисперсии (точный)</a:t>
                </a:r>
                <a:endParaRPr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9309" y="433078"/>
                <a:ext cx="9144000" cy="620688"/>
              </a:xfrm>
              <a:prstGeom prst="rect">
                <a:avLst/>
              </a:prstGeom>
              <a:blipFill rotWithShape="0">
                <a:blip r:embed="rId3"/>
                <a:stretch>
                  <a:fillRect t="-10784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Рисунок 33" descr="флажок установлен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04513" y="3654371"/>
            <a:ext cx="914400" cy="914400"/>
          </a:xfrm>
          <a:prstGeom prst="rect">
            <a:avLst/>
          </a:prstGeom>
        </p:spPr>
      </p:pic>
      <p:pic>
        <p:nvPicPr>
          <p:cNvPr id="35" name="Рисунок 34" descr="Флажок с крестиком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8403" y="365437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10"/>
              <p:cNvSpPr/>
              <p:nvPr/>
            </p:nvSpPr>
            <p:spPr bwMode="auto">
              <a:xfrm>
                <a:off x="1488226" y="1402065"/>
                <a:ext cx="3359509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8226" y="1402065"/>
                <a:ext cx="3359509" cy="600164"/>
              </a:xfrm>
              <a:prstGeom prst="rect">
                <a:avLst/>
              </a:prstGeom>
              <a:blipFill rotWithShape="0">
                <a:blip r:embed="rId6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Объект 5"/>
          <p:cNvSpPr txBox="1"/>
          <p:nvPr/>
        </p:nvSpPr>
        <p:spPr bwMode="auto">
          <a:xfrm>
            <a:off x="7140482" y="1037055"/>
            <a:ext cx="3844651" cy="6798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0"/>
              <p:cNvSpPr/>
              <p:nvPr/>
            </p:nvSpPr>
            <p:spPr bwMode="auto">
              <a:xfrm>
                <a:off x="1496279" y="1871355"/>
                <a:ext cx="2519838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−НЕизвестно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279" y="1871355"/>
                <a:ext cx="2519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106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Объект 5"/>
              <p:cNvSpPr txBox="1"/>
              <p:nvPr/>
            </p:nvSpPr>
            <p:spPr bwMode="auto">
              <a:xfrm>
                <a:off x="1496279" y="2332704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279" y="2332704"/>
                <a:ext cx="1656184" cy="4783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Объект 5"/>
              <p:cNvSpPr txBox="1"/>
              <p:nvPr/>
            </p:nvSpPr>
            <p:spPr bwMode="auto">
              <a:xfrm>
                <a:off x="1511795" y="2819183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795" y="2819183"/>
                <a:ext cx="1656186" cy="4783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 bwMode="auto">
              <a:xfrm>
                <a:off x="7860616" y="1455279"/>
                <a:ext cx="2601097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−1)⋅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0616" y="1455279"/>
                <a:ext cx="2601097" cy="8321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01" y="3804176"/>
            <a:ext cx="4269608" cy="2634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2154" y="3804177"/>
            <a:ext cx="4257536" cy="246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04032" y="2305819"/>
                <a:ext cx="7385304" cy="37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:r>
                  <a:rPr lang="ru-RU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</a:t>
                </a:r>
                <a:r>
                  <a:rPr lang="ru-RU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дисперсия </a:t>
                </a:r>
                <a:r>
                  <a:rPr lang="ru-RU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в генеральной совокупности (популяции) </a:t>
                </a:r>
                <a:r>
                  <a:rPr lang="ru-RU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равна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SupPr>
                      <m:e>
                        <m:r>
                          <a:rPr lang="ru-R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32" y="2305819"/>
                <a:ext cx="7385304" cy="374783"/>
              </a:xfrm>
              <a:prstGeom prst="rect">
                <a:avLst/>
              </a:prstGeom>
              <a:blipFill rotWithShape="0">
                <a:blip r:embed="rId13"/>
                <a:stretch>
                  <a:fillRect l="-660" t="-967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3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 bwMode="auto">
              <a:xfrm>
                <a:off x="1982558" y="316098"/>
                <a:ext cx="9144000" cy="620688"/>
              </a:xfrm>
            </p:spPr>
            <p:txBody>
              <a:bodyPr vert="horz" lIns="91440" tIns="45720" rIns="0" bIns="0" rtlCol="0" anchor="t">
                <a:normAutofit fontScale="90000"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ar-AE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𝝌</m:t>
                        </m:r>
                      </m:e>
                      <m:sup>
                        <m:r>
                          <a:rPr lang="ar-AE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ar-AE" sz="3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ar-AE" sz="32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</a:t>
                </a:r>
                <a:r>
                  <a:rPr lang="en-GB" sz="32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2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критерий </a:t>
                </a:r>
                <a:r>
                  <a:rPr lang="ru-RU" sz="32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для дисперсии (точный)</a:t>
                </a:r>
                <a:r>
                  <a:rPr lang="en-US" sz="32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32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Пример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1982558" y="316098"/>
                <a:ext cx="9144000" cy="620688"/>
              </a:xfrm>
              <a:blipFill rotWithShape="0">
                <a:blip r:embed="rId2"/>
                <a:stretch>
                  <a:fillRect t="-882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5"/>
              <p:cNvSpPr txBox="1"/>
              <p:nvPr/>
            </p:nvSpPr>
            <p:spPr bwMode="auto">
              <a:xfrm>
                <a:off x="1741379" y="1368542"/>
                <a:ext cx="4809545" cy="47836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дисперсия биомаркера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79" y="1368542"/>
                <a:ext cx="4809545" cy="4783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5"/>
              <p:cNvSpPr txBox="1"/>
              <p:nvPr/>
            </p:nvSpPr>
            <p:spPr bwMode="auto">
              <a:xfrm>
                <a:off x="1741380" y="1854637"/>
                <a:ext cx="4809544" cy="424028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28516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28516A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28516A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rgbClr val="28516A"/>
                          </a:solidFill>
                          <a:latin typeface="Cambria Math"/>
                        </a:rPr>
                        <m:t>: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дисперсия биомаркера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&gt;</m:t>
                      </m:r>
                      <m:r>
                        <a:rPr lang="en-US" sz="2400" i="1">
                          <a:latin typeface="Cambria Math"/>
                        </a:rPr>
                        <m:t>0</m:t>
                      </m:r>
                      <m:r>
                        <a:rPr lang="en-US" sz="2400" i="1">
                          <a:latin typeface="Cambria Math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80" y="1854637"/>
                <a:ext cx="4809544" cy="4240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 txBox="1"/>
              <p:nvPr/>
            </p:nvSpPr>
            <p:spPr bwMode="auto">
              <a:xfrm>
                <a:off x="6922853" y="1322213"/>
                <a:ext cx="194421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2853" y="1322213"/>
                <a:ext cx="194421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5"/>
              <p:cNvSpPr txBox="1"/>
              <p:nvPr/>
            </p:nvSpPr>
            <p:spPr bwMode="auto">
              <a:xfrm>
                <a:off x="6922852" y="1854637"/>
                <a:ext cx="1944217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2852" y="1854637"/>
                <a:ext cx="1944217" cy="478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 bwMode="auto">
              <a:xfrm>
                <a:off x="1741380" y="3007207"/>
                <a:ext cx="322485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80" y="3007207"/>
                <a:ext cx="3224857" cy="600164"/>
              </a:xfrm>
              <a:prstGeom prst="rect">
                <a:avLst/>
              </a:prstGeom>
              <a:blipFill rotWithShape="0">
                <a:blip r:embed="rId7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 bwMode="auto">
              <a:xfrm>
                <a:off x="1741380" y="4097940"/>
                <a:ext cx="2793714" cy="71673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𝑜𝑏𝑠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80" y="4097940"/>
                <a:ext cx="2793714" cy="716735"/>
              </a:xfrm>
              <a:prstGeom prst="rect">
                <a:avLst/>
              </a:prstGeom>
              <a:blipFill rotWithShape="0">
                <a:blip r:embed="rId8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 bwMode="auto">
              <a:xfrm>
                <a:off x="1760809" y="5197974"/>
                <a:ext cx="2205027" cy="37625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95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0809" y="5197974"/>
                <a:ext cx="2205027" cy="376257"/>
              </a:xfrm>
              <a:prstGeom prst="rect">
                <a:avLst/>
              </a:prstGeom>
              <a:blipFill rotWithShape="0">
                <a:blip r:embed="rId9"/>
                <a:stretch>
                  <a:fillRect l="-4972" t="-1639" r="-82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 bwMode="auto">
          <a:xfrm>
            <a:off x="1672451" y="2416949"/>
            <a:ext cx="2479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ru-RU" sz="2400" b="1" dirty="0"/>
              <a:t>Предположение</a:t>
            </a:r>
            <a:r>
              <a:rPr lang="en-US" sz="2400" b="1" dirty="0">
                <a:solidFill>
                  <a:srgbClr val="28516A"/>
                </a:solidFill>
              </a:rPr>
              <a:t>:</a:t>
            </a:r>
            <a:endParaRPr lang="ru-RU" sz="2400" b="1" dirty="0">
              <a:solidFill>
                <a:srgbClr val="28516A"/>
              </a:solidFill>
            </a:endParaRPr>
          </a:p>
        </p:txBody>
      </p:sp>
      <p:pic>
        <p:nvPicPr>
          <p:cNvPr id="18" name="Рисунок 17" descr="Флажок с крестиком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10812540" y="309270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348716" y="1288426"/>
                <a:ext cx="159906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10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716" y="1288426"/>
                <a:ext cx="1599063" cy="1107996"/>
              </a:xfrm>
              <a:prstGeom prst="rect">
                <a:avLst/>
              </a:prstGeom>
              <a:blipFill rotWithShape="0">
                <a:blip r:embed="rId11"/>
                <a:stretch>
                  <a:fillRect l="-6107" t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7691" y="3286024"/>
            <a:ext cx="5014984" cy="30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217221" y="402214"/>
            <a:ext cx="1043643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/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Фишера для отношения дисперсий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3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2035525" y="1200371"/>
                <a:ext cx="3368423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5525" y="1200371"/>
                <a:ext cx="3368423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2063554" y="2771744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4" y="2771744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2063552" y="3357845"/>
                <a:ext cx="2290084" cy="37100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3357845"/>
                <a:ext cx="2290084" cy="371007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бъект 5"/>
          <p:cNvSpPr txBox="1"/>
          <p:nvPr/>
        </p:nvSpPr>
        <p:spPr bwMode="auto">
          <a:xfrm>
            <a:off x="1926986" y="4245233"/>
            <a:ext cx="3889150" cy="478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2048703" y="1704964"/>
                <a:ext cx="3342069" cy="636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8703" y="1704964"/>
                <a:ext cx="3342069" cy="636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бъект 5"/>
          <p:cNvSpPr txBox="1"/>
          <p:nvPr/>
        </p:nvSpPr>
        <p:spPr bwMode="auto">
          <a:xfrm>
            <a:off x="2063552" y="2222913"/>
            <a:ext cx="3487026" cy="4044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Выборки независимые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 bwMode="auto">
              <a:xfrm>
                <a:off x="2446051" y="4746140"/>
                <a:ext cx="2072362" cy="858055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 ~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6051" y="4746140"/>
                <a:ext cx="2072362" cy="8580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Рисунок 24" descr="флажок установлен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0207252" y="1004277"/>
            <a:ext cx="914400" cy="914400"/>
          </a:xfrm>
          <a:prstGeom prst="rect">
            <a:avLst/>
          </a:prstGeom>
        </p:spPr>
      </p:pic>
      <p:pic>
        <p:nvPicPr>
          <p:cNvPr id="26" name="Рисунок 25" descr="Флажок с крестиком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230457" y="3613352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6148966" y="3728852"/>
            <a:ext cx="4205861" cy="269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8966" y="987952"/>
            <a:ext cx="4227668" cy="26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72688" y="730333"/>
            <a:ext cx="9846623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/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Фишера для отношения дисперсий.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sp>
        <p:nvSpPr>
          <p:cNvPr id="20" name="Объект 5"/>
          <p:cNvSpPr txBox="1"/>
          <p:nvPr/>
        </p:nvSpPr>
        <p:spPr bwMode="auto">
          <a:xfrm>
            <a:off x="727955" y="1725849"/>
            <a:ext cx="11070179" cy="2880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мы проводим исследование,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измерям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двух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разных групп животных: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и группе Б.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интересует, есть 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дисперсиях этих измерений между группами.</a:t>
            </a:r>
          </a:p>
        </p:txBody>
      </p:sp>
    </p:spTree>
    <p:extLst>
      <p:ext uri="{BB962C8B-B14F-4D97-AF65-F5344CB8AC3E}">
        <p14:creationId xmlns:p14="http://schemas.microsoft.com/office/powerpoint/2010/main" val="330680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5"/>
              <p:cNvSpPr txBox="1"/>
              <p:nvPr/>
            </p:nvSpPr>
            <p:spPr bwMode="auto">
              <a:xfrm>
                <a:off x="1160811" y="1033249"/>
                <a:ext cx="5792191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tx1"/>
                    </a:solidFill>
                  </a:rPr>
                  <a:t>дисперсии в группах одинаковы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811" y="1033249"/>
                <a:ext cx="5792191" cy="478365"/>
              </a:xfrm>
              <a:prstGeom prst="rect">
                <a:avLst/>
              </a:prstGeom>
              <a:blipFill rotWithShape="0">
                <a:blip r:embed="rId3"/>
                <a:stretch>
                  <a:fillRect l="-1788" t="-18987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5"/>
              <p:cNvSpPr txBox="1"/>
              <p:nvPr/>
            </p:nvSpPr>
            <p:spPr bwMode="auto">
              <a:xfrm>
                <a:off x="1160812" y="1533874"/>
                <a:ext cx="7038742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дисперсия в </m:t>
                    </m:r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</a:rPr>
                  <a:t>группе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B</a:t>
                </a:r>
                <a:r>
                  <a:rPr lang="ru-RU" sz="2400" dirty="0" smtClean="0">
                    <a:solidFill>
                      <a:schemeClr val="tx1"/>
                    </a:solidFill>
                  </a:rPr>
                  <a:t>  больше чем в группе А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812" y="1533874"/>
                <a:ext cx="7038742" cy="478365"/>
              </a:xfrm>
              <a:prstGeom prst="rect">
                <a:avLst/>
              </a:prstGeom>
              <a:blipFill rotWithShape="0">
                <a:blip r:embed="rId4"/>
                <a:stretch>
                  <a:fillRect l="-1472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 bwMode="auto">
              <a:xfrm>
                <a:off x="1461387" y="4559414"/>
                <a:ext cx="2595519" cy="52078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𝑜𝑏𝑠</m:t>
                        </m:r>
                      </m:sub>
                    </m:sSub>
                    <m:r>
                      <a:rPr lang="en-US" sz="2400" i="1">
                        <a:solidFill>
                          <a:srgbClr val="C0504D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C0504D"/>
                    </a:solidFill>
                  </a:rPr>
                  <a:t>, </a:t>
                </a:r>
                <a:r>
                  <a:rPr lang="en-US" sz="2400" i="1" dirty="0">
                    <a:solidFill>
                      <a:srgbClr val="C0504D"/>
                    </a:solidFill>
                    <a:latin typeface="Cambria Math" panose="02040503050406030204" pitchFamily="18" charset="0"/>
                  </a:rPr>
                  <a:t>n = 11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1387" y="4559414"/>
                <a:ext cx="2595519" cy="520784"/>
              </a:xfrm>
              <a:prstGeom prst="rect">
                <a:avLst/>
              </a:prstGeom>
              <a:blipFill rotWithShape="0">
                <a:blip r:embed="rId5"/>
                <a:stretch>
                  <a:fillRect t="-70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 bwMode="auto">
              <a:xfrm>
                <a:off x="1322773" y="5612629"/>
                <a:ext cx="2595519" cy="38555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0.95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2773" y="5612629"/>
                <a:ext cx="2595519" cy="385555"/>
              </a:xfrm>
              <a:prstGeom prst="rect">
                <a:avLst/>
              </a:prstGeom>
              <a:blipFill rotWithShape="0">
                <a:blip r:embed="rId6"/>
                <a:stretch>
                  <a:fillRect l="-4225" r="-469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 bwMode="auto">
          <a:xfrm>
            <a:off x="1160812" y="2016057"/>
            <a:ext cx="2479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ru-RU" sz="2400" b="1" dirty="0"/>
              <a:t>Предположение</a:t>
            </a:r>
            <a:r>
              <a:rPr lang="en-US" sz="2400" b="1" dirty="0"/>
              <a:t>: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 bwMode="auto">
              <a:xfrm>
                <a:off x="1147634" y="2619739"/>
                <a:ext cx="3368423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7634" y="2619739"/>
                <a:ext cx="3368423" cy="600164"/>
              </a:xfrm>
              <a:prstGeom prst="rect">
                <a:avLst/>
              </a:prstGeom>
              <a:blipFill rotWithShape="0">
                <a:blip r:embed="rId7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 bwMode="auto">
              <a:xfrm>
                <a:off x="1175952" y="3197444"/>
                <a:ext cx="3342069" cy="636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5952" y="3197444"/>
                <a:ext cx="3342069" cy="636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бъект 5"/>
          <p:cNvSpPr txBox="1"/>
          <p:nvPr/>
        </p:nvSpPr>
        <p:spPr bwMode="auto">
          <a:xfrm>
            <a:off x="1322773" y="3872534"/>
            <a:ext cx="3412576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solidFill>
                  <a:srgbClr val="373737"/>
                </a:solidFill>
              </a:rPr>
              <a:t>Выборки независимые</a:t>
            </a:r>
            <a:endParaRPr dirty="0"/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 bwMode="auto">
          <a:xfrm>
            <a:off x="1160812" y="310345"/>
            <a:ext cx="9846623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/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Фишера для отношения дисперсий.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pic>
        <p:nvPicPr>
          <p:cNvPr id="23" name="Рисунок 17" descr="Флажок с крестиком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093035" y="2958134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3436" y="3120175"/>
            <a:ext cx="4805904" cy="29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"/>
          <p:cNvSpPr/>
          <p:nvPr/>
        </p:nvSpPr>
        <p:spPr bwMode="auto">
          <a:xfrm>
            <a:off x="2072542" y="3640951"/>
            <a:ext cx="7416626" cy="1522639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68107" y="47877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Презумпция нулевой гипотезы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5"/>
          <p:cNvSpPr txBox="1"/>
          <p:nvPr/>
        </p:nvSpPr>
        <p:spPr bwMode="auto">
          <a:xfrm>
            <a:off x="2207317" y="1911902"/>
            <a:ext cx="8064896" cy="1368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endParaRPr lang="ru-RU" sz="2400"/>
          </a:p>
        </p:txBody>
      </p:sp>
      <p:sp>
        <p:nvSpPr>
          <p:cNvPr id="10" name="Объект 5"/>
          <p:cNvSpPr txBox="1"/>
          <p:nvPr/>
        </p:nvSpPr>
        <p:spPr bwMode="auto">
          <a:xfrm>
            <a:off x="1113983" y="1598329"/>
            <a:ext cx="10052248" cy="918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800"/>
              </a:spcAft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Презумпция невиновности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считается невиновным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 его вина не будет доказана в суде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800"/>
              </a:spcAft>
              <a:buNone/>
              <a:defRPr/>
            </a:pPr>
            <a:endParaRPr lang="ru-RU" sz="2400" b="1" dirty="0">
              <a:solidFill>
                <a:srgbClr val="5C5B5C"/>
              </a:solidFill>
            </a:endParaRPr>
          </a:p>
        </p:txBody>
      </p:sp>
      <p:sp>
        <p:nvSpPr>
          <p:cNvPr id="12" name="Объект 5"/>
          <p:cNvSpPr txBox="1"/>
          <p:nvPr/>
        </p:nvSpPr>
        <p:spPr bwMode="auto">
          <a:xfrm>
            <a:off x="1113983" y="3121615"/>
            <a:ext cx="10052248" cy="918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800"/>
              </a:spcAft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Презумпция нулевой гипотезы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верим в нулевую гипотезу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 данные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опровергнут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5"/>
              <p:cNvSpPr txBox="1"/>
              <p:nvPr/>
            </p:nvSpPr>
            <p:spPr bwMode="auto">
              <a:xfrm>
                <a:off x="1113983" y="4423313"/>
                <a:ext cx="10052248" cy="1179339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Aft>
                    <a:spcPts val="1800"/>
                  </a:spcAft>
                  <a:buNone/>
                  <a:defRPr/>
                </a:pPr>
                <a:r>
                  <a:rPr lang="ru-RU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Ошибки первого и второго рода неравнозначны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перед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экспериментом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 фиксируем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sz="20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получается такой какой получается</a:t>
                </a:r>
                <a:endParaRPr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3983" y="4423313"/>
                <a:ext cx="10052248" cy="1179339"/>
              </a:xfrm>
              <a:prstGeom prst="rect">
                <a:avLst/>
              </a:prstGeom>
              <a:blipFill rotWithShape="0">
                <a:blip r:embed="rId3"/>
                <a:stretch>
                  <a:fillRect l="-1577" t="-6736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12440" y="40444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5"/>
          <p:cNvSpPr txBox="1"/>
          <p:nvPr/>
        </p:nvSpPr>
        <p:spPr bwMode="auto">
          <a:xfrm>
            <a:off x="386862" y="1765358"/>
            <a:ext cx="10805745" cy="4824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статистического теста определяется статистической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гипотезой.</a:t>
            </a: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Параметрические тесты бывают асимтотическими и точными. </a:t>
            </a: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разных тестов критерии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оцениваются в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 с логикой нулевой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рассмотренных статистик можно строить доверительные интервалы.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endParaRPr lang="ru-RU" sz="2400" dirty="0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!!!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Распределения*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6" y="1690689"/>
            <a:ext cx="2865712" cy="188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338" y="1690687"/>
            <a:ext cx="2938118" cy="1884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044" y="1690689"/>
            <a:ext cx="2886369" cy="1884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92" y="4276844"/>
            <a:ext cx="3277302" cy="2048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921" y="4276845"/>
            <a:ext cx="3277303" cy="20482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6316" y="4276845"/>
            <a:ext cx="3318951" cy="2166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7601" y="1690688"/>
            <a:ext cx="2903394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168" y="1843913"/>
            <a:ext cx="859536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studio…</a:t>
            </a:r>
          </a:p>
          <a:p>
            <a:pPr marL="0" indent="0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67" y="989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Критерии (статистические тесты)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733" y="2266602"/>
            <a:ext cx="111774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Параметрические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себя расчёт параметров конкретного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Непараметрические 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 завязаны на конкретное </a:t>
            </a: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</a:p>
          <a:p>
            <a:pPr algn="just">
              <a:spcAft>
                <a:spcPts val="1800"/>
              </a:spcAft>
              <a:defRPr/>
            </a:pP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мощный критерий это критерий, который при фиксированном размере выборки и фиксированной ошибке первого рода будет давать наименьшую ошибку второго рода</a:t>
            </a:r>
            <a:endParaRPr 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hoosing the right statistical 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9" y="855645"/>
            <a:ext cx="4923083" cy="584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96116" y="6282689"/>
            <a:ext cx="33897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https://www.scribbr.com/statistics/statistical-tests/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4" name="Cross 13"/>
          <p:cNvSpPr/>
          <p:nvPr/>
        </p:nvSpPr>
        <p:spPr bwMode="auto">
          <a:xfrm rot="2640025">
            <a:off x="1303166" y="1614535"/>
            <a:ext cx="4320826" cy="4324278"/>
          </a:xfrm>
          <a:prstGeom prst="plus">
            <a:avLst>
              <a:gd name="adj" fmla="val 44344"/>
            </a:avLst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525058" y="2587301"/>
            <a:ext cx="5260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статистического теста определяется статистической гипотезой !!!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9585" y="224256"/>
            <a:ext cx="642002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Как выбрать статистический тест?</a:t>
            </a:r>
          </a:p>
        </p:txBody>
      </p:sp>
    </p:spTree>
    <p:extLst>
      <p:ext uri="{BB962C8B-B14F-4D97-AF65-F5344CB8AC3E}">
        <p14:creationId xmlns:p14="http://schemas.microsoft.com/office/powerpoint/2010/main" val="27861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2513</Words>
  <Application>Microsoft Office PowerPoint</Application>
  <PresentationFormat>Widescreen</PresentationFormat>
  <Paragraphs>541</Paragraphs>
  <Slides>51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Calibri</vt:lpstr>
      <vt:lpstr>Calibri Light</vt:lpstr>
      <vt:lpstr>Cambria Math</vt:lpstr>
      <vt:lpstr>DIN Alternate Bold</vt:lpstr>
      <vt:lpstr>Myriad Pro</vt:lpstr>
      <vt:lpstr>MyriadPro-Bold</vt:lpstr>
      <vt:lpstr>Times New Roman</vt:lpstr>
      <vt:lpstr>Office Theme</vt:lpstr>
      <vt:lpstr>Классические статистические тесты</vt:lpstr>
      <vt:lpstr>Клиническая и статистическая гипотеза</vt:lpstr>
      <vt:lpstr>Алгоритм проверки статистических гипотез</vt:lpstr>
      <vt:lpstr>Алгоритм проверки статистических гипотез</vt:lpstr>
      <vt:lpstr>Презумпция нулевой гипотезы</vt:lpstr>
      <vt:lpstr>Распределения*</vt:lpstr>
      <vt:lpstr>PowerPoint Presentation</vt:lpstr>
      <vt:lpstr>Критерии (статистические тесты)</vt:lpstr>
      <vt:lpstr>PowerPoint Presentation</vt:lpstr>
      <vt:lpstr>PowerPoint Presentation</vt:lpstr>
      <vt:lpstr>Асимптотические versus Точные тесты</vt:lpstr>
      <vt:lpstr>Z-критерий для среднего (асимптотический)</vt:lpstr>
      <vt:lpstr>Z-критерий для среднего (точный)</vt:lpstr>
      <vt:lpstr>t-критерий для среднего (точный)</vt:lpstr>
      <vt:lpstr>PowerPoint Presentation</vt:lpstr>
      <vt:lpstr>Пример</vt:lpstr>
      <vt:lpstr>t-критерий для среднего (точный). Пример </vt:lpstr>
      <vt:lpstr>t-критерий для среднего (точный). Пример </vt:lpstr>
      <vt:lpstr>PowerPoint Presentation</vt:lpstr>
      <vt:lpstr>PowerPoint Presentation</vt:lpstr>
      <vt:lpstr>Разности средних. Независимые выборки. Пример  </vt:lpstr>
      <vt:lpstr>Разности средних. Независимые выборки. Пример  </vt:lpstr>
      <vt:lpstr>Разности средних. Независимые выборки. Пример  </vt:lpstr>
      <vt:lpstr>PowerPoint Presentation</vt:lpstr>
      <vt:lpstr>Разность средних (зависимые выборки). Пример  </vt:lpstr>
      <vt:lpstr>Резюме</vt:lpstr>
      <vt:lpstr>PowerPoint Presentation</vt:lpstr>
      <vt:lpstr>Z-критерий для доли (асимтотический)</vt:lpstr>
      <vt:lpstr>Z-критерий для доли (асимтотический). Пример</vt:lpstr>
      <vt:lpstr>Z-критерий для доли (асимтотический). Пример</vt:lpstr>
      <vt:lpstr>Z-критерий для доли (асимтотический). Пример</vt:lpstr>
      <vt:lpstr>Точный критерий для доли </vt:lpstr>
      <vt:lpstr>Точный критерий для доли. Пример </vt:lpstr>
      <vt:lpstr>Точный критерий для доли. Пример </vt:lpstr>
      <vt:lpstr>Z-критерий для разности долей для независимых выборок (асимтотический)</vt:lpstr>
      <vt:lpstr>Z-критерий для разности долей для независимых выборок (асимтотический). Пример</vt:lpstr>
      <vt:lpstr>Z-критерий для разности долей для независимых выборок (асимтотический). Пример</vt:lpstr>
      <vt:lpstr>Z-критерий для разности долей для независимых выборок (асимтотический). Пример</vt:lpstr>
      <vt:lpstr>PowerPoint Presentation</vt:lpstr>
      <vt:lpstr>Z-критерий для разности долей для зависимых выборок (асимтотический). Пример</vt:lpstr>
      <vt:lpstr>PowerPoint Presentation</vt:lpstr>
      <vt:lpstr>PowerPoint Presentation</vt:lpstr>
      <vt:lpstr>Резюме</vt:lpstr>
      <vt:lpstr>PowerPoint Presentation</vt:lpstr>
      <vt:lpstr>PowerPoint Presentation</vt:lpstr>
      <vt:lpstr>χ^2  –  критерий для дисперсии (точный). Пример</vt:lpstr>
      <vt:lpstr>Тест Фишера для отношения дисперсий (точный)</vt:lpstr>
      <vt:lpstr>Тест Фишера для отношения дисперсий. Пример</vt:lpstr>
      <vt:lpstr>Тест Фишера для отношения дисперсий. Пример</vt:lpstr>
      <vt:lpstr>Резюме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Классические статистические тесты</dc:title>
  <dc:creator>Admin</dc:creator>
  <cp:lastModifiedBy>Admin</cp:lastModifiedBy>
  <cp:revision>167</cp:revision>
  <dcterms:created xsi:type="dcterms:W3CDTF">2023-11-06T07:02:29Z</dcterms:created>
  <dcterms:modified xsi:type="dcterms:W3CDTF">2023-11-11T19:07:32Z</dcterms:modified>
</cp:coreProperties>
</file>