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sldIdLst>
    <p:sldId id="256" r:id="rId2"/>
    <p:sldId id="258" r:id="rId3"/>
    <p:sldId id="257" r:id="rId4"/>
    <p:sldId id="273" r:id="rId5"/>
    <p:sldId id="269" r:id="rId6"/>
    <p:sldId id="261" r:id="rId7"/>
    <p:sldId id="323" r:id="rId8"/>
    <p:sldId id="263" r:id="rId9"/>
    <p:sldId id="262" r:id="rId10"/>
    <p:sldId id="266" r:id="rId11"/>
    <p:sldId id="335" r:id="rId12"/>
    <p:sldId id="284" r:id="rId13"/>
    <p:sldId id="285" r:id="rId14"/>
    <p:sldId id="286" r:id="rId15"/>
    <p:sldId id="324" r:id="rId16"/>
    <p:sldId id="287" r:id="rId17"/>
    <p:sldId id="340" r:id="rId18"/>
    <p:sldId id="288" r:id="rId19"/>
    <p:sldId id="289" r:id="rId20"/>
    <p:sldId id="290" r:id="rId21"/>
    <p:sldId id="291" r:id="rId22"/>
    <p:sldId id="292" r:id="rId23"/>
    <p:sldId id="341" r:id="rId24"/>
    <p:sldId id="294" r:id="rId25"/>
    <p:sldId id="295" r:id="rId26"/>
    <p:sldId id="293" r:id="rId27"/>
    <p:sldId id="264" r:id="rId28"/>
    <p:sldId id="274" r:id="rId29"/>
    <p:sldId id="275" r:id="rId30"/>
    <p:sldId id="336" r:id="rId31"/>
    <p:sldId id="276" r:id="rId32"/>
    <p:sldId id="304" r:id="rId33"/>
    <p:sldId id="337" r:id="rId34"/>
    <p:sldId id="314" r:id="rId35"/>
    <p:sldId id="265" r:id="rId36"/>
    <p:sldId id="277" r:id="rId37"/>
    <p:sldId id="338" r:id="rId38"/>
    <p:sldId id="278" r:id="rId39"/>
    <p:sldId id="279" r:id="rId40"/>
    <p:sldId id="282" r:id="rId41"/>
    <p:sldId id="281" r:id="rId42"/>
    <p:sldId id="339" r:id="rId43"/>
    <p:sldId id="283" r:id="rId44"/>
    <p:sldId id="325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405" autoAdjust="0"/>
    <p:restoredTop sz="94103" autoAdjust="0"/>
  </p:normalViewPr>
  <p:slideViewPr>
    <p:cSldViewPr snapToGrid="0">
      <p:cViewPr varScale="1">
        <p:scale>
          <a:sx n="68" d="100"/>
          <a:sy n="68" d="100"/>
        </p:scale>
        <p:origin x="54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4FD0B8-4AF6-4099-B2B7-A07315327851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E844EE-26CB-466B-A5F7-3E27D0533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3570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Добрый день уважаемые коллеги !</a:t>
            </a:r>
          </a:p>
          <a:p>
            <a:endParaRPr lang="ru-RU" dirty="0" smtClean="0"/>
          </a:p>
          <a:p>
            <a:r>
              <a:rPr lang="ru-RU" dirty="0" smtClean="0"/>
              <a:t>Несколько слов о себе. Меня зовут</a:t>
            </a:r>
            <a:r>
              <a:rPr lang="ru-RU" baseline="0" dirty="0" smtClean="0"/>
              <a:t> Арнаут Олег. По специальности врач анестезиолог-реаниматолог.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ru-RU" baseline="0" dirty="0" smtClean="0"/>
              <a:t>Всё началось в 2019, когда я приехал на интенсив по Биостатистике, за которой последовала программа переподготовки ИИ по биостатистике 2021, а в 2023 году я закончил магистратуру по </a:t>
            </a:r>
            <a:r>
              <a:rPr lang="en-GB" baseline="0" dirty="0" smtClean="0"/>
              <a:t>Data Science </a:t>
            </a:r>
            <a:r>
              <a:rPr lang="ru-RU" baseline="0" dirty="0" smtClean="0"/>
              <a:t>ВШЭ профиль разработка </a:t>
            </a:r>
            <a:r>
              <a:rPr lang="en-GB" baseline="0" dirty="0" smtClean="0"/>
              <a:t>ML </a:t>
            </a:r>
            <a:r>
              <a:rPr lang="ru-RU" baseline="0" dirty="0" smtClean="0"/>
              <a:t>моделей. </a:t>
            </a:r>
          </a:p>
          <a:p>
            <a:endParaRPr lang="ru-RU" baseline="0" dirty="0" smtClean="0"/>
          </a:p>
          <a:p>
            <a:r>
              <a:rPr lang="ru-RU" baseline="0" dirty="0" smtClean="0"/>
              <a:t>Вообще я больше работаю на питоне, но если есть необходимость могу перейти в </a:t>
            </a:r>
            <a:r>
              <a:rPr lang="en-US" baseline="0" dirty="0" smtClean="0"/>
              <a:t>R. </a:t>
            </a:r>
            <a:r>
              <a:rPr lang="ru-RU" baseline="0" dirty="0" smtClean="0"/>
              <a:t>Поскольку я не математик, прошу не судить строго за некоторые неточности в изложенном материале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E844EE-26CB-466B-A5F7-3E27D05339A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3599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1. Асимптотические, не предполагает конкретного распреления, но не должно быть аномалий и она должна быть достаточно большой2. Точные, важно понимать откуда пришла выборкаНет аномалий и выборка большая - первый  вариантЕсли есть и или выборка маленькая надо проверить дополнительные утверждений - второй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E844EE-26CB-466B-A5F7-3E27D05339A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1423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E844EE-26CB-466B-A5F7-3E27D05339A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0753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ru-RU" sz="1200" dirty="0" smtClean="0">
                    <a:solidFill>
                      <a:srgbClr val="C0504D"/>
                    </a:solidFill>
                  </a:rPr>
                  <a:t>Критерий точный, используется предположение о нормальности выборки</a:t>
                </a:r>
                <a:r>
                  <a:rPr lang="en-US" sz="1200" baseline="0" dirty="0" smtClean="0">
                    <a:solidFill>
                      <a:srgbClr val="C0504D"/>
                    </a:solidFill>
                  </a:rPr>
                  <a:t> </a:t>
                </a:r>
                <a:r>
                  <a:rPr lang="ru-RU" sz="1200" dirty="0" smtClean="0">
                    <a:solidFill>
                      <a:srgbClr val="C0504D"/>
                    </a:solidFill>
                  </a:rPr>
                  <a:t>и известности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200" i="1">
                            <a:solidFill>
                              <a:srgbClr val="C0504D"/>
                            </a:solidFill>
                            <a:latin typeface="Cambria Math" panose="02040503050406030204" pitchFamily="18" charset="0"/>
                            <a:ea typeface="Cambria Math"/>
                            <a:cs typeface="Cambria Math"/>
                          </a:rPr>
                        </m:ctrlPr>
                      </m:sSupPr>
                      <m:e>
                        <m:r>
                          <a:rPr lang="en-US" sz="1200" i="1">
                            <a:solidFill>
                              <a:srgbClr val="C0504D"/>
                            </a:solidFill>
                            <a:latin typeface="Cambria Math"/>
                          </a:rPr>
                          <m:t>𝜎</m:t>
                        </m:r>
                      </m:e>
                      <m:sup>
                        <m:r>
                          <a:rPr lang="en-US" sz="1200" i="1">
                            <a:solidFill>
                              <a:srgbClr val="C0504D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ru-RU" sz="1200" dirty="0" smtClean="0">
                    <a:solidFill>
                      <a:srgbClr val="C0504D"/>
                    </a:solidFill>
                  </a:rPr>
                  <a:t>Критерий точный, используется предположение </a:t>
                </a:r>
                <a:br>
                  <a:rPr lang="ru-RU" sz="1200" dirty="0" smtClean="0">
                    <a:solidFill>
                      <a:srgbClr val="C0504D"/>
                    </a:solidFill>
                  </a:rPr>
                </a:br>
                <a:r>
                  <a:rPr lang="ru-RU" sz="1200" dirty="0" smtClean="0">
                    <a:solidFill>
                      <a:srgbClr val="C0504D"/>
                    </a:solidFill>
                  </a:rPr>
                  <a:t>о нормальности выборки</a:t>
                </a:r>
                <a:br>
                  <a:rPr lang="ru-RU" sz="1200" dirty="0" smtClean="0">
                    <a:solidFill>
                      <a:srgbClr val="C0504D"/>
                    </a:solidFill>
                  </a:rPr>
                </a:br>
                <a:r>
                  <a:rPr lang="ru-RU" sz="1200" dirty="0" smtClean="0">
                    <a:solidFill>
                      <a:srgbClr val="C0504D"/>
                    </a:solidFill>
                  </a:rPr>
                  <a:t>и известности </a:t>
                </a:r>
                <a:r>
                  <a:rPr lang="en-US" sz="1200" i="0">
                    <a:solidFill>
                      <a:srgbClr val="C0504D"/>
                    </a:solidFill>
                    <a:latin typeface="Cambria Math"/>
                  </a:rPr>
                  <a:t>𝜎</a:t>
                </a:r>
                <a:r>
                  <a:rPr lang="en-US" sz="1200" i="0">
                    <a:solidFill>
                      <a:srgbClr val="C0504D"/>
                    </a:solidFill>
                    <a:latin typeface="Cambria Math" panose="02040503050406030204" pitchFamily="18" charset="0"/>
                    <a:ea typeface="Cambria Math"/>
                  </a:rPr>
                  <a:t>^</a:t>
                </a:r>
                <a:r>
                  <a:rPr lang="en-US" sz="1200" i="0">
                    <a:solidFill>
                      <a:srgbClr val="C0504D"/>
                    </a:solidFill>
                    <a:latin typeface="Cambria Math"/>
                  </a:rPr>
                  <a:t>2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E844EE-26CB-466B-A5F7-3E27D05339A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8371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dirty="0" smtClean="0">
                <a:solidFill>
                  <a:srgbClr val="C0504D"/>
                </a:solidFill>
              </a:rPr>
              <a:t>Критерий точный, используется предположение о нормальности выборки</a:t>
            </a:r>
            <a:endParaRPr lang="ru-RU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E844EE-26CB-466B-A5F7-3E27D05339A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3763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E844EE-26CB-466B-A5F7-3E27D05339A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7477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E844EE-26CB-466B-A5F7-3E27D05339A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6451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Самостоятельно</a:t>
            </a:r>
            <a:r>
              <a:rPr lang="ru-RU" baseline="0" dirty="0" smtClean="0"/>
              <a:t> расчитать </a:t>
            </a:r>
            <a:r>
              <a:rPr lang="en-GB" baseline="0" dirty="0" smtClean="0"/>
              <a:t>t</a:t>
            </a:r>
            <a:r>
              <a:rPr lang="ru-RU" baseline="0" dirty="0" smtClean="0"/>
              <a:t> и </a:t>
            </a:r>
            <a:r>
              <a:rPr lang="en-US" baseline="0" dirty="0" smtClean="0"/>
              <a:t>z</a:t>
            </a:r>
            <a:r>
              <a:rPr lang="ru-RU" baseline="0" dirty="0" smtClean="0"/>
              <a:t>, построить графики</a:t>
            </a:r>
            <a:r>
              <a:rPr lang="en-GB" baseline="0" dirty="0" smtClean="0"/>
              <a:t> </a:t>
            </a:r>
            <a:r>
              <a:rPr lang="ru-RU" baseline="0" dirty="0" smtClean="0"/>
              <a:t>и сделать вывод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E844EE-26CB-466B-A5F7-3E27D05339A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7590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Самостоятельно</a:t>
            </a:r>
            <a:r>
              <a:rPr lang="ru-RU" baseline="0" dirty="0" smtClean="0"/>
              <a:t> расчитать </a:t>
            </a:r>
            <a:r>
              <a:rPr lang="en-GB" baseline="0" dirty="0" smtClean="0"/>
              <a:t>t</a:t>
            </a:r>
            <a:r>
              <a:rPr lang="ru-RU" baseline="0" dirty="0" smtClean="0"/>
              <a:t> и </a:t>
            </a:r>
            <a:r>
              <a:rPr lang="en-US" baseline="0" dirty="0" smtClean="0"/>
              <a:t>z</a:t>
            </a:r>
            <a:r>
              <a:rPr lang="ru-RU" baseline="0" dirty="0" smtClean="0"/>
              <a:t>, построить графики</a:t>
            </a:r>
            <a:r>
              <a:rPr lang="en-GB" baseline="0" dirty="0" smtClean="0"/>
              <a:t> </a:t>
            </a:r>
            <a:r>
              <a:rPr lang="ru-RU" baseline="0" dirty="0" smtClean="0"/>
              <a:t>и сделать вывод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E844EE-26CB-466B-A5F7-3E27D05339A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845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E844EE-26CB-466B-A5F7-3E27D05339A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99670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E844EE-26CB-466B-A5F7-3E27D05339A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0956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Прежде чем мы начнём говорить о статистических тестах (критериях), позволю себе напомнить основные моменты связанные</a:t>
            </a:r>
            <a:r>
              <a:rPr lang="ru-RU" baseline="0" dirty="0" smtClean="0"/>
              <a:t> с тестированием гипотез. Начнём с определений</a:t>
            </a:r>
          </a:p>
          <a:p>
            <a:endParaRPr lang="ru-RU" baseline="0" dirty="0" smtClean="0"/>
          </a:p>
          <a:p>
            <a:r>
              <a:rPr lang="ru-RU" baseline="0" dirty="0" smtClean="0"/>
              <a:t>Можем ли мы проверить клиническую гипотезу?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E844EE-26CB-466B-A5F7-3E27D05339A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8837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Повторите задачу</a:t>
            </a:r>
            <a:r>
              <a:rPr lang="ru-RU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E844EE-26CB-466B-A5F7-3E27D05339A0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20083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Повторите задачу</a:t>
            </a:r>
            <a:r>
              <a:rPr lang="ru-RU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E844EE-26CB-466B-A5F7-3E27D05339A0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44382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Самостоятельно</a:t>
            </a:r>
            <a:r>
              <a:rPr lang="ru-RU" baseline="0" dirty="0" smtClean="0"/>
              <a:t> расчитать </a:t>
            </a:r>
            <a:r>
              <a:rPr lang="en-GB" baseline="0" dirty="0" smtClean="0"/>
              <a:t>Z</a:t>
            </a:r>
            <a:r>
              <a:rPr lang="ru-RU" baseline="0" dirty="0" smtClean="0"/>
              <a:t>, построить график</a:t>
            </a:r>
            <a:r>
              <a:rPr lang="en-GB" baseline="0" dirty="0" smtClean="0"/>
              <a:t> </a:t>
            </a:r>
            <a:r>
              <a:rPr lang="ru-RU" baseline="0" dirty="0" smtClean="0"/>
              <a:t>и сделать вывод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E844EE-26CB-466B-A5F7-3E27D05339A0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60245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Самостоятельно</a:t>
            </a:r>
            <a:r>
              <a:rPr lang="ru-RU" baseline="0" dirty="0" smtClean="0"/>
              <a:t> расчитать </a:t>
            </a:r>
            <a:r>
              <a:rPr lang="en-GB" baseline="0" dirty="0" smtClean="0"/>
              <a:t>Z</a:t>
            </a:r>
            <a:r>
              <a:rPr lang="ru-RU" baseline="0" dirty="0" smtClean="0"/>
              <a:t>, построить график</a:t>
            </a:r>
            <a:r>
              <a:rPr lang="en-GB" baseline="0" dirty="0" smtClean="0"/>
              <a:t> </a:t>
            </a:r>
            <a:r>
              <a:rPr lang="ru-RU" baseline="0" dirty="0" smtClean="0"/>
              <a:t>и сделать вывод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E844EE-26CB-466B-A5F7-3E27D05339A0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01064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E844EE-26CB-466B-A5F7-3E27D05339A0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66971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Самостоятельно</a:t>
            </a:r>
            <a:r>
              <a:rPr lang="ru-RU" baseline="0" dirty="0" smtClean="0"/>
              <a:t> расчитать </a:t>
            </a:r>
            <a:r>
              <a:rPr lang="en-GB" baseline="0" dirty="0" smtClean="0"/>
              <a:t>Z</a:t>
            </a:r>
            <a:r>
              <a:rPr lang="ru-RU" baseline="0" dirty="0" smtClean="0"/>
              <a:t>, построить график</a:t>
            </a:r>
            <a:r>
              <a:rPr lang="en-GB" baseline="0" dirty="0" smtClean="0"/>
              <a:t> </a:t>
            </a:r>
            <a:r>
              <a:rPr lang="ru-RU" baseline="0" dirty="0" smtClean="0"/>
              <a:t>и сделать вывод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E844EE-26CB-466B-A5F7-3E27D05339A0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42875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Самостоятельно</a:t>
            </a:r>
            <a:r>
              <a:rPr lang="ru-RU" baseline="0" dirty="0" smtClean="0"/>
              <a:t> расчитать </a:t>
            </a:r>
            <a:r>
              <a:rPr lang="en-GB" baseline="0" dirty="0" smtClean="0"/>
              <a:t>Z</a:t>
            </a:r>
            <a:r>
              <a:rPr lang="ru-RU" baseline="0" dirty="0" smtClean="0"/>
              <a:t>, построить график</a:t>
            </a:r>
            <a:r>
              <a:rPr lang="en-GB" baseline="0" dirty="0" smtClean="0"/>
              <a:t> </a:t>
            </a:r>
            <a:r>
              <a:rPr lang="ru-RU" baseline="0" dirty="0" smtClean="0"/>
              <a:t>и сделать вывод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E844EE-26CB-466B-A5F7-3E27D05339A0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32432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dirty="0" smtClean="0">
                <a:solidFill>
                  <a:srgbClr val="C0504D"/>
                </a:solidFill>
              </a:rPr>
              <a:t>С помощью ровно этих же статистик мы до этого строили для долей асимптотические доверительные интервалы</a:t>
            </a:r>
            <a:endParaRPr lang="ru-RU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E844EE-26CB-466B-A5F7-3E27D05339A0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866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Как</a:t>
            </a:r>
            <a:r>
              <a:rPr lang="ru-RU" baseline="0" dirty="0" smtClean="0"/>
              <a:t> бы вы проитерпретировали полученный результат</a:t>
            </a:r>
            <a:r>
              <a:rPr lang="en-US" baseline="0" dirty="0" smtClean="0"/>
              <a:t>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E844EE-26CB-466B-A5F7-3E27D05339A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2990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E844EE-26CB-466B-A5F7-3E27D05339A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3340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dirty="0" smtClean="0">
                <a:solidFill>
                  <a:srgbClr val="C0504D"/>
                </a:solidFill>
              </a:rPr>
              <a:t>Вывод </a:t>
            </a:r>
            <a:r>
              <a:rPr lang="en-US" sz="1200" dirty="0" smtClean="0">
                <a:solidFill>
                  <a:srgbClr val="C0504D"/>
                </a:solidFill>
              </a:rPr>
              <a:t>“</a:t>
            </a:r>
            <a:r>
              <a:rPr lang="ru-RU" sz="1200" dirty="0" smtClean="0">
                <a:solidFill>
                  <a:srgbClr val="C0504D"/>
                </a:solidFill>
              </a:rPr>
              <a:t>данные противоречат гипотезе</a:t>
            </a:r>
            <a:r>
              <a:rPr lang="en-US" sz="1200" dirty="0" smtClean="0">
                <a:solidFill>
                  <a:srgbClr val="C0504D"/>
                </a:solidFill>
              </a:rPr>
              <a:t>” </a:t>
            </a:r>
            <a:r>
              <a:rPr lang="ru-RU" sz="1200" dirty="0" smtClean="0">
                <a:solidFill>
                  <a:srgbClr val="C0504D"/>
                </a:solidFill>
              </a:rPr>
              <a:t>всегда весомее и категоричнее</a:t>
            </a:r>
            <a:r>
              <a:rPr lang="en-US" sz="1200" dirty="0" smtClean="0">
                <a:solidFill>
                  <a:srgbClr val="C0504D"/>
                </a:solidFill>
              </a:rPr>
              <a:t>,</a:t>
            </a:r>
            <a:r>
              <a:rPr lang="ru-RU" sz="1200" dirty="0" smtClean="0">
                <a:solidFill>
                  <a:srgbClr val="C0504D"/>
                </a:solidFill>
              </a:rPr>
              <a:t> чем </a:t>
            </a:r>
            <a:r>
              <a:rPr lang="en-US" sz="1200" dirty="0" smtClean="0">
                <a:solidFill>
                  <a:srgbClr val="C0504D"/>
                </a:solidFill>
              </a:rPr>
              <a:t>“</a:t>
            </a:r>
            <a:r>
              <a:rPr lang="ru-RU" sz="1200" dirty="0" smtClean="0">
                <a:solidFill>
                  <a:srgbClr val="C0504D"/>
                </a:solidFill>
              </a:rPr>
              <a:t>данные </a:t>
            </a:r>
            <a:r>
              <a:rPr lang="ru-RU" sz="1200" b="1" dirty="0" smtClean="0">
                <a:solidFill>
                  <a:srgbClr val="C0504D"/>
                </a:solidFill>
              </a:rPr>
              <a:t>не</a:t>
            </a:r>
            <a:r>
              <a:rPr lang="ru-RU" sz="1200" dirty="0" smtClean="0">
                <a:solidFill>
                  <a:srgbClr val="C0504D"/>
                </a:solidFill>
              </a:rPr>
              <a:t> противоречат гипотезе</a:t>
            </a:r>
            <a:r>
              <a:rPr lang="en-US" sz="1200" dirty="0" smtClean="0">
                <a:solidFill>
                  <a:srgbClr val="C0504D"/>
                </a:solidFill>
              </a:rPr>
              <a:t>” </a:t>
            </a:r>
            <a:endParaRPr lang="ru-RU" sz="1200" dirty="0" smtClean="0">
              <a:solidFill>
                <a:srgbClr val="C0504D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E844EE-26CB-466B-A5F7-3E27D05339A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1835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Непрерывная</a:t>
            </a:r>
            <a:r>
              <a:rPr lang="ru-RU" baseline="0" dirty="0" smtClean="0"/>
              <a:t> и дискретная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E844EE-26CB-466B-A5F7-3E27D05339A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7415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Разберём</a:t>
            </a:r>
            <a:r>
              <a:rPr lang="ru-RU" baseline="0" dirty="0" smtClean="0"/>
              <a:t> одно непрерывное и одно дискретное распределение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E844EE-26CB-466B-A5F7-3E27D05339A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4338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Параметрические методы: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Эти методы предполагают, что данные следуют определенному параметрическому распределению, такому как нормальное, биномиальное, экспоненциальное и др.</a:t>
            </a:r>
          </a:p>
          <a:p>
            <a:pPr lvl="1"/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Параметрические методы оценивают параметры этого распределения (например, среднее и стандартное отклонение для нормального распределения).</a:t>
            </a:r>
          </a:p>
          <a:p>
            <a:pPr lvl="1"/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Параметрические методы могут быть более мощными, если данные действительно соответствуют выбранной модели.</a:t>
            </a:r>
          </a:p>
          <a:p>
            <a:pPr lvl="1"/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Каждая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из них имеет некие параметры, такие как дисперсия, матожидание и так далее и отталкиваясь от них мы понимаем как построить соответствующее распределение и как следствие имеем возможность тестировать гипотезы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Непараметрические методы: РАСПРЕДЕЛЕНИЕ</a:t>
            </a:r>
            <a:r>
              <a:rPr lang="ru-RU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МОЖЕТ БЫИТ НЕСТАНДАРОНЫМ И ЦПТ МОЖЕТ НЕ РАБОТАТЬ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Эти методы не предполагают определенного параметрического распределения и не оценивают его параметры.</a:t>
            </a:r>
          </a:p>
          <a:p>
            <a:pPr lvl="1"/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Непараметрические методы часто используются, когда данные не имеют явной структуры, не следуют известному распределению или не удовлетворяют предположениям параметрических методов.</a:t>
            </a:r>
          </a:p>
          <a:p>
            <a:pPr lvl="1"/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Непараметрические методы могут быть менее мощными, но более устойчивыми к нарушению предположений.</a:t>
            </a:r>
          </a:p>
          <a:p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Тест согласия: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Тест согласия является частью статистического анализа, в которой проверяется, насколько хорошо наблюдаемые данные соответствуют какой-то теоретической модели или распределению.</a:t>
            </a:r>
          </a:p>
          <a:p>
            <a:pPr lvl="1"/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случае параметрических методов тест согласия используется для проверки гипотезы о том, что данные соответствуют определенному параметрическому распределению.</a:t>
            </a:r>
          </a:p>
          <a:p>
            <a:pPr lvl="1"/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случае непараметрических методов, тест согласия может проверять более общую гипотезу о согласии данных с каким-либо распределением, но без конкретных параметров.</a:t>
            </a:r>
          </a:p>
          <a:p>
            <a:pPr lvl="1"/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Данные соответствуют некоторой модели и она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E844EE-26CB-466B-A5F7-3E27D05339A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2925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E844EE-26CB-466B-A5F7-3E27D05339A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493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2237B-8CA0-492C-A9B8-4EDC5393E64A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B9250-6DB7-4FDA-806E-ABEF8FA20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020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2237B-8CA0-492C-A9B8-4EDC5393E64A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B9250-6DB7-4FDA-806E-ABEF8FA20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943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2237B-8CA0-492C-A9B8-4EDC5393E64A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B9250-6DB7-4FDA-806E-ABEF8FA20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406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2237B-8CA0-492C-A9B8-4EDC5393E64A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B9250-6DB7-4FDA-806E-ABEF8FA20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377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2237B-8CA0-492C-A9B8-4EDC5393E64A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B9250-6DB7-4FDA-806E-ABEF8FA20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3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2237B-8CA0-492C-A9B8-4EDC5393E64A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B9250-6DB7-4FDA-806E-ABEF8FA20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273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2237B-8CA0-492C-A9B8-4EDC5393E64A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B9250-6DB7-4FDA-806E-ABEF8FA20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214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2237B-8CA0-492C-A9B8-4EDC5393E64A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B9250-6DB7-4FDA-806E-ABEF8FA20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676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2237B-8CA0-492C-A9B8-4EDC5393E64A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B9250-6DB7-4FDA-806E-ABEF8FA20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85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2237B-8CA0-492C-A9B8-4EDC5393E64A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B9250-6DB7-4FDA-806E-ABEF8FA20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802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2237B-8CA0-492C-A9B8-4EDC5393E64A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B9250-6DB7-4FDA-806E-ABEF8FA20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45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22237B-8CA0-492C-A9B8-4EDC5393E64A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FB9250-6DB7-4FDA-806E-ABEF8FA20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06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openxmlformats.org/officeDocument/2006/relationships/image" Target="../media/image17.png"/><Relationship Id="rId4" Type="http://schemas.openxmlformats.org/officeDocument/2006/relationships/image" Target="../media/image13.png"/><Relationship Id="rId9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2.png"/><Relationship Id="rId5" Type="http://schemas.openxmlformats.org/officeDocument/2006/relationships/image" Target="../media/image20.png"/><Relationship Id="rId10" Type="http://schemas.openxmlformats.org/officeDocument/2006/relationships/image" Target="../media/image1.png"/><Relationship Id="rId4" Type="http://schemas.openxmlformats.org/officeDocument/2006/relationships/image" Target="../media/image19.png"/><Relationship Id="rId9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3.png"/><Relationship Id="rId7" Type="http://schemas.openxmlformats.org/officeDocument/2006/relationships/image" Target="../media/image16.png"/><Relationship Id="rId12" Type="http://schemas.openxmlformats.org/officeDocument/2006/relationships/image" Target="../media/image3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9.png"/><Relationship Id="rId5" Type="http://schemas.openxmlformats.org/officeDocument/2006/relationships/image" Target="../media/image25.png"/><Relationship Id="rId10" Type="http://schemas.openxmlformats.org/officeDocument/2006/relationships/image" Target="../media/image28.png"/><Relationship Id="rId4" Type="http://schemas.openxmlformats.org/officeDocument/2006/relationships/image" Target="../media/image24.png"/><Relationship Id="rId9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31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86.png"/><Relationship Id="rId10" Type="http://schemas.openxmlformats.org/officeDocument/2006/relationships/image" Target="../media/image35.png"/><Relationship Id="rId4" Type="http://schemas.openxmlformats.org/officeDocument/2006/relationships/image" Target="../media/image85.png"/><Relationship Id="rId9" Type="http://schemas.openxmlformats.org/officeDocument/2006/relationships/image" Target="../media/image34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31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6.png"/><Relationship Id="rId4" Type="http://schemas.openxmlformats.org/officeDocument/2006/relationships/image" Target="../media/image85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8.png"/><Relationship Id="rId7" Type="http://schemas.openxmlformats.org/officeDocument/2006/relationships/image" Target="../media/image40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42.png"/><Relationship Id="rId5" Type="http://schemas.openxmlformats.org/officeDocument/2006/relationships/image" Target="../media/image15.png"/><Relationship Id="rId10" Type="http://schemas.openxmlformats.org/officeDocument/2006/relationships/image" Target="../media/image2.png"/><Relationship Id="rId4" Type="http://schemas.openxmlformats.org/officeDocument/2006/relationships/image" Target="../media/image39.png"/><Relationship Id="rId9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103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102.png"/><Relationship Id="rId7" Type="http://schemas.openxmlformats.org/officeDocument/2006/relationships/image" Target="../media/image36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10" Type="http://schemas.openxmlformats.org/officeDocument/2006/relationships/image" Target="../media/image51.png"/><Relationship Id="rId4" Type="http://schemas.openxmlformats.org/officeDocument/2006/relationships/image" Target="../media/image103.png"/><Relationship Id="rId9" Type="http://schemas.openxmlformats.org/officeDocument/2006/relationships/image" Target="../media/image5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55.png"/><Relationship Id="rId7" Type="http://schemas.openxmlformats.org/officeDocument/2006/relationships/image" Target="../media/image5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11" Type="http://schemas.openxmlformats.org/officeDocument/2006/relationships/image" Target="../media/image62.png"/><Relationship Id="rId5" Type="http://schemas.openxmlformats.org/officeDocument/2006/relationships/image" Target="../media/image57.png"/><Relationship Id="rId10" Type="http://schemas.openxmlformats.org/officeDocument/2006/relationships/image" Target="../media/image61.png"/><Relationship Id="rId4" Type="http://schemas.openxmlformats.org/officeDocument/2006/relationships/image" Target="../media/image56.png"/><Relationship Id="rId9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64.png"/><Relationship Id="rId7" Type="http://schemas.openxmlformats.org/officeDocument/2006/relationships/image" Target="../media/image1710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png"/><Relationship Id="rId11" Type="http://schemas.openxmlformats.org/officeDocument/2006/relationships/image" Target="../media/image68.png"/><Relationship Id="rId5" Type="http://schemas.openxmlformats.org/officeDocument/2006/relationships/image" Target="../media/image66.png"/><Relationship Id="rId10" Type="http://schemas.openxmlformats.org/officeDocument/2006/relationships/image" Target="../media/image2.png"/><Relationship Id="rId4" Type="http://schemas.openxmlformats.org/officeDocument/2006/relationships/image" Target="../media/image65.png"/><Relationship Id="rId9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5.png"/><Relationship Id="rId7" Type="http://schemas.openxmlformats.org/officeDocument/2006/relationships/image" Target="../media/image70.png"/><Relationship Id="rId2" Type="http://schemas.openxmlformats.org/officeDocument/2006/relationships/image" Target="../media/image12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0.png"/><Relationship Id="rId4" Type="http://schemas.openxmlformats.org/officeDocument/2006/relationships/image" Target="../media/image210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3" Type="http://schemas.openxmlformats.org/officeDocument/2006/relationships/image" Target="../media/image205.png"/><Relationship Id="rId7" Type="http://schemas.openxmlformats.org/officeDocument/2006/relationships/image" Target="../media/image700.png"/><Relationship Id="rId2" Type="http://schemas.openxmlformats.org/officeDocument/2006/relationships/image" Target="../media/image12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0.png"/><Relationship Id="rId5" Type="http://schemas.openxmlformats.org/officeDocument/2006/relationships/image" Target="../media/image67.png"/><Relationship Id="rId4" Type="http://schemas.openxmlformats.org/officeDocument/2006/relationships/image" Target="../media/image210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3" Type="http://schemas.openxmlformats.org/officeDocument/2006/relationships/image" Target="../media/image72.png"/><Relationship Id="rId7" Type="http://schemas.openxmlformats.org/officeDocument/2006/relationships/image" Target="../media/image74.png"/><Relationship Id="rId2" Type="http://schemas.openxmlformats.org/officeDocument/2006/relationships/image" Target="../media/image12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png"/><Relationship Id="rId11" Type="http://schemas.openxmlformats.org/officeDocument/2006/relationships/image" Target="../media/image76.png"/><Relationship Id="rId5" Type="http://schemas.openxmlformats.org/officeDocument/2006/relationships/image" Target="../media/image66.png"/><Relationship Id="rId10" Type="http://schemas.openxmlformats.org/officeDocument/2006/relationships/image" Target="../media/image5.png"/><Relationship Id="rId4" Type="http://schemas.openxmlformats.org/officeDocument/2006/relationships/image" Target="../media/image73.png"/><Relationship Id="rId9" Type="http://schemas.openxmlformats.org/officeDocument/2006/relationships/image" Target="../media/image750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7" Type="http://schemas.openxmlformats.org/officeDocument/2006/relationships/image" Target="../media/image7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8.png"/><Relationship Id="rId5" Type="http://schemas.openxmlformats.org/officeDocument/2006/relationships/image" Target="../media/image77.png"/><Relationship Id="rId4" Type="http://schemas.openxmlformats.org/officeDocument/2006/relationships/image" Target="../media/image760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3" Type="http://schemas.openxmlformats.org/officeDocument/2006/relationships/image" Target="../media/image67.png"/><Relationship Id="rId7" Type="http://schemas.openxmlformats.org/officeDocument/2006/relationships/image" Target="../media/image7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8.png"/><Relationship Id="rId5" Type="http://schemas.openxmlformats.org/officeDocument/2006/relationships/image" Target="../media/image77.png"/><Relationship Id="rId4" Type="http://schemas.openxmlformats.org/officeDocument/2006/relationships/image" Target="../media/image760.png"/><Relationship Id="rId9" Type="http://schemas.openxmlformats.org/officeDocument/2006/relationships/image" Target="../media/image81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png"/><Relationship Id="rId13" Type="http://schemas.openxmlformats.org/officeDocument/2006/relationships/image" Target="../media/image90.png"/><Relationship Id="rId3" Type="http://schemas.openxmlformats.org/officeDocument/2006/relationships/image" Target="../media/image66.png"/><Relationship Id="rId7" Type="http://schemas.openxmlformats.org/officeDocument/2006/relationships/image" Target="../media/image84.png"/><Relationship Id="rId12" Type="http://schemas.openxmlformats.org/officeDocument/2006/relationships/image" Target="../media/image2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0.png"/><Relationship Id="rId11" Type="http://schemas.openxmlformats.org/officeDocument/2006/relationships/image" Target="../media/image1.png"/><Relationship Id="rId5" Type="http://schemas.openxmlformats.org/officeDocument/2006/relationships/image" Target="../media/image83.png"/><Relationship Id="rId10" Type="http://schemas.openxmlformats.org/officeDocument/2006/relationships/image" Target="../media/image89.png"/><Relationship Id="rId4" Type="http://schemas.openxmlformats.org/officeDocument/2006/relationships/image" Target="../media/image67.png"/><Relationship Id="rId9" Type="http://schemas.openxmlformats.org/officeDocument/2006/relationships/image" Target="../media/image88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0.png"/><Relationship Id="rId3" Type="http://schemas.openxmlformats.org/officeDocument/2006/relationships/image" Target="../media/image91.png"/><Relationship Id="rId7" Type="http://schemas.openxmlformats.org/officeDocument/2006/relationships/image" Target="../media/image35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0.png"/><Relationship Id="rId5" Type="http://schemas.openxmlformats.org/officeDocument/2006/relationships/image" Target="../media/image330.png"/><Relationship Id="rId10" Type="http://schemas.openxmlformats.org/officeDocument/2006/relationships/image" Target="../media/image380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0.png"/><Relationship Id="rId3" Type="http://schemas.openxmlformats.org/officeDocument/2006/relationships/image" Target="../media/image91.png"/><Relationship Id="rId7" Type="http://schemas.openxmlformats.org/officeDocument/2006/relationships/image" Target="../media/image350.png"/><Relationship Id="rId12" Type="http://schemas.openxmlformats.org/officeDocument/2006/relationships/image" Target="../media/image9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0.png"/><Relationship Id="rId11" Type="http://schemas.openxmlformats.org/officeDocument/2006/relationships/image" Target="../media/image92.png"/><Relationship Id="rId5" Type="http://schemas.openxmlformats.org/officeDocument/2006/relationships/image" Target="../media/image330.png"/><Relationship Id="rId10" Type="http://schemas.openxmlformats.org/officeDocument/2006/relationships/image" Target="../media/image380.png"/><Relationship Id="rId4" Type="http://schemas.openxmlformats.org/officeDocument/2006/relationships/image" Target="../media/image67.png"/><Relationship Id="rId9" Type="http://schemas.openxmlformats.org/officeDocument/2006/relationships/image" Target="../media/image370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png"/><Relationship Id="rId3" Type="http://schemas.openxmlformats.org/officeDocument/2006/relationships/image" Target="../media/image410.png"/><Relationship Id="rId7" Type="http://schemas.openxmlformats.org/officeDocument/2006/relationships/image" Target="../media/image9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0.png"/><Relationship Id="rId11" Type="http://schemas.openxmlformats.org/officeDocument/2006/relationships/image" Target="../media/image99.png"/><Relationship Id="rId5" Type="http://schemas.openxmlformats.org/officeDocument/2006/relationships/image" Target="../media/image94.png"/><Relationship Id="rId10" Type="http://schemas.openxmlformats.org/officeDocument/2006/relationships/image" Target="../media/image98.png"/><Relationship Id="rId4" Type="http://schemas.openxmlformats.org/officeDocument/2006/relationships/image" Target="../media/image420.png"/><Relationship Id="rId9" Type="http://schemas.openxmlformats.org/officeDocument/2006/relationships/image" Target="../media/image9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0.png"/><Relationship Id="rId3" Type="http://schemas.openxmlformats.org/officeDocument/2006/relationships/image" Target="../media/image510.png"/><Relationship Id="rId7" Type="http://schemas.openxmlformats.org/officeDocument/2006/relationships/image" Target="../media/image55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0.png"/><Relationship Id="rId5" Type="http://schemas.openxmlformats.org/officeDocument/2006/relationships/image" Target="../media/image530.png"/><Relationship Id="rId10" Type="http://schemas.openxmlformats.org/officeDocument/2006/relationships/image" Target="../media/image580.png"/><Relationship Id="rId4" Type="http://schemas.openxmlformats.org/officeDocument/2006/relationships/image" Target="../media/image520.png"/><Relationship Id="rId9" Type="http://schemas.openxmlformats.org/officeDocument/2006/relationships/image" Target="../media/image570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0.png"/><Relationship Id="rId13" Type="http://schemas.openxmlformats.org/officeDocument/2006/relationships/image" Target="../media/image104.png"/><Relationship Id="rId3" Type="http://schemas.openxmlformats.org/officeDocument/2006/relationships/image" Target="../media/image510.png"/><Relationship Id="rId7" Type="http://schemas.openxmlformats.org/officeDocument/2006/relationships/image" Target="../media/image550.png"/><Relationship Id="rId12" Type="http://schemas.openxmlformats.org/officeDocument/2006/relationships/image" Target="../media/image10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0.png"/><Relationship Id="rId11" Type="http://schemas.openxmlformats.org/officeDocument/2006/relationships/image" Target="../media/image590.png"/><Relationship Id="rId5" Type="http://schemas.openxmlformats.org/officeDocument/2006/relationships/image" Target="../media/image530.png"/><Relationship Id="rId10" Type="http://schemas.openxmlformats.org/officeDocument/2006/relationships/image" Target="../media/image580.png"/><Relationship Id="rId4" Type="http://schemas.openxmlformats.org/officeDocument/2006/relationships/image" Target="../media/image520.png"/><Relationship Id="rId9" Type="http://schemas.openxmlformats.org/officeDocument/2006/relationships/image" Target="../media/image570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16576"/>
            <a:ext cx="9144000" cy="2387600"/>
          </a:xfrm>
        </p:spPr>
        <p:txBody>
          <a:bodyPr>
            <a:normAutofit/>
          </a:bodyPr>
          <a:lstStyle/>
          <a:p>
            <a:r>
              <a:rPr lang="ru-RU" sz="3200" dirty="0" smtClean="0">
                <a:latin typeface="Arial Black" panose="020B0A04020102020204" pitchFamily="34" charset="0"/>
                <a:cs typeface="Times New Roman" panose="02020603050405020304" pitchFamily="18" charset="0"/>
              </a:rPr>
              <a:t>Классические статистические тесты</a:t>
            </a:r>
            <a:endParaRPr lang="en-US" sz="3200" dirty="0">
              <a:latin typeface="Arial Black" panose="020B0A040201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74281" y="5650232"/>
            <a:ext cx="3669476" cy="738469"/>
          </a:xfrm>
        </p:spPr>
        <p:txBody>
          <a:bodyPr>
            <a:normAutofit fontScale="85000" lnSpcReduction="10000"/>
          </a:bodyPr>
          <a:lstStyle/>
          <a:p>
            <a:pPr algn="l">
              <a:spcBef>
                <a:spcPct val="0"/>
              </a:spcBef>
            </a:pPr>
            <a:r>
              <a:rPr lang="ru-RU" sz="19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Арнаут Олег, д.м.н</a:t>
            </a:r>
            <a:r>
              <a:rPr lang="ru-RU" sz="1900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., </a:t>
            </a:r>
          </a:p>
          <a:p>
            <a:pPr algn="l">
              <a:spcBef>
                <a:spcPct val="0"/>
              </a:spcBef>
            </a:pPr>
            <a:r>
              <a:rPr lang="ru-RU" sz="1900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магистр по наукам о данных,</a:t>
            </a:r>
            <a:r>
              <a:rPr lang="ru-RU" sz="19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endParaRPr lang="ru-RU" sz="1900" dirty="0" smtClean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algn="l">
              <a:spcBef>
                <a:spcPct val="0"/>
              </a:spcBef>
            </a:pPr>
            <a:r>
              <a:rPr lang="ru-RU" sz="1900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врач </a:t>
            </a:r>
            <a:r>
              <a:rPr lang="ru-RU" sz="19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анестезиолог</a:t>
            </a:r>
            <a:r>
              <a:rPr lang="en-US" sz="19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-</a:t>
            </a:r>
            <a:r>
              <a:rPr lang="ru-RU" sz="1900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реаниматолог</a:t>
            </a:r>
            <a:endParaRPr lang="en-GB" sz="1900" dirty="0" smtClean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</a:pPr>
            <a:endParaRPr lang="en-US" sz="2000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7750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                                                     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 algn="ctr">
              <a:spcBef>
                <a:spcPct val="0"/>
              </a:spcBef>
              <a:buNone/>
            </a:pPr>
            <a:r>
              <a:rPr lang="ru-RU" sz="3200" dirty="0">
                <a:latin typeface="Arial Black" panose="020B0A04020102020204" pitchFamily="34" charset="0"/>
                <a:ea typeface="+mj-ea"/>
                <a:cs typeface="Times New Roman" panose="02020603050405020304" pitchFamily="18" charset="0"/>
              </a:rPr>
              <a:t>Гипотезы о </a:t>
            </a:r>
            <a:r>
              <a:rPr lang="ru-RU" sz="3200" dirty="0" smtClean="0">
                <a:latin typeface="Arial Black" panose="020B0A04020102020204" pitchFamily="34" charset="0"/>
                <a:ea typeface="+mj-ea"/>
                <a:cs typeface="Times New Roman" panose="02020603050405020304" pitchFamily="18" charset="0"/>
              </a:rPr>
              <a:t>средних</a:t>
            </a:r>
            <a:endParaRPr lang="ru-RU" sz="3200" dirty="0">
              <a:latin typeface="Arial Black" panose="020B0A04020102020204" pitchFamily="34" charset="0"/>
              <a:ea typeface="+mj-ea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964393" y="3290501"/>
            <a:ext cx="26321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dirty="0">
                <a:solidFill>
                  <a:prstClr val="black"/>
                </a:solidFill>
              </a:rPr>
              <a:t>1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945157" y="3244334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824630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>
              <a:defRPr/>
            </a:pPr>
            <a:r>
              <a:rPr lang="ru-RU" sz="28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Асимптотические </a:t>
            </a:r>
            <a:r>
              <a:rPr lang="en-US" sz="28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versus </a:t>
            </a:r>
            <a:r>
              <a:rPr lang="ru-RU" sz="28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Точные тесты</a:t>
            </a:r>
            <a:endParaRPr lang="en-US" sz="28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18455" y="2048275"/>
            <a:ext cx="5501898" cy="4682290"/>
          </a:xfrm>
        </p:spPr>
        <p:txBody>
          <a:bodyPr>
            <a:normAutofit/>
          </a:bodyPr>
          <a:lstStyle/>
          <a:p>
            <a:pPr algn="just"/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основываются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асимптотических свойствах </a:t>
            </a:r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одходят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больших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выборок</a:t>
            </a:r>
          </a:p>
          <a:p>
            <a:pPr algn="just"/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вычислительно более эффективны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6287145" y="2050774"/>
            <a:ext cx="5594888" cy="2673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lnSpc>
                <a:spcPct val="7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сновываются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точных распределениях выборочных статистик </a:t>
            </a:r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indent="-228600" algn="just">
              <a:lnSpc>
                <a:spcPct val="7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indent="-228600" algn="just">
              <a:lnSpc>
                <a:spcPct val="7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не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требуют больших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выборок</a:t>
            </a:r>
          </a:p>
          <a:p>
            <a:pPr marL="228600" indent="-228600" algn="just">
              <a:lnSpc>
                <a:spcPct val="7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indent="-228600" algn="just">
              <a:lnSpc>
                <a:spcPct val="7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могут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быть более надежными, так как они учитывают все возможные комбинации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данных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0022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1330601" y="396592"/>
            <a:ext cx="9144000" cy="620688"/>
          </a:xfrm>
        </p:spPr>
        <p:txBody>
          <a:bodyPr vert="horz" wrap="square" lIns="91440" tIns="45720" rIns="0" bIns="0" rtlCol="0" anchor="t">
            <a:noAutofit/>
          </a:bodyPr>
          <a:lstStyle/>
          <a:p>
            <a:pPr algn="ctr">
              <a:defRPr/>
            </a:pPr>
            <a:r>
              <a:rPr lang="en-US" sz="28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r>
              <a:rPr lang="ru-RU" sz="28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-критерий для </a:t>
            </a:r>
            <a:r>
              <a:rPr lang="ru-RU" sz="28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среднего</a:t>
            </a:r>
            <a:r>
              <a:rPr lang="en-US" sz="28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ru-RU" sz="28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асимптотический</a:t>
            </a:r>
            <a:r>
              <a:rPr lang="en-US" sz="28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sz="28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Прямоугольник 10"/>
              <p:cNvSpPr/>
              <p:nvPr/>
            </p:nvSpPr>
            <p:spPr bwMode="auto">
              <a:xfrm>
                <a:off x="862419" y="1491495"/>
                <a:ext cx="3276153" cy="600164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pPr>
                  <a:spcAft>
                    <a:spcPts val="180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, …, 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𝑛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∼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𝑖𝑖𝑑</m:t>
                      </m:r>
                      <m:r>
                        <a:rPr lang="ru-R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/>
                        </a:rPr>
                        <m:t>𝑁</m:t>
                      </m:r>
                      <m:r>
                        <a:rPr lang="ru-RU" sz="24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𝜇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, </m:t>
                      </m:r>
                      <m:sSup>
                        <m:sSup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𝜎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ru-RU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Прямоугольник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62419" y="1491495"/>
                <a:ext cx="3276153" cy="600164"/>
              </a:xfrm>
              <a:prstGeom prst="rect">
                <a:avLst/>
              </a:prstGeom>
              <a:blipFill rotWithShape="0">
                <a:blip r:embed="rId3"/>
                <a:stretch>
                  <a:fillRect l="-1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Объект 5"/>
              <p:cNvSpPr txBox="1"/>
              <p:nvPr/>
            </p:nvSpPr>
            <p:spPr bwMode="auto">
              <a:xfrm>
                <a:off x="862420" y="2864625"/>
                <a:ext cx="11329580" cy="715357"/>
              </a:xfrm>
              <a:prstGeom prst="rect">
                <a:avLst/>
              </a:prstGeom>
            </p:spPr>
            <p:txBody>
              <a:bodyPr vert="horz" lIns="0" tIns="0" rIns="0" bIns="0" rtlCol="0">
                <a:noAutofit/>
              </a:bodyPr>
              <a:lstStyle>
                <a:lvl1pPr marL="342900" indent="-342900" algn="l" defTabSz="914400">
                  <a:spcBef>
                    <a:spcPts val="0"/>
                  </a:spcBef>
                  <a:buFont typeface="Arial"/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>
                  <a:spcBef>
                    <a:spcPts val="0"/>
                  </a:spcBef>
                  <a:buFont typeface="Arial"/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>
                  <a:spcBef>
                    <a:spcPts val="0"/>
                  </a:spcBef>
                  <a:buFont typeface="Arial"/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>
                  <a:spcBef>
                    <a:spcPts val="0"/>
                  </a:spcBef>
                  <a:buFont typeface="Arial"/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>
                  <a:spcBef>
                    <a:spcPts val="0"/>
                  </a:spcBef>
                  <a:buFont typeface="Arial"/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>
                  <a:spcBef>
                    <a:spcPts val="0"/>
                  </a:spcBef>
                  <a:buFont typeface="Arial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>
                  <a:spcBef>
                    <a:spcPts val="0"/>
                  </a:spcBef>
                  <a:buFont typeface="Arial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>
                  <a:spcBef>
                    <a:spcPts val="0"/>
                  </a:spcBef>
                  <a:buFont typeface="Arial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>
                  <a:spcBef>
                    <a:spcPts val="0"/>
                  </a:spcBef>
                  <a:buFont typeface="Arial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spcAft>
                    <a:spcPts val="1800"/>
                  </a:spcAft>
                  <a:buNone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  <a:cs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2400" i="1">
                        <a:solidFill>
                          <a:schemeClr val="tx1"/>
                        </a:solidFill>
                        <a:latin typeface="Cambria Math"/>
                      </a:rPr>
                      <m:t>: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/>
                      </a:rPr>
                      <m:t>𝜇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  <a:cs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ru-RU" sz="2400" dirty="0" smtClean="0">
                    <a:solidFill>
                      <a:srgbClr val="28516A"/>
                    </a:solidFill>
                  </a:rPr>
                  <a:t> </a:t>
                </a:r>
                <a:r>
                  <a:rPr lang="ru-RU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/>
                    <a:cs typeface="Cambria Math"/>
                  </a:rPr>
                  <a:t>(</a:t>
                </a:r>
                <a:r>
                  <a:rPr lang="ru-RU" sz="2400" dirty="0" smtClean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/>
                    <a:cs typeface="Cambria Math"/>
                  </a:rPr>
                  <a:t>среднее </a:t>
                </a:r>
                <a:r>
                  <a:rPr lang="ru-RU" sz="240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/>
                    <a:cs typeface="Cambria Math"/>
                  </a:rPr>
                  <a:t>в </a:t>
                </a:r>
                <a:r>
                  <a:rPr lang="ru-RU" sz="2400" dirty="0" smtClean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/>
                    <a:cs typeface="Cambria Math"/>
                  </a:rPr>
                  <a:t>генеральной совокупности </a:t>
                </a:r>
                <a:r>
                  <a:rPr lang="ru-RU" sz="240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/>
                    <a:cs typeface="Cambria Math"/>
                  </a:rPr>
                  <a:t>(популяции) равно</a:t>
                </a:r>
                <a:r>
                  <a:rPr lang="ru-RU" sz="2400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/>
                            <a:cs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ru-RU" sz="2400" dirty="0"/>
                  <a:t>)</a:t>
                </a:r>
              </a:p>
              <a:p>
                <a:pPr marL="0" indent="0">
                  <a:spcAft>
                    <a:spcPts val="1800"/>
                  </a:spcAft>
                  <a:buNone/>
                  <a:defRPr/>
                </a:pPr>
                <a:endParaRPr lang="en-US" sz="2400" dirty="0">
                  <a:solidFill>
                    <a:srgbClr val="28516A"/>
                  </a:solidFill>
                </a:endParaRPr>
              </a:p>
            </p:txBody>
          </p:sp>
        </mc:Choice>
        <mc:Fallback xmlns="">
          <p:sp>
            <p:nvSpPr>
              <p:cNvPr id="17" name="Объект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62420" y="2864625"/>
                <a:ext cx="11329580" cy="715357"/>
              </a:xfrm>
              <a:prstGeom prst="rect">
                <a:avLst/>
              </a:prstGeom>
              <a:blipFill rotWithShape="0">
                <a:blip r:embed="rId4"/>
                <a:stretch>
                  <a:fillRect l="-914" t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Объект 5"/>
              <p:cNvSpPr txBox="1"/>
              <p:nvPr/>
            </p:nvSpPr>
            <p:spPr bwMode="auto">
              <a:xfrm>
                <a:off x="862419" y="3423913"/>
                <a:ext cx="2631404" cy="486027"/>
              </a:xfrm>
              <a:prstGeom prst="rect">
                <a:avLst/>
              </a:prstGeom>
            </p:spPr>
            <p:txBody>
              <a:bodyPr vert="horz" lIns="0" tIns="0" rIns="0" bIns="0" rtlCol="0">
                <a:noAutofit/>
              </a:bodyPr>
              <a:lstStyle>
                <a:lvl1pPr marL="342900" indent="-342900" algn="l" defTabSz="914400">
                  <a:spcBef>
                    <a:spcPts val="0"/>
                  </a:spcBef>
                  <a:buFont typeface="Arial"/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>
                  <a:spcBef>
                    <a:spcPts val="0"/>
                  </a:spcBef>
                  <a:buFont typeface="Arial"/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>
                  <a:spcBef>
                    <a:spcPts val="0"/>
                  </a:spcBef>
                  <a:buFont typeface="Arial"/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>
                  <a:spcBef>
                    <a:spcPts val="0"/>
                  </a:spcBef>
                  <a:buFont typeface="Arial"/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>
                  <a:spcBef>
                    <a:spcPts val="0"/>
                  </a:spcBef>
                  <a:buFont typeface="Arial"/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>
                  <a:spcBef>
                    <a:spcPts val="0"/>
                  </a:spcBef>
                  <a:buFont typeface="Arial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>
                  <a:spcBef>
                    <a:spcPts val="0"/>
                  </a:spcBef>
                  <a:buFont typeface="Arial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>
                  <a:spcBef>
                    <a:spcPts val="0"/>
                  </a:spcBef>
                  <a:buFont typeface="Arial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>
                  <a:spcBef>
                    <a:spcPts val="0"/>
                  </a:spcBef>
                  <a:buFont typeface="Arial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spcAft>
                    <a:spcPts val="1800"/>
                  </a:spcAft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𝑎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</a:rPr>
                        <m:t>: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</a:rPr>
                        <m:t>𝜇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</a:rPr>
                        <m:t>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𝜇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ru-RU" sz="2400" dirty="0">
                  <a:solidFill>
                    <a:srgbClr val="28516A"/>
                  </a:solidFill>
                </a:endParaRPr>
              </a:p>
            </p:txBody>
          </p:sp>
        </mc:Choice>
        <mc:Fallback xmlns="">
          <p:sp>
            <p:nvSpPr>
              <p:cNvPr id="18" name="Объект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62419" y="3423913"/>
                <a:ext cx="2631404" cy="48602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6" name="Рисунок 25" descr="флажок установлен"/>
          <p:cNvPicPr>
            <a:picLocks noChangeAspect="1"/>
          </p:cNvPicPr>
          <p:nvPr/>
        </p:nvPicPr>
        <p:blipFill>
          <a:blip r:embed="rId6"/>
          <a:stretch/>
        </p:blipFill>
        <p:spPr bwMode="auto">
          <a:xfrm>
            <a:off x="1443685" y="4170784"/>
            <a:ext cx="914400" cy="914400"/>
          </a:xfrm>
          <a:prstGeom prst="rect">
            <a:avLst/>
          </a:prstGeom>
        </p:spPr>
      </p:pic>
      <p:pic>
        <p:nvPicPr>
          <p:cNvPr id="30" name="Рисунок 29" descr="Флажок с крестиком"/>
          <p:cNvPicPr>
            <a:picLocks noChangeAspect="1"/>
          </p:cNvPicPr>
          <p:nvPr/>
        </p:nvPicPr>
        <p:blipFill>
          <a:blip r:embed="rId7"/>
          <a:stretch/>
        </p:blipFill>
        <p:spPr bwMode="auto">
          <a:xfrm>
            <a:off x="6813697" y="4170784"/>
            <a:ext cx="914400" cy="9144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 bwMode="auto">
          <a:xfrm>
            <a:off x="7696521" y="4170785"/>
            <a:ext cx="4212448" cy="2599682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 bwMode="auto">
          <a:xfrm>
            <a:off x="2243922" y="4158897"/>
            <a:ext cx="4247205" cy="2621131"/>
          </a:xfrm>
          <a:prstGeom prst="rect">
            <a:avLst/>
          </a:prstGeom>
        </p:spPr>
      </p:pic>
      <p:grpSp>
        <p:nvGrpSpPr>
          <p:cNvPr id="16" name="Группа 31"/>
          <p:cNvGrpSpPr/>
          <p:nvPr/>
        </p:nvGrpSpPr>
        <p:grpSpPr bwMode="auto">
          <a:xfrm>
            <a:off x="7338293" y="925163"/>
            <a:ext cx="4570676" cy="1859319"/>
            <a:chOff x="2411790" y="154277"/>
            <a:chExt cx="6131808" cy="185931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Прямоугольник 42"/>
                <p:cNvSpPr/>
                <p:nvPr/>
              </p:nvSpPr>
              <p:spPr bwMode="auto">
                <a:xfrm>
                  <a:off x="2411790" y="851227"/>
                  <a:ext cx="6131808" cy="1162369"/>
                </a:xfrm>
                <a:prstGeom prst="rect">
                  <a:avLst/>
                </a:prstGeom>
                <a:grpFill/>
              </p:spPr>
              <p:txBody>
                <a:bodyPr wrap="square" lIns="0" tIns="0" rIns="0" bIns="0">
                  <a:spAutoFit/>
                </a:bodyPr>
                <a:lstStyle/>
                <a:p>
                  <a:pPr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𝑧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=</m:t>
                        </m:r>
                        <m:f>
                          <m:f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/>
                                <a:cs typeface="Cambria Math"/>
                              </a:rPr>
                            </m:ctrlPr>
                          </m:fPr>
                          <m:num>
                            <m:acc>
                              <m:accPr>
                                <m:chr m:val="̂"/>
                                <m:ctrlPr>
                                  <a:rPr lang="en-US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𝜇</m:t>
                                </m:r>
                              </m:e>
                            </m:acc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mbria Math"/>
                                    <a:cs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/>
                                    <a:cs typeface="Cambria Math"/>
                                  </a:rPr>
                                </m:ctrlPr>
                              </m:radPr>
                              <m:deg/>
                              <m:e>
                                <m:f>
                                  <m:fPr>
                                    <m:ctrlPr>
                                      <a:rPr lang="en-US" sz="24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sz="24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p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sz="240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sz="240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/>
                                              </a:rPr>
                                              <m:t>σ</m:t>
                                            </m:r>
                                          </m:e>
                                        </m:acc>
                                      </m:e>
                                      <m:sup>
                                        <m:r>
                                          <a:rPr lang="ru-RU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m:rPr>
                                        <m:sty m:val="p"/>
                                      </m:rPr>
                                      <a:rPr lang="en-US" sz="2400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n</m:t>
                                    </m:r>
                                  </m:den>
                                </m:f>
                              </m:e>
                            </m:rad>
                          </m:den>
                        </m:f>
                        <m:r>
                          <a:rPr lang="en-US" sz="2400" i="1">
                            <a:solidFill>
                              <a:srgbClr val="28516A"/>
                            </a:solidFill>
                            <a:latin typeface="Cambria Math"/>
                          </a:rPr>
                          <m:t>    </m:t>
                        </m:r>
                        <m:r>
                          <a:rPr lang="en-US" sz="240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∼   </m:t>
                        </m:r>
                        <m:r>
                          <a:rPr lang="en-US" sz="240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𝑁</m:t>
                        </m:r>
                        <m:d>
                          <m:d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/>
                                <a:cs typeface="Cambria Math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</m:t>
                            </m:r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, </m:t>
                            </m:r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e>
                        </m:d>
                        <m:r>
                          <a:rPr lang="en-US" sz="2400" i="1">
                            <a:solidFill>
                              <a:srgbClr val="28516A"/>
                            </a:solidFill>
                            <a:latin typeface="Cambria Math"/>
                          </a:rPr>
                          <m:t> </m:t>
                        </m:r>
                      </m:oMath>
                    </m:oMathPara>
                  </a14:m>
                  <a:endParaRPr lang="en-US" sz="2400" dirty="0">
                    <a:solidFill>
                      <a:srgbClr val="28516A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Прямоугольник 4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11790" y="851227"/>
                  <a:ext cx="6131808" cy="1162369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TextBox 19"/>
            <p:cNvSpPr txBox="1"/>
            <p:nvPr/>
          </p:nvSpPr>
          <p:spPr bwMode="auto">
            <a:xfrm>
              <a:off x="5480678" y="877301"/>
              <a:ext cx="65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defRPr/>
              </a:pPr>
              <a:endParaRPr lang="en-US" sz="2400" dirty="0">
                <a:solidFill>
                  <a:srgbClr val="28516A"/>
                </a:solidFill>
              </a:endParaRPr>
            </a:p>
          </p:txBody>
        </p:sp>
        <p:sp>
          <p:nvSpPr>
            <p:cNvPr id="21" name="Объект 5"/>
            <p:cNvSpPr txBox="1"/>
            <p:nvPr/>
          </p:nvSpPr>
          <p:spPr bwMode="auto">
            <a:xfrm>
              <a:off x="3072425" y="154277"/>
              <a:ext cx="5471172" cy="455942"/>
            </a:xfrm>
            <a:prstGeom prst="rect">
              <a:avLst/>
            </a:prstGeom>
            <a:grpFill/>
          </p:spPr>
          <p:txBody>
            <a:bodyPr vert="horz" lIns="0" tIns="0" rIns="0" bIns="0" rtlCol="0">
              <a:noAutofit/>
            </a:bodyPr>
            <a:lstStyle>
              <a:lvl1pPr marL="342900" indent="-342900" algn="l" defTabSz="914400">
                <a:spcBef>
                  <a:spcPts val="0"/>
                </a:spcBef>
                <a:buFont typeface="Arial"/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>
                <a:spcBef>
                  <a:spcPts val="0"/>
                </a:spcBef>
                <a:buFont typeface="Arial"/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>
                <a:spcBef>
                  <a:spcPts val="0"/>
                </a:spcBef>
                <a:buFont typeface="Arial"/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>
                <a:spcBef>
                  <a:spcPts val="0"/>
                </a:spcBef>
                <a:buFont typeface="Arial"/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>
                <a:spcBef>
                  <a:spcPts val="0"/>
                </a:spcBef>
                <a:buFont typeface="Arial"/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>
                <a:spcBef>
                  <a:spcPts val="0"/>
                </a:spcBef>
                <a:buFont typeface="Arial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>
                <a:spcBef>
                  <a:spcPts val="0"/>
                </a:spcBef>
                <a:buFont typeface="Arial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>
                <a:spcBef>
                  <a:spcPts val="0"/>
                </a:spcBef>
                <a:buFont typeface="Arial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>
                <a:spcBef>
                  <a:spcPts val="0"/>
                </a:spcBef>
                <a:buFont typeface="Arial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spcAft>
                  <a:spcPts val="1800"/>
                </a:spcAft>
                <a:buNone/>
                <a:defRPr/>
              </a:pPr>
              <a:r>
                <a:rPr lang="ru-RU" sz="2400" b="1" dirty="0"/>
                <a:t>Критерий для проверки</a:t>
              </a:r>
              <a:r>
                <a:rPr lang="en-US" sz="2400" b="1" dirty="0"/>
                <a:t>:</a:t>
              </a:r>
              <a:endParaRPr lang="ru-RU" sz="2400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2721935" y="1199986"/>
            <a:ext cx="4406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rgbClr val="FF0000"/>
                </a:solidFill>
              </a:rPr>
              <a:t>×</a:t>
            </a:r>
            <a:endParaRPr lang="en-US" sz="5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1074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w="http://schemas.openxmlformats.org/wordprocessingml/2006/main" xmlns:m="http://schemas.openxmlformats.org/officeDocument/2006/math" xmlns=""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4" name="Прямоугольник 33"/>
              <p:cNvSpPr/>
              <p:nvPr/>
            </p:nvSpPr>
            <p:spPr bwMode="auto">
              <a:xfrm>
                <a:off x="3717294" y="3712817"/>
                <a:ext cx="2282022" cy="369332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pPr>
                  <a:spcAft>
                    <a:spcPts val="1800"/>
                  </a:spcAft>
                  <a:defRPr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/>
                            <a:cs typeface="Cambria Math"/>
                          </a:rPr>
                        </m:ctrlPr>
                      </m:sSupPr>
                      <m:e>
                        <m:r>
                          <a:rPr lang="en-US" sz="24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/>
                            <a:cs typeface="Cambria Math"/>
                          </a:rPr>
                          <m:t>𝜎</m:t>
                        </m:r>
                      </m:e>
                      <m:sup>
                        <m:r>
                          <a:rPr lang="en-US" sz="24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/>
                            <a:cs typeface="Cambria Math"/>
                          </a:rPr>
                          <m:t>2</m:t>
                        </m:r>
                      </m:sup>
                    </m:sSup>
                    <m:r>
                      <a:rPr lang="en-US" sz="240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/>
                        <a:cs typeface="Cambria Math"/>
                      </a:rPr>
                      <m:t>−</m:t>
                    </m:r>
                    <m:r>
                      <a:rPr lang="ru-RU" sz="240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/>
                        <a:cs typeface="Cambria Math"/>
                      </a:rPr>
                      <m:t>известна</m:t>
                    </m:r>
                  </m:oMath>
                </a14:m>
                <a:r>
                  <a:rPr lang="en-US" sz="240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/>
                    <a:cs typeface="Cambria Math"/>
                  </a:rPr>
                  <a:t> </a:t>
                </a:r>
                <a:endParaRPr lang="ru-RU" sz="2400" dirty="0">
                  <a:solidFill>
                    <a:srgbClr val="FF0000"/>
                  </a:solidFill>
                  <a:latin typeface="Cambria Math" panose="02040503050406030204" pitchFamily="18" charset="0"/>
                  <a:ea typeface="Cambria Math"/>
                  <a:cs typeface="Cambria Math"/>
                </a:endParaRPr>
              </a:p>
            </p:txBody>
          </p:sp>
        </mc:Choice>
        <mc:Fallback xmlns="">
          <p:sp>
            <p:nvSpPr>
              <p:cNvPr id="34" name="Прямоугольник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17294" y="3712817"/>
                <a:ext cx="2282022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3476"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Прямоугольник 10"/>
              <p:cNvSpPr/>
              <p:nvPr/>
            </p:nvSpPr>
            <p:spPr bwMode="auto">
              <a:xfrm>
                <a:off x="1211781" y="1518275"/>
                <a:ext cx="3276153" cy="600164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pPr>
                  <a:spcAft>
                    <a:spcPts val="180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, …, 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𝑛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∼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𝑖𝑖𝑑</m:t>
                      </m:r>
                      <m:r>
                        <a:rPr lang="ru-RU" sz="24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𝑁</m:t>
                      </m:r>
                      <m:r>
                        <a:rPr lang="ru-RU" sz="24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𝜇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, </m:t>
                      </m:r>
                      <m:sSup>
                        <m:sSupPr>
                          <m:ctrlPr>
                            <a:rPr lang="en-US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sSupPr>
                        <m:e>
                          <m:r>
                            <a:rPr lang="ru-RU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  <m:t> </m:t>
                          </m:r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𝜎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ru-RU" sz="2400" dirty="0">
                  <a:solidFill>
                    <a:srgbClr val="54748B"/>
                  </a:solidFill>
                </a:endParaRPr>
              </a:p>
            </p:txBody>
          </p:sp>
        </mc:Choice>
        <mc:Fallback xmlns="">
          <p:sp>
            <p:nvSpPr>
              <p:cNvPr id="30" name="Прямоугольник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11781" y="1518275"/>
                <a:ext cx="3276153" cy="600164"/>
              </a:xfrm>
              <a:prstGeom prst="rect">
                <a:avLst/>
              </a:prstGeom>
              <a:blipFill rotWithShape="0">
                <a:blip r:embed="rId4"/>
                <a:stretch>
                  <a:fillRect l="-1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Объект 5"/>
              <p:cNvSpPr txBox="1"/>
              <p:nvPr/>
            </p:nvSpPr>
            <p:spPr bwMode="auto">
              <a:xfrm>
                <a:off x="1211781" y="3226015"/>
                <a:ext cx="10292159" cy="478365"/>
              </a:xfrm>
              <a:prstGeom prst="rect">
                <a:avLst/>
              </a:prstGeom>
            </p:spPr>
            <p:txBody>
              <a:bodyPr vert="horz" lIns="0" tIns="0" rIns="0" bIns="0" rtlCol="0">
                <a:noAutofit/>
              </a:bodyPr>
              <a:lstStyle>
                <a:lvl1pPr marL="342900" indent="-342900" algn="l" defTabSz="914400">
                  <a:spcBef>
                    <a:spcPts val="0"/>
                  </a:spcBef>
                  <a:buFont typeface="Arial"/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>
                  <a:spcBef>
                    <a:spcPts val="0"/>
                  </a:spcBef>
                  <a:buFont typeface="Arial"/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>
                  <a:spcBef>
                    <a:spcPts val="0"/>
                  </a:spcBef>
                  <a:buFont typeface="Arial"/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>
                  <a:spcBef>
                    <a:spcPts val="0"/>
                  </a:spcBef>
                  <a:buFont typeface="Arial"/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>
                  <a:spcBef>
                    <a:spcPts val="0"/>
                  </a:spcBef>
                  <a:buFont typeface="Arial"/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>
                  <a:spcBef>
                    <a:spcPts val="0"/>
                  </a:spcBef>
                  <a:buFont typeface="Arial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>
                  <a:spcBef>
                    <a:spcPts val="0"/>
                  </a:spcBef>
                  <a:buFont typeface="Arial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>
                  <a:spcBef>
                    <a:spcPts val="0"/>
                  </a:spcBef>
                  <a:buFont typeface="Arial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>
                  <a:spcBef>
                    <a:spcPts val="0"/>
                  </a:spcBef>
                  <a:buFont typeface="Arial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spcAft>
                    <a:spcPts val="1800"/>
                  </a:spcAft>
                  <a:buNone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  <a:cs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2400" i="1">
                        <a:solidFill>
                          <a:schemeClr val="tx1"/>
                        </a:solidFill>
                        <a:latin typeface="Cambria Math"/>
                      </a:rPr>
                      <m:t>: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/>
                      </a:rPr>
                      <m:t>𝜇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  <a:cs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0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sz="2400" dirty="0" smtClean="0">
                    <a:solidFill>
                      <a:srgbClr val="28516A"/>
                    </a:solidFill>
                  </a:rPr>
                  <a:t> </a:t>
                </a:r>
                <a:r>
                  <a:rPr lang="ru-RU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/>
                    <a:cs typeface="Cambria Math"/>
                  </a:rPr>
                  <a:t>(</a:t>
                </a:r>
                <a:r>
                  <a:rPr lang="ru-RU" sz="240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/>
                    <a:cs typeface="Cambria Math"/>
                  </a:rPr>
                  <a:t>среднее в генеральной совокупности (популяции) равно</a:t>
                </a:r>
                <a:r>
                  <a:rPr lang="ru-RU" sz="2400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/>
                            <a:cs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ru-RU" sz="2400" dirty="0"/>
                  <a:t>)</a:t>
                </a:r>
              </a:p>
              <a:p>
                <a:pPr marL="0" indent="0">
                  <a:spcAft>
                    <a:spcPts val="1800"/>
                  </a:spcAft>
                  <a:buNone/>
                  <a:defRPr/>
                </a:pPr>
                <a:endParaRPr lang="ru-RU" sz="2400" dirty="0">
                  <a:solidFill>
                    <a:srgbClr val="28516A"/>
                  </a:solidFill>
                </a:endParaRPr>
              </a:p>
              <a:p>
                <a:pPr marL="0" indent="0">
                  <a:spcAft>
                    <a:spcPts val="1800"/>
                  </a:spcAft>
                  <a:buNone/>
                  <a:defRPr/>
                </a:pPr>
                <a:endParaRPr lang="en-US" sz="2400" dirty="0">
                  <a:solidFill>
                    <a:srgbClr val="28516A"/>
                  </a:solidFill>
                </a:endParaRPr>
              </a:p>
            </p:txBody>
          </p:sp>
        </mc:Choice>
        <mc:Fallback xmlns="">
          <p:sp>
            <p:nvSpPr>
              <p:cNvPr id="31" name="Объект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11781" y="3226015"/>
                <a:ext cx="10292159" cy="478365"/>
              </a:xfrm>
              <a:prstGeom prst="rect">
                <a:avLst/>
              </a:prstGeom>
              <a:blipFill rotWithShape="0">
                <a:blip r:embed="rId5"/>
                <a:stretch>
                  <a:fillRect l="-1066" t="-21519" b="-151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Объект 5"/>
              <p:cNvSpPr txBox="1"/>
              <p:nvPr/>
            </p:nvSpPr>
            <p:spPr bwMode="auto">
              <a:xfrm>
                <a:off x="1211781" y="3694967"/>
                <a:ext cx="2282023" cy="471417"/>
              </a:xfrm>
              <a:prstGeom prst="rect">
                <a:avLst/>
              </a:prstGeom>
            </p:spPr>
            <p:txBody>
              <a:bodyPr vert="horz" lIns="0" tIns="0" rIns="0" bIns="0" rtlCol="0">
                <a:noAutofit/>
              </a:bodyPr>
              <a:lstStyle>
                <a:lvl1pPr marL="342900" indent="-342900" algn="l" defTabSz="914400">
                  <a:spcBef>
                    <a:spcPts val="0"/>
                  </a:spcBef>
                  <a:buFont typeface="Arial"/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>
                  <a:spcBef>
                    <a:spcPts val="0"/>
                  </a:spcBef>
                  <a:buFont typeface="Arial"/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>
                  <a:spcBef>
                    <a:spcPts val="0"/>
                  </a:spcBef>
                  <a:buFont typeface="Arial"/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>
                  <a:spcBef>
                    <a:spcPts val="0"/>
                  </a:spcBef>
                  <a:buFont typeface="Arial"/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>
                  <a:spcBef>
                    <a:spcPts val="0"/>
                  </a:spcBef>
                  <a:buFont typeface="Arial"/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>
                  <a:spcBef>
                    <a:spcPts val="0"/>
                  </a:spcBef>
                  <a:buFont typeface="Arial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>
                  <a:spcBef>
                    <a:spcPts val="0"/>
                  </a:spcBef>
                  <a:buFont typeface="Arial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>
                  <a:spcBef>
                    <a:spcPts val="0"/>
                  </a:spcBef>
                  <a:buFont typeface="Arial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>
                  <a:spcBef>
                    <a:spcPts val="0"/>
                  </a:spcBef>
                  <a:buFont typeface="Arial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spcAft>
                    <a:spcPts val="1800"/>
                  </a:spcAft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𝑎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</a:rPr>
                        <m:t>: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</a:rPr>
                        <m:t>𝜇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2400" i="1">
                          <a:latin typeface="Cambria Math"/>
                        </a:rPr>
                        <m:t>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𝜇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ru-RU" sz="2400" dirty="0">
                  <a:solidFill>
                    <a:srgbClr val="28516A"/>
                  </a:solidFill>
                </a:endParaRPr>
              </a:p>
            </p:txBody>
          </p:sp>
        </mc:Choice>
        <mc:Fallback xmlns="">
          <p:sp>
            <p:nvSpPr>
              <p:cNvPr id="32" name="Объект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11781" y="3694967"/>
                <a:ext cx="2282023" cy="47141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3" name="Группа 31"/>
          <p:cNvGrpSpPr/>
          <p:nvPr/>
        </p:nvGrpSpPr>
        <p:grpSpPr bwMode="auto">
          <a:xfrm>
            <a:off x="6933265" y="1025536"/>
            <a:ext cx="4570676" cy="1859319"/>
            <a:chOff x="2411790" y="154277"/>
            <a:chExt cx="6131808" cy="185931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Прямоугольник 42"/>
                <p:cNvSpPr/>
                <p:nvPr/>
              </p:nvSpPr>
              <p:spPr bwMode="auto">
                <a:xfrm>
                  <a:off x="2411790" y="851227"/>
                  <a:ext cx="6131808" cy="1162369"/>
                </a:xfrm>
                <a:prstGeom prst="rect">
                  <a:avLst/>
                </a:prstGeom>
                <a:grpFill/>
              </p:spPr>
              <p:txBody>
                <a:bodyPr wrap="square" lIns="0" tIns="0" rIns="0" bIns="0">
                  <a:spAutoFit/>
                </a:bodyPr>
                <a:lstStyle/>
                <a:p>
                  <a:pPr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𝑧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=</m:t>
                        </m:r>
                        <m:f>
                          <m:f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/>
                                <a:cs typeface="Cambria Math"/>
                              </a:rPr>
                            </m:ctrlPr>
                          </m:fPr>
                          <m:num>
                            <m:acc>
                              <m:accPr>
                                <m:chr m:val="̂"/>
                                <m:ctrlPr>
                                  <a:rPr lang="en-US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𝜇</m:t>
                                </m:r>
                              </m:e>
                            </m:acc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mbria Math"/>
                                    <a:cs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/>
                                    <a:cs typeface="Cambria Math"/>
                                  </a:rPr>
                                </m:ctrlPr>
                              </m:radPr>
                              <m:deg/>
                              <m:e>
                                <m:f>
                                  <m:fPr>
                                    <m:ctrlP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/>
                                        <a:cs typeface="Cambria Math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sz="2400" i="1">
                                            <a:solidFill>
                                              <a:srgbClr val="C0504D"/>
                                            </a:solidFill>
                                            <a:latin typeface="Cambria Math" panose="02040503050406030204" pitchFamily="18" charset="0"/>
                                            <a:ea typeface="Cambria Math"/>
                                            <a:cs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400" i="1">
                                            <a:solidFill>
                                              <a:srgbClr val="C0504D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𝜎</m:t>
                                        </m:r>
                                      </m:e>
                                      <m:sup>
                                        <m:r>
                                          <a:rPr lang="en-US" sz="2400" i="1">
                                            <a:solidFill>
                                              <a:srgbClr val="C0504D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𝑛</m:t>
                                    </m:r>
                                  </m:den>
                                </m:f>
                              </m:e>
                            </m:rad>
                          </m:den>
                        </m:f>
                        <m:r>
                          <a:rPr lang="en-US" sz="2400" i="1">
                            <a:solidFill>
                              <a:srgbClr val="28516A"/>
                            </a:solidFill>
                            <a:latin typeface="Cambria Math"/>
                          </a:rPr>
                          <m:t>    </m:t>
                        </m:r>
                        <m:r>
                          <a:rPr lang="en-US" sz="240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∼   </m:t>
                        </m:r>
                        <m:r>
                          <a:rPr lang="en-US" sz="240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𝑁</m:t>
                        </m:r>
                        <m:d>
                          <m:d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/>
                                <a:cs typeface="Cambria Math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0, 1</m:t>
                            </m:r>
                          </m:e>
                        </m:d>
                        <m:r>
                          <a:rPr lang="en-US" sz="2400" i="1">
                            <a:solidFill>
                              <a:srgbClr val="28516A"/>
                            </a:solidFill>
                            <a:latin typeface="Cambria Math"/>
                          </a:rPr>
                          <m:t> </m:t>
                        </m:r>
                      </m:oMath>
                    </m:oMathPara>
                  </a14:m>
                  <a:endParaRPr lang="en-US" sz="2400" dirty="0">
                    <a:solidFill>
                      <a:srgbClr val="28516A"/>
                    </a:solidFill>
                  </a:endParaRPr>
                </a:p>
              </p:txBody>
            </p:sp>
          </mc:Choice>
          <mc:Fallback xmlns="">
            <p:sp>
              <p:nvSpPr>
                <p:cNvPr id="51" name="Прямоугольник 4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11790" y="851227"/>
                  <a:ext cx="6131808" cy="116236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8" name="TextBox 47"/>
            <p:cNvSpPr txBox="1"/>
            <p:nvPr/>
          </p:nvSpPr>
          <p:spPr bwMode="auto">
            <a:xfrm>
              <a:off x="5480678" y="877301"/>
              <a:ext cx="65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defRPr/>
              </a:pPr>
              <a:endParaRPr lang="en-US" sz="2400" dirty="0">
                <a:solidFill>
                  <a:srgbClr val="28516A"/>
                </a:solidFill>
              </a:endParaRPr>
            </a:p>
          </p:txBody>
        </p:sp>
        <p:sp>
          <p:nvSpPr>
            <p:cNvPr id="47" name="Объект 5"/>
            <p:cNvSpPr txBox="1"/>
            <p:nvPr/>
          </p:nvSpPr>
          <p:spPr bwMode="auto">
            <a:xfrm>
              <a:off x="3072425" y="154277"/>
              <a:ext cx="5471172" cy="455942"/>
            </a:xfrm>
            <a:prstGeom prst="rect">
              <a:avLst/>
            </a:prstGeom>
            <a:grpFill/>
          </p:spPr>
          <p:txBody>
            <a:bodyPr vert="horz" lIns="0" tIns="0" rIns="0" bIns="0" rtlCol="0">
              <a:noAutofit/>
            </a:bodyPr>
            <a:lstStyle>
              <a:lvl1pPr marL="342900" indent="-342900" algn="l" defTabSz="914400">
                <a:spcBef>
                  <a:spcPts val="0"/>
                </a:spcBef>
                <a:buFont typeface="Arial"/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>
                <a:spcBef>
                  <a:spcPts val="0"/>
                </a:spcBef>
                <a:buFont typeface="Arial"/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>
                <a:spcBef>
                  <a:spcPts val="0"/>
                </a:spcBef>
                <a:buFont typeface="Arial"/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>
                <a:spcBef>
                  <a:spcPts val="0"/>
                </a:spcBef>
                <a:buFont typeface="Arial"/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>
                <a:spcBef>
                  <a:spcPts val="0"/>
                </a:spcBef>
                <a:buFont typeface="Arial"/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>
                <a:spcBef>
                  <a:spcPts val="0"/>
                </a:spcBef>
                <a:buFont typeface="Arial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>
                <a:spcBef>
                  <a:spcPts val="0"/>
                </a:spcBef>
                <a:buFont typeface="Arial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>
                <a:spcBef>
                  <a:spcPts val="0"/>
                </a:spcBef>
                <a:buFont typeface="Arial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>
                <a:spcBef>
                  <a:spcPts val="0"/>
                </a:spcBef>
                <a:buFont typeface="Arial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spcAft>
                  <a:spcPts val="1800"/>
                </a:spcAft>
                <a:buNone/>
                <a:defRPr/>
              </a:pPr>
              <a:r>
                <a:rPr lang="ru-RU" sz="2400" b="1" dirty="0"/>
                <a:t>Критерий для проверки</a:t>
              </a:r>
              <a:r>
                <a:rPr lang="en-US" sz="2400" b="1" dirty="0"/>
                <a:t>:</a:t>
              </a:r>
              <a:endParaRPr lang="ru-RU" sz="2400" dirty="0"/>
            </a:p>
          </p:txBody>
        </p:sp>
      </p:grpSp>
      <p:sp>
        <p:nvSpPr>
          <p:cNvPr id="69" name="Rectangle"/>
          <p:cNvSpPr/>
          <p:nvPr/>
        </p:nvSpPr>
        <p:spPr bwMode="auto">
          <a:xfrm>
            <a:off x="5878474" y="4627984"/>
            <a:ext cx="4538006" cy="2013067"/>
          </a:xfrm>
          <a:prstGeom prst="rect">
            <a:avLst/>
          </a:prstGeom>
          <a:solidFill>
            <a:srgbClr val="FFFFFF">
              <a:alpha val="60000"/>
            </a:srgbClr>
          </a:solidFill>
          <a:ln w="12700">
            <a:miter lim="400000"/>
          </a:ln>
          <a:effectLst/>
        </p:spPr>
        <p:txBody>
          <a:bodyPr lIns="24207" tIns="24207" rIns="24207" bIns="24207" anchor="ctr"/>
          <a:lstStyle/>
          <a:p>
            <a:pPr algn="ctr">
              <a:defRPr sz="1600" spc="0">
                <a:latin typeface="DIN Alternate Bold"/>
                <a:ea typeface="DIN Alternate Bold"/>
                <a:cs typeface="DIN Alternate Bold"/>
              </a:defRPr>
            </a:pPr>
            <a:endParaRPr sz="1600"/>
          </a:p>
        </p:txBody>
      </p:sp>
      <p:pic>
        <p:nvPicPr>
          <p:cNvPr id="74" name="Рисунок 25" descr="флажок установлен"/>
          <p:cNvPicPr>
            <a:picLocks noChangeAspect="1"/>
          </p:cNvPicPr>
          <p:nvPr/>
        </p:nvPicPr>
        <p:blipFill>
          <a:blip r:embed="rId8"/>
          <a:stretch/>
        </p:blipFill>
        <p:spPr bwMode="auto">
          <a:xfrm>
            <a:off x="1095243" y="4220796"/>
            <a:ext cx="914400" cy="914400"/>
          </a:xfrm>
          <a:prstGeom prst="rect">
            <a:avLst/>
          </a:prstGeom>
        </p:spPr>
      </p:pic>
      <p:pic>
        <p:nvPicPr>
          <p:cNvPr id="75" name="Рисунок 29" descr="Флажок с крестиком"/>
          <p:cNvPicPr>
            <a:picLocks noChangeAspect="1"/>
          </p:cNvPicPr>
          <p:nvPr/>
        </p:nvPicPr>
        <p:blipFill>
          <a:blip r:embed="rId9"/>
          <a:stretch/>
        </p:blipFill>
        <p:spPr bwMode="auto">
          <a:xfrm>
            <a:off x="6933265" y="4220796"/>
            <a:ext cx="914400" cy="9144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 bwMode="auto">
          <a:xfrm>
            <a:off x="7816526" y="4394801"/>
            <a:ext cx="3754040" cy="2316779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 bwMode="auto">
          <a:xfrm>
            <a:off x="2009643" y="4396153"/>
            <a:ext cx="3769536" cy="2326341"/>
          </a:xfrm>
          <a:prstGeom prst="rect">
            <a:avLst/>
          </a:prstGeom>
        </p:spPr>
      </p:pic>
      <p:sp>
        <p:nvSpPr>
          <p:cNvPr id="35" name="Заголовок 1"/>
          <p:cNvSpPr>
            <a:spLocks noGrp="1"/>
          </p:cNvSpPr>
          <p:nvPr>
            <p:ph type="title"/>
          </p:nvPr>
        </p:nvSpPr>
        <p:spPr bwMode="auto">
          <a:xfrm>
            <a:off x="1427316" y="464009"/>
            <a:ext cx="9144000" cy="620688"/>
          </a:xfrm>
        </p:spPr>
        <p:txBody>
          <a:bodyPr vert="horz" wrap="square" lIns="91440" tIns="45720" rIns="0" bIns="0" rtlCol="0" anchor="t">
            <a:noAutofit/>
          </a:bodyPr>
          <a:lstStyle/>
          <a:p>
            <a:pPr algn="ctr">
              <a:defRPr/>
            </a:pPr>
            <a:r>
              <a:rPr lang="en-US" sz="28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r>
              <a:rPr lang="ru-RU" sz="28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-критерий для </a:t>
            </a:r>
            <a:r>
              <a:rPr lang="ru-RU" sz="28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среднего</a:t>
            </a:r>
            <a:r>
              <a:rPr lang="en-US" sz="28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ru-RU" sz="28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точный</a:t>
            </a:r>
            <a:r>
              <a:rPr lang="en-US" sz="28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sz="28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73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w="http://schemas.openxmlformats.org/wordprocessingml/2006/main" xmlns:m="http://schemas.openxmlformats.org/officeDocument/2006/math" xmlns=""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" name="Прямоугольник 10"/>
              <p:cNvSpPr/>
              <p:nvPr/>
            </p:nvSpPr>
            <p:spPr bwMode="auto">
              <a:xfrm>
                <a:off x="776117" y="1233964"/>
                <a:ext cx="3205621" cy="600164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pPr>
                  <a:spcAft>
                    <a:spcPts val="180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, …, 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𝑛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∼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𝑖𝑖𝑑</m:t>
                      </m:r>
                      <m:r>
                        <a:rPr lang="ru-RU" sz="24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𝑁</m:t>
                      </m:r>
                      <m:r>
                        <a:rPr lang="ru-RU" sz="24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𝜇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, </m:t>
                      </m:r>
                      <m:sSup>
                        <m:sSup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𝜎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ru-RU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Прямоугольник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76117" y="1233964"/>
                <a:ext cx="3205621" cy="600164"/>
              </a:xfrm>
              <a:prstGeom prst="rect">
                <a:avLst/>
              </a:prstGeom>
              <a:blipFill rotWithShape="0">
                <a:blip r:embed="rId3"/>
                <a:stretch>
                  <a:fillRect l="-1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Объект 5"/>
              <p:cNvSpPr txBox="1"/>
              <p:nvPr/>
            </p:nvSpPr>
            <p:spPr bwMode="auto">
              <a:xfrm>
                <a:off x="776117" y="2997393"/>
                <a:ext cx="1656184" cy="478365"/>
              </a:xfrm>
              <a:prstGeom prst="rect">
                <a:avLst/>
              </a:prstGeom>
            </p:spPr>
            <p:txBody>
              <a:bodyPr vert="horz" lIns="0" tIns="0" rIns="0" bIns="0" rtlCol="0">
                <a:noAutofit/>
              </a:bodyPr>
              <a:lstStyle>
                <a:lvl1pPr marL="342900" indent="-342900" algn="l" defTabSz="914400">
                  <a:spcBef>
                    <a:spcPts val="0"/>
                  </a:spcBef>
                  <a:buFont typeface="Arial"/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>
                  <a:spcBef>
                    <a:spcPts val="0"/>
                  </a:spcBef>
                  <a:buFont typeface="Arial"/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>
                  <a:spcBef>
                    <a:spcPts val="0"/>
                  </a:spcBef>
                  <a:buFont typeface="Arial"/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>
                  <a:spcBef>
                    <a:spcPts val="0"/>
                  </a:spcBef>
                  <a:buFont typeface="Arial"/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>
                  <a:spcBef>
                    <a:spcPts val="0"/>
                  </a:spcBef>
                  <a:buFont typeface="Arial"/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>
                  <a:spcBef>
                    <a:spcPts val="0"/>
                  </a:spcBef>
                  <a:buFont typeface="Arial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>
                  <a:spcBef>
                    <a:spcPts val="0"/>
                  </a:spcBef>
                  <a:buFont typeface="Arial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>
                  <a:spcBef>
                    <a:spcPts val="0"/>
                  </a:spcBef>
                  <a:buFont typeface="Arial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>
                  <a:spcBef>
                    <a:spcPts val="0"/>
                  </a:spcBef>
                  <a:buFont typeface="Arial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spcAft>
                    <a:spcPts val="1800"/>
                  </a:spcAft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</a:rPr>
                        <m:t>: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</a:rPr>
                        <m:t>𝜇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𝜇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ru-RU" sz="2400" dirty="0">
                  <a:solidFill>
                    <a:srgbClr val="28516A"/>
                  </a:solidFill>
                </a:endParaRPr>
              </a:p>
              <a:p>
                <a:pPr marL="0" indent="0">
                  <a:spcAft>
                    <a:spcPts val="1800"/>
                  </a:spcAft>
                  <a:buNone/>
                  <a:defRPr/>
                </a:pPr>
                <a:endParaRPr lang="en-US" sz="2400" dirty="0">
                  <a:solidFill>
                    <a:srgbClr val="28516A"/>
                  </a:solidFill>
                </a:endParaRPr>
              </a:p>
            </p:txBody>
          </p:sp>
        </mc:Choice>
        <mc:Fallback xmlns="">
          <p:sp>
            <p:nvSpPr>
              <p:cNvPr id="17" name="Объект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76117" y="2997393"/>
                <a:ext cx="1656184" cy="47836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Объект 5"/>
              <p:cNvSpPr txBox="1"/>
              <p:nvPr/>
            </p:nvSpPr>
            <p:spPr bwMode="auto">
              <a:xfrm>
                <a:off x="776117" y="3475758"/>
                <a:ext cx="2512994" cy="502744"/>
              </a:xfrm>
              <a:prstGeom prst="rect">
                <a:avLst/>
              </a:prstGeom>
            </p:spPr>
            <p:txBody>
              <a:bodyPr vert="horz" lIns="0" tIns="0" rIns="0" bIns="0" rtlCol="0">
                <a:noAutofit/>
              </a:bodyPr>
              <a:lstStyle>
                <a:lvl1pPr marL="342900" indent="-342900" algn="l" defTabSz="914400">
                  <a:spcBef>
                    <a:spcPts val="0"/>
                  </a:spcBef>
                  <a:buFont typeface="Arial"/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>
                  <a:spcBef>
                    <a:spcPts val="0"/>
                  </a:spcBef>
                  <a:buFont typeface="Arial"/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>
                  <a:spcBef>
                    <a:spcPts val="0"/>
                  </a:spcBef>
                  <a:buFont typeface="Arial"/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>
                  <a:spcBef>
                    <a:spcPts val="0"/>
                  </a:spcBef>
                  <a:buFont typeface="Arial"/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>
                  <a:spcBef>
                    <a:spcPts val="0"/>
                  </a:spcBef>
                  <a:buFont typeface="Arial"/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>
                  <a:spcBef>
                    <a:spcPts val="0"/>
                  </a:spcBef>
                  <a:buFont typeface="Arial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>
                  <a:spcBef>
                    <a:spcPts val="0"/>
                  </a:spcBef>
                  <a:buFont typeface="Arial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>
                  <a:spcBef>
                    <a:spcPts val="0"/>
                  </a:spcBef>
                  <a:buFont typeface="Arial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>
                  <a:spcBef>
                    <a:spcPts val="0"/>
                  </a:spcBef>
                  <a:buFont typeface="Arial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spcAft>
                    <a:spcPts val="1800"/>
                  </a:spcAft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𝑎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</a:rPr>
                        <m:t>: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</a:rPr>
                        <m:t>𝜇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2400" i="1">
                          <a:latin typeface="Cambria Math"/>
                        </a:rPr>
                        <m:t>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𝜇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ru-RU" sz="2400" dirty="0">
                  <a:solidFill>
                    <a:srgbClr val="28516A"/>
                  </a:solidFill>
                </a:endParaRPr>
              </a:p>
            </p:txBody>
          </p:sp>
        </mc:Choice>
        <mc:Fallback xmlns="">
          <p:sp>
            <p:nvSpPr>
              <p:cNvPr id="18" name="Объект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76117" y="3475758"/>
                <a:ext cx="2512994" cy="50274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ectangle"/>
          <p:cNvSpPr/>
          <p:nvPr/>
        </p:nvSpPr>
        <p:spPr bwMode="auto">
          <a:xfrm>
            <a:off x="5500365" y="4943573"/>
            <a:ext cx="4538006" cy="1717810"/>
          </a:xfrm>
          <a:prstGeom prst="rect">
            <a:avLst/>
          </a:prstGeom>
          <a:solidFill>
            <a:srgbClr val="FFFFFF">
              <a:alpha val="60000"/>
            </a:srgbClr>
          </a:solidFill>
          <a:ln w="12700">
            <a:miter lim="400000"/>
          </a:ln>
          <a:effectLst/>
        </p:spPr>
        <p:txBody>
          <a:bodyPr lIns="24207" tIns="24207" rIns="24207" bIns="24207" anchor="ctr"/>
          <a:lstStyle/>
          <a:p>
            <a:pPr algn="ctr">
              <a:defRPr sz="1600" spc="0">
                <a:latin typeface="DIN Alternate Bold"/>
                <a:ea typeface="DIN Alternate Bold"/>
                <a:cs typeface="DIN Alternate Bold"/>
              </a:defRPr>
            </a:pPr>
            <a:endParaRPr sz="1600"/>
          </a:p>
        </p:txBody>
      </p:sp>
      <p:pic>
        <p:nvPicPr>
          <p:cNvPr id="26" name="Рисунок 25" descr="флажок установлен"/>
          <p:cNvPicPr>
            <a:picLocks noChangeAspect="1"/>
          </p:cNvPicPr>
          <p:nvPr/>
        </p:nvPicPr>
        <p:blipFill>
          <a:blip r:embed="rId6"/>
          <a:stretch/>
        </p:blipFill>
        <p:spPr bwMode="auto">
          <a:xfrm>
            <a:off x="1299194" y="4158224"/>
            <a:ext cx="914400" cy="914400"/>
          </a:xfrm>
          <a:prstGeom prst="rect">
            <a:avLst/>
          </a:prstGeom>
        </p:spPr>
      </p:pic>
      <p:pic>
        <p:nvPicPr>
          <p:cNvPr id="30" name="Рисунок 29" descr="Флажок с крестиком"/>
          <p:cNvPicPr>
            <a:picLocks noChangeAspect="1"/>
          </p:cNvPicPr>
          <p:nvPr/>
        </p:nvPicPr>
        <p:blipFill>
          <a:blip r:embed="rId7"/>
          <a:stretch/>
        </p:blipFill>
        <p:spPr bwMode="auto">
          <a:xfrm>
            <a:off x="6724047" y="4136044"/>
            <a:ext cx="914400" cy="914400"/>
          </a:xfrm>
          <a:prstGeom prst="rect">
            <a:avLst/>
          </a:prstGeom>
        </p:spPr>
      </p:pic>
      <p:grpSp>
        <p:nvGrpSpPr>
          <p:cNvPr id="32" name="Группа 31"/>
          <p:cNvGrpSpPr/>
          <p:nvPr/>
        </p:nvGrpSpPr>
        <p:grpSpPr bwMode="auto">
          <a:xfrm>
            <a:off x="7122198" y="1209643"/>
            <a:ext cx="4220005" cy="1702897"/>
            <a:chOff x="4620024" y="1918386"/>
            <a:chExt cx="4220005" cy="170289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Прямоугольник 42"/>
                <p:cNvSpPr/>
                <p:nvPr/>
              </p:nvSpPr>
              <p:spPr bwMode="auto">
                <a:xfrm>
                  <a:off x="5083005" y="2458914"/>
                  <a:ext cx="3417218" cy="1162369"/>
                </a:xfrm>
                <a:prstGeom prst="rect">
                  <a:avLst/>
                </a:prstGeom>
                <a:grpFill/>
              </p:spPr>
              <p:txBody>
                <a:bodyPr wrap="none" lIns="0" tIns="0" rIns="0" bIns="0">
                  <a:spAutoFit/>
                </a:bodyPr>
                <a:lstStyle/>
                <a:p>
                  <a:pPr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=</m:t>
                        </m:r>
                        <m:f>
                          <m:fPr>
                            <m:ctrlPr>
                              <a:rPr lang="en-US" sz="2400" i="1">
                                <a:solidFill>
                                  <a:srgbClr val="28516A"/>
                                </a:solidFill>
                                <a:latin typeface="Cambria Math" panose="02040503050406030204" pitchFamily="18" charset="0"/>
                                <a:ea typeface="Cambria Math"/>
                                <a:cs typeface="Cambria Math"/>
                              </a:rPr>
                            </m:ctrlPr>
                          </m:fPr>
                          <m:num>
                            <m:acc>
                              <m:accPr>
                                <m:chr m:val="̂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𝜇</m:t>
                                </m:r>
                              </m:e>
                            </m:acc>
                            <m:r>
                              <a:rPr lang="en-US" sz="2400" i="1"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mbria Math"/>
                                    <a:cs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sz="2400" i="1">
                                    <a:solidFill>
                                      <a:srgbClr val="28516A"/>
                                    </a:solidFill>
                                    <a:latin typeface="Cambria Math" panose="02040503050406030204" pitchFamily="18" charset="0"/>
                                    <a:ea typeface="Cambria Math"/>
                                    <a:cs typeface="Cambria Math"/>
                                  </a:rPr>
                                </m:ctrlPr>
                              </m:radPr>
                              <m:deg/>
                              <m:e>
                                <m:f>
                                  <m:f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sz="24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p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sz="24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sz="240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/>
                                              </a:rPr>
                                              <m:t>σ</m:t>
                                            </m:r>
                                          </m:e>
                                        </m:acc>
                                      </m:e>
                                      <m:sup>
                                        <m:r>
                                          <a:rPr lang="ru-RU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m:rPr>
                                        <m:sty m:val="p"/>
                                      </m:rPr>
                                      <a:rPr lang="en-US" sz="2400">
                                        <a:latin typeface="Cambria Math" panose="02040503050406030204" pitchFamily="18" charset="0"/>
                                      </a:rPr>
                                      <m:t>n</m:t>
                                    </m:r>
                                  </m:den>
                                </m:f>
                              </m:e>
                            </m:rad>
                          </m:den>
                        </m:f>
                        <m:r>
                          <a:rPr lang="en-US" sz="2400" i="1">
                            <a:solidFill>
                              <a:srgbClr val="28516A"/>
                            </a:solidFill>
                            <a:latin typeface="Cambria Math"/>
                          </a:rPr>
                          <m:t>    ∼   </m:t>
                        </m:r>
                        <m:r>
                          <a:rPr lang="en-US" sz="2400" i="1">
                            <a:solidFill>
                              <a:srgbClr val="C0504D"/>
                            </a:solidFill>
                            <a:latin typeface="Cambria Math"/>
                          </a:rPr>
                          <m:t>𝑡</m:t>
                        </m:r>
                        <m:r>
                          <a:rPr lang="en-US" sz="2400" i="1">
                            <a:solidFill>
                              <a:srgbClr val="C0504D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sz="2400" i="1">
                            <a:solidFill>
                              <a:srgbClr val="C0504D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sz="2400" i="1">
                            <a:solidFill>
                              <a:srgbClr val="C0504D"/>
                            </a:solidFill>
                            <a:latin typeface="Cambria Math"/>
                          </a:rPr>
                          <m:t>−1)</m:t>
                        </m:r>
                      </m:oMath>
                    </m:oMathPara>
                  </a14:m>
                  <a:endParaRPr lang="en-US" sz="2400" dirty="0">
                    <a:solidFill>
                      <a:srgbClr val="28516A"/>
                    </a:solidFill>
                  </a:endParaRPr>
                </a:p>
              </p:txBody>
            </p:sp>
          </mc:Choice>
          <mc:Fallback xmlns="">
            <p:sp>
              <p:nvSpPr>
                <p:cNvPr id="43" name="Прямоугольник 4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083005" y="2458914"/>
                  <a:ext cx="3417218" cy="1162369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9" name="Объект 5"/>
            <p:cNvSpPr txBox="1"/>
            <p:nvPr/>
          </p:nvSpPr>
          <p:spPr bwMode="auto">
            <a:xfrm>
              <a:off x="4620024" y="1918386"/>
              <a:ext cx="4220005" cy="455942"/>
            </a:xfrm>
            <a:prstGeom prst="rect">
              <a:avLst/>
            </a:prstGeom>
            <a:grpFill/>
          </p:spPr>
          <p:txBody>
            <a:bodyPr vert="horz" lIns="0" tIns="0" rIns="0" bIns="0" rtlCol="0">
              <a:noAutofit/>
            </a:bodyPr>
            <a:lstStyle>
              <a:lvl1pPr marL="342900" indent="-342900" algn="l" defTabSz="914400">
                <a:spcBef>
                  <a:spcPts val="0"/>
                </a:spcBef>
                <a:buFont typeface="Arial"/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>
                <a:spcBef>
                  <a:spcPts val="0"/>
                </a:spcBef>
                <a:buFont typeface="Arial"/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>
                <a:spcBef>
                  <a:spcPts val="0"/>
                </a:spcBef>
                <a:buFont typeface="Arial"/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>
                <a:spcBef>
                  <a:spcPts val="0"/>
                </a:spcBef>
                <a:buFont typeface="Arial"/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>
                <a:spcBef>
                  <a:spcPts val="0"/>
                </a:spcBef>
                <a:buFont typeface="Arial"/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>
                <a:spcBef>
                  <a:spcPts val="0"/>
                </a:spcBef>
                <a:buFont typeface="Arial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>
                <a:spcBef>
                  <a:spcPts val="0"/>
                </a:spcBef>
                <a:buFont typeface="Arial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>
                <a:spcBef>
                  <a:spcPts val="0"/>
                </a:spcBef>
                <a:buFont typeface="Arial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>
                <a:spcBef>
                  <a:spcPts val="0"/>
                </a:spcBef>
                <a:buFont typeface="Arial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spcAft>
                  <a:spcPts val="1800"/>
                </a:spcAft>
                <a:buNone/>
                <a:defRPr/>
              </a:pPr>
              <a:r>
                <a:rPr lang="ru-RU" sz="2400" b="1" dirty="0"/>
                <a:t>Критерий для проверки</a:t>
              </a:r>
              <a:r>
                <a:rPr lang="en-US" sz="2400" b="1" dirty="0"/>
                <a:t>:</a:t>
              </a:r>
              <a:endParaRPr lang="ru-RU" sz="24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Прямоугольник 27"/>
              <p:cNvSpPr/>
              <p:nvPr/>
            </p:nvSpPr>
            <p:spPr bwMode="auto">
              <a:xfrm>
                <a:off x="3260359" y="3514365"/>
                <a:ext cx="2409842" cy="369332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pPr>
                  <a:spcAft>
                    <a:spcPts val="1800"/>
                  </a:spcAft>
                  <a:defRPr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  <a:cs typeface="Cambria Math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𝜎</m:t>
                        </m:r>
                      </m:e>
                      <m:sup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  <m:r>
                      <a:rPr lang="en-US" sz="2400" i="1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−</m:t>
                    </m:r>
                    <m:r>
                      <a:rPr lang="ru-RU" sz="2400" i="1">
                        <a:solidFill>
                          <a:srgbClr val="C0504D"/>
                        </a:solidFill>
                        <a:latin typeface="Cambria Math"/>
                        <a:ea typeface="Cambria Math"/>
                      </a:rPr>
                      <m:t>НЕ</m:t>
                    </m:r>
                    <m:r>
                      <a:rPr lang="ru-RU" sz="240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известна</m:t>
                    </m:r>
                  </m:oMath>
                </a14:m>
                <a:r>
                  <a:rPr lang="en-US" sz="2400" dirty="0">
                    <a:solidFill>
                      <a:srgbClr val="54748B"/>
                    </a:solidFill>
                  </a:rPr>
                  <a:t> </a:t>
                </a:r>
                <a:endParaRPr lang="ru-RU" sz="2400" dirty="0">
                  <a:solidFill>
                    <a:srgbClr val="B30058"/>
                  </a:solidFill>
                </a:endParaRPr>
              </a:p>
            </p:txBody>
          </p:sp>
        </mc:Choice>
        <mc:Fallback xmlns="">
          <p:sp>
            <p:nvSpPr>
              <p:cNvPr id="24" name="Прямоугольник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60359" y="3514365"/>
                <a:ext cx="2409842" cy="369332"/>
              </a:xfrm>
              <a:prstGeom prst="rect">
                <a:avLst/>
              </a:prstGeom>
              <a:blipFill rotWithShape="0">
                <a:blip r:embed="rId9"/>
                <a:stretch>
                  <a:fillRect l="-3291" t="-1667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Заголовок 1"/>
          <p:cNvSpPr>
            <a:spLocks noGrp="1"/>
          </p:cNvSpPr>
          <p:nvPr>
            <p:ph type="title"/>
          </p:nvPr>
        </p:nvSpPr>
        <p:spPr bwMode="auto">
          <a:xfrm>
            <a:off x="1198018" y="338966"/>
            <a:ext cx="9144000" cy="620688"/>
          </a:xfrm>
        </p:spPr>
        <p:txBody>
          <a:bodyPr vert="horz" wrap="square" lIns="91440" tIns="45720" rIns="0" bIns="0" rtlCol="0" anchor="t">
            <a:noAutofit/>
          </a:bodyPr>
          <a:lstStyle/>
          <a:p>
            <a:pPr algn="ctr">
              <a:defRPr/>
            </a:pPr>
            <a:r>
              <a:rPr lang="en-US" sz="28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ru-RU" sz="28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-критерий для </a:t>
            </a:r>
            <a:r>
              <a:rPr lang="ru-RU" sz="28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среднего</a:t>
            </a:r>
            <a:r>
              <a:rPr lang="en-US" sz="28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ru-RU" sz="28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точный</a:t>
            </a:r>
            <a:r>
              <a:rPr lang="en-US" sz="28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sz="28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105892" y="4242915"/>
            <a:ext cx="3811457" cy="252222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530746" y="4242916"/>
            <a:ext cx="3811457" cy="252222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2378927" y="3002472"/>
                <a:ext cx="8945527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spcAft>
                    <a:spcPts val="1800"/>
                  </a:spcAft>
                  <a:defRPr/>
                </a:pPr>
                <a:r>
                  <a:rPr lang="ru-RU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/>
                    <a:cs typeface="Cambria Math"/>
                  </a:rPr>
                  <a:t>(</a:t>
                </a:r>
                <a:r>
                  <a:rPr lang="ru-RU" sz="240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/>
                    <a:cs typeface="Cambria Math"/>
                  </a:rPr>
                  <a:t>среднее в генеральной совокупности (популяции) равно</a:t>
                </a:r>
                <a:r>
                  <a:rPr lang="ru-RU" sz="2400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/>
                            <a:cs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ru-RU" sz="2400" dirty="0">
                    <a:solidFill>
                      <a:prstClr val="black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8927" y="3002472"/>
                <a:ext cx="8945527" cy="461665"/>
              </a:xfrm>
              <a:prstGeom prst="rect">
                <a:avLst/>
              </a:prstGeom>
              <a:blipFill rotWithShape="0">
                <a:blip r:embed="rId12"/>
                <a:stretch>
                  <a:fillRect l="-1022" t="-13333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1450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w="http://schemas.openxmlformats.org/wordprocessingml/2006/main" xmlns:m="http://schemas.openxmlformats.org/officeDocument/2006/math" xmlns=""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2487168" y="1843913"/>
            <a:ext cx="859536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 studio…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32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019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3" name="Rectangle"/>
          <p:cNvSpPr/>
          <p:nvPr/>
        </p:nvSpPr>
        <p:spPr bwMode="auto">
          <a:xfrm>
            <a:off x="5500365" y="4943573"/>
            <a:ext cx="4538006" cy="1717810"/>
          </a:xfrm>
          <a:prstGeom prst="rect">
            <a:avLst/>
          </a:prstGeom>
          <a:solidFill>
            <a:srgbClr val="FFFFFF">
              <a:alpha val="60000"/>
            </a:srgbClr>
          </a:solidFill>
          <a:ln w="12700">
            <a:miter lim="400000"/>
          </a:ln>
          <a:effectLst/>
        </p:spPr>
        <p:txBody>
          <a:bodyPr lIns="24207" tIns="24207" rIns="24207" bIns="24207" anchor="ctr"/>
          <a:lstStyle/>
          <a:p>
            <a:pPr algn="ctr">
              <a:defRPr sz="1600" spc="0">
                <a:latin typeface="DIN Alternate Bold"/>
                <a:ea typeface="DIN Alternate Bold"/>
                <a:cs typeface="DIN Alternate Bold"/>
              </a:defRPr>
            </a:pPr>
            <a:endParaRPr sz="1600"/>
          </a:p>
        </p:txBody>
      </p:sp>
      <p:sp>
        <p:nvSpPr>
          <p:cNvPr id="27" name="Заголовок 1"/>
          <p:cNvSpPr>
            <a:spLocks noGrp="1"/>
          </p:cNvSpPr>
          <p:nvPr>
            <p:ph type="title"/>
          </p:nvPr>
        </p:nvSpPr>
        <p:spPr bwMode="auto">
          <a:xfrm>
            <a:off x="1345351" y="358746"/>
            <a:ext cx="9144000" cy="473813"/>
          </a:xfrm>
        </p:spPr>
        <p:txBody>
          <a:bodyPr vert="horz" wrap="square" lIns="91440" tIns="45720" rIns="0" bIns="0" rtlCol="0" anchor="t">
            <a:noAutofit/>
          </a:bodyPr>
          <a:lstStyle/>
          <a:p>
            <a:pPr algn="ctr">
              <a:defRPr/>
            </a:pPr>
            <a:r>
              <a:rPr lang="ru-RU" sz="28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Пример</a:t>
            </a:r>
            <a:endParaRPr sz="28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41837" y="2066001"/>
            <a:ext cx="11148648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Предположим,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мы проводим экспериментальное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исследование, в котором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хотим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проверить,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уровень гликолизированного гемоглобина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(HbA1c)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 пациентов с сахарным диабетом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II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типа после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применения нового метода лечения. </a:t>
            </a:r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ам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известно, что в общей популяции пациентов с сахарным диабетом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II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типа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уровень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HbA1c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составляет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Мы хотим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узнать,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отличается ли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уровень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HbA1c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целевой группе после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применения нового метода.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7988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w="http://schemas.openxmlformats.org/wordprocessingml/2006/main" xmlns:m="http://schemas.openxmlformats.org/officeDocument/2006/math" xmlns=""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975946" y="402535"/>
            <a:ext cx="9815178" cy="620688"/>
          </a:xfrm>
        </p:spPr>
        <p:txBody>
          <a:bodyPr vert="horz" wrap="square" lIns="91440" tIns="45720" rIns="0" bIns="0" rtlCol="0" anchor="t">
            <a:noAutofit/>
          </a:bodyPr>
          <a:lstStyle/>
          <a:p>
            <a:pPr algn="ctr">
              <a:defRPr/>
            </a:pPr>
            <a:r>
              <a:rPr lang="en-US" sz="28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ru-RU" sz="28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-критерий </a:t>
            </a:r>
            <a:r>
              <a:rPr lang="ru-RU" sz="28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для </a:t>
            </a:r>
            <a:r>
              <a:rPr lang="ru-RU" sz="28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среднего</a:t>
            </a:r>
            <a:r>
              <a:rPr lang="en-US" sz="28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ru-RU" sz="28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точный</a:t>
            </a:r>
            <a:r>
              <a:rPr lang="en-US" sz="28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). </a:t>
            </a:r>
            <a:r>
              <a:rPr lang="ru-RU" sz="28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Пример</a:t>
            </a:r>
            <a:r>
              <a:rPr lang="en-US" sz="28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sz="28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Прямоугольник 10"/>
              <p:cNvSpPr/>
              <p:nvPr/>
            </p:nvSpPr>
            <p:spPr bwMode="auto">
              <a:xfrm>
                <a:off x="862420" y="1434652"/>
                <a:ext cx="3208827" cy="600164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pPr>
                  <a:spcAft>
                    <a:spcPts val="180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, …, 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𝑛</m:t>
                          </m:r>
                        </m:sub>
                      </m:sSub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∼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𝑖𝑖𝑑</m:t>
                      </m:r>
                      <m:r>
                        <a:rPr lang="ru-RU" sz="2400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/>
                        </a:rPr>
                        <m:t>𝑁</m:t>
                      </m:r>
                      <m:r>
                        <a:rPr lang="ru-RU" sz="2400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𝜇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, </m:t>
                      </m:r>
                      <m:sSup>
                        <m:sSupPr>
                          <m:ctrlPr>
                            <a:rPr lang="en-US" sz="2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𝜎</m:t>
                          </m:r>
                        </m:e>
                        <m:sup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ru-RU" sz="24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1" name="Прямоугольник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62420" y="1434652"/>
                <a:ext cx="3208827" cy="600164"/>
              </a:xfrm>
              <a:prstGeom prst="rect">
                <a:avLst/>
              </a:prstGeom>
              <a:blipFill rotWithShape="0">
                <a:blip r:embed="rId3"/>
                <a:stretch>
                  <a:fillRect l="-1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Объект 5"/>
              <p:cNvSpPr txBox="1"/>
              <p:nvPr/>
            </p:nvSpPr>
            <p:spPr bwMode="auto">
              <a:xfrm>
                <a:off x="862420" y="2134655"/>
                <a:ext cx="1656184" cy="478365"/>
              </a:xfrm>
              <a:prstGeom prst="rect">
                <a:avLst/>
              </a:prstGeom>
            </p:spPr>
            <p:txBody>
              <a:bodyPr vert="horz" lIns="0" tIns="0" rIns="0" bIns="0" rtlCol="0">
                <a:noAutofit/>
              </a:bodyPr>
              <a:lstStyle>
                <a:lvl1pPr marL="342900" indent="-342900" algn="l" defTabSz="914400">
                  <a:spcBef>
                    <a:spcPts val="0"/>
                  </a:spcBef>
                  <a:buFont typeface="Arial"/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>
                  <a:spcBef>
                    <a:spcPts val="0"/>
                  </a:spcBef>
                  <a:buFont typeface="Arial"/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>
                  <a:spcBef>
                    <a:spcPts val="0"/>
                  </a:spcBef>
                  <a:buFont typeface="Arial"/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>
                  <a:spcBef>
                    <a:spcPts val="0"/>
                  </a:spcBef>
                  <a:buFont typeface="Arial"/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>
                  <a:spcBef>
                    <a:spcPts val="0"/>
                  </a:spcBef>
                  <a:buFont typeface="Arial"/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>
                  <a:spcBef>
                    <a:spcPts val="0"/>
                  </a:spcBef>
                  <a:buFont typeface="Arial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>
                  <a:spcBef>
                    <a:spcPts val="0"/>
                  </a:spcBef>
                  <a:buFont typeface="Arial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>
                  <a:spcBef>
                    <a:spcPts val="0"/>
                  </a:spcBef>
                  <a:buFont typeface="Arial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>
                  <a:spcBef>
                    <a:spcPts val="0"/>
                  </a:spcBef>
                  <a:buFont typeface="Arial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spcAft>
                    <a:spcPts val="1800"/>
                  </a:spcAft>
                  <a:buFont typeface="Arial"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/>
                        </a:rPr>
                        <m:t>: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/>
                        </a:rPr>
                        <m:t>𝜇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/>
                        </a:rPr>
                        <m:t>10</m:t>
                      </m:r>
                    </m:oMath>
                  </m:oMathPara>
                </a14:m>
                <a:endParaRPr lang="ru-RU" sz="2400" dirty="0">
                  <a:solidFill>
                    <a:srgbClr val="28516A"/>
                  </a:solidFill>
                </a:endParaRPr>
              </a:p>
              <a:p>
                <a:pPr marL="0" indent="0">
                  <a:spcAft>
                    <a:spcPts val="1800"/>
                  </a:spcAft>
                  <a:buFont typeface="Arial"/>
                  <a:buNone/>
                  <a:defRPr/>
                </a:pPr>
                <a:endParaRPr lang="en-US" sz="2400" dirty="0">
                  <a:solidFill>
                    <a:srgbClr val="28516A"/>
                  </a:solidFill>
                </a:endParaRPr>
              </a:p>
            </p:txBody>
          </p:sp>
        </mc:Choice>
        <mc:Fallback xmlns="">
          <p:sp>
            <p:nvSpPr>
              <p:cNvPr id="17" name="Объект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62420" y="2134655"/>
                <a:ext cx="1656184" cy="47836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Объект 5"/>
              <p:cNvSpPr txBox="1"/>
              <p:nvPr/>
            </p:nvSpPr>
            <p:spPr bwMode="auto">
              <a:xfrm>
                <a:off x="889718" y="2857674"/>
                <a:ext cx="1656186" cy="478365"/>
              </a:xfrm>
              <a:prstGeom prst="rect">
                <a:avLst/>
              </a:prstGeom>
            </p:spPr>
            <p:txBody>
              <a:bodyPr vert="horz" lIns="0" tIns="0" rIns="0" bIns="0" rtlCol="0">
                <a:noAutofit/>
              </a:bodyPr>
              <a:lstStyle>
                <a:lvl1pPr marL="342900" indent="-342900" algn="l" defTabSz="914400">
                  <a:spcBef>
                    <a:spcPts val="0"/>
                  </a:spcBef>
                  <a:buFont typeface="Arial"/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>
                  <a:spcBef>
                    <a:spcPts val="0"/>
                  </a:spcBef>
                  <a:buFont typeface="Arial"/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>
                  <a:spcBef>
                    <a:spcPts val="0"/>
                  </a:spcBef>
                  <a:buFont typeface="Arial"/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>
                  <a:spcBef>
                    <a:spcPts val="0"/>
                  </a:spcBef>
                  <a:buFont typeface="Arial"/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>
                  <a:spcBef>
                    <a:spcPts val="0"/>
                  </a:spcBef>
                  <a:buFont typeface="Arial"/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>
                  <a:spcBef>
                    <a:spcPts val="0"/>
                  </a:spcBef>
                  <a:buFont typeface="Arial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>
                  <a:spcBef>
                    <a:spcPts val="0"/>
                  </a:spcBef>
                  <a:buFont typeface="Arial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>
                  <a:spcBef>
                    <a:spcPts val="0"/>
                  </a:spcBef>
                  <a:buFont typeface="Arial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>
                  <a:spcBef>
                    <a:spcPts val="0"/>
                  </a:spcBef>
                  <a:buFont typeface="Arial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spcAft>
                    <a:spcPts val="1800"/>
                  </a:spcAft>
                  <a:buFont typeface="Arial"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𝑎</m:t>
                          </m:r>
                        </m:sub>
                      </m:sSub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/>
                        </a:rPr>
                        <m:t>: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/>
                        </a:rPr>
                        <m:t>𝜇</m:t>
                      </m:r>
                      <m:r>
                        <a:rPr lang="en-US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/>
                          <a:cs typeface="Cambria Math"/>
                        </a:rPr>
                        <m:t>10</m:t>
                      </m:r>
                    </m:oMath>
                  </m:oMathPara>
                </a14:m>
                <a:endParaRPr lang="ru-RU" sz="2400" dirty="0">
                  <a:solidFill>
                    <a:srgbClr val="28516A"/>
                  </a:solidFill>
                </a:endParaRPr>
              </a:p>
            </p:txBody>
          </p:sp>
        </mc:Choice>
        <mc:Fallback xmlns="">
          <p:sp>
            <p:nvSpPr>
              <p:cNvPr id="18" name="Объект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89718" y="2857674"/>
                <a:ext cx="1656186" cy="47836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" name="Рисунок 29" descr="Флажок с крестиком"/>
          <p:cNvPicPr>
            <a:picLocks noChangeAspect="1"/>
          </p:cNvPicPr>
          <p:nvPr/>
        </p:nvPicPr>
        <p:blipFill>
          <a:blip r:embed="rId6"/>
          <a:stretch/>
        </p:blipFill>
        <p:spPr bwMode="auto">
          <a:xfrm>
            <a:off x="6894302" y="4027462"/>
            <a:ext cx="914400" cy="914400"/>
          </a:xfrm>
          <a:prstGeom prst="rect">
            <a:avLst/>
          </a:prstGeom>
        </p:spPr>
      </p:pic>
      <p:sp>
        <p:nvSpPr>
          <p:cNvPr id="16" name="Объект 5"/>
          <p:cNvSpPr txBox="1"/>
          <p:nvPr/>
        </p:nvSpPr>
        <p:spPr bwMode="auto">
          <a:xfrm>
            <a:off x="2545904" y="2134655"/>
            <a:ext cx="4492849" cy="47836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 algn="l" defTabSz="914400">
              <a:spcBef>
                <a:spcPts val="0"/>
              </a:spcBef>
              <a:buFont typeface="Arial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>
              <a:spcBef>
                <a:spcPts val="0"/>
              </a:spcBef>
              <a:buFont typeface="Arial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>
              <a:spcBef>
                <a:spcPts val="0"/>
              </a:spcBef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>
              <a:spcBef>
                <a:spcPts val="0"/>
              </a:spcBef>
              <a:buFont typeface="Arial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>
              <a:spcBef>
                <a:spcPts val="0"/>
              </a:spcBef>
              <a:buFont typeface="Arial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1800"/>
              </a:spcAft>
              <a:buNone/>
              <a:defRPr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средний уровень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HbA1c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равен 10  </a:t>
            </a:r>
            <a:r>
              <a:rPr lang="ru-RU" sz="2400" dirty="0" smtClean="0">
                <a:solidFill>
                  <a:srgbClr val="28516A"/>
                </a:solidFill>
              </a:rPr>
              <a:t> </a:t>
            </a:r>
            <a:endParaRPr lang="ru-RU" sz="2400" dirty="0">
              <a:solidFill>
                <a:srgbClr val="28516A"/>
              </a:solidFill>
            </a:endParaRPr>
          </a:p>
          <a:p>
            <a:pPr marL="0" indent="0">
              <a:spcAft>
                <a:spcPts val="1800"/>
              </a:spcAft>
              <a:buFont typeface="Arial"/>
              <a:buNone/>
              <a:defRPr/>
            </a:pPr>
            <a:endParaRPr lang="ru-RU" sz="2400" dirty="0" smtClean="0">
              <a:solidFill>
                <a:srgbClr val="28516A"/>
              </a:solidFill>
            </a:endParaRPr>
          </a:p>
          <a:p>
            <a:pPr marL="0" indent="0">
              <a:spcAft>
                <a:spcPts val="1800"/>
              </a:spcAft>
              <a:buFont typeface="Arial"/>
              <a:buNone/>
              <a:defRPr/>
            </a:pPr>
            <a:endParaRPr lang="en-US" sz="2400" dirty="0">
              <a:solidFill>
                <a:srgbClr val="28516A"/>
              </a:solidFill>
            </a:endParaRPr>
          </a:p>
        </p:txBody>
      </p:sp>
      <p:sp>
        <p:nvSpPr>
          <p:cNvPr id="19" name="Объект 5"/>
          <p:cNvSpPr txBox="1"/>
          <p:nvPr/>
        </p:nvSpPr>
        <p:spPr bwMode="auto">
          <a:xfrm>
            <a:off x="2518604" y="2891143"/>
            <a:ext cx="4743433" cy="47836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 algn="l" defTabSz="914400">
              <a:spcBef>
                <a:spcPts val="0"/>
              </a:spcBef>
              <a:buFont typeface="Arial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>
              <a:spcBef>
                <a:spcPts val="0"/>
              </a:spcBef>
              <a:buFont typeface="Arial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>
              <a:spcBef>
                <a:spcPts val="0"/>
              </a:spcBef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>
              <a:spcBef>
                <a:spcPts val="0"/>
              </a:spcBef>
              <a:buFont typeface="Arial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>
              <a:spcBef>
                <a:spcPts val="0"/>
              </a:spcBef>
              <a:buFont typeface="Arial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1800"/>
              </a:spcAft>
              <a:buNone/>
              <a:defRPr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средний уровень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HbA1c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меньше 10  </a:t>
            </a:r>
            <a:r>
              <a:rPr lang="ru-RU" sz="2400" dirty="0" smtClean="0">
                <a:solidFill>
                  <a:srgbClr val="28516A"/>
                </a:solidFill>
              </a:rPr>
              <a:t> </a:t>
            </a:r>
            <a:endParaRPr lang="ru-RU" sz="2400" dirty="0">
              <a:solidFill>
                <a:srgbClr val="28516A"/>
              </a:solidFill>
            </a:endParaRPr>
          </a:p>
          <a:p>
            <a:pPr marL="0" indent="0">
              <a:spcAft>
                <a:spcPts val="1800"/>
              </a:spcAft>
              <a:buFont typeface="Arial"/>
              <a:buNone/>
              <a:defRPr/>
            </a:pPr>
            <a:endParaRPr lang="ru-RU" sz="2400" dirty="0" smtClean="0">
              <a:solidFill>
                <a:srgbClr val="28516A"/>
              </a:solidFill>
            </a:endParaRPr>
          </a:p>
          <a:p>
            <a:pPr marL="0" indent="0">
              <a:spcAft>
                <a:spcPts val="1800"/>
              </a:spcAft>
              <a:buFont typeface="Arial"/>
              <a:buNone/>
              <a:defRPr/>
            </a:pPr>
            <a:endParaRPr lang="en-US" sz="2400" dirty="0">
              <a:solidFill>
                <a:srgbClr val="28516A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Прямоугольник 42"/>
              <p:cNvSpPr/>
              <p:nvPr/>
            </p:nvSpPr>
            <p:spPr bwMode="auto">
              <a:xfrm>
                <a:off x="665966" y="5060607"/>
                <a:ext cx="1452000" cy="1162369"/>
              </a:xfrm>
              <a:prstGeom prst="rect">
                <a:avLst/>
              </a:prstGeom>
              <a:grpFill/>
            </p:spPr>
            <p:txBody>
              <a:bodyPr wrap="none" lIns="0" tIns="0" rIns="0" bIns="0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solidFill>
                                <a:srgbClr val="28516A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fPr>
                        <m:num>
                          <m:acc>
                            <m:accPr>
                              <m:chr m:val="̂"/>
                              <m:ctrlP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𝜇</m:t>
                              </m:r>
                            </m:e>
                          </m:acc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/>
                                  <a:cs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400" i="1">
                                  <a:solidFill>
                                    <a:srgbClr val="28516A"/>
                                  </a:solidFill>
                                  <a:latin typeface="Cambria Math" panose="02040503050406030204" pitchFamily="18" charset="0"/>
                                  <a:ea typeface="Cambria Math"/>
                                  <a:cs typeface="Cambria Math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US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sz="24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2400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  <m:t>σ</m:t>
                                          </m:r>
                                        </m:e>
                                      </m:acc>
                                    </m:e>
                                    <m:sup>
                                      <m:r>
                                        <a:rPr lang="ru-RU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n</m:t>
                                  </m:r>
                                </m:den>
                              </m:f>
                            </m:e>
                          </m:rad>
                        </m:den>
                      </m:f>
                    </m:oMath>
                  </m:oMathPara>
                </a14:m>
                <a:endParaRPr lang="en-US" sz="2400" dirty="0">
                  <a:solidFill>
                    <a:srgbClr val="28516A"/>
                  </a:solidFill>
                </a:endParaRPr>
              </a:p>
            </p:txBody>
          </p:sp>
        </mc:Choice>
        <mc:Fallback xmlns="">
          <p:sp>
            <p:nvSpPr>
              <p:cNvPr id="20" name="Прямоугольник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65966" y="5060607"/>
                <a:ext cx="1452000" cy="1162369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Прямоугольник 42"/>
              <p:cNvSpPr/>
              <p:nvPr/>
            </p:nvSpPr>
            <p:spPr bwMode="auto">
              <a:xfrm>
                <a:off x="889718" y="3580693"/>
                <a:ext cx="2148054" cy="1107996"/>
              </a:xfrm>
              <a:prstGeom prst="rect">
                <a:avLst/>
              </a:prstGeom>
              <a:grpFill/>
            </p:spPr>
            <p:txBody>
              <a:bodyPr wrap="square" lIns="0" tIns="0" rIns="0" bIns="0">
                <a:spAutoFit/>
              </a:bodyPr>
              <a:lstStyle/>
              <a:p>
                <a:pPr>
                  <a:defRPr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i="0" smtClean="0">
                        <a:solidFill>
                          <a:prstClr val="black"/>
                        </a:solidFill>
                        <a:latin typeface="Cambria Math"/>
                      </a:rPr>
                      <m:t>n</m:t>
                    </m:r>
                    <m:r>
                      <a:rPr lang="en-US" sz="2400" i="0" smtClean="0">
                        <a:solidFill>
                          <a:prstClr val="black"/>
                        </a:solidFill>
                        <a:latin typeface="Cambria Math"/>
                      </a:rPr>
                      <m:t>=</m:t>
                    </m:r>
                  </m:oMath>
                </a14:m>
                <a:r>
                  <a:rPr lang="en-US" sz="2400" dirty="0" smtClean="0">
                    <a:solidFill>
                      <a:prstClr val="black"/>
                    </a:solidFill>
                    <a:latin typeface="Cambria Math"/>
                  </a:rPr>
                  <a:t> 100</a:t>
                </a:r>
              </a:p>
              <a:p>
                <a:pPr>
                  <a:defRPr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𝜇</m:t>
                        </m:r>
                      </m:e>
                    </m:acc>
                  </m:oMath>
                </a14:m>
                <a:r>
                  <a:rPr lang="en-US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/>
                    <a:cs typeface="Cambria Math"/>
                  </a:rPr>
                  <a:t>= 8</a:t>
                </a:r>
                <a:endParaRPr lang="ru-RU" sz="2400" dirty="0" smtClean="0">
                  <a:solidFill>
                    <a:prstClr val="black"/>
                  </a:solidFill>
                  <a:latin typeface="Cambria Math" panose="02040503050406030204" pitchFamily="18" charset="0"/>
                  <a:ea typeface="Cambria Math"/>
                  <a:cs typeface="Cambria Math"/>
                </a:endParaRPr>
              </a:p>
              <a:p>
                <a:pPr>
                  <a:defRPr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  <m:t>σ</m:t>
                            </m:r>
                          </m:e>
                        </m:acc>
                      </m:e>
                      <m:sup>
                        <m:r>
                          <a:rPr lang="ru-RU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/>
                    <a:cs typeface="Cambria Math"/>
                  </a:rPr>
                  <a:t>= 25</a:t>
                </a:r>
                <a:endParaRPr lang="en-US" sz="2400" dirty="0">
                  <a:solidFill>
                    <a:prstClr val="black"/>
                  </a:solidFill>
                  <a:latin typeface="Cambria Math" panose="02040503050406030204" pitchFamily="18" charset="0"/>
                  <a:ea typeface="Cambria Math"/>
                  <a:cs typeface="Cambria Math"/>
                </a:endParaRPr>
              </a:p>
            </p:txBody>
          </p:sp>
        </mc:Choice>
        <mc:Fallback xmlns="">
          <p:sp>
            <p:nvSpPr>
              <p:cNvPr id="21" name="Прямоугольник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89718" y="3580693"/>
                <a:ext cx="2148054" cy="1107996"/>
              </a:xfrm>
              <a:prstGeom prst="rect">
                <a:avLst/>
              </a:prstGeom>
              <a:blipFill rotWithShape="0">
                <a:blip r:embed="rId8"/>
                <a:stretch>
                  <a:fillRect l="-5398" t="-8242" b="-159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2117966" y="5094076"/>
                <a:ext cx="2012176" cy="10550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prstClr val="black"/>
                        </a:solidFill>
                        <a:latin typeface="Cambria Math"/>
                      </a:rPr>
                      <m:t>=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2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en-US" sz="28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800" i="1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  <m:t>25</m:t>
                                </m:r>
                              </m:num>
                              <m:den>
                                <m:r>
                                  <a:rPr lang="en-US" sz="2800" i="1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  <m:t>100</m:t>
                                </m:r>
                              </m:den>
                            </m:f>
                          </m:e>
                        </m:rad>
                      </m:den>
                    </m:f>
                  </m:oMath>
                </a14:m>
                <a:r>
                  <a:rPr lang="en-US" sz="2800" i="1" dirty="0" smtClean="0">
                    <a:solidFill>
                      <a:prstClr val="black"/>
                    </a:solidFill>
                    <a:latin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prstClr val="black"/>
                        </a:solidFill>
                        <a:latin typeface="Cambria Math"/>
                      </a:rPr>
                      <m:t>=</m:t>
                    </m:r>
                    <m:r>
                      <a:rPr lang="en-US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endParaRPr lang="en-US" sz="2400" i="1" dirty="0">
                  <a:solidFill>
                    <a:prstClr val="black"/>
                  </a:solidFill>
                  <a:latin typeface="Cambria Math"/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7966" y="5094076"/>
                <a:ext cx="2012176" cy="1055097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695290" y="4190260"/>
            <a:ext cx="3905992" cy="2405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251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w="http://schemas.openxmlformats.org/wordprocessingml/2006/main" xmlns:m="http://schemas.openxmlformats.org/officeDocument/2006/math" xmlns=""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975946" y="402535"/>
            <a:ext cx="9815178" cy="620688"/>
          </a:xfrm>
        </p:spPr>
        <p:txBody>
          <a:bodyPr vert="horz" wrap="square" lIns="91440" tIns="45720" rIns="0" bIns="0" rtlCol="0" anchor="t">
            <a:noAutofit/>
          </a:bodyPr>
          <a:lstStyle/>
          <a:p>
            <a:pPr algn="ctr">
              <a:defRPr/>
            </a:pPr>
            <a:r>
              <a:rPr lang="en-US" sz="28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ru-RU" sz="28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-критерий </a:t>
            </a:r>
            <a:r>
              <a:rPr lang="ru-RU" sz="28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для </a:t>
            </a:r>
            <a:r>
              <a:rPr lang="ru-RU" sz="28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среднего</a:t>
            </a:r>
            <a:r>
              <a:rPr lang="en-US" sz="28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ru-RU" sz="28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точный</a:t>
            </a:r>
            <a:r>
              <a:rPr lang="en-US" sz="28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). </a:t>
            </a:r>
            <a:r>
              <a:rPr lang="ru-RU" sz="28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Пример</a:t>
            </a:r>
            <a:r>
              <a:rPr lang="en-US" sz="28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sz="28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Прямоугольник 10"/>
              <p:cNvSpPr/>
              <p:nvPr/>
            </p:nvSpPr>
            <p:spPr bwMode="auto">
              <a:xfrm>
                <a:off x="862420" y="1434652"/>
                <a:ext cx="3208827" cy="600164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pPr>
                  <a:spcAft>
                    <a:spcPts val="180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, …, 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𝑛</m:t>
                          </m:r>
                        </m:sub>
                      </m:sSub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∼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𝑖𝑖𝑑</m:t>
                      </m:r>
                      <m:r>
                        <a:rPr lang="ru-RU" sz="2400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/>
                        </a:rPr>
                        <m:t>𝑁</m:t>
                      </m:r>
                      <m:r>
                        <a:rPr lang="ru-RU" sz="2400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𝜇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, </m:t>
                      </m:r>
                      <m:sSup>
                        <m:sSupPr>
                          <m:ctrlPr>
                            <a:rPr lang="en-US" sz="2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𝜎</m:t>
                          </m:r>
                        </m:e>
                        <m:sup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ru-RU" sz="24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1" name="Прямоугольник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62420" y="1434652"/>
                <a:ext cx="3208827" cy="600164"/>
              </a:xfrm>
              <a:prstGeom prst="rect">
                <a:avLst/>
              </a:prstGeom>
              <a:blipFill rotWithShape="0">
                <a:blip r:embed="rId3"/>
                <a:stretch>
                  <a:fillRect l="-1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Объект 5"/>
              <p:cNvSpPr txBox="1"/>
              <p:nvPr/>
            </p:nvSpPr>
            <p:spPr bwMode="auto">
              <a:xfrm>
                <a:off x="862420" y="2134655"/>
                <a:ext cx="1656184" cy="478365"/>
              </a:xfrm>
              <a:prstGeom prst="rect">
                <a:avLst/>
              </a:prstGeom>
            </p:spPr>
            <p:txBody>
              <a:bodyPr vert="horz" lIns="0" tIns="0" rIns="0" bIns="0" rtlCol="0">
                <a:noAutofit/>
              </a:bodyPr>
              <a:lstStyle>
                <a:lvl1pPr marL="342900" indent="-342900" algn="l" defTabSz="914400">
                  <a:spcBef>
                    <a:spcPts val="0"/>
                  </a:spcBef>
                  <a:buFont typeface="Arial"/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>
                  <a:spcBef>
                    <a:spcPts val="0"/>
                  </a:spcBef>
                  <a:buFont typeface="Arial"/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>
                  <a:spcBef>
                    <a:spcPts val="0"/>
                  </a:spcBef>
                  <a:buFont typeface="Arial"/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>
                  <a:spcBef>
                    <a:spcPts val="0"/>
                  </a:spcBef>
                  <a:buFont typeface="Arial"/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>
                  <a:spcBef>
                    <a:spcPts val="0"/>
                  </a:spcBef>
                  <a:buFont typeface="Arial"/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>
                  <a:spcBef>
                    <a:spcPts val="0"/>
                  </a:spcBef>
                  <a:buFont typeface="Arial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>
                  <a:spcBef>
                    <a:spcPts val="0"/>
                  </a:spcBef>
                  <a:buFont typeface="Arial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>
                  <a:spcBef>
                    <a:spcPts val="0"/>
                  </a:spcBef>
                  <a:buFont typeface="Arial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>
                  <a:spcBef>
                    <a:spcPts val="0"/>
                  </a:spcBef>
                  <a:buFont typeface="Arial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spcAft>
                    <a:spcPts val="1800"/>
                  </a:spcAft>
                  <a:buFont typeface="Arial"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/>
                        </a:rPr>
                        <m:t>: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/>
                        </a:rPr>
                        <m:t>𝜇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/>
                        </a:rPr>
                        <m:t>=10</m:t>
                      </m:r>
                    </m:oMath>
                  </m:oMathPara>
                </a14:m>
                <a:endParaRPr lang="ru-RU" sz="2400" dirty="0">
                  <a:solidFill>
                    <a:srgbClr val="28516A"/>
                  </a:solidFill>
                </a:endParaRPr>
              </a:p>
              <a:p>
                <a:pPr marL="0" indent="0">
                  <a:spcAft>
                    <a:spcPts val="1800"/>
                  </a:spcAft>
                  <a:buFont typeface="Arial"/>
                  <a:buNone/>
                  <a:defRPr/>
                </a:pPr>
                <a:endParaRPr lang="en-US" sz="2400" dirty="0">
                  <a:solidFill>
                    <a:srgbClr val="28516A"/>
                  </a:solidFill>
                </a:endParaRPr>
              </a:p>
            </p:txBody>
          </p:sp>
        </mc:Choice>
        <mc:Fallback xmlns="">
          <p:sp>
            <p:nvSpPr>
              <p:cNvPr id="17" name="Объект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62420" y="2134655"/>
                <a:ext cx="1656184" cy="47836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Объект 5"/>
              <p:cNvSpPr txBox="1"/>
              <p:nvPr/>
            </p:nvSpPr>
            <p:spPr bwMode="auto">
              <a:xfrm>
                <a:off x="889718" y="2857674"/>
                <a:ext cx="1656186" cy="478365"/>
              </a:xfrm>
              <a:prstGeom prst="rect">
                <a:avLst/>
              </a:prstGeom>
            </p:spPr>
            <p:txBody>
              <a:bodyPr vert="horz" lIns="0" tIns="0" rIns="0" bIns="0" rtlCol="0">
                <a:noAutofit/>
              </a:bodyPr>
              <a:lstStyle>
                <a:lvl1pPr marL="342900" indent="-342900" algn="l" defTabSz="914400">
                  <a:spcBef>
                    <a:spcPts val="0"/>
                  </a:spcBef>
                  <a:buFont typeface="Arial"/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>
                  <a:spcBef>
                    <a:spcPts val="0"/>
                  </a:spcBef>
                  <a:buFont typeface="Arial"/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>
                  <a:spcBef>
                    <a:spcPts val="0"/>
                  </a:spcBef>
                  <a:buFont typeface="Arial"/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>
                  <a:spcBef>
                    <a:spcPts val="0"/>
                  </a:spcBef>
                  <a:buFont typeface="Arial"/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>
                  <a:spcBef>
                    <a:spcPts val="0"/>
                  </a:spcBef>
                  <a:buFont typeface="Arial"/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>
                  <a:spcBef>
                    <a:spcPts val="0"/>
                  </a:spcBef>
                  <a:buFont typeface="Arial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>
                  <a:spcBef>
                    <a:spcPts val="0"/>
                  </a:spcBef>
                  <a:buFont typeface="Arial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>
                  <a:spcBef>
                    <a:spcPts val="0"/>
                  </a:spcBef>
                  <a:buFont typeface="Arial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>
                  <a:spcBef>
                    <a:spcPts val="0"/>
                  </a:spcBef>
                  <a:buFont typeface="Arial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spcAft>
                    <a:spcPts val="1800"/>
                  </a:spcAft>
                  <a:buFont typeface="Arial"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𝑎</m:t>
                          </m:r>
                        </m:sub>
                      </m:sSub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/>
                        </a:rPr>
                        <m:t>: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/>
                        </a:rPr>
                        <m:t>𝜇</m:t>
                      </m:r>
                      <m:r>
                        <a:rPr lang="en-US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/>
                          <a:cs typeface="Cambria Math"/>
                        </a:rPr>
                        <m:t>10</m:t>
                      </m:r>
                    </m:oMath>
                  </m:oMathPara>
                </a14:m>
                <a:endParaRPr lang="ru-RU" sz="2400" dirty="0">
                  <a:solidFill>
                    <a:srgbClr val="28516A"/>
                  </a:solidFill>
                </a:endParaRPr>
              </a:p>
            </p:txBody>
          </p:sp>
        </mc:Choice>
        <mc:Fallback xmlns="">
          <p:sp>
            <p:nvSpPr>
              <p:cNvPr id="18" name="Объект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89718" y="2857674"/>
                <a:ext cx="1656186" cy="47836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Объект 5"/>
          <p:cNvSpPr txBox="1"/>
          <p:nvPr/>
        </p:nvSpPr>
        <p:spPr bwMode="auto">
          <a:xfrm>
            <a:off x="2545904" y="2134655"/>
            <a:ext cx="4492849" cy="47836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 algn="l" defTabSz="914400">
              <a:spcBef>
                <a:spcPts val="0"/>
              </a:spcBef>
              <a:buFont typeface="Arial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>
              <a:spcBef>
                <a:spcPts val="0"/>
              </a:spcBef>
              <a:buFont typeface="Arial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>
              <a:spcBef>
                <a:spcPts val="0"/>
              </a:spcBef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>
              <a:spcBef>
                <a:spcPts val="0"/>
              </a:spcBef>
              <a:buFont typeface="Arial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>
              <a:spcBef>
                <a:spcPts val="0"/>
              </a:spcBef>
              <a:buFont typeface="Arial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1800"/>
              </a:spcAft>
              <a:buNone/>
              <a:defRPr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средний уровень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HbA1c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равен 10  </a:t>
            </a:r>
            <a:r>
              <a:rPr lang="ru-RU" sz="2400" dirty="0" smtClean="0">
                <a:solidFill>
                  <a:srgbClr val="28516A"/>
                </a:solidFill>
              </a:rPr>
              <a:t> </a:t>
            </a:r>
            <a:endParaRPr lang="ru-RU" sz="2400" dirty="0">
              <a:solidFill>
                <a:srgbClr val="28516A"/>
              </a:solidFill>
            </a:endParaRPr>
          </a:p>
          <a:p>
            <a:pPr marL="0" indent="0">
              <a:spcAft>
                <a:spcPts val="1800"/>
              </a:spcAft>
              <a:buFont typeface="Arial"/>
              <a:buNone/>
              <a:defRPr/>
            </a:pPr>
            <a:endParaRPr lang="ru-RU" sz="2400" dirty="0" smtClean="0">
              <a:solidFill>
                <a:srgbClr val="28516A"/>
              </a:solidFill>
            </a:endParaRPr>
          </a:p>
          <a:p>
            <a:pPr marL="0" indent="0">
              <a:spcAft>
                <a:spcPts val="1800"/>
              </a:spcAft>
              <a:buFont typeface="Arial"/>
              <a:buNone/>
              <a:defRPr/>
            </a:pPr>
            <a:endParaRPr lang="en-US" sz="2400" dirty="0">
              <a:solidFill>
                <a:srgbClr val="28516A"/>
              </a:solidFill>
            </a:endParaRPr>
          </a:p>
        </p:txBody>
      </p:sp>
      <p:sp>
        <p:nvSpPr>
          <p:cNvPr id="19" name="Объект 5"/>
          <p:cNvSpPr txBox="1"/>
          <p:nvPr/>
        </p:nvSpPr>
        <p:spPr bwMode="auto">
          <a:xfrm>
            <a:off x="2518604" y="2891143"/>
            <a:ext cx="4743433" cy="47836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 algn="l" defTabSz="914400">
              <a:spcBef>
                <a:spcPts val="0"/>
              </a:spcBef>
              <a:buFont typeface="Arial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>
              <a:spcBef>
                <a:spcPts val="0"/>
              </a:spcBef>
              <a:buFont typeface="Arial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>
              <a:spcBef>
                <a:spcPts val="0"/>
              </a:spcBef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>
              <a:spcBef>
                <a:spcPts val="0"/>
              </a:spcBef>
              <a:buFont typeface="Arial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>
              <a:spcBef>
                <a:spcPts val="0"/>
              </a:spcBef>
              <a:buFont typeface="Arial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1800"/>
              </a:spcAft>
              <a:buNone/>
              <a:defRPr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средний уровень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HbA1c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меньше 10  </a:t>
            </a:r>
            <a:r>
              <a:rPr lang="ru-RU" sz="2400" dirty="0" smtClean="0">
                <a:solidFill>
                  <a:srgbClr val="28516A"/>
                </a:solidFill>
              </a:rPr>
              <a:t> </a:t>
            </a:r>
            <a:endParaRPr lang="ru-RU" sz="2400" dirty="0">
              <a:solidFill>
                <a:srgbClr val="28516A"/>
              </a:solidFill>
            </a:endParaRPr>
          </a:p>
          <a:p>
            <a:pPr marL="0" indent="0">
              <a:spcAft>
                <a:spcPts val="1800"/>
              </a:spcAft>
              <a:buFont typeface="Arial"/>
              <a:buNone/>
              <a:defRPr/>
            </a:pPr>
            <a:endParaRPr lang="ru-RU" sz="2400" dirty="0" smtClean="0">
              <a:solidFill>
                <a:srgbClr val="28516A"/>
              </a:solidFill>
            </a:endParaRPr>
          </a:p>
          <a:p>
            <a:pPr marL="0" indent="0">
              <a:spcAft>
                <a:spcPts val="1800"/>
              </a:spcAft>
              <a:buFont typeface="Arial"/>
              <a:buNone/>
              <a:defRPr/>
            </a:pPr>
            <a:endParaRPr lang="en-US" sz="2400" dirty="0">
              <a:solidFill>
                <a:srgbClr val="28516A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Прямоугольник 42"/>
              <p:cNvSpPr/>
              <p:nvPr/>
            </p:nvSpPr>
            <p:spPr bwMode="auto">
              <a:xfrm>
                <a:off x="665966" y="5060607"/>
                <a:ext cx="1452000" cy="1162369"/>
              </a:xfrm>
              <a:prstGeom prst="rect">
                <a:avLst/>
              </a:prstGeom>
              <a:grpFill/>
            </p:spPr>
            <p:txBody>
              <a:bodyPr wrap="none" lIns="0" tIns="0" rIns="0" bIns="0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solidFill>
                                <a:srgbClr val="28516A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fPr>
                        <m:num>
                          <m:acc>
                            <m:accPr>
                              <m:chr m:val="̂"/>
                              <m:ctrlP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𝜇</m:t>
                              </m:r>
                            </m:e>
                          </m:acc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/>
                                  <a:cs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400" i="1">
                                  <a:solidFill>
                                    <a:srgbClr val="28516A"/>
                                  </a:solidFill>
                                  <a:latin typeface="Cambria Math" panose="02040503050406030204" pitchFamily="18" charset="0"/>
                                  <a:ea typeface="Cambria Math"/>
                                  <a:cs typeface="Cambria Math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US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sz="24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2400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  <m:t>σ</m:t>
                                          </m:r>
                                        </m:e>
                                      </m:acc>
                                    </m:e>
                                    <m:sup>
                                      <m:r>
                                        <a:rPr lang="ru-RU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n</m:t>
                                  </m:r>
                                </m:den>
                              </m:f>
                            </m:e>
                          </m:rad>
                        </m:den>
                      </m:f>
                    </m:oMath>
                  </m:oMathPara>
                </a14:m>
                <a:endParaRPr lang="en-US" sz="2400" dirty="0">
                  <a:solidFill>
                    <a:srgbClr val="28516A"/>
                  </a:solidFill>
                </a:endParaRPr>
              </a:p>
            </p:txBody>
          </p:sp>
        </mc:Choice>
        <mc:Fallback xmlns="">
          <p:sp>
            <p:nvSpPr>
              <p:cNvPr id="20" name="Прямоугольник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65966" y="5060607"/>
                <a:ext cx="1452000" cy="1162369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Прямоугольник 42"/>
              <p:cNvSpPr/>
              <p:nvPr/>
            </p:nvSpPr>
            <p:spPr bwMode="auto">
              <a:xfrm>
                <a:off x="889718" y="3580693"/>
                <a:ext cx="2148054" cy="1107996"/>
              </a:xfrm>
              <a:prstGeom prst="rect">
                <a:avLst/>
              </a:prstGeom>
              <a:grpFill/>
            </p:spPr>
            <p:txBody>
              <a:bodyPr wrap="square" lIns="0" tIns="0" rIns="0" bIns="0">
                <a:spAutoFit/>
              </a:bodyPr>
              <a:lstStyle/>
              <a:p>
                <a:pPr>
                  <a:defRPr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i="0" smtClean="0">
                        <a:solidFill>
                          <a:prstClr val="black"/>
                        </a:solidFill>
                        <a:latin typeface="Cambria Math"/>
                      </a:rPr>
                      <m:t>n</m:t>
                    </m:r>
                    <m:r>
                      <a:rPr lang="en-US" sz="2400" i="0" smtClean="0">
                        <a:solidFill>
                          <a:prstClr val="black"/>
                        </a:solidFill>
                        <a:latin typeface="Cambria Math"/>
                      </a:rPr>
                      <m:t>=</m:t>
                    </m:r>
                  </m:oMath>
                </a14:m>
                <a:r>
                  <a:rPr lang="en-US" sz="2400" dirty="0" smtClean="0">
                    <a:solidFill>
                      <a:prstClr val="black"/>
                    </a:solidFill>
                    <a:latin typeface="Cambria Math"/>
                  </a:rPr>
                  <a:t> 100</a:t>
                </a:r>
              </a:p>
              <a:p>
                <a:pPr>
                  <a:defRPr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𝜇</m:t>
                        </m:r>
                      </m:e>
                    </m:acc>
                  </m:oMath>
                </a14:m>
                <a:r>
                  <a:rPr lang="en-US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/>
                    <a:cs typeface="Cambria Math"/>
                  </a:rPr>
                  <a:t>= 8</a:t>
                </a:r>
                <a:endParaRPr lang="ru-RU" sz="2400" dirty="0" smtClean="0">
                  <a:solidFill>
                    <a:prstClr val="black"/>
                  </a:solidFill>
                  <a:latin typeface="Cambria Math" panose="02040503050406030204" pitchFamily="18" charset="0"/>
                  <a:ea typeface="Cambria Math"/>
                  <a:cs typeface="Cambria Math"/>
                </a:endParaRPr>
              </a:p>
              <a:p>
                <a:pPr>
                  <a:defRPr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  <m:t>σ</m:t>
                            </m:r>
                          </m:e>
                        </m:acc>
                      </m:e>
                      <m:sup>
                        <m:r>
                          <a:rPr lang="ru-RU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/>
                    <a:cs typeface="Cambria Math"/>
                  </a:rPr>
                  <a:t>= 25</a:t>
                </a:r>
                <a:endParaRPr lang="en-US" sz="2400" dirty="0">
                  <a:solidFill>
                    <a:prstClr val="black"/>
                  </a:solidFill>
                  <a:latin typeface="Cambria Math" panose="02040503050406030204" pitchFamily="18" charset="0"/>
                  <a:ea typeface="Cambria Math"/>
                  <a:cs typeface="Cambria Math"/>
                </a:endParaRPr>
              </a:p>
            </p:txBody>
          </p:sp>
        </mc:Choice>
        <mc:Fallback xmlns="">
          <p:sp>
            <p:nvSpPr>
              <p:cNvPr id="21" name="Прямоугольник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89718" y="3580693"/>
                <a:ext cx="2148054" cy="1107996"/>
              </a:xfrm>
              <a:prstGeom prst="rect">
                <a:avLst/>
              </a:prstGeom>
              <a:blipFill rotWithShape="0">
                <a:blip r:embed="rId8"/>
                <a:stretch>
                  <a:fillRect l="-5398" t="-8242" b="-159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3406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w="http://schemas.openxmlformats.org/wordprocessingml/2006/main" xmlns:m="http://schemas.openxmlformats.org/officeDocument/2006/math" xmlns=""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4" name="Заголовок 1"/>
          <p:cNvSpPr txBox="1"/>
          <p:nvPr/>
        </p:nvSpPr>
        <p:spPr bwMode="auto">
          <a:xfrm>
            <a:off x="1568143" y="259213"/>
            <a:ext cx="9144000" cy="844709"/>
          </a:xfrm>
          <a:prstGeom prst="rect">
            <a:avLst/>
          </a:prstGeom>
        </p:spPr>
        <p:txBody>
          <a:bodyPr vert="horz" wrap="square" lIns="91440" tIns="45720" rIns="0" bIns="0" rtlCol="0" anchor="t">
            <a:noAutofit/>
          </a:bodyPr>
          <a:lstStyle>
            <a:defPPr>
              <a:defRPr lang="ru-RU"/>
            </a:defPPr>
            <a:lvl1pPr>
              <a:spcBef>
                <a:spcPts val="0"/>
              </a:spcBef>
              <a:buNone/>
              <a:defRPr sz="3200" b="1">
                <a:solidFill>
                  <a:srgbClr val="28516A"/>
                </a:solidFill>
              </a:defRPr>
            </a:lvl1pPr>
          </a:lstStyle>
          <a:p>
            <a:pPr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en-US" sz="2800" dirty="0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Z</a:t>
            </a:r>
            <a:r>
              <a:rPr lang="ru-RU" sz="2800" dirty="0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-критерий для разности средних</a:t>
            </a:r>
            <a:r>
              <a:rPr lang="en-US" sz="2800" dirty="0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(</a:t>
            </a:r>
            <a:r>
              <a:rPr lang="ru-RU" sz="2800" dirty="0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асимптотический</a:t>
            </a:r>
            <a:r>
              <a:rPr lang="en-US" sz="2800" dirty="0" smtClean="0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). </a:t>
            </a:r>
            <a:r>
              <a:rPr lang="ru-RU" sz="2800" dirty="0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Выборки независимые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defRPr/>
            </a:pPr>
            <a:endParaRPr sz="2800" dirty="0">
              <a:solidFill>
                <a:prstClr val="black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Прямоугольник 10"/>
              <p:cNvSpPr/>
              <p:nvPr/>
            </p:nvSpPr>
            <p:spPr bwMode="auto">
              <a:xfrm>
                <a:off x="1105001" y="1419385"/>
                <a:ext cx="3102516" cy="604461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pPr>
                  <a:spcAft>
                    <a:spcPts val="180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, …, 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𝑛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∼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𝑖𝑖𝑑</m:t>
                      </m:r>
                      <m:r>
                        <a:rPr lang="ru-RU" sz="24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 (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𝜇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,</m:t>
                      </m:r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𝜎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sz="2400" i="1">
                              <a:latin typeface="Cambria Math"/>
                            </a:rPr>
                            <m:t>2</m:t>
                          </m:r>
                        </m:sup>
                      </m:sSubSup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ru-RU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Прямоугольник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05001" y="1419385"/>
                <a:ext cx="3102516" cy="604461"/>
              </a:xfrm>
              <a:prstGeom prst="rect">
                <a:avLst/>
              </a:prstGeom>
              <a:blipFill rotWithShape="0">
                <a:blip r:embed="rId2"/>
                <a:stretch>
                  <a:fillRect l="-1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Прямоугольник 21"/>
              <p:cNvSpPr/>
              <p:nvPr/>
            </p:nvSpPr>
            <p:spPr bwMode="auto">
              <a:xfrm>
                <a:off x="1105001" y="5090202"/>
                <a:ext cx="3637919" cy="1162369"/>
              </a:xfrm>
              <a:prstGeom prst="rect">
                <a:avLst/>
              </a:prstGeom>
              <a:grpFill/>
            </p:spPr>
            <p:txBody>
              <a:bodyPr wrap="none" lIns="0" tIns="0" rIns="0" bIns="0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𝑧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𝜇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𝜇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/>
                                  <a:cs typeface="Cambria Math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  <a:cs typeface="Cambria Math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en-U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/>
                                          <a:cs typeface="Cambria Math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sz="240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2400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US" sz="2400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bSup>
                                </m:num>
                                <m:den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𝑛</m:t>
                                  </m:r>
                                </m:den>
                              </m:f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  <a:cs typeface="Cambria Math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/>
                                          <a:cs typeface="Cambria Math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en-US" sz="2400" i="1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bSup>
                                </m:num>
                                <m:den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𝑚</m:t>
                                  </m:r>
                                </m:den>
                              </m:f>
                            </m:e>
                          </m:rad>
                        </m:den>
                      </m:f>
                      <m:r>
                        <a:rPr lang="en-US" sz="2400">
                          <a:solidFill>
                            <a:schemeClr val="tx1"/>
                          </a:solidFill>
                          <a:latin typeface="Cambria Math"/>
                        </a:rPr>
                        <m:t>  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</a:rPr>
                        <m:t>∼   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</a:rPr>
                        <m:t>𝑁</m:t>
                      </m:r>
                      <m:d>
                        <m:d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 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e>
                      </m:d>
                      <m:r>
                        <a:rPr lang="en-US" sz="2400" i="1">
                          <a:solidFill>
                            <a:srgbClr val="28516A"/>
                          </a:solidFill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sz="2400" dirty="0">
                  <a:solidFill>
                    <a:srgbClr val="28516A"/>
                  </a:solidFill>
                </a:endParaRPr>
              </a:p>
            </p:txBody>
          </p:sp>
        </mc:Choice>
        <mc:Fallback xmlns="">
          <p:sp>
            <p:nvSpPr>
              <p:cNvPr id="22" name="Прямоугольник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05001" y="5090202"/>
                <a:ext cx="3637919" cy="116236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Объект 5"/>
          <p:cNvSpPr txBox="1"/>
          <p:nvPr/>
        </p:nvSpPr>
        <p:spPr bwMode="auto">
          <a:xfrm>
            <a:off x="1105001" y="4579668"/>
            <a:ext cx="3740874" cy="48832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 algn="l" defTabSz="914400">
              <a:spcBef>
                <a:spcPts val="0"/>
              </a:spcBef>
              <a:buFont typeface="Arial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>
              <a:spcBef>
                <a:spcPts val="0"/>
              </a:spcBef>
              <a:buFont typeface="Arial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>
              <a:spcBef>
                <a:spcPts val="0"/>
              </a:spcBef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>
              <a:spcBef>
                <a:spcPts val="0"/>
              </a:spcBef>
              <a:buFont typeface="Arial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>
              <a:spcBef>
                <a:spcPts val="0"/>
              </a:spcBef>
              <a:buFont typeface="Arial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1800"/>
              </a:spcAft>
              <a:buNone/>
              <a:defRPr/>
            </a:pPr>
            <a:r>
              <a:rPr lang="ru-RU" sz="2400" b="1" dirty="0"/>
              <a:t>Критерий для проверки</a:t>
            </a:r>
            <a:r>
              <a:rPr lang="en-US" sz="2400" b="1" dirty="0"/>
              <a:t>:</a:t>
            </a:r>
            <a:endParaRPr lang="ru-RU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Прямоугольник 19"/>
              <p:cNvSpPr/>
              <p:nvPr/>
            </p:nvSpPr>
            <p:spPr bwMode="auto">
              <a:xfrm>
                <a:off x="1105001" y="1923195"/>
                <a:ext cx="3141566" cy="605166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pPr>
                  <a:spcAft>
                    <a:spcPts val="180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𝑌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, …, 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𝑌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𝑚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∼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𝑖𝑖𝑑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  (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𝜇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,</m:t>
                      </m:r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2</m:t>
                          </m:r>
                        </m:sub>
                        <m:sup>
                          <m:r>
                            <a:rPr lang="en-US" sz="2400" i="1">
                              <a:latin typeface="Cambria Math"/>
                            </a:rPr>
                            <m:t>2</m:t>
                          </m:r>
                        </m:sup>
                      </m:sSubSup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ru-RU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Прямоугольник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05001" y="1923195"/>
                <a:ext cx="3141566" cy="60516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6" name="Рисунок 25" descr="флажок установлен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>
            <a:off x="10944784" y="4185639"/>
            <a:ext cx="914400" cy="914400"/>
          </a:xfrm>
          <a:prstGeom prst="rect">
            <a:avLst/>
          </a:prstGeom>
        </p:spPr>
      </p:pic>
      <p:pic>
        <p:nvPicPr>
          <p:cNvPr id="30" name="Рисунок 29" descr="Флажок с крестиком"/>
          <p:cNvPicPr>
            <a:picLocks noChangeAspect="1"/>
          </p:cNvPicPr>
          <p:nvPr/>
        </p:nvPicPr>
        <p:blipFill>
          <a:blip r:embed="rId6"/>
          <a:stretch/>
        </p:blipFill>
        <p:spPr bwMode="auto">
          <a:xfrm>
            <a:off x="10897355" y="962185"/>
            <a:ext cx="914400" cy="914400"/>
          </a:xfrm>
          <a:prstGeom prst="rect">
            <a:avLst/>
          </a:prstGeom>
        </p:spPr>
      </p:pic>
      <p:sp>
        <p:nvSpPr>
          <p:cNvPr id="39" name="Объект 5"/>
          <p:cNvSpPr txBox="1"/>
          <p:nvPr/>
        </p:nvSpPr>
        <p:spPr bwMode="auto">
          <a:xfrm>
            <a:off x="1105001" y="2584994"/>
            <a:ext cx="3653948" cy="41418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 algn="l" defTabSz="914400">
              <a:spcBef>
                <a:spcPts val="0"/>
              </a:spcBef>
              <a:buFont typeface="Arial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>
              <a:spcBef>
                <a:spcPts val="0"/>
              </a:spcBef>
              <a:buFont typeface="Arial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>
              <a:spcBef>
                <a:spcPts val="0"/>
              </a:spcBef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>
              <a:spcBef>
                <a:spcPts val="0"/>
              </a:spcBef>
              <a:buFont typeface="Arial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>
              <a:spcBef>
                <a:spcPts val="0"/>
              </a:spcBef>
              <a:buFont typeface="Arial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1800"/>
              </a:spcAft>
              <a:buNone/>
              <a:defRPr/>
            </a:pPr>
            <a:r>
              <a:rPr lang="ru-RU" sz="2400" b="1" dirty="0"/>
              <a:t>Выборки независимые</a:t>
            </a:r>
            <a:endParaRPr lang="ru-RU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Объект 5"/>
              <p:cNvSpPr txBox="1"/>
              <p:nvPr/>
            </p:nvSpPr>
            <p:spPr bwMode="auto">
              <a:xfrm>
                <a:off x="1142162" y="3313524"/>
                <a:ext cx="1656184" cy="478365"/>
              </a:xfrm>
              <a:prstGeom prst="rect">
                <a:avLst/>
              </a:prstGeom>
            </p:spPr>
            <p:txBody>
              <a:bodyPr vert="horz" lIns="0" tIns="0" rIns="0" bIns="0" rtlCol="0">
                <a:noAutofit/>
              </a:bodyPr>
              <a:lstStyle>
                <a:lvl1pPr marL="342900" indent="-342900" algn="l" defTabSz="914400">
                  <a:spcBef>
                    <a:spcPts val="0"/>
                  </a:spcBef>
                  <a:buFont typeface="Arial"/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>
                  <a:spcBef>
                    <a:spcPts val="0"/>
                  </a:spcBef>
                  <a:buFont typeface="Arial"/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>
                  <a:spcBef>
                    <a:spcPts val="0"/>
                  </a:spcBef>
                  <a:buFont typeface="Arial"/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>
                  <a:spcBef>
                    <a:spcPts val="0"/>
                  </a:spcBef>
                  <a:buFont typeface="Arial"/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>
                  <a:spcBef>
                    <a:spcPts val="0"/>
                  </a:spcBef>
                  <a:buFont typeface="Arial"/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>
                  <a:spcBef>
                    <a:spcPts val="0"/>
                  </a:spcBef>
                  <a:buFont typeface="Arial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>
                  <a:spcBef>
                    <a:spcPts val="0"/>
                  </a:spcBef>
                  <a:buFont typeface="Arial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>
                  <a:spcBef>
                    <a:spcPts val="0"/>
                  </a:spcBef>
                  <a:buFont typeface="Arial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>
                  <a:spcBef>
                    <a:spcPts val="0"/>
                  </a:spcBef>
                  <a:buFont typeface="Arial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spcAft>
                    <a:spcPts val="1800"/>
                  </a:spcAft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</a:rPr>
                        <m:t>: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  <m:t> </m:t>
                          </m:r>
                          <m:r>
                            <a:rPr lang="en-US" sz="2400" i="1">
                              <a:latin typeface="Cambria Math"/>
                            </a:rPr>
                            <m:t>𝜇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𝜇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ru-RU" sz="2400" dirty="0">
                  <a:solidFill>
                    <a:srgbClr val="28516A"/>
                  </a:solidFill>
                </a:endParaRPr>
              </a:p>
              <a:p>
                <a:pPr marL="0" indent="0">
                  <a:spcAft>
                    <a:spcPts val="1800"/>
                  </a:spcAft>
                  <a:buNone/>
                  <a:defRPr/>
                </a:pPr>
                <a:endParaRPr lang="en-US" sz="2400" dirty="0">
                  <a:solidFill>
                    <a:srgbClr val="28516A"/>
                  </a:solidFill>
                </a:endParaRPr>
              </a:p>
            </p:txBody>
          </p:sp>
        </mc:Choice>
        <mc:Fallback xmlns="">
          <p:sp>
            <p:nvSpPr>
              <p:cNvPr id="40" name="Объект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42162" y="3313524"/>
                <a:ext cx="1656184" cy="478365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Объект 5"/>
              <p:cNvSpPr txBox="1"/>
              <p:nvPr/>
            </p:nvSpPr>
            <p:spPr bwMode="auto">
              <a:xfrm>
                <a:off x="1105001" y="3886690"/>
                <a:ext cx="2129518" cy="509663"/>
              </a:xfrm>
              <a:prstGeom prst="rect">
                <a:avLst/>
              </a:prstGeom>
            </p:spPr>
            <p:txBody>
              <a:bodyPr vert="horz" lIns="0" tIns="0" rIns="0" bIns="0" rtlCol="0">
                <a:noAutofit/>
              </a:bodyPr>
              <a:lstStyle>
                <a:lvl1pPr marL="342900" indent="-342900" algn="l" defTabSz="914400">
                  <a:spcBef>
                    <a:spcPts val="0"/>
                  </a:spcBef>
                  <a:buFont typeface="Arial"/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>
                  <a:spcBef>
                    <a:spcPts val="0"/>
                  </a:spcBef>
                  <a:buFont typeface="Arial"/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>
                  <a:spcBef>
                    <a:spcPts val="0"/>
                  </a:spcBef>
                  <a:buFont typeface="Arial"/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>
                  <a:spcBef>
                    <a:spcPts val="0"/>
                  </a:spcBef>
                  <a:buFont typeface="Arial"/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>
                  <a:spcBef>
                    <a:spcPts val="0"/>
                  </a:spcBef>
                  <a:buFont typeface="Arial"/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>
                  <a:spcBef>
                    <a:spcPts val="0"/>
                  </a:spcBef>
                  <a:buFont typeface="Arial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>
                  <a:spcBef>
                    <a:spcPts val="0"/>
                  </a:spcBef>
                  <a:buFont typeface="Arial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>
                  <a:spcBef>
                    <a:spcPts val="0"/>
                  </a:spcBef>
                  <a:buFont typeface="Arial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>
                  <a:spcBef>
                    <a:spcPts val="0"/>
                  </a:spcBef>
                  <a:buFont typeface="Arial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spcAft>
                    <a:spcPts val="1800"/>
                  </a:spcAft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𝑎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</a:rPr>
                        <m:t>: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  <m:t> 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𝜇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2400" i="1">
                          <a:latin typeface="Cambria Math"/>
                        </a:rPr>
                        <m:t>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𝜇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ru-RU" sz="2400" dirty="0">
                  <a:solidFill>
                    <a:srgbClr val="28516A"/>
                  </a:solidFill>
                </a:endParaRPr>
              </a:p>
            </p:txBody>
          </p:sp>
        </mc:Choice>
        <mc:Fallback xmlns="">
          <p:sp>
            <p:nvSpPr>
              <p:cNvPr id="41" name="Объект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05001" y="3886690"/>
                <a:ext cx="2129518" cy="509663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8" name="Picture 3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 bwMode="auto">
          <a:xfrm>
            <a:off x="7175248" y="1149476"/>
            <a:ext cx="3754040" cy="2316779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 bwMode="auto">
          <a:xfrm>
            <a:off x="7175248" y="4185639"/>
            <a:ext cx="3769536" cy="232634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2967459" y="3278735"/>
                <a:ext cx="910730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ru-RU" sz="2400" dirty="0" smtClean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/>
                    <a:cs typeface="Cambria Math"/>
                  </a:rPr>
                  <a:t>среднее в популяции </a:t>
                </a:r>
                <a:r>
                  <a:rPr lang="en-US" sz="2400" dirty="0" smtClean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/>
                    <a:cs typeface="Cambria Math"/>
                  </a:rPr>
                  <a:t>X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/>
                            <a:cs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 smtClean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/>
                    <a:cs typeface="Cambria Math"/>
                  </a:rPr>
                  <a:t>)</a:t>
                </a:r>
                <a:r>
                  <a:rPr lang="ru-RU" sz="2400" dirty="0" smtClean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/>
                    <a:cs typeface="Cambria Math"/>
                  </a:rPr>
                  <a:t> </a:t>
                </a:r>
                <a:r>
                  <a:rPr lang="ru-RU" sz="240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/>
                    <a:cs typeface="Cambria Math"/>
                  </a:rPr>
                  <a:t>равно среднему в популяции </a:t>
                </a:r>
                <a:r>
                  <a:rPr lang="en-US" sz="2400" dirty="0" smtClean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/>
                    <a:cs typeface="Cambria Math"/>
                  </a:rPr>
                  <a:t>Y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/>
                            <a:cs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 smtClean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/>
                    <a:cs typeface="Cambria Math"/>
                  </a:rPr>
                  <a:t>)</a:t>
                </a:r>
                <a:endParaRPr lang="en-US" sz="2400" dirty="0">
                  <a:solidFill>
                    <a:srgbClr val="FF0000"/>
                  </a:solidFill>
                  <a:latin typeface="Cambria Math" panose="02040503050406030204" pitchFamily="18" charset="0"/>
                  <a:ea typeface="Cambria Math"/>
                  <a:cs typeface="Cambria Math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7459" y="3278735"/>
                <a:ext cx="9107301" cy="461665"/>
              </a:xfrm>
              <a:prstGeom prst="rect">
                <a:avLst/>
              </a:prstGeom>
              <a:blipFill rotWithShape="0">
                <a:blip r:embed="rId11"/>
                <a:stretch>
                  <a:fillRect l="-1071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8426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w="http://schemas.openxmlformats.org/wordprocessingml/2006/main" xmlns:m="http://schemas.openxmlformats.org/officeDocument/2006/math" xmlns=""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759" y="32618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28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Клиническая </a:t>
            </a:r>
            <a:r>
              <a:rPr lang="ru-RU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и статистическая гипотеза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26647" y="1927970"/>
            <a:ext cx="11053824" cy="34470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Клиническая (исследовательская) гипотеза</a:t>
            </a:r>
          </a:p>
          <a:p>
            <a:pPr algn="just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препарат А вызывает фиброз миокарда 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курение сопряжено с повышенным риском сердечно-сосудистых заболеваний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концентрация IL-1 является биологическим маркером гистологических изменений при бронхиальной астме</a:t>
            </a:r>
          </a:p>
          <a:p>
            <a:pPr algn="just"/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Статистическая гипотеза - строго сформулированное утверждение касательно параметра (параметров) генеральной совокупности (но не выборки)</a:t>
            </a:r>
          </a:p>
          <a:p>
            <a:pPr algn="just"/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891483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7" name="Заголовок 1"/>
          <p:cNvSpPr txBox="1"/>
          <p:nvPr/>
        </p:nvSpPr>
        <p:spPr bwMode="auto">
          <a:xfrm>
            <a:off x="1694059" y="117760"/>
            <a:ext cx="9144000" cy="620688"/>
          </a:xfrm>
          <a:prstGeom prst="rect">
            <a:avLst/>
          </a:prstGeom>
        </p:spPr>
        <p:txBody>
          <a:bodyPr vert="horz" wrap="square" lIns="91440" tIns="45720" rIns="0" bIns="0" rtlCol="0" anchor="t">
            <a:noAutofit/>
          </a:bodyPr>
          <a:lstStyle>
            <a:defPPr>
              <a:defRPr lang="ru-RU"/>
            </a:defPPr>
            <a:lvl1pPr>
              <a:spcBef>
                <a:spcPts val="0"/>
              </a:spcBef>
              <a:buNone/>
              <a:defRPr sz="3200" b="1">
                <a:solidFill>
                  <a:srgbClr val="28516A"/>
                </a:solidFill>
              </a:defRPr>
            </a:lvl1pPr>
          </a:lstStyle>
          <a:p>
            <a:pPr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ru-RU" sz="2800" dirty="0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Точные критерии для разности </a:t>
            </a:r>
            <a:r>
              <a:rPr lang="ru-RU" sz="2800" dirty="0" smtClean="0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средних</a:t>
            </a:r>
            <a:r>
              <a:rPr lang="en-US" sz="2800" dirty="0" smtClean="0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. 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ru-RU" sz="28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Выборки </a:t>
            </a:r>
            <a:r>
              <a:rPr lang="ru-RU" sz="2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независимые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defRPr/>
            </a:pPr>
            <a:endParaRPr sz="2800" dirty="0">
              <a:solidFill>
                <a:prstClr val="black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29" name="Объект 5"/>
          <p:cNvSpPr txBox="1"/>
          <p:nvPr/>
        </p:nvSpPr>
        <p:spPr bwMode="auto">
          <a:xfrm>
            <a:off x="2079210" y="942840"/>
            <a:ext cx="3797965" cy="44407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 algn="l" defTabSz="914400">
              <a:spcBef>
                <a:spcPts val="0"/>
              </a:spcBef>
              <a:buFont typeface="Arial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>
              <a:spcBef>
                <a:spcPts val="0"/>
              </a:spcBef>
              <a:buFont typeface="Arial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>
              <a:spcBef>
                <a:spcPts val="0"/>
              </a:spcBef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>
              <a:spcBef>
                <a:spcPts val="0"/>
              </a:spcBef>
              <a:buFont typeface="Arial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>
              <a:spcBef>
                <a:spcPts val="0"/>
              </a:spcBef>
              <a:buFont typeface="Arial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1800"/>
              </a:spcAft>
              <a:buNone/>
              <a:defRPr/>
            </a:pPr>
            <a:r>
              <a:rPr lang="ru-RU" sz="2400" b="1" dirty="0"/>
              <a:t>Критерий для проверки</a:t>
            </a:r>
            <a:r>
              <a:rPr lang="en-US" sz="2400" b="1" dirty="0"/>
              <a:t>:</a:t>
            </a:r>
            <a:endParaRPr lang="ru-RU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Прямоугольник 24"/>
              <p:cNvSpPr/>
              <p:nvPr/>
            </p:nvSpPr>
            <p:spPr bwMode="auto">
              <a:xfrm>
                <a:off x="4259122" y="2979021"/>
                <a:ext cx="4069126" cy="1199880"/>
              </a:xfrm>
              <a:prstGeom prst="rect">
                <a:avLst/>
              </a:prstGeom>
              <a:grpFill/>
            </p:spPr>
            <p:txBody>
              <a:bodyPr wrap="none" lIns="0" tIns="0" rIns="0" bIns="0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𝑡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𝜇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i="1">
                              <a:latin typeface="Cambria Math"/>
                            </a:rPr>
                            <m:t>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𝜇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/>
                                  <a:cs typeface="Cambria Math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/>
                                      <a:cs typeface="Cambria Math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/>
                                          <a:cs typeface="Cambria Math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US" sz="2400" i="1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bSup>
                                </m:num>
                                <m:den>
                                  <m:r>
                                    <a:rPr lang="en-US" sz="2400" i="1">
                                      <a:latin typeface="Cambria Math"/>
                                    </a:rPr>
                                    <m:t>𝑛</m:t>
                                  </m:r>
                                </m:den>
                              </m:f>
                              <m:r>
                                <a:rPr lang="en-US" sz="2400" i="1">
                                  <a:latin typeface="Cambria Math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/>
                                      <a:cs typeface="Cambria Math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/>
                                          <a:cs typeface="Cambria Math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en-US" sz="2400" i="1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bSup>
                                </m:num>
                                <m:den>
                                  <m:r>
                                    <a:rPr lang="en-US" sz="2400" i="1">
                                      <a:latin typeface="Cambria Math"/>
                                    </a:rPr>
                                    <m:t>𝑚</m:t>
                                  </m:r>
                                </m:den>
                              </m:f>
                            </m:e>
                          </m:rad>
                        </m:den>
                      </m:f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</a:rPr>
                        <m:t>∼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</a:rPr>
                        <m:t>𝑡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</a:rPr>
                        <m:t>𝑚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</a:rPr>
                        <m:t>−2) 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Прямоугольник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259122" y="2979021"/>
                <a:ext cx="4069126" cy="119988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/>
          <p:cNvSpPr txBox="1"/>
          <p:nvPr/>
        </p:nvSpPr>
        <p:spPr bwMode="auto">
          <a:xfrm>
            <a:off x="8952285" y="3163462"/>
            <a:ext cx="24560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/>
            </a:pPr>
            <a:r>
              <a:rPr lang="ru-RU" sz="2400" dirty="0">
                <a:solidFill>
                  <a:srgbClr val="C0504D"/>
                </a:solidFill>
              </a:rPr>
              <a:t>Распределение </a:t>
            </a:r>
            <a:endParaRPr dirty="0"/>
          </a:p>
          <a:p>
            <a:pPr algn="r">
              <a:defRPr/>
            </a:pPr>
            <a:r>
              <a:rPr lang="ru-RU" sz="2400" dirty="0">
                <a:solidFill>
                  <a:srgbClr val="C0504D"/>
                </a:solidFill>
              </a:rPr>
              <a:t>Стьюдента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Прямоугольник 21"/>
              <p:cNvSpPr/>
              <p:nvPr/>
            </p:nvSpPr>
            <p:spPr bwMode="auto">
              <a:xfrm>
                <a:off x="4287366" y="1412776"/>
                <a:ext cx="3503267" cy="1162369"/>
              </a:xfrm>
              <a:prstGeom prst="rect">
                <a:avLst/>
              </a:prstGeom>
              <a:grpFill/>
            </p:spPr>
            <p:txBody>
              <a:bodyPr wrap="none" lIns="0" tIns="0" rIns="0" bIns="0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/>
                        </a:rPr>
                        <m:t>𝑧</m:t>
                      </m:r>
                      <m:r>
                        <a:rPr lang="en-US" sz="240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𝜇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i="1">
                              <a:latin typeface="Cambria Math"/>
                            </a:rPr>
                            <m:t>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𝜇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/>
                                  <a:cs typeface="Cambria Math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/>
                                      <a:cs typeface="Cambria Math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/>
                                          <a:cs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400" i="1">
                                          <a:latin typeface="Cambria Math"/>
                                          <a:ea typeface="Cambria Math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US" sz="2400" i="1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bSup>
                                </m:num>
                                <m:den>
                                  <m:r>
                                    <a:rPr lang="en-US" sz="2400" i="1">
                                      <a:latin typeface="Cambria Math"/>
                                    </a:rPr>
                                    <m:t>𝑛</m:t>
                                  </m:r>
                                </m:den>
                              </m:f>
                              <m:r>
                                <a:rPr lang="en-US" sz="2400" i="1">
                                  <a:latin typeface="Cambria Math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/>
                                      <a:cs typeface="Cambria Math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/>
                                          <a:cs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400" i="1">
                                          <a:latin typeface="Cambria Math"/>
                                          <a:ea typeface="Cambria Math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en-US" sz="2400" i="1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bSup>
                                </m:num>
                                <m:den>
                                  <m:r>
                                    <a:rPr lang="en-US" sz="2400" i="1">
                                      <a:latin typeface="Cambria Math"/>
                                    </a:rPr>
                                    <m:t>𝑚</m:t>
                                  </m:r>
                                </m:den>
                              </m:f>
                            </m:e>
                          </m:rad>
                        </m:den>
                      </m:f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</a:rPr>
                        <m:t>∼   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</a:rPr>
                        <m:t>𝑁</m:t>
                      </m:r>
                      <m:d>
                        <m:d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0, 1</m:t>
                          </m:r>
                        </m:e>
                      </m:d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Прямоугольник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287366" y="1412776"/>
                <a:ext cx="3503267" cy="116236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TextBox 34"/>
          <p:cNvSpPr txBox="1"/>
          <p:nvPr/>
        </p:nvSpPr>
        <p:spPr bwMode="auto">
          <a:xfrm>
            <a:off x="8952285" y="1575227"/>
            <a:ext cx="24560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/>
            </a:pPr>
            <a:r>
              <a:rPr lang="ru-RU" sz="2400" dirty="0">
                <a:solidFill>
                  <a:srgbClr val="C0504D"/>
                </a:solidFill>
              </a:rPr>
              <a:t>Нормальное распределение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Прямоугольник 30"/>
              <p:cNvSpPr/>
              <p:nvPr/>
            </p:nvSpPr>
            <p:spPr bwMode="auto">
              <a:xfrm>
                <a:off x="4223793" y="4605384"/>
                <a:ext cx="3087577" cy="1162369"/>
              </a:xfrm>
              <a:prstGeom prst="rect">
                <a:avLst/>
              </a:prstGeom>
              <a:grpFill/>
            </p:spPr>
            <p:txBody>
              <a:bodyPr wrap="none" lIns="0" tIns="0" rIns="0" bIns="0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𝑡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𝜇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i="1">
                              <a:latin typeface="Cambria Math"/>
                            </a:rPr>
                            <m:t>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𝜇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/>
                                  <a:cs typeface="Cambria Math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/>
                                      <a:cs typeface="Cambria Math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/>
                                          <a:cs typeface="Cambria Math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US" sz="2400" i="1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bSup>
                                </m:num>
                                <m:den>
                                  <m:r>
                                    <a:rPr lang="en-US" sz="2400" i="1">
                                      <a:latin typeface="Cambria Math"/>
                                    </a:rPr>
                                    <m:t>𝑛</m:t>
                                  </m:r>
                                </m:den>
                              </m:f>
                              <m:r>
                                <a:rPr lang="en-US" sz="2400" i="1">
                                  <a:latin typeface="Cambria Math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/>
                                      <a:cs typeface="Cambria Math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/>
                                          <a:cs typeface="Cambria Math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en-US" sz="2400" i="1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bSup>
                                </m:num>
                                <m:den>
                                  <m:r>
                                    <a:rPr lang="en-US" sz="2400" i="1">
                                      <a:latin typeface="Cambria Math"/>
                                    </a:rPr>
                                    <m:t>𝑚</m:t>
                                  </m:r>
                                </m:den>
                              </m:f>
                            </m:e>
                          </m:rad>
                        </m:den>
                      </m:f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</a:rPr>
                        <m:t>∼   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</a:rPr>
                        <m:t>𝑡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</a:rPr>
                        <m:t>𝜈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</a:rPr>
                        <m:t>) 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Прямоугольник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223793" y="4605384"/>
                <a:ext cx="3087577" cy="1162369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/>
          <p:cNvSpPr txBox="1"/>
          <p:nvPr/>
        </p:nvSpPr>
        <p:spPr bwMode="auto">
          <a:xfrm>
            <a:off x="8600020" y="4494134"/>
            <a:ext cx="28083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/>
            </a:pPr>
            <a:r>
              <a:rPr lang="ru-RU" sz="2400" dirty="0">
                <a:solidFill>
                  <a:srgbClr val="C0504D"/>
                </a:solidFill>
              </a:rPr>
              <a:t>Распределение </a:t>
            </a:r>
            <a:endParaRPr lang="ru-RU" sz="2400" dirty="0"/>
          </a:p>
          <a:p>
            <a:pPr algn="r">
              <a:defRPr/>
            </a:pPr>
            <a:r>
              <a:rPr lang="ru-RU" sz="2400" dirty="0">
                <a:solidFill>
                  <a:srgbClr val="C0504D"/>
                </a:solidFill>
              </a:rPr>
              <a:t>Стьюдента</a:t>
            </a:r>
            <a:endParaRPr lang="ru-RU" sz="2400" dirty="0"/>
          </a:p>
          <a:p>
            <a:pPr algn="r">
              <a:defRPr/>
            </a:pPr>
            <a:r>
              <a:rPr lang="ru-RU" sz="2400" dirty="0" smtClean="0">
                <a:solidFill>
                  <a:srgbClr val="C0504D"/>
                </a:solidFill>
              </a:rPr>
              <a:t>Метод </a:t>
            </a:r>
            <a:r>
              <a:rPr lang="ru-RU" sz="2400" dirty="0">
                <a:solidFill>
                  <a:srgbClr val="C0504D"/>
                </a:solidFill>
              </a:rPr>
              <a:t>Уэлча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Прямоугольник 27"/>
              <p:cNvSpPr/>
              <p:nvPr/>
            </p:nvSpPr>
            <p:spPr bwMode="auto">
              <a:xfrm>
                <a:off x="6266059" y="5284685"/>
                <a:ext cx="3238387" cy="1674305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pPr>
                  <a:spcAft>
                    <a:spcPts val="180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rgbClr val="373737"/>
                          </a:solidFill>
                          <a:latin typeface="Cambria Math"/>
                          <a:ea typeface="Cambria Math"/>
                        </a:rPr>
                        <m:t>𝑣</m:t>
                      </m:r>
                      <m:r>
                        <a:rPr lang="en-US" sz="2000" i="1" smtClean="0">
                          <a:solidFill>
                            <a:srgbClr val="373737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solidFill>
                                <a:srgbClr val="373737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000" i="1">
                                  <a:solidFill>
                                    <a:srgbClr val="373737"/>
                                  </a:solidFill>
                                  <a:latin typeface="Cambria Math" panose="02040503050406030204" pitchFamily="18" charset="0"/>
                                  <a:ea typeface="Cambria Math"/>
                                  <a:cs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i="1">
                                      <a:solidFill>
                                        <a:srgbClr val="373737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  <a:cs typeface="Cambria Math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000" i="1">
                                          <a:solidFill>
                                            <a:srgbClr val="373737"/>
                                          </a:solidFill>
                                          <a:latin typeface="Cambria Math" panose="02040503050406030204" pitchFamily="18" charset="0"/>
                                          <a:ea typeface="Cambria Math"/>
                                          <a:cs typeface="Cambria Math"/>
                                        </a:rPr>
                                      </m:ctrlPr>
                                    </m:fPr>
                                    <m:num>
                                      <m:sSubSup>
                                        <m:sSubSup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  <a:ea typeface="Cambria Math"/>
                                              <a:cs typeface="Cambria Math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2000" i="1">
                                              <a:latin typeface="Cambria Math"/>
                                              <a:ea typeface="Cambria Math"/>
                                            </a:rPr>
                                            <m:t>𝜎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en-US" sz="2000" i="1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solidFill>
                                                <a:srgbClr val="373737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/>
                                              <a:cs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solidFill>
                                                <a:srgbClr val="373737"/>
                                              </a:solidFill>
                                              <a:latin typeface="Cambria Math"/>
                                              <a:ea typeface="Cambria Math"/>
                                            </a:rPr>
                                            <m:t>𝑛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solidFill>
                                                <a:srgbClr val="373737"/>
                                              </a:solidFill>
                                              <a:latin typeface="Cambria Math"/>
                                              <a:ea typeface="Cambria Math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den>
                                  </m:f>
                                  <m:r>
                                    <a:rPr lang="en-US" sz="2000" i="1">
                                      <a:solidFill>
                                        <a:srgbClr val="373737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en-US" sz="2000" i="1">
                                          <a:solidFill>
                                            <a:srgbClr val="373737"/>
                                          </a:solidFill>
                                          <a:latin typeface="Cambria Math" panose="02040503050406030204" pitchFamily="18" charset="0"/>
                                          <a:ea typeface="Cambria Math"/>
                                          <a:cs typeface="Cambria Math"/>
                                        </a:rPr>
                                      </m:ctrlPr>
                                    </m:fPr>
                                    <m:num>
                                      <m:sSubSup>
                                        <m:sSubSup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  <a:ea typeface="Cambria Math"/>
                                              <a:cs typeface="Cambria Math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2000" i="1">
                                              <a:latin typeface="Cambria Math"/>
                                              <a:ea typeface="Cambria Math"/>
                                            </a:rPr>
                                            <m:t>𝜎</m:t>
                                          </m:r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  <m:t>2</m:t>
                                          </m:r>
                                        </m:sub>
                                        <m:sup>
                                          <m:r>
                                            <a:rPr lang="en-US" sz="2000" i="1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solidFill>
                                                <a:srgbClr val="373737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/>
                                              <a:cs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solidFill>
                                                <a:srgbClr val="373737"/>
                                              </a:solidFill>
                                              <a:latin typeface="Cambria Math"/>
                                              <a:ea typeface="Cambria Math"/>
                                            </a:rPr>
                                            <m:t>𝑛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solidFill>
                                                <a:srgbClr val="373737"/>
                                              </a:solidFill>
                                              <a:latin typeface="Cambria Math"/>
                                              <a:ea typeface="Cambria Math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sz="2000" i="1">
                                  <a:solidFill>
                                    <a:srgbClr val="373737"/>
                                  </a:solidFill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f>
                            <m:fPr>
                              <m:ctrlPr>
                                <a:rPr lang="en-US" sz="2000" i="1">
                                  <a:solidFill>
                                    <a:srgbClr val="373737"/>
                                  </a:solidFill>
                                  <a:latin typeface="Cambria Math" panose="02040503050406030204" pitchFamily="18" charset="0"/>
                                  <a:ea typeface="Cambria Math"/>
                                  <a:cs typeface="Cambria Math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/>
                                      <a:cs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i="1">
                                      <a:latin typeface="Cambria Math"/>
                                      <a:ea typeface="Cambria Math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p>
                              </m:sSubSup>
                            </m:num>
                            <m:den>
                              <m:sSubSup>
                                <m:sSubSupPr>
                                  <m:ctrlPr>
                                    <a:rPr lang="en-US" sz="2000" i="1">
                                      <a:solidFill>
                                        <a:srgbClr val="373737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  <a:cs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i="1">
                                      <a:solidFill>
                                        <a:srgbClr val="373737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373737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sz="2000" i="1">
                                      <a:solidFill>
                                        <a:srgbClr val="373737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sz="2000" i="1">
                                  <a:solidFill>
                                    <a:srgbClr val="373737"/>
                                  </a:solidFill>
                                  <a:latin typeface="Cambria Math"/>
                                  <a:ea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373737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  <a:cs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373737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373737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000" i="1">
                                  <a:solidFill>
                                    <a:srgbClr val="373737"/>
                                  </a:solidFill>
                                  <a:latin typeface="Cambria Math"/>
                                  <a:ea typeface="Cambria Math"/>
                                </a:rPr>
                                <m:t>−1)</m:t>
                              </m:r>
                            </m:den>
                          </m:f>
                          <m:r>
                            <a:rPr lang="en-US" sz="2000" i="1">
                              <a:solidFill>
                                <a:srgbClr val="373737"/>
                              </a:solidFill>
                              <a:latin typeface="Cambria Math"/>
                              <a:ea typeface="Cambria Math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000" i="1">
                                  <a:solidFill>
                                    <a:srgbClr val="373737"/>
                                  </a:solidFill>
                                  <a:latin typeface="Cambria Math" panose="02040503050406030204" pitchFamily="18" charset="0"/>
                                  <a:ea typeface="Cambria Math"/>
                                  <a:cs typeface="Cambria Math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/>
                                      <a:cs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i="1">
                                      <a:latin typeface="Cambria Math"/>
                                      <a:ea typeface="Cambria Math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p>
                              </m:sSubSup>
                            </m:num>
                            <m:den>
                              <m:sSubSup>
                                <m:sSubSupPr>
                                  <m:ctrlPr>
                                    <a:rPr lang="en-US" sz="2000" i="1">
                                      <a:solidFill>
                                        <a:srgbClr val="373737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  <a:cs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i="1">
                                      <a:solidFill>
                                        <a:srgbClr val="373737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373737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sz="2000" i="1">
                                      <a:solidFill>
                                        <a:srgbClr val="373737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sz="2000" i="1">
                                  <a:solidFill>
                                    <a:srgbClr val="373737"/>
                                  </a:solidFill>
                                  <a:latin typeface="Cambria Math"/>
                                  <a:ea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373737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  <a:cs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373737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373737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000" i="1">
                                  <a:solidFill>
                                    <a:srgbClr val="373737"/>
                                  </a:solidFill>
                                  <a:latin typeface="Cambria Math"/>
                                  <a:ea typeface="Cambria Math"/>
                                </a:rPr>
                                <m:t>−1)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ru-RU" sz="2000" dirty="0">
                  <a:solidFill>
                    <a:srgbClr val="373737"/>
                  </a:solidFill>
                </a:endParaRPr>
              </a:p>
            </p:txBody>
          </p:sp>
        </mc:Choice>
        <mc:Fallback xmlns="">
          <p:sp>
            <p:nvSpPr>
              <p:cNvPr id="28" name="Прямоугольник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266059" y="5284685"/>
                <a:ext cx="3238387" cy="167430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Хорошие свойства:…"/>
          <p:cNvSpPr txBox="1"/>
          <p:nvPr/>
        </p:nvSpPr>
        <p:spPr bwMode="auto">
          <a:xfrm>
            <a:off x="2207568" y="1631922"/>
            <a:ext cx="1563552" cy="738664"/>
          </a:xfrm>
          <a:prstGeom prst="rect">
            <a:avLst/>
          </a:prstGeom>
          <a:ln w="3175">
            <a:miter lim="400000"/>
          </a:ln>
        </p:spPr>
        <p:txBody>
          <a:bodyPr wrap="square" lIns="0" tIns="0" rIns="0" bIns="0" anchor="ctr">
            <a:spAutoFit/>
          </a:bodyPr>
          <a:lstStyle/>
          <a:p>
            <a:pPr defTabSz="457200">
              <a:spcBef>
                <a:spcPts val="1200"/>
              </a:spcBef>
              <a:defRPr sz="2200">
                <a:solidFill>
                  <a:srgbClr val="0059A9"/>
                </a:solidFill>
                <a:latin typeface="MyriadPro-Bold"/>
                <a:ea typeface="MyriadPro-Bold"/>
                <a:cs typeface="MyriadPro-Bold"/>
              </a:defRPr>
            </a:pPr>
            <a:r>
              <a:rPr lang="ru-RU" sz="2400" dirty="0">
                <a:solidFill>
                  <a:srgbClr val="373737"/>
                </a:solidFill>
                <a:ea typeface="Cambria Math"/>
              </a:rPr>
              <a:t>дисперсии известны</a:t>
            </a:r>
            <a:endParaRPr lang="ru-RU" sz="2400" dirty="0">
              <a:solidFill>
                <a:srgbClr val="373737"/>
              </a:solidFill>
            </a:endParaRPr>
          </a:p>
        </p:txBody>
      </p:sp>
      <p:sp>
        <p:nvSpPr>
          <p:cNvPr id="37" name="Хорошие свойства:…"/>
          <p:cNvSpPr txBox="1"/>
          <p:nvPr/>
        </p:nvSpPr>
        <p:spPr bwMode="auto">
          <a:xfrm>
            <a:off x="2207899" y="3024963"/>
            <a:ext cx="2569265" cy="1107996"/>
          </a:xfrm>
          <a:prstGeom prst="rect">
            <a:avLst/>
          </a:prstGeom>
          <a:ln w="3175">
            <a:miter lim="400000"/>
          </a:ln>
        </p:spPr>
        <p:txBody>
          <a:bodyPr wrap="square" lIns="0" tIns="0" rIns="0" bIns="0" anchor="ctr">
            <a:spAutoFit/>
          </a:bodyPr>
          <a:lstStyle/>
          <a:p>
            <a:pPr defTabSz="457200">
              <a:spcBef>
                <a:spcPts val="1200"/>
              </a:spcBef>
              <a:defRPr sz="2200">
                <a:solidFill>
                  <a:srgbClr val="0059A9"/>
                </a:solidFill>
                <a:latin typeface="MyriadPro-Bold"/>
                <a:ea typeface="MyriadPro-Bold"/>
                <a:cs typeface="MyriadPro-Bold"/>
              </a:defRPr>
            </a:pPr>
            <a:r>
              <a:rPr lang="ru-RU" sz="2400">
                <a:solidFill>
                  <a:srgbClr val="373737"/>
                </a:solidFill>
                <a:ea typeface="Cambria Math"/>
              </a:rPr>
              <a:t>дисперсии неизвестны</a:t>
            </a:r>
            <a:r>
              <a:rPr lang="en-US" sz="2400">
                <a:solidFill>
                  <a:srgbClr val="373737"/>
                </a:solidFill>
                <a:ea typeface="Cambria Math"/>
              </a:rPr>
              <a:t>,</a:t>
            </a:r>
            <a:r>
              <a:rPr lang="ru-RU" sz="2400">
                <a:solidFill>
                  <a:srgbClr val="373737"/>
                </a:solidFill>
                <a:ea typeface="Cambria Math"/>
              </a:rPr>
              <a:t> </a:t>
            </a:r>
            <a:br>
              <a:rPr lang="ru-RU" sz="2400">
                <a:solidFill>
                  <a:srgbClr val="373737"/>
                </a:solidFill>
                <a:ea typeface="Cambria Math"/>
              </a:rPr>
            </a:br>
            <a:r>
              <a:rPr lang="ru-RU" sz="2400">
                <a:solidFill>
                  <a:srgbClr val="373737"/>
                </a:solidFill>
                <a:ea typeface="Cambria Math"/>
              </a:rPr>
              <a:t>но равны</a:t>
            </a:r>
            <a:endParaRPr lang="ru-RU" sz="2400">
              <a:solidFill>
                <a:srgbClr val="373737"/>
              </a:solidFill>
            </a:endParaRPr>
          </a:p>
        </p:txBody>
      </p:sp>
      <p:sp>
        <p:nvSpPr>
          <p:cNvPr id="38" name="Хорошие свойства:…"/>
          <p:cNvSpPr txBox="1"/>
          <p:nvPr/>
        </p:nvSpPr>
        <p:spPr bwMode="auto">
          <a:xfrm>
            <a:off x="2207572" y="4823971"/>
            <a:ext cx="2520277" cy="738664"/>
          </a:xfrm>
          <a:prstGeom prst="rect">
            <a:avLst/>
          </a:prstGeom>
          <a:ln w="3175">
            <a:miter lim="400000"/>
          </a:ln>
        </p:spPr>
        <p:txBody>
          <a:bodyPr wrap="square" lIns="0" tIns="0" rIns="0" bIns="0" anchor="ctr">
            <a:spAutoFit/>
          </a:bodyPr>
          <a:lstStyle/>
          <a:p>
            <a:pPr defTabSz="457200">
              <a:spcBef>
                <a:spcPts val="1200"/>
              </a:spcBef>
              <a:defRPr sz="2200">
                <a:solidFill>
                  <a:srgbClr val="0059A9"/>
                </a:solidFill>
                <a:latin typeface="MyriadPro-Bold"/>
                <a:ea typeface="MyriadPro-Bold"/>
                <a:cs typeface="MyriadPro-Bold"/>
              </a:defRPr>
            </a:pPr>
            <a:r>
              <a:rPr lang="ru-RU" sz="2400">
                <a:solidFill>
                  <a:srgbClr val="373737"/>
                </a:solidFill>
                <a:ea typeface="Cambria Math"/>
              </a:rPr>
              <a:t>дисперсии неизвестны</a:t>
            </a:r>
            <a:endParaRPr lang="ru-RU" sz="2400">
              <a:solidFill>
                <a:srgbClr val="373737"/>
              </a:solidFill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2079210" y="1442225"/>
            <a:ext cx="2000567" cy="1306723"/>
          </a:xfrm>
          <a:prstGeom prst="rect">
            <a:avLst/>
          </a:prstGeom>
          <a:noFill/>
          <a:ln w="41275">
            <a:solidFill>
              <a:srgbClr val="416F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/>
          </a:p>
        </p:txBody>
      </p:sp>
      <p:sp>
        <p:nvSpPr>
          <p:cNvPr id="40" name="Rectangle 39"/>
          <p:cNvSpPr/>
          <p:nvPr/>
        </p:nvSpPr>
        <p:spPr bwMode="auto">
          <a:xfrm>
            <a:off x="2079210" y="2996913"/>
            <a:ext cx="2000567" cy="1306723"/>
          </a:xfrm>
          <a:prstGeom prst="rect">
            <a:avLst/>
          </a:prstGeom>
          <a:noFill/>
          <a:ln w="41275">
            <a:solidFill>
              <a:srgbClr val="416F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/>
          </a:p>
        </p:txBody>
      </p:sp>
      <p:sp>
        <p:nvSpPr>
          <p:cNvPr id="42" name="Rectangle 41"/>
          <p:cNvSpPr/>
          <p:nvPr/>
        </p:nvSpPr>
        <p:spPr bwMode="auto">
          <a:xfrm>
            <a:off x="2079210" y="4599957"/>
            <a:ext cx="2000567" cy="1306723"/>
          </a:xfrm>
          <a:prstGeom prst="rect">
            <a:avLst/>
          </a:prstGeom>
          <a:noFill/>
          <a:ln w="41275">
            <a:solidFill>
              <a:srgbClr val="416F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55575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w="http://schemas.openxmlformats.org/wordprocessingml/2006/main" xmlns:m="http://schemas.openxmlformats.org/officeDocument/2006/math" xmlns=""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6" grpId="0"/>
      <p:bldP spid="28" grpId="0"/>
      <p:bldP spid="37" grpId="0" animBg="1"/>
      <p:bldP spid="38" grpId="0" animBg="1"/>
      <p:bldP spid="40" grpId="0" animBg="1"/>
      <p:bldP spid="4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4536" y="277202"/>
            <a:ext cx="10515600" cy="1325563"/>
          </a:xfrm>
        </p:spPr>
        <p:txBody>
          <a:bodyPr>
            <a:normAutofit/>
          </a:bodyPr>
          <a:lstStyle/>
          <a:p>
            <a:pPr lvl="0" algn="ctr">
              <a:defRPr/>
            </a:pPr>
            <a:r>
              <a:rPr lang="ru-RU" sz="28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</a:t>
            </a:r>
            <a:r>
              <a:rPr lang="ru-RU" sz="28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азности </a:t>
            </a:r>
            <a:r>
              <a:rPr lang="ru-RU" sz="28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средних</a:t>
            </a:r>
            <a:r>
              <a:rPr lang="en-US" sz="28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8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Независимые выборки. Пример </a:t>
            </a:r>
            <a:r>
              <a:rPr lang="ru-RU" sz="2800" dirty="0">
                <a:solidFill>
                  <a:prstClr val="black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/>
            </a:r>
            <a:br>
              <a:rPr lang="ru-RU" sz="2800" dirty="0">
                <a:solidFill>
                  <a:prstClr val="black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2765"/>
            <a:ext cx="10515600" cy="4351338"/>
          </a:xfrm>
        </p:spPr>
        <p:txBody>
          <a:bodyPr>
            <a:normAutofit/>
          </a:bodyPr>
          <a:lstStyle/>
          <a:p>
            <a:pPr algn="just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Мы исследуем влияние нового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препарата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основной метаболизм крыс.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 вас есть две группы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крыс: контрольная, которая получает плацебо и </a:t>
            </a:r>
            <a:r>
              <a:rPr lang="ru-RU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экспериментальная группа, которая получает препарат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Наша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задача - определить,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меняется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ли основной метаболизм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крыс (ОМК) под воздействием препарата. Известно что размер выборки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n1 = n2 = 10.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Среднее значение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ОМК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в контрольной группе составила 8.2 ккал/ч/кг, в экспериментальной группе ОМК составила 10 ккал/ч/кг (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SD1 =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6,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SD2 =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4)  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Выберите статистический тест. Аргументируйте свой выбор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Сформулируйте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нулевую  и альтернативную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гипотезы. Расчитайте соответствующий критерий и проинтерпретируйте полученный результат</a:t>
            </a:r>
          </a:p>
          <a:p>
            <a:pPr algn="just"/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461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7202"/>
            <a:ext cx="10515600" cy="1325563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ru-RU" sz="31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</a:t>
            </a:r>
            <a:r>
              <a:rPr lang="ru-RU" sz="31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азности </a:t>
            </a:r>
            <a:r>
              <a:rPr lang="ru-RU" sz="31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средних</a:t>
            </a:r>
            <a:r>
              <a:rPr lang="en-US" sz="31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31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Независимые </a:t>
            </a:r>
            <a:r>
              <a:rPr lang="ru-RU" sz="28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выборки. Пример </a:t>
            </a:r>
            <a:r>
              <a:rPr lang="ru-RU" sz="2800" dirty="0">
                <a:solidFill>
                  <a:prstClr val="black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/>
            </a:r>
            <a:br>
              <a:rPr lang="ru-RU" sz="2800" dirty="0">
                <a:solidFill>
                  <a:prstClr val="black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Прямоугольник 10"/>
              <p:cNvSpPr/>
              <p:nvPr/>
            </p:nvSpPr>
            <p:spPr bwMode="auto">
              <a:xfrm>
                <a:off x="1120967" y="1414275"/>
                <a:ext cx="2991331" cy="600164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pPr>
                  <a:spcAft>
                    <a:spcPts val="180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, …, 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𝑛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∼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𝑖𝑖𝑑</m:t>
                      </m:r>
                      <m:r>
                        <a:rPr lang="ru-RU" sz="24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 (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𝜇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, </m:t>
                      </m:r>
                      <m:sSup>
                        <m:sSup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𝜎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ru-RU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Прямоугольник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20967" y="1414275"/>
                <a:ext cx="2991331" cy="600164"/>
              </a:xfrm>
              <a:prstGeom prst="rect">
                <a:avLst/>
              </a:prstGeom>
              <a:blipFill rotWithShape="0">
                <a:blip r:embed="rId2"/>
                <a:stretch>
                  <a:fillRect l="-2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Прямоугольник 19"/>
              <p:cNvSpPr/>
              <p:nvPr/>
            </p:nvSpPr>
            <p:spPr bwMode="auto">
              <a:xfrm>
                <a:off x="1120967" y="1914142"/>
                <a:ext cx="3023264" cy="600164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pPr>
                  <a:spcAft>
                    <a:spcPts val="180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𝑌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, …, 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𝑌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𝑚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∼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𝑖𝑖𝑑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  (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𝜇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, </m:t>
                      </m:r>
                      <m:sSup>
                        <m:sSup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𝜎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ru-RU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Прямоугольник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20967" y="1914142"/>
                <a:ext cx="3023264" cy="60016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Объект 5"/>
              <p:cNvSpPr txBox="1"/>
              <p:nvPr/>
            </p:nvSpPr>
            <p:spPr bwMode="auto">
              <a:xfrm>
                <a:off x="1120967" y="2999939"/>
                <a:ext cx="1656184" cy="478365"/>
              </a:xfrm>
              <a:prstGeom prst="rect">
                <a:avLst/>
              </a:prstGeom>
            </p:spPr>
            <p:txBody>
              <a:bodyPr vert="horz" lIns="0" tIns="0" rIns="0" bIns="0" rtlCol="0">
                <a:noAutofit/>
              </a:bodyPr>
              <a:lstStyle>
                <a:lvl1pPr marL="342900" indent="-342900" algn="l" defTabSz="914400">
                  <a:spcBef>
                    <a:spcPts val="0"/>
                  </a:spcBef>
                  <a:buFont typeface="Arial"/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>
                  <a:spcBef>
                    <a:spcPts val="0"/>
                  </a:spcBef>
                  <a:buFont typeface="Arial"/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>
                  <a:spcBef>
                    <a:spcPts val="0"/>
                  </a:spcBef>
                  <a:buFont typeface="Arial"/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>
                  <a:spcBef>
                    <a:spcPts val="0"/>
                  </a:spcBef>
                  <a:buFont typeface="Arial"/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>
                  <a:spcBef>
                    <a:spcPts val="0"/>
                  </a:spcBef>
                  <a:buFont typeface="Arial"/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>
                  <a:spcBef>
                    <a:spcPts val="0"/>
                  </a:spcBef>
                  <a:buFont typeface="Arial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>
                  <a:spcBef>
                    <a:spcPts val="0"/>
                  </a:spcBef>
                  <a:buFont typeface="Arial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>
                  <a:spcBef>
                    <a:spcPts val="0"/>
                  </a:spcBef>
                  <a:buFont typeface="Arial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>
                  <a:spcBef>
                    <a:spcPts val="0"/>
                  </a:spcBef>
                  <a:buFont typeface="Arial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spcAft>
                    <a:spcPts val="1800"/>
                  </a:spcAft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</a:rPr>
                        <m:t>: 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𝜇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𝜇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ru-RU" sz="2400" dirty="0">
                  <a:solidFill>
                    <a:srgbClr val="28516A"/>
                  </a:solidFill>
                </a:endParaRPr>
              </a:p>
              <a:p>
                <a:pPr marL="0" indent="0">
                  <a:spcAft>
                    <a:spcPts val="1800"/>
                  </a:spcAft>
                  <a:buNone/>
                  <a:defRPr/>
                </a:pPr>
                <a:endParaRPr lang="en-US" sz="2400" dirty="0">
                  <a:solidFill>
                    <a:srgbClr val="28516A"/>
                  </a:solidFill>
                </a:endParaRPr>
              </a:p>
            </p:txBody>
          </p:sp>
        </mc:Choice>
        <mc:Fallback xmlns="">
          <p:sp>
            <p:nvSpPr>
              <p:cNvPr id="7" name="Объект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20967" y="2999939"/>
                <a:ext cx="1656184" cy="47836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Объект 5"/>
              <p:cNvSpPr txBox="1"/>
              <p:nvPr/>
            </p:nvSpPr>
            <p:spPr bwMode="auto">
              <a:xfrm>
                <a:off x="1120966" y="3648580"/>
                <a:ext cx="2318269" cy="433123"/>
              </a:xfrm>
              <a:prstGeom prst="rect">
                <a:avLst/>
              </a:prstGeom>
            </p:spPr>
            <p:txBody>
              <a:bodyPr vert="horz" lIns="0" tIns="0" rIns="0" bIns="0" rtlCol="0">
                <a:noAutofit/>
              </a:bodyPr>
              <a:lstStyle>
                <a:lvl1pPr marL="342900" indent="-342900" algn="l" defTabSz="914400">
                  <a:spcBef>
                    <a:spcPts val="0"/>
                  </a:spcBef>
                  <a:buFont typeface="Arial"/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>
                  <a:spcBef>
                    <a:spcPts val="0"/>
                  </a:spcBef>
                  <a:buFont typeface="Arial"/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>
                  <a:spcBef>
                    <a:spcPts val="0"/>
                  </a:spcBef>
                  <a:buFont typeface="Arial"/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>
                  <a:spcBef>
                    <a:spcPts val="0"/>
                  </a:spcBef>
                  <a:buFont typeface="Arial"/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>
                  <a:spcBef>
                    <a:spcPts val="0"/>
                  </a:spcBef>
                  <a:buFont typeface="Arial"/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>
                  <a:spcBef>
                    <a:spcPts val="0"/>
                  </a:spcBef>
                  <a:buFont typeface="Arial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>
                  <a:spcBef>
                    <a:spcPts val="0"/>
                  </a:spcBef>
                  <a:buFont typeface="Arial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>
                  <a:spcBef>
                    <a:spcPts val="0"/>
                  </a:spcBef>
                  <a:buFont typeface="Arial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>
                  <a:spcBef>
                    <a:spcPts val="0"/>
                  </a:spcBef>
                  <a:buFont typeface="Arial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spcAft>
                    <a:spcPts val="1800"/>
                  </a:spcAft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𝑎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</a:rPr>
                        <m:t>: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  <m:t> 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𝜇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≠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𝜇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ru-RU" sz="2400" dirty="0">
                  <a:solidFill>
                    <a:srgbClr val="28516A"/>
                  </a:solidFill>
                </a:endParaRPr>
              </a:p>
            </p:txBody>
          </p:sp>
        </mc:Choice>
        <mc:Fallback xmlns="">
          <p:sp>
            <p:nvSpPr>
              <p:cNvPr id="8" name="Объект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20966" y="3648580"/>
                <a:ext cx="2318269" cy="43312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Объект 5"/>
          <p:cNvSpPr txBox="1"/>
          <p:nvPr/>
        </p:nvSpPr>
        <p:spPr bwMode="auto">
          <a:xfrm>
            <a:off x="3528591" y="2997371"/>
            <a:ext cx="6480400" cy="47836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 algn="l" defTabSz="914400">
              <a:spcBef>
                <a:spcPts val="0"/>
              </a:spcBef>
              <a:buFont typeface="Arial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>
              <a:spcBef>
                <a:spcPts val="0"/>
              </a:spcBef>
              <a:buFont typeface="Arial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>
              <a:spcBef>
                <a:spcPts val="0"/>
              </a:spcBef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>
              <a:spcBef>
                <a:spcPts val="0"/>
              </a:spcBef>
              <a:buFont typeface="Arial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>
              <a:spcBef>
                <a:spcPts val="0"/>
              </a:spcBef>
              <a:buFont typeface="Arial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1800"/>
              </a:spcAft>
              <a:buNone/>
              <a:defRPr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средний уровень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ОМК в группах не отличается</a:t>
            </a:r>
            <a:endParaRPr lang="ru-RU" sz="2400" dirty="0">
              <a:solidFill>
                <a:srgbClr val="28516A"/>
              </a:solidFill>
            </a:endParaRPr>
          </a:p>
          <a:p>
            <a:pPr marL="0" indent="0">
              <a:spcAft>
                <a:spcPts val="1800"/>
              </a:spcAft>
              <a:buFont typeface="Arial"/>
              <a:buNone/>
              <a:defRPr/>
            </a:pPr>
            <a:endParaRPr lang="ru-RU" sz="2400" dirty="0" smtClean="0">
              <a:solidFill>
                <a:srgbClr val="28516A"/>
              </a:solidFill>
            </a:endParaRPr>
          </a:p>
          <a:p>
            <a:pPr marL="0" indent="0">
              <a:spcAft>
                <a:spcPts val="1800"/>
              </a:spcAft>
              <a:buFont typeface="Arial"/>
              <a:buNone/>
              <a:defRPr/>
            </a:pPr>
            <a:endParaRPr lang="en-US" sz="2400" dirty="0">
              <a:solidFill>
                <a:srgbClr val="28516A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Прямоугольник 24"/>
              <p:cNvSpPr/>
              <p:nvPr/>
            </p:nvSpPr>
            <p:spPr bwMode="auto">
              <a:xfrm>
                <a:off x="1120967" y="4887773"/>
                <a:ext cx="1875770" cy="1162369"/>
              </a:xfrm>
              <a:prstGeom prst="rect">
                <a:avLst/>
              </a:prstGeom>
              <a:grpFill/>
            </p:spPr>
            <p:txBody>
              <a:bodyPr wrap="none" lIns="0" tIns="0" rIns="0" bIns="0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𝑡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  <m:t>𝜇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  <m:t>𝜇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/>
                                  <a:cs typeface="Cambria Math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US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  <a:cs typeface="Cambria Math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en-US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/>
                                          <a:cs typeface="Cambria Math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sz="24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4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2400" i="1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US" sz="2400" i="1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bSup>
                                </m:num>
                                <m:den>
                                  <m:r>
                                    <a:rPr lang="en-US" sz="2400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  <m:t>𝑛</m:t>
                                  </m:r>
                                </m:den>
                              </m:f>
                              <m: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  <a:cs typeface="Cambria Math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en-US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/>
                                          <a:cs typeface="Cambria Math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sz="24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4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en-US" sz="2400" i="1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bSup>
                                </m:num>
                                <m:den>
                                  <m:r>
                                    <a:rPr lang="en-US" sz="2400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  <m:t>𝑚</m:t>
                                  </m:r>
                                </m:den>
                              </m:f>
                            </m:e>
                          </m:rad>
                        </m:den>
                      </m:f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Прямоугольник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20967" y="4887773"/>
                <a:ext cx="1875770" cy="1162369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Объект 5"/>
          <p:cNvSpPr txBox="1"/>
          <p:nvPr/>
        </p:nvSpPr>
        <p:spPr bwMode="auto">
          <a:xfrm>
            <a:off x="3528591" y="3648580"/>
            <a:ext cx="6480400" cy="47836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 algn="l" defTabSz="914400">
              <a:spcBef>
                <a:spcPts val="0"/>
              </a:spcBef>
              <a:buFont typeface="Arial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>
              <a:spcBef>
                <a:spcPts val="0"/>
              </a:spcBef>
              <a:buFont typeface="Arial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>
              <a:spcBef>
                <a:spcPts val="0"/>
              </a:spcBef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>
              <a:spcBef>
                <a:spcPts val="0"/>
              </a:spcBef>
              <a:buFont typeface="Arial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>
              <a:spcBef>
                <a:spcPts val="0"/>
              </a:spcBef>
              <a:buFont typeface="Arial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1800"/>
              </a:spcAft>
              <a:buNone/>
              <a:defRPr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средний уровень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ОМК в группах отличается</a:t>
            </a:r>
            <a:endParaRPr lang="ru-RU" sz="2400" dirty="0">
              <a:solidFill>
                <a:srgbClr val="28516A"/>
              </a:solidFill>
            </a:endParaRPr>
          </a:p>
          <a:p>
            <a:pPr marL="0" indent="0">
              <a:spcAft>
                <a:spcPts val="1800"/>
              </a:spcAft>
              <a:buFont typeface="Arial"/>
              <a:buNone/>
              <a:defRPr/>
            </a:pPr>
            <a:endParaRPr lang="ru-RU" sz="2400" dirty="0" smtClean="0">
              <a:solidFill>
                <a:srgbClr val="28516A"/>
              </a:solidFill>
            </a:endParaRPr>
          </a:p>
          <a:p>
            <a:pPr marL="0" indent="0">
              <a:spcAft>
                <a:spcPts val="1800"/>
              </a:spcAft>
              <a:buFont typeface="Arial"/>
              <a:buNone/>
              <a:defRPr/>
            </a:pPr>
            <a:endParaRPr lang="en-US" sz="2400" dirty="0">
              <a:solidFill>
                <a:srgbClr val="2851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4135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7202"/>
            <a:ext cx="10515600" cy="1325563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ru-RU" sz="31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</a:t>
            </a:r>
            <a:r>
              <a:rPr lang="ru-RU" sz="31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азности </a:t>
            </a:r>
            <a:r>
              <a:rPr lang="ru-RU" sz="31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средних</a:t>
            </a:r>
            <a:r>
              <a:rPr lang="en-US" sz="31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31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Независимые </a:t>
            </a:r>
            <a:r>
              <a:rPr lang="ru-RU" sz="28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выборки. Пример </a:t>
            </a:r>
            <a:r>
              <a:rPr lang="ru-RU" sz="2800" dirty="0">
                <a:solidFill>
                  <a:prstClr val="black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/>
            </a:r>
            <a:br>
              <a:rPr lang="ru-RU" sz="2800" dirty="0">
                <a:solidFill>
                  <a:prstClr val="black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Прямоугольник 10"/>
              <p:cNvSpPr/>
              <p:nvPr/>
            </p:nvSpPr>
            <p:spPr bwMode="auto">
              <a:xfrm>
                <a:off x="1120967" y="1414275"/>
                <a:ext cx="2991331" cy="600164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pPr>
                  <a:spcAft>
                    <a:spcPts val="180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, …, 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𝑛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∼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𝑖𝑖𝑑</m:t>
                      </m:r>
                      <m:r>
                        <a:rPr lang="ru-RU" sz="24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 (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𝜇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, </m:t>
                      </m:r>
                      <m:sSup>
                        <m:sSup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𝜎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ru-RU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Прямоугольник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20967" y="1414275"/>
                <a:ext cx="2991331" cy="600164"/>
              </a:xfrm>
              <a:prstGeom prst="rect">
                <a:avLst/>
              </a:prstGeom>
              <a:blipFill rotWithShape="0">
                <a:blip r:embed="rId2"/>
                <a:stretch>
                  <a:fillRect l="-2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Прямоугольник 19"/>
              <p:cNvSpPr/>
              <p:nvPr/>
            </p:nvSpPr>
            <p:spPr bwMode="auto">
              <a:xfrm>
                <a:off x="1120967" y="1914142"/>
                <a:ext cx="3023264" cy="600164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pPr>
                  <a:spcAft>
                    <a:spcPts val="180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𝑌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, …, 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𝑌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𝑚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∼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𝑖𝑖𝑑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  (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𝜇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, </m:t>
                      </m:r>
                      <m:sSup>
                        <m:sSup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𝜎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ru-RU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Прямоугольник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20967" y="1914142"/>
                <a:ext cx="3023264" cy="60016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Объект 5"/>
              <p:cNvSpPr txBox="1"/>
              <p:nvPr/>
            </p:nvSpPr>
            <p:spPr bwMode="auto">
              <a:xfrm>
                <a:off x="1120967" y="2999939"/>
                <a:ext cx="1656184" cy="478365"/>
              </a:xfrm>
              <a:prstGeom prst="rect">
                <a:avLst/>
              </a:prstGeom>
            </p:spPr>
            <p:txBody>
              <a:bodyPr vert="horz" lIns="0" tIns="0" rIns="0" bIns="0" rtlCol="0">
                <a:noAutofit/>
              </a:bodyPr>
              <a:lstStyle>
                <a:lvl1pPr marL="342900" indent="-342900" algn="l" defTabSz="914400">
                  <a:spcBef>
                    <a:spcPts val="0"/>
                  </a:spcBef>
                  <a:buFont typeface="Arial"/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>
                  <a:spcBef>
                    <a:spcPts val="0"/>
                  </a:spcBef>
                  <a:buFont typeface="Arial"/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>
                  <a:spcBef>
                    <a:spcPts val="0"/>
                  </a:spcBef>
                  <a:buFont typeface="Arial"/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>
                  <a:spcBef>
                    <a:spcPts val="0"/>
                  </a:spcBef>
                  <a:buFont typeface="Arial"/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>
                  <a:spcBef>
                    <a:spcPts val="0"/>
                  </a:spcBef>
                  <a:buFont typeface="Arial"/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>
                  <a:spcBef>
                    <a:spcPts val="0"/>
                  </a:spcBef>
                  <a:buFont typeface="Arial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>
                  <a:spcBef>
                    <a:spcPts val="0"/>
                  </a:spcBef>
                  <a:buFont typeface="Arial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>
                  <a:spcBef>
                    <a:spcPts val="0"/>
                  </a:spcBef>
                  <a:buFont typeface="Arial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>
                  <a:spcBef>
                    <a:spcPts val="0"/>
                  </a:spcBef>
                  <a:buFont typeface="Arial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spcAft>
                    <a:spcPts val="1800"/>
                  </a:spcAft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</a:rPr>
                        <m:t>: 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𝜇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𝜇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ru-RU" sz="2400" dirty="0">
                  <a:solidFill>
                    <a:srgbClr val="28516A"/>
                  </a:solidFill>
                </a:endParaRPr>
              </a:p>
              <a:p>
                <a:pPr marL="0" indent="0">
                  <a:spcAft>
                    <a:spcPts val="1800"/>
                  </a:spcAft>
                  <a:buNone/>
                  <a:defRPr/>
                </a:pPr>
                <a:endParaRPr lang="en-US" sz="2400" dirty="0">
                  <a:solidFill>
                    <a:srgbClr val="28516A"/>
                  </a:solidFill>
                </a:endParaRPr>
              </a:p>
            </p:txBody>
          </p:sp>
        </mc:Choice>
        <mc:Fallback xmlns="">
          <p:sp>
            <p:nvSpPr>
              <p:cNvPr id="7" name="Объект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20967" y="2999939"/>
                <a:ext cx="1656184" cy="47836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Объект 5"/>
              <p:cNvSpPr txBox="1"/>
              <p:nvPr/>
            </p:nvSpPr>
            <p:spPr bwMode="auto">
              <a:xfrm>
                <a:off x="1120966" y="3648580"/>
                <a:ext cx="2318269" cy="433123"/>
              </a:xfrm>
              <a:prstGeom prst="rect">
                <a:avLst/>
              </a:prstGeom>
            </p:spPr>
            <p:txBody>
              <a:bodyPr vert="horz" lIns="0" tIns="0" rIns="0" bIns="0" rtlCol="0">
                <a:noAutofit/>
              </a:bodyPr>
              <a:lstStyle>
                <a:lvl1pPr marL="342900" indent="-342900" algn="l" defTabSz="914400">
                  <a:spcBef>
                    <a:spcPts val="0"/>
                  </a:spcBef>
                  <a:buFont typeface="Arial"/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>
                  <a:spcBef>
                    <a:spcPts val="0"/>
                  </a:spcBef>
                  <a:buFont typeface="Arial"/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>
                  <a:spcBef>
                    <a:spcPts val="0"/>
                  </a:spcBef>
                  <a:buFont typeface="Arial"/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>
                  <a:spcBef>
                    <a:spcPts val="0"/>
                  </a:spcBef>
                  <a:buFont typeface="Arial"/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>
                  <a:spcBef>
                    <a:spcPts val="0"/>
                  </a:spcBef>
                  <a:buFont typeface="Arial"/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>
                  <a:spcBef>
                    <a:spcPts val="0"/>
                  </a:spcBef>
                  <a:buFont typeface="Arial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>
                  <a:spcBef>
                    <a:spcPts val="0"/>
                  </a:spcBef>
                  <a:buFont typeface="Arial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>
                  <a:spcBef>
                    <a:spcPts val="0"/>
                  </a:spcBef>
                  <a:buFont typeface="Arial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>
                  <a:spcBef>
                    <a:spcPts val="0"/>
                  </a:spcBef>
                  <a:buFont typeface="Arial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spcAft>
                    <a:spcPts val="1800"/>
                  </a:spcAft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𝑎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</a:rPr>
                        <m:t>: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  <m:t> 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𝜇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≠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𝜇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ru-RU" sz="2400" dirty="0">
                  <a:solidFill>
                    <a:srgbClr val="28516A"/>
                  </a:solidFill>
                </a:endParaRPr>
              </a:p>
            </p:txBody>
          </p:sp>
        </mc:Choice>
        <mc:Fallback xmlns="">
          <p:sp>
            <p:nvSpPr>
              <p:cNvPr id="8" name="Объект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20966" y="3648580"/>
                <a:ext cx="2318269" cy="43312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Объект 5"/>
          <p:cNvSpPr txBox="1"/>
          <p:nvPr/>
        </p:nvSpPr>
        <p:spPr bwMode="auto">
          <a:xfrm>
            <a:off x="3528591" y="2997371"/>
            <a:ext cx="6480400" cy="47836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 algn="l" defTabSz="914400">
              <a:spcBef>
                <a:spcPts val="0"/>
              </a:spcBef>
              <a:buFont typeface="Arial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>
              <a:spcBef>
                <a:spcPts val="0"/>
              </a:spcBef>
              <a:buFont typeface="Arial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>
              <a:spcBef>
                <a:spcPts val="0"/>
              </a:spcBef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>
              <a:spcBef>
                <a:spcPts val="0"/>
              </a:spcBef>
              <a:buFont typeface="Arial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>
              <a:spcBef>
                <a:spcPts val="0"/>
              </a:spcBef>
              <a:buFont typeface="Arial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1800"/>
              </a:spcAft>
              <a:buNone/>
              <a:defRPr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средний уровень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ОМК в группах не отличается</a:t>
            </a:r>
            <a:endParaRPr lang="ru-RU" sz="2400" dirty="0">
              <a:solidFill>
                <a:srgbClr val="28516A"/>
              </a:solidFill>
            </a:endParaRPr>
          </a:p>
          <a:p>
            <a:pPr marL="0" indent="0">
              <a:spcAft>
                <a:spcPts val="1800"/>
              </a:spcAft>
              <a:buFont typeface="Arial"/>
              <a:buNone/>
              <a:defRPr/>
            </a:pPr>
            <a:endParaRPr lang="ru-RU" sz="2400" dirty="0" smtClean="0">
              <a:solidFill>
                <a:srgbClr val="28516A"/>
              </a:solidFill>
            </a:endParaRPr>
          </a:p>
          <a:p>
            <a:pPr marL="0" indent="0">
              <a:spcAft>
                <a:spcPts val="1800"/>
              </a:spcAft>
              <a:buFont typeface="Arial"/>
              <a:buNone/>
              <a:defRPr/>
            </a:pPr>
            <a:endParaRPr lang="en-US" sz="2400" dirty="0">
              <a:solidFill>
                <a:srgbClr val="28516A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Прямоугольник 24"/>
              <p:cNvSpPr/>
              <p:nvPr/>
            </p:nvSpPr>
            <p:spPr bwMode="auto">
              <a:xfrm>
                <a:off x="1120967" y="4887773"/>
                <a:ext cx="1875770" cy="1162369"/>
              </a:xfrm>
              <a:prstGeom prst="rect">
                <a:avLst/>
              </a:prstGeom>
              <a:grpFill/>
            </p:spPr>
            <p:txBody>
              <a:bodyPr wrap="none" lIns="0" tIns="0" rIns="0" bIns="0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𝑡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  <m:t>𝜇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  <m:t>𝜇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/>
                                  <a:cs typeface="Cambria Math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US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  <a:cs typeface="Cambria Math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en-US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/>
                                          <a:cs typeface="Cambria Math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sz="24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4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2400" i="1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US" sz="2400" i="1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bSup>
                                </m:num>
                                <m:den>
                                  <m:r>
                                    <a:rPr lang="en-US" sz="2400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  <m:t>𝑛</m:t>
                                  </m:r>
                                </m:den>
                              </m:f>
                              <m: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  <a:cs typeface="Cambria Math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en-US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/>
                                          <a:cs typeface="Cambria Math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sz="24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4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en-US" sz="2400" i="1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bSup>
                                </m:num>
                                <m:den>
                                  <m:r>
                                    <a:rPr lang="en-US" sz="2400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  <m:t>𝑚</m:t>
                                  </m:r>
                                </m:den>
                              </m:f>
                            </m:e>
                          </m:rad>
                        </m:den>
                      </m:f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Прямоугольник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20967" y="4887773"/>
                <a:ext cx="1875770" cy="1162369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2792234" y="4900068"/>
                <a:ext cx="1912318" cy="124553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fPr>
                        <m:num>
                          <m:r>
                            <a:rPr lang="ru-RU" sz="2400" b="0" i="1" smtClean="0"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  <m:t>10</m:t>
                          </m:r>
                          <m:r>
                            <a:rPr lang="en-US" sz="2400" i="1">
                              <a:latin typeface="Cambria Math"/>
                            </a:rPr>
                            <m:t> −</m:t>
                          </m:r>
                          <m:r>
                            <a:rPr lang="ru-RU" sz="24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  <m:r>
                            <a:rPr lang="ru-RU" sz="2400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ru-RU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i="1">
                              <a:latin typeface="Cambria Math"/>
                            </a:rPr>
                            <m:t> 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/>
                                  <a:cs typeface="Cambria Math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/>
                                      <a:cs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/>
                                      <a:cs typeface="Cambria Math"/>
                                    </a:rPr>
                                    <m:t>36</m:t>
                                  </m:r>
                                </m:num>
                                <m:den>
                                  <m:r>
                                    <a:rPr lang="ru-RU" sz="2400" b="0" i="1" smtClean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den>
                              </m:f>
                              <m:r>
                                <a:rPr lang="en-US" sz="2400" i="1">
                                  <a:latin typeface="Cambria Math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/>
                                      <a:cs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/>
                                      <a:cs typeface="Cambria Math"/>
                                    </a:rPr>
                                    <m:t>16</m:t>
                                  </m:r>
                                </m:num>
                                <m:den>
                                  <m:r>
                                    <a:rPr lang="ru-RU" sz="2400" b="0" i="1" smtClean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den>
                              </m:f>
                            </m:e>
                          </m:ra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2234" y="4900068"/>
                <a:ext cx="1912318" cy="1245534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4602539" y="5064596"/>
                <a:ext cx="114056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/>
                        </a:rPr>
                        <m:t>=</m:t>
                      </m:r>
                      <m:r>
                        <a:rPr lang="ru-RU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ru-RU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400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79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2539" y="5064596"/>
                <a:ext cx="1140569" cy="461665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Объект 5"/>
          <p:cNvSpPr txBox="1"/>
          <p:nvPr/>
        </p:nvSpPr>
        <p:spPr bwMode="auto">
          <a:xfrm>
            <a:off x="3528591" y="3648580"/>
            <a:ext cx="6480400" cy="47836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 algn="l" defTabSz="914400">
              <a:spcBef>
                <a:spcPts val="0"/>
              </a:spcBef>
              <a:buFont typeface="Arial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>
              <a:spcBef>
                <a:spcPts val="0"/>
              </a:spcBef>
              <a:buFont typeface="Arial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>
              <a:spcBef>
                <a:spcPts val="0"/>
              </a:spcBef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>
              <a:spcBef>
                <a:spcPts val="0"/>
              </a:spcBef>
              <a:buFont typeface="Arial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>
              <a:spcBef>
                <a:spcPts val="0"/>
              </a:spcBef>
              <a:buFont typeface="Arial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1800"/>
              </a:spcAft>
              <a:buNone/>
              <a:defRPr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средний уровень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ОМК в группах отличается</a:t>
            </a:r>
            <a:endParaRPr lang="ru-RU" sz="2400" dirty="0">
              <a:solidFill>
                <a:srgbClr val="28516A"/>
              </a:solidFill>
            </a:endParaRPr>
          </a:p>
          <a:p>
            <a:pPr marL="0" indent="0">
              <a:spcAft>
                <a:spcPts val="1800"/>
              </a:spcAft>
              <a:buFont typeface="Arial"/>
              <a:buNone/>
              <a:defRPr/>
            </a:pPr>
            <a:endParaRPr lang="ru-RU" sz="2400" dirty="0" smtClean="0">
              <a:solidFill>
                <a:srgbClr val="28516A"/>
              </a:solidFill>
            </a:endParaRPr>
          </a:p>
          <a:p>
            <a:pPr marL="0" indent="0">
              <a:spcAft>
                <a:spcPts val="1800"/>
              </a:spcAft>
              <a:buFont typeface="Arial"/>
              <a:buNone/>
              <a:defRPr/>
            </a:pPr>
            <a:endParaRPr lang="en-US" sz="2400" dirty="0">
              <a:solidFill>
                <a:srgbClr val="28516A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11552" y="3963258"/>
            <a:ext cx="914479" cy="91447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226031" y="4126945"/>
            <a:ext cx="4271010" cy="2638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147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Прямоугольник 4"/>
              <p:cNvSpPr/>
              <p:nvPr/>
            </p:nvSpPr>
            <p:spPr bwMode="auto">
              <a:xfrm>
                <a:off x="2424000" y="1440001"/>
                <a:ext cx="3401764" cy="604461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pPr>
                  <a:spcAft>
                    <a:spcPts val="180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, …, 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𝑛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 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∼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𝑖𝑖𝑑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𝑁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(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𝜇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, </m:t>
                      </m:r>
                      <m:sSubSup>
                        <m:sSubSup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sSubSup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𝜎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bSup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ru-RU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Прямоуголь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24000" y="1440001"/>
                <a:ext cx="3401764" cy="604461"/>
              </a:xfrm>
              <a:prstGeom prst="rect">
                <a:avLst/>
              </a:prstGeom>
              <a:blipFill rotWithShape="0">
                <a:blip r:embed="rId2"/>
                <a:stretch>
                  <a:fillRect l="-1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Прямоугольник 8"/>
              <p:cNvSpPr/>
              <p:nvPr/>
            </p:nvSpPr>
            <p:spPr bwMode="auto">
              <a:xfrm>
                <a:off x="6384033" y="1440000"/>
                <a:ext cx="3259675" cy="605166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pPr>
                  <a:spcAft>
                    <a:spcPts val="180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𝑌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, …, 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𝑌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𝑛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∼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𝑖𝑖𝑑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𝑁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(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𝜇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, </m:t>
                      </m:r>
                      <m:sSubSup>
                        <m:sSubSup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sSubSup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𝜎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2</m:t>
                          </m:r>
                        </m:sub>
                        <m:sup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bSup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ru-RU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Прямоугольник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384033" y="1440000"/>
                <a:ext cx="3259675" cy="60516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Объект 5"/>
          <p:cNvSpPr txBox="1"/>
          <p:nvPr/>
        </p:nvSpPr>
        <p:spPr bwMode="auto">
          <a:xfrm>
            <a:off x="1870888" y="851885"/>
            <a:ext cx="7167949" cy="45766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 algn="l" defTabSz="914400">
              <a:spcBef>
                <a:spcPts val="0"/>
              </a:spcBef>
              <a:buFont typeface="Arial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>
              <a:spcBef>
                <a:spcPts val="0"/>
              </a:spcBef>
              <a:buFont typeface="Arial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>
              <a:spcBef>
                <a:spcPts val="0"/>
              </a:spcBef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>
              <a:spcBef>
                <a:spcPts val="0"/>
              </a:spcBef>
              <a:buFont typeface="Arial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>
              <a:spcBef>
                <a:spcPts val="0"/>
              </a:spcBef>
              <a:buFont typeface="Arial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1800"/>
              </a:spcAft>
              <a:buNone/>
              <a:defRPr/>
            </a:pPr>
            <a:r>
              <a:rPr lang="ru-RU" sz="2400" b="1" dirty="0"/>
              <a:t>Выборки зависят друг от друга</a:t>
            </a:r>
            <a:r>
              <a:rPr lang="en-US" sz="2400" b="1" dirty="0"/>
              <a:t>:</a:t>
            </a:r>
            <a:endParaRPr lang="ru-RU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Прямоугольник 2"/>
              <p:cNvSpPr/>
              <p:nvPr/>
            </p:nvSpPr>
            <p:spPr bwMode="auto">
              <a:xfrm>
                <a:off x="4695499" y="4881436"/>
                <a:ext cx="3235886" cy="1008225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  <a:ea typeface="Cambria Math"/>
                                </a:rPr>
                                <m:t>σ</m:t>
                              </m:r>
                            </m:e>
                          </m:acc>
                        </m:e>
                        <m:sup>
                          <m:r>
                            <a:rPr lang="ru-RU" sz="2400" i="1">
                              <a:latin typeface="Cambria Math" panose="02040503050406030204" pitchFamily="18" charset="0"/>
                              <a:ea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𝑛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−1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/>
                                  <a:cs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  <a:cs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/>
                                          <a:cs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/>
                                          <a:cs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𝑑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ru-RU" sz="2400" dirty="0">
                  <a:solidFill>
                    <a:srgbClr val="28516A"/>
                  </a:solidFill>
                </a:endParaRPr>
              </a:p>
            </p:txBody>
          </p:sp>
        </mc:Choice>
        <mc:Fallback xmlns="">
          <p:sp>
            <p:nvSpPr>
              <p:cNvPr id="3" name="Прямоугольник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95499" y="4881436"/>
                <a:ext cx="3235886" cy="100822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Объект 5"/>
          <p:cNvSpPr txBox="1"/>
          <p:nvPr/>
        </p:nvSpPr>
        <p:spPr bwMode="auto">
          <a:xfrm>
            <a:off x="1104406" y="2302860"/>
            <a:ext cx="10818322" cy="410604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 algn="l" defTabSz="914400">
              <a:spcBef>
                <a:spcPts val="0"/>
              </a:spcBef>
              <a:buFont typeface="Arial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>
              <a:spcBef>
                <a:spcPts val="0"/>
              </a:spcBef>
              <a:buFont typeface="Arial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>
              <a:spcBef>
                <a:spcPts val="0"/>
              </a:spcBef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>
              <a:spcBef>
                <a:spcPts val="0"/>
              </a:spcBef>
              <a:buFont typeface="Arial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>
              <a:spcBef>
                <a:spcPts val="0"/>
              </a:spcBef>
              <a:buFont typeface="Arial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800"/>
              </a:spcAft>
              <a:buClr>
                <a:srgbClr val="28516A"/>
              </a:buClr>
              <a:defRPr/>
            </a:pPr>
            <a:r>
              <a:rPr lang="ru-RU" sz="2400" dirty="0">
                <a:solidFill>
                  <a:srgbClr val="37373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Измерения делаются на одних и тех же объектах</a:t>
            </a:r>
            <a:endParaRPr lang="en-US" sz="2400" dirty="0">
              <a:solidFill>
                <a:srgbClr val="373737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1800"/>
              </a:spcAft>
              <a:buClr>
                <a:srgbClr val="28516A"/>
              </a:buClr>
              <a:defRPr/>
            </a:pPr>
            <a:r>
              <a:rPr lang="ru-RU" sz="2400" dirty="0">
                <a:solidFill>
                  <a:srgbClr val="37373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Можем посмотреть прирост на отдельных объектах</a:t>
            </a:r>
            <a:endParaRPr lang="en-US" sz="2400" dirty="0">
              <a:solidFill>
                <a:srgbClr val="373737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1800"/>
              </a:spcAft>
              <a:buClr>
                <a:srgbClr val="28516A"/>
              </a:buClr>
              <a:defRPr/>
            </a:pPr>
            <a:endParaRPr lang="en-US" sz="2400" dirty="0">
              <a:solidFill>
                <a:srgbClr val="373737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1800"/>
              </a:spcAft>
              <a:buClr>
                <a:srgbClr val="28516A"/>
              </a:buClr>
              <a:defRPr/>
            </a:pPr>
            <a:r>
              <a:rPr lang="ru-RU" sz="2400" dirty="0">
                <a:solidFill>
                  <a:srgbClr val="37373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Используем распределение </a:t>
            </a:r>
            <a:r>
              <a:rPr lang="en-US" sz="2400" dirty="0">
                <a:solidFill>
                  <a:srgbClr val="37373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ru-RU" sz="2400" dirty="0">
                <a:solidFill>
                  <a:srgbClr val="37373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тьюдента</a:t>
            </a:r>
            <a:r>
              <a:rPr lang="en-US" sz="2400" dirty="0">
                <a:solidFill>
                  <a:srgbClr val="37373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dirty="0">
                <a:solidFill>
                  <a:srgbClr val="37373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дисперсию </a:t>
            </a:r>
            <a:r>
              <a:rPr lang="ru-RU" sz="2400" dirty="0" smtClean="0">
                <a:solidFill>
                  <a:srgbClr val="37373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считаем </a:t>
            </a:r>
            <a:r>
              <a:rPr lang="ru-RU" sz="2400" dirty="0">
                <a:solidFill>
                  <a:srgbClr val="37373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 формуле</a:t>
            </a:r>
            <a:r>
              <a:rPr lang="en-US" sz="2400" dirty="0">
                <a:solidFill>
                  <a:srgbClr val="37373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2400" dirty="0">
              <a:solidFill>
                <a:srgbClr val="373737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Aft>
                <a:spcPts val="1800"/>
              </a:spcAft>
              <a:buClr>
                <a:srgbClr val="28516A"/>
              </a:buClr>
              <a:buNone/>
              <a:defRPr/>
            </a:pPr>
            <a:endParaRPr lang="ru-RU" sz="2400" dirty="0">
              <a:solidFill>
                <a:srgbClr val="373737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Прямоугольник 19"/>
              <p:cNvSpPr/>
              <p:nvPr/>
            </p:nvSpPr>
            <p:spPr bwMode="auto">
              <a:xfrm>
                <a:off x="3872068" y="3484535"/>
                <a:ext cx="1646861" cy="600164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pPr>
                  <a:spcAft>
                    <a:spcPts val="180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𝑑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𝑌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ru-RU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Прямоугольник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72068" y="3484535"/>
                <a:ext cx="1646861" cy="60016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Заголовок 1"/>
          <p:cNvSpPr txBox="1"/>
          <p:nvPr/>
        </p:nvSpPr>
        <p:spPr bwMode="auto">
          <a:xfrm>
            <a:off x="2778728" y="283143"/>
            <a:ext cx="9144000" cy="620688"/>
          </a:xfrm>
          <a:prstGeom prst="rect">
            <a:avLst/>
          </a:prstGeom>
        </p:spPr>
        <p:txBody>
          <a:bodyPr vert="horz" wrap="square" lIns="91440" tIns="45720" rIns="0" bIns="0" rtlCol="0" anchor="t">
            <a:noAutofit/>
          </a:bodyPr>
          <a:lstStyle>
            <a:defPPr>
              <a:defRPr lang="ru-RU"/>
            </a:defPPr>
            <a:lvl1pPr>
              <a:spcBef>
                <a:spcPts val="0"/>
              </a:spcBef>
              <a:buNone/>
              <a:defRPr sz="3200" b="1">
                <a:solidFill>
                  <a:srgbClr val="28516A"/>
                </a:solidFill>
              </a:defRPr>
            </a:lvl1pPr>
          </a:lstStyle>
          <a:p>
            <a:pPr>
              <a:defRPr/>
            </a:pPr>
            <a:r>
              <a:rPr lang="ru-RU" sz="2800" dirty="0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Разность средних (зависимые выборки)</a:t>
            </a:r>
            <a:endParaRPr sz="2800" dirty="0">
              <a:solidFill>
                <a:prstClr val="black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grpSp>
        <p:nvGrpSpPr>
          <p:cNvPr id="13" name="Группа 31"/>
          <p:cNvGrpSpPr/>
          <p:nvPr/>
        </p:nvGrpSpPr>
        <p:grpSpPr bwMode="auto">
          <a:xfrm>
            <a:off x="8089760" y="2187027"/>
            <a:ext cx="4220005" cy="1702897"/>
            <a:chOff x="4620024" y="1918386"/>
            <a:chExt cx="4220005" cy="170289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Прямоугольник 42"/>
                <p:cNvSpPr/>
                <p:nvPr/>
              </p:nvSpPr>
              <p:spPr bwMode="auto">
                <a:xfrm>
                  <a:off x="5083005" y="2458914"/>
                  <a:ext cx="3417218" cy="1162369"/>
                </a:xfrm>
                <a:prstGeom prst="rect">
                  <a:avLst/>
                </a:prstGeom>
                <a:grpFill/>
              </p:spPr>
              <p:txBody>
                <a:bodyPr wrap="none" lIns="0" tIns="0" rIns="0" bIns="0">
                  <a:spAutoFit/>
                </a:bodyPr>
                <a:lstStyle/>
                <a:p>
                  <a:pPr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=</m:t>
                        </m:r>
                        <m:f>
                          <m:fPr>
                            <m:ctrlPr>
                              <a:rPr lang="en-US" sz="2400" i="1">
                                <a:solidFill>
                                  <a:srgbClr val="28516A"/>
                                </a:solidFill>
                                <a:latin typeface="Cambria Math" panose="02040503050406030204" pitchFamily="18" charset="0"/>
                                <a:ea typeface="Cambria Math"/>
                                <a:cs typeface="Cambria Math"/>
                              </a:rPr>
                            </m:ctrlPr>
                          </m:fPr>
                          <m:num>
                            <m:acc>
                              <m:accPr>
                                <m:chr m:val="̂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𝜇</m:t>
                                </m:r>
                              </m:e>
                            </m:acc>
                            <m:r>
                              <a:rPr lang="en-US" sz="2400" i="1"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mbria Math"/>
                                    <a:cs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sz="2400" i="1">
                                    <a:solidFill>
                                      <a:srgbClr val="28516A"/>
                                    </a:solidFill>
                                    <a:latin typeface="Cambria Math" panose="02040503050406030204" pitchFamily="18" charset="0"/>
                                    <a:ea typeface="Cambria Math"/>
                                    <a:cs typeface="Cambria Math"/>
                                  </a:rPr>
                                </m:ctrlPr>
                              </m:radPr>
                              <m:deg/>
                              <m:e>
                                <m:f>
                                  <m:f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sz="24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p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sz="24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sz="240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/>
                                              </a:rPr>
                                              <m:t>σ</m:t>
                                            </m:r>
                                          </m:e>
                                        </m:acc>
                                      </m:e>
                                      <m:sup>
                                        <m:r>
                                          <a:rPr lang="ru-RU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m:rPr>
                                        <m:sty m:val="p"/>
                                      </m:rPr>
                                      <a:rPr lang="en-US" sz="2400">
                                        <a:latin typeface="Cambria Math" panose="02040503050406030204" pitchFamily="18" charset="0"/>
                                      </a:rPr>
                                      <m:t>n</m:t>
                                    </m:r>
                                  </m:den>
                                </m:f>
                              </m:e>
                            </m:rad>
                          </m:den>
                        </m:f>
                        <m:r>
                          <a:rPr lang="en-US" sz="2400" i="1">
                            <a:solidFill>
                              <a:srgbClr val="28516A"/>
                            </a:solidFill>
                            <a:latin typeface="Cambria Math"/>
                          </a:rPr>
                          <m:t>    ∼   </m:t>
                        </m:r>
                        <m:r>
                          <a:rPr lang="en-US" sz="2400" i="1">
                            <a:solidFill>
                              <a:srgbClr val="C0504D"/>
                            </a:solidFill>
                            <a:latin typeface="Cambria Math"/>
                          </a:rPr>
                          <m:t>𝑡</m:t>
                        </m:r>
                        <m:r>
                          <a:rPr lang="en-US" sz="2400" i="1">
                            <a:solidFill>
                              <a:srgbClr val="C0504D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sz="2400" i="1">
                            <a:solidFill>
                              <a:srgbClr val="C0504D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sz="2400" i="1">
                            <a:solidFill>
                              <a:srgbClr val="C0504D"/>
                            </a:solidFill>
                            <a:latin typeface="Cambria Math"/>
                          </a:rPr>
                          <m:t>−1)</m:t>
                        </m:r>
                      </m:oMath>
                    </m:oMathPara>
                  </a14:m>
                  <a:endParaRPr lang="en-US" sz="2400" dirty="0">
                    <a:solidFill>
                      <a:srgbClr val="28516A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Прямоугольник 4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083005" y="2458914"/>
                  <a:ext cx="3417218" cy="116236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Объект 5"/>
            <p:cNvSpPr txBox="1"/>
            <p:nvPr/>
          </p:nvSpPr>
          <p:spPr bwMode="auto">
            <a:xfrm>
              <a:off x="4620024" y="1918386"/>
              <a:ext cx="4220005" cy="455942"/>
            </a:xfrm>
            <a:prstGeom prst="rect">
              <a:avLst/>
            </a:prstGeom>
            <a:grpFill/>
          </p:spPr>
          <p:txBody>
            <a:bodyPr vert="horz" lIns="0" tIns="0" rIns="0" bIns="0" rtlCol="0">
              <a:noAutofit/>
            </a:bodyPr>
            <a:lstStyle>
              <a:lvl1pPr marL="342900" indent="-342900" algn="l" defTabSz="914400">
                <a:spcBef>
                  <a:spcPts val="0"/>
                </a:spcBef>
                <a:buFont typeface="Arial"/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>
                <a:spcBef>
                  <a:spcPts val="0"/>
                </a:spcBef>
                <a:buFont typeface="Arial"/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>
                <a:spcBef>
                  <a:spcPts val="0"/>
                </a:spcBef>
                <a:buFont typeface="Arial"/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>
                <a:spcBef>
                  <a:spcPts val="0"/>
                </a:spcBef>
                <a:buFont typeface="Arial"/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>
                <a:spcBef>
                  <a:spcPts val="0"/>
                </a:spcBef>
                <a:buFont typeface="Arial"/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>
                <a:spcBef>
                  <a:spcPts val="0"/>
                </a:spcBef>
                <a:buFont typeface="Arial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>
                <a:spcBef>
                  <a:spcPts val="0"/>
                </a:spcBef>
                <a:buFont typeface="Arial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>
                <a:spcBef>
                  <a:spcPts val="0"/>
                </a:spcBef>
                <a:buFont typeface="Arial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>
                <a:spcBef>
                  <a:spcPts val="0"/>
                </a:spcBef>
                <a:buFont typeface="Arial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spcAft>
                  <a:spcPts val="1800"/>
                </a:spcAft>
                <a:buNone/>
                <a:defRPr/>
              </a:pPr>
              <a:r>
                <a:rPr lang="ru-RU" sz="2400" b="1" dirty="0"/>
                <a:t>Критерий для проверки</a:t>
              </a:r>
              <a:r>
                <a:rPr lang="en-US" sz="2400" b="1" dirty="0"/>
                <a:t>:</a:t>
              </a:r>
              <a:endParaRPr lang="ru-RU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891769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w="http://schemas.openxmlformats.org/wordprocessingml/2006/main" xmlns:m="http://schemas.openxmlformats.org/officeDocument/2006/math" xmlns=""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1838696" y="390446"/>
            <a:ext cx="9144000" cy="620688"/>
          </a:xfrm>
        </p:spPr>
        <p:txBody>
          <a:bodyPr vert="horz" wrap="square" lIns="91440" tIns="45720" rIns="0" bIns="0" rtlCol="0" anchor="t">
            <a:noAutofit/>
          </a:bodyPr>
          <a:lstStyle/>
          <a:p>
            <a:pPr>
              <a:spcBef>
                <a:spcPts val="0"/>
              </a:spcBef>
              <a:defRPr/>
            </a:pPr>
            <a:r>
              <a:rPr lang="ru-RU" sz="28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Разность средних (зависимые выборки). </a:t>
            </a:r>
            <a:r>
              <a:rPr lang="ru-RU" sz="28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Пример</a:t>
            </a:r>
            <a:r>
              <a:rPr lang="en-US" sz="28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28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28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ru-RU" sz="28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ru-RU" sz="28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Таблица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7115226"/>
                  </p:ext>
                </p:extLst>
              </p:nvPr>
            </p:nvGraphicFramePr>
            <p:xfrm>
              <a:off x="6204704" y="2241673"/>
              <a:ext cx="5260885" cy="13716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702816"/>
                    <a:gridCol w="467524"/>
                    <a:gridCol w="814705"/>
                    <a:gridCol w="814705"/>
                    <a:gridCol w="814705"/>
                    <a:gridCol w="646430"/>
                  </a:tblGrid>
                  <a:tr h="0">
                    <a:tc>
                      <a:txBody>
                        <a:bodyPr/>
                        <a:lstStyle/>
                        <a:p>
                          <a:pPr marL="0" marR="0" lvl="0" indent="0" algn="l" defTabSz="91440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ru-RU" sz="2400" dirty="0" smtClean="0">
                              <a:solidFill>
                                <a:schemeClr val="tx1"/>
                              </a:solidFill>
                            </a:rPr>
                            <a:t>Препарат</a:t>
                          </a:r>
                          <a:r>
                            <a:rPr lang="ru-RU" sz="2400" baseline="0" dirty="0" smtClean="0">
                              <a:solidFill>
                                <a:schemeClr val="tx1"/>
                              </a:solidFill>
                            </a:rPr>
                            <a:t> 1</a:t>
                          </a:r>
                          <a:endParaRPr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algn="ctr">
                          <a:noFill/>
                        </a:lnL>
                        <a:lnR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R>
                        <a:lnT w="28575" algn="ctr">
                          <a:noFill/>
                        </a:lnT>
                        <a:lnB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50</m:t>
                                </m:r>
                              </m:oMath>
                            </m:oMathPara>
                          </a14:m>
                          <a:endParaRPr lang="ru-R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L>
                        <a:lnR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R>
                        <a:lnT w="28575" algn="ctr">
                          <a:noFill/>
                        </a:lnT>
                        <a:lnB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40</m:t>
                                </m:r>
                              </m:oMath>
                            </m:oMathPara>
                          </a14:m>
                          <a:endParaRPr lang="ru-RU" sz="2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L>
                        <a:lnR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R>
                        <a:lnT w="28575" algn="ctr">
                          <a:noFill/>
                        </a:lnT>
                        <a:lnB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45</m:t>
                                </m:r>
                              </m:oMath>
                            </m:oMathPara>
                          </a14:m>
                          <a:endParaRPr lang="ru-RU" sz="2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L>
                        <a:lnR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R>
                        <a:lnT w="28575" algn="ctr">
                          <a:noFill/>
                        </a:lnT>
                        <a:lnB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45</m:t>
                                </m:r>
                              </m:oMath>
                            </m:oMathPara>
                          </a14:m>
                          <a:endParaRPr lang="ru-RU" sz="2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L>
                        <a:lnR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R>
                        <a:lnT w="28575" algn="ctr">
                          <a:noFill/>
                        </a:lnT>
                        <a:lnB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35</m:t>
                                </m:r>
                              </m:oMath>
                            </m:oMathPara>
                          </a14:m>
                          <a:endParaRPr lang="ru-R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L>
                        <a:lnR w="12700" algn="ctr">
                          <a:noFill/>
                        </a:lnR>
                        <a:lnT w="28575" algn="ctr">
                          <a:noFill/>
                        </a:lnT>
                        <a:lnB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B>
                      </a:tcPr>
                    </a:tc>
                  </a:tr>
                  <a:tr h="387704">
                    <a:tc>
                      <a:txBody>
                        <a:bodyPr/>
                        <a:lstStyle/>
                        <a:p>
                          <a:pPr marL="0" marR="0" lvl="0" indent="0" algn="l" defTabSz="91440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ru-RU" sz="2400" dirty="0" smtClean="0">
                              <a:solidFill>
                                <a:schemeClr val="tx1"/>
                              </a:solidFill>
                            </a:rPr>
                            <a:t>Препарат</a:t>
                          </a:r>
                          <a:r>
                            <a:rPr lang="ru-RU" sz="2400" baseline="0" dirty="0" smtClean="0">
                              <a:solidFill>
                                <a:schemeClr val="tx1"/>
                              </a:solidFill>
                            </a:rPr>
                            <a:t> 2</a:t>
                          </a:r>
                          <a:endParaRPr lang="ru-R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algn="ctr">
                          <a:noFill/>
                        </a:lnL>
                        <a:lnR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R>
                        <a:lnT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T>
                        <a:lnB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60</m:t>
                                </m:r>
                              </m:oMath>
                            </m:oMathPara>
                          </a14:m>
                          <a:endParaRPr lang="ru-R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L>
                        <a:lnR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R>
                        <a:lnT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T>
                        <a:lnB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30</m:t>
                                </m:r>
                              </m:oMath>
                            </m:oMathPara>
                          </a14:m>
                          <a:endParaRPr lang="ru-R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L>
                        <a:lnR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R>
                        <a:lnT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T>
                        <a:lnB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30</m:t>
                                </m:r>
                              </m:oMath>
                            </m:oMathPara>
                          </a14:m>
                          <a:endParaRPr lang="ru-R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L>
                        <a:lnR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R>
                        <a:lnT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T>
                        <a:lnB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35</m:t>
                                </m:r>
                              </m:oMath>
                            </m:oMathPara>
                          </a14:m>
                          <a:endParaRPr lang="ru-R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L>
                        <a:lnR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R>
                        <a:lnT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T>
                        <a:lnB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30</m:t>
                                </m:r>
                              </m:oMath>
                            </m:oMathPara>
                          </a14:m>
                          <a:endParaRPr lang="ru-RU" sz="2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L>
                        <a:lnR w="12700" algn="ctr">
                          <a:noFill/>
                        </a:lnR>
                        <a:lnT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T>
                        <a:lnB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B>
                      </a:tcPr>
                    </a:tc>
                  </a:tr>
                  <a:tr h="387704">
                    <a:tc>
                      <a:txBody>
                        <a:bodyPr/>
                        <a:lstStyle/>
                        <a:p>
                          <a:pPr marL="0" marR="0" lvl="0" indent="0" algn="l" defTabSz="91440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/>
                                        <a:cs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sz="2400" b="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algn="ctr">
                          <a:noFill/>
                        </a:lnL>
                        <a:lnR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R>
                        <a:lnT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T>
                        <a:lnB w="12700" algn="ctr"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10</m:t>
                                </m:r>
                              </m:oMath>
                            </m:oMathPara>
                          </a14:m>
                          <a:endParaRPr lang="ru-R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L>
                        <a:lnR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R>
                        <a:lnT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T>
                        <a:lnB w="12700" algn="ctr"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−10</m:t>
                                </m:r>
                              </m:oMath>
                            </m:oMathPara>
                          </a14:m>
                          <a:endParaRPr lang="ru-RU" sz="2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L>
                        <a:lnR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R>
                        <a:lnT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T>
                        <a:lnB w="12700" algn="ctr"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−15</m:t>
                                </m:r>
                              </m:oMath>
                            </m:oMathPara>
                          </a14:m>
                          <a:endParaRPr lang="ru-RU" sz="2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L>
                        <a:lnR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R>
                        <a:lnT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T>
                        <a:lnB w="12700" algn="ctr"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−10</m:t>
                                </m:r>
                              </m:oMath>
                            </m:oMathPara>
                          </a14:m>
                          <a:endParaRPr lang="ru-R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L>
                        <a:lnR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R>
                        <a:lnT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T>
                        <a:lnB w="12700" algn="ctr"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−5</m:t>
                                </m:r>
                              </m:oMath>
                            </m:oMathPara>
                          </a14:m>
                          <a:endParaRPr lang="ru-R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L>
                        <a:lnR w="12700" algn="ctr">
                          <a:noFill/>
                        </a:lnR>
                        <a:lnT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T>
                        <a:lnB w="12700" algn="ctr">
                          <a:noFill/>
                        </a:lnB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Таблица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7115226"/>
                  </p:ext>
                </p:extLst>
              </p:nvPr>
            </p:nvGraphicFramePr>
            <p:xfrm>
              <a:off x="6204704" y="2241673"/>
              <a:ext cx="5260885" cy="13716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702816"/>
                    <a:gridCol w="467524"/>
                    <a:gridCol w="814705"/>
                    <a:gridCol w="814705"/>
                    <a:gridCol w="814705"/>
                    <a:gridCol w="646430"/>
                  </a:tblGrid>
                  <a:tr h="457200">
                    <a:tc>
                      <a:txBody>
                        <a:bodyPr/>
                        <a:lstStyle/>
                        <a:p>
                          <a:pPr marL="0" marR="0" lvl="0" indent="0" algn="l" defTabSz="91440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ru-RU" sz="2400" dirty="0" smtClean="0">
                              <a:solidFill>
                                <a:schemeClr val="tx1"/>
                              </a:solidFill>
                            </a:rPr>
                            <a:t>Препарат</a:t>
                          </a:r>
                          <a:r>
                            <a:rPr lang="ru-RU" sz="2400" baseline="0" dirty="0" smtClean="0">
                              <a:solidFill>
                                <a:schemeClr val="tx1"/>
                              </a:solidFill>
                            </a:rPr>
                            <a:t> 1</a:t>
                          </a:r>
                          <a:endParaRPr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algn="ctr">
                          <a:noFill/>
                        </a:lnL>
                        <a:lnR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R>
                        <a:lnT w="28575" algn="ctr">
                          <a:noFill/>
                        </a:lnT>
                        <a:lnB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L>
                        <a:lnR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R>
                        <a:lnT w="28575" algn="ctr">
                          <a:noFill/>
                        </a:lnT>
                        <a:lnB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B>
                        <a:blipFill rotWithShape="0">
                          <a:blip r:embed="rId3"/>
                          <a:stretch>
                            <a:fillRect l="-368421" t="-9333" r="-672368" b="-205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L>
                        <a:lnR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R>
                        <a:lnT w="28575" algn="ctr">
                          <a:noFill/>
                        </a:lnT>
                        <a:lnB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B>
                        <a:blipFill rotWithShape="0">
                          <a:blip r:embed="rId3"/>
                          <a:stretch>
                            <a:fillRect l="-265672" t="-9333" r="-281343" b="-205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L>
                        <a:lnR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R>
                        <a:lnT w="28575" algn="ctr">
                          <a:noFill/>
                        </a:lnT>
                        <a:lnB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B>
                        <a:blipFill rotWithShape="0">
                          <a:blip r:embed="rId3"/>
                          <a:stretch>
                            <a:fillRect l="-365672" t="-9333" r="-181343" b="-205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L>
                        <a:lnR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R>
                        <a:lnT w="28575" algn="ctr">
                          <a:noFill/>
                        </a:lnT>
                        <a:lnB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B>
                        <a:blipFill rotWithShape="0">
                          <a:blip r:embed="rId3"/>
                          <a:stretch>
                            <a:fillRect l="-465672" t="-9333" r="-81343" b="-205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L>
                        <a:lnR w="12700" algn="ctr">
                          <a:noFill/>
                        </a:lnR>
                        <a:lnT w="28575" algn="ctr">
                          <a:noFill/>
                        </a:lnT>
                        <a:lnB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B>
                        <a:blipFill rotWithShape="0">
                          <a:blip r:embed="rId3"/>
                          <a:stretch>
                            <a:fillRect l="-715094" t="-9333" r="-2830" b="-205333"/>
                          </a:stretch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pPr marL="0" marR="0" lvl="0" indent="0" algn="l" defTabSz="91440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ru-RU" sz="2400" dirty="0" smtClean="0">
                              <a:solidFill>
                                <a:schemeClr val="tx1"/>
                              </a:solidFill>
                            </a:rPr>
                            <a:t>Препарат</a:t>
                          </a:r>
                          <a:r>
                            <a:rPr lang="ru-RU" sz="2400" baseline="0" dirty="0" smtClean="0">
                              <a:solidFill>
                                <a:schemeClr val="tx1"/>
                              </a:solidFill>
                            </a:rPr>
                            <a:t> 2</a:t>
                          </a:r>
                          <a:endParaRPr lang="ru-R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algn="ctr">
                          <a:noFill/>
                        </a:lnL>
                        <a:lnR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R>
                        <a:lnT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T>
                        <a:lnB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L>
                        <a:lnR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R>
                        <a:lnT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T>
                        <a:lnB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B>
                        <a:blipFill rotWithShape="0">
                          <a:blip r:embed="rId3"/>
                          <a:stretch>
                            <a:fillRect l="-368421" t="-107895" r="-672368" b="-10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L>
                        <a:lnR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R>
                        <a:lnT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T>
                        <a:lnB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B>
                        <a:blipFill rotWithShape="0">
                          <a:blip r:embed="rId3"/>
                          <a:stretch>
                            <a:fillRect l="-265672" t="-107895" r="-281343" b="-10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L>
                        <a:lnR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R>
                        <a:lnT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T>
                        <a:lnB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B>
                        <a:blipFill rotWithShape="0">
                          <a:blip r:embed="rId3"/>
                          <a:stretch>
                            <a:fillRect l="-365672" t="-107895" r="-181343" b="-10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L>
                        <a:lnR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R>
                        <a:lnT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T>
                        <a:lnB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B>
                        <a:blipFill rotWithShape="0">
                          <a:blip r:embed="rId3"/>
                          <a:stretch>
                            <a:fillRect l="-465672" t="-107895" r="-81343" b="-10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L>
                        <a:lnR w="12700" algn="ctr">
                          <a:noFill/>
                        </a:lnR>
                        <a:lnT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T>
                        <a:lnB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B>
                        <a:blipFill rotWithShape="0">
                          <a:blip r:embed="rId3"/>
                          <a:stretch>
                            <a:fillRect l="-715094" t="-107895" r="-2830" b="-102632"/>
                          </a:stretch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algn="ctr">
                          <a:noFill/>
                        </a:lnL>
                        <a:lnR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R>
                        <a:lnT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T>
                        <a:lnB w="12700" algn="ctr">
                          <a:noFill/>
                        </a:lnB>
                        <a:blipFill rotWithShape="0">
                          <a:blip r:embed="rId3"/>
                          <a:stretch>
                            <a:fillRect t="-210667" r="-209643" b="-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L>
                        <a:lnR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R>
                        <a:lnT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T>
                        <a:lnB w="12700" algn="ctr">
                          <a:noFill/>
                        </a:lnB>
                        <a:blipFill rotWithShape="0">
                          <a:blip r:embed="rId3"/>
                          <a:stretch>
                            <a:fillRect l="-368421" t="-210667" r="-672368" b="-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L>
                        <a:lnR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R>
                        <a:lnT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T>
                        <a:lnB w="12700" algn="ctr">
                          <a:noFill/>
                        </a:lnB>
                        <a:blipFill rotWithShape="0">
                          <a:blip r:embed="rId3"/>
                          <a:stretch>
                            <a:fillRect l="-265672" t="-210667" r="-281343" b="-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L>
                        <a:lnR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R>
                        <a:lnT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T>
                        <a:lnB w="12700" algn="ctr">
                          <a:noFill/>
                        </a:lnB>
                        <a:blipFill rotWithShape="0">
                          <a:blip r:embed="rId3"/>
                          <a:stretch>
                            <a:fillRect l="-365672" t="-210667" r="-181343" b="-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L>
                        <a:lnR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R>
                        <a:lnT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T>
                        <a:lnB w="12700" algn="ctr">
                          <a:noFill/>
                        </a:lnB>
                        <a:blipFill rotWithShape="0">
                          <a:blip r:embed="rId3"/>
                          <a:stretch>
                            <a:fillRect l="-465672" t="-210667" r="-81343" b="-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L>
                        <a:lnR w="12700" algn="ctr">
                          <a:noFill/>
                        </a:lnR>
                        <a:lnT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T>
                        <a:lnB w="12700" algn="ctr">
                          <a:noFill/>
                        </a:lnB>
                        <a:blipFill rotWithShape="0">
                          <a:blip r:embed="rId3"/>
                          <a:stretch>
                            <a:fillRect l="-715094" t="-210667" r="-2830" b="-400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Прямоугольник 4"/>
              <p:cNvSpPr/>
              <p:nvPr/>
            </p:nvSpPr>
            <p:spPr bwMode="auto">
              <a:xfrm>
                <a:off x="1180285" y="3903376"/>
                <a:ext cx="4196662" cy="1043555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sSupPr>
                        <m:e>
                          <m: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5−1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5</m:t>
                          </m:r>
                        </m:sup>
                        <m:e>
                          <m:sSup>
                            <m:sSup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/>
                                  <a:cs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  <a:cs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/>
                                          <a:cs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=92.5</m:t>
                          </m:r>
                        </m:e>
                      </m:nary>
                    </m:oMath>
                  </m:oMathPara>
                </a14:m>
                <a:endParaRPr lang="ru-RU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Прямоуголь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80285" y="3903376"/>
                <a:ext cx="4196662" cy="104355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Прямоугольник 5"/>
              <p:cNvSpPr/>
              <p:nvPr/>
            </p:nvSpPr>
            <p:spPr bwMode="auto">
              <a:xfrm>
                <a:off x="1838696" y="2569718"/>
                <a:ext cx="2507994" cy="1043555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acc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5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5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/>
                                  <a:cs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</a:rPr>
                        <m:t>=−6</m:t>
                      </m:r>
                    </m:oMath>
                  </m:oMathPara>
                </a14:m>
                <a:endParaRPr lang="ru-RU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Прямоугольник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38696" y="2569718"/>
                <a:ext cx="2507994" cy="104355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Объект 5"/>
              <p:cNvSpPr txBox="1"/>
              <p:nvPr/>
            </p:nvSpPr>
            <p:spPr bwMode="auto">
              <a:xfrm>
                <a:off x="990151" y="1000846"/>
                <a:ext cx="2592288" cy="478365"/>
              </a:xfrm>
              <a:prstGeom prst="rect">
                <a:avLst/>
              </a:prstGeom>
            </p:spPr>
            <p:txBody>
              <a:bodyPr vert="horz" lIns="0" tIns="0" rIns="0" bIns="0" rtlCol="0">
                <a:noAutofit/>
              </a:bodyPr>
              <a:lstStyle>
                <a:lvl1pPr marL="342900" indent="-342900" algn="l" defTabSz="914400">
                  <a:spcBef>
                    <a:spcPts val="0"/>
                  </a:spcBef>
                  <a:buFont typeface="Arial"/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>
                  <a:spcBef>
                    <a:spcPts val="0"/>
                  </a:spcBef>
                  <a:buFont typeface="Arial"/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>
                  <a:spcBef>
                    <a:spcPts val="0"/>
                  </a:spcBef>
                  <a:buFont typeface="Arial"/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>
                  <a:spcBef>
                    <a:spcPts val="0"/>
                  </a:spcBef>
                  <a:buFont typeface="Arial"/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>
                  <a:spcBef>
                    <a:spcPts val="0"/>
                  </a:spcBef>
                  <a:buFont typeface="Arial"/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>
                  <a:spcBef>
                    <a:spcPts val="0"/>
                  </a:spcBef>
                  <a:buFont typeface="Arial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>
                  <a:spcBef>
                    <a:spcPts val="0"/>
                  </a:spcBef>
                  <a:buFont typeface="Arial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>
                  <a:spcBef>
                    <a:spcPts val="0"/>
                  </a:spcBef>
                  <a:buFont typeface="Arial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>
                  <a:spcBef>
                    <a:spcPts val="0"/>
                  </a:spcBef>
                  <a:buFont typeface="Arial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spcAft>
                    <a:spcPts val="1800"/>
                  </a:spcAft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</a:rPr>
                        <m:t>:</m:t>
                      </m:r>
                      <m:sSub>
                        <m:sSubPr>
                          <m:ctrlPr>
                            <a:rPr lang="ru-RU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𝜇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1 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𝜇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ru-RU" sz="2400" dirty="0">
                  <a:solidFill>
                    <a:schemeClr val="tx1"/>
                  </a:solidFill>
                </a:endParaRPr>
              </a:p>
              <a:p>
                <a:pPr marL="0" indent="0">
                  <a:spcAft>
                    <a:spcPts val="1800"/>
                  </a:spcAft>
                  <a:buNone/>
                  <a:defRPr/>
                </a:pPr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Объект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90151" y="1000846"/>
                <a:ext cx="2592288" cy="47836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Объект 5"/>
              <p:cNvSpPr txBox="1"/>
              <p:nvPr/>
            </p:nvSpPr>
            <p:spPr bwMode="auto">
              <a:xfrm>
                <a:off x="1026154" y="1460410"/>
                <a:ext cx="2520281" cy="478365"/>
              </a:xfrm>
              <a:prstGeom prst="rect">
                <a:avLst/>
              </a:prstGeom>
            </p:spPr>
            <p:txBody>
              <a:bodyPr vert="horz" lIns="0" tIns="0" rIns="0" bIns="0" rtlCol="0">
                <a:noAutofit/>
              </a:bodyPr>
              <a:lstStyle>
                <a:lvl1pPr marL="342900" indent="-342900" algn="l" defTabSz="914400">
                  <a:spcBef>
                    <a:spcPts val="0"/>
                  </a:spcBef>
                  <a:buFont typeface="Arial"/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>
                  <a:spcBef>
                    <a:spcPts val="0"/>
                  </a:spcBef>
                  <a:buFont typeface="Arial"/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>
                  <a:spcBef>
                    <a:spcPts val="0"/>
                  </a:spcBef>
                  <a:buFont typeface="Arial"/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>
                  <a:spcBef>
                    <a:spcPts val="0"/>
                  </a:spcBef>
                  <a:buFont typeface="Arial"/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>
                  <a:spcBef>
                    <a:spcPts val="0"/>
                  </a:spcBef>
                  <a:buFont typeface="Arial"/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>
                  <a:spcBef>
                    <a:spcPts val="0"/>
                  </a:spcBef>
                  <a:buFont typeface="Arial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>
                  <a:spcBef>
                    <a:spcPts val="0"/>
                  </a:spcBef>
                  <a:buFont typeface="Arial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>
                  <a:spcBef>
                    <a:spcPts val="0"/>
                  </a:spcBef>
                  <a:buFont typeface="Arial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>
                  <a:spcBef>
                    <a:spcPts val="0"/>
                  </a:spcBef>
                  <a:buFont typeface="Arial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spcAft>
                    <a:spcPts val="1800"/>
                  </a:spcAft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𝑎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</a:rPr>
                        <m:t>: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𝜇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</a:rPr>
                        <m:t>≠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𝜇</m:t>
                          </m:r>
                        </m:e>
                        <m:sub>
                          <m:r>
                            <a:rPr lang="ru-RU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ru-RU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Объект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26154" y="1460410"/>
                <a:ext cx="2520281" cy="478365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Прямоугольник 15"/>
              <p:cNvSpPr/>
              <p:nvPr/>
            </p:nvSpPr>
            <p:spPr bwMode="auto">
              <a:xfrm>
                <a:off x="1659791" y="5566254"/>
                <a:ext cx="3023905" cy="877420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pPr>
                  <a:defRPr/>
                </a:pPr>
                <a:r>
                  <a:rPr lang="en-US" sz="2400" i="1" dirty="0" smtClean="0">
                    <a:ea typeface="Cambria Math"/>
                    <a:cs typeface="Cambria Math"/>
                  </a:rPr>
                  <a:t>t</a:t>
                </a:r>
                <a:r>
                  <a:rPr lang="en-US" sz="2400" dirty="0" smtClean="0">
                    <a:ea typeface="Cambria Math"/>
                    <a:cs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/>
                        <a:cs typeface="Cambria Math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  <a:cs typeface="Cambria Math"/>
                          </a:rPr>
                        </m:ctrlPr>
                      </m:fPr>
                      <m:num>
                        <m:acc>
                          <m:accPr>
                            <m:chr m:val="̂"/>
                            <m:ctrlPr>
                              <a:rPr lang="en-US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  <m:t>𝑑</m:t>
                            </m:r>
                          </m:e>
                        </m:acc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−0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/>
                                <a:cs typeface="Cambria Math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/>
                                    <a:cs typeface="Cambria Math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/>
                                        <a:cs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𝑛</m:t>
                                </m:r>
                              </m:den>
                            </m:f>
                          </m:e>
                        </m:rad>
                      </m:den>
                    </m:f>
                    <m:r>
                      <a:rPr lang="en-US" sz="2400" i="1">
                        <a:latin typeface="Cambria Math" panose="02040503050406030204" pitchFamily="18" charset="0"/>
                        <a:ea typeface="Cambria Math"/>
                        <a:cs typeface="Cambria Math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/>
                            <a:cs typeface="Cambria Math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  <a:ea typeface="Cambria Math"/>
                            <a:cs typeface="Cambria Math"/>
                          </a:rPr>
                          <m:t>−6−0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/>
                                <a:cs typeface="Cambria Math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mbria Math"/>
                                    <a:cs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/>
                                    <a:cs typeface="Cambria Math"/>
                                  </a:rPr>
                                  <m:t>92.5</m:t>
                                </m:r>
                              </m:num>
                              <m:den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den>
                            </m:f>
                          </m:e>
                        </m:rad>
                      </m:den>
                    </m:f>
                  </m:oMath>
                </a14:m>
                <a:r>
                  <a:rPr lang="ru-RU" sz="2400" i="1" dirty="0">
                    <a:latin typeface="Cambria Math" panose="02040503050406030204" pitchFamily="18" charset="0"/>
                    <a:ea typeface="Cambria Math"/>
                    <a:cs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/>
                        <a:cs typeface="Cambria Math"/>
                      </a:rPr>
                      <m:t>=</m:t>
                    </m:r>
                  </m:oMath>
                </a14:m>
                <a:r>
                  <a:rPr lang="ru-RU" sz="2400" i="1" dirty="0">
                    <a:latin typeface="Cambria Math" panose="02040503050406030204" pitchFamily="18" charset="0"/>
                    <a:ea typeface="Cambria Math"/>
                    <a:cs typeface="Cambria Math"/>
                  </a:rPr>
                  <a:t> </a:t>
                </a:r>
                <a:r>
                  <a:rPr lang="en-US" sz="2400" dirty="0" smtClean="0">
                    <a:latin typeface="Cambria Math" panose="02040503050406030204" pitchFamily="18" charset="0"/>
                    <a:ea typeface="Cambria Math"/>
                    <a:cs typeface="Cambria Math"/>
                  </a:rPr>
                  <a:t>-1.39</a:t>
                </a:r>
                <a:r>
                  <a:rPr lang="ru-RU" sz="2400" dirty="0" smtClean="0">
                    <a:latin typeface="Cambria Math" panose="02040503050406030204" pitchFamily="18" charset="0"/>
                    <a:ea typeface="Cambria Math"/>
                    <a:cs typeface="Cambria Math"/>
                  </a:rPr>
                  <a:t> </a:t>
                </a:r>
                <a:endParaRPr lang="en-US" sz="2400" dirty="0">
                  <a:latin typeface="Cambria Math" panose="02040503050406030204" pitchFamily="18" charset="0"/>
                  <a:ea typeface="Cambria Math"/>
                  <a:cs typeface="Cambria Math"/>
                </a:endParaRPr>
              </a:p>
            </p:txBody>
          </p:sp>
        </mc:Choice>
        <mc:Fallback xmlns="">
          <p:sp>
            <p:nvSpPr>
              <p:cNvPr id="16" name="Прямоугольник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59791" y="5566254"/>
                <a:ext cx="3023905" cy="877420"/>
              </a:xfrm>
              <a:prstGeom prst="rect">
                <a:avLst/>
              </a:prstGeom>
              <a:blipFill rotWithShape="0">
                <a:blip r:embed="rId8"/>
                <a:stretch>
                  <a:fillRect l="-6048" r="-34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" name="Рисунок 19" descr="флажок установлен"/>
          <p:cNvPicPr>
            <a:picLocks noChangeAspect="1"/>
          </p:cNvPicPr>
          <p:nvPr/>
        </p:nvPicPr>
        <p:blipFill>
          <a:blip r:embed="rId9"/>
          <a:stretch/>
        </p:blipFill>
        <p:spPr bwMode="auto">
          <a:xfrm>
            <a:off x="10717021" y="3853004"/>
            <a:ext cx="914400" cy="9144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849527" y="879046"/>
                <a:ext cx="9183978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>
                  <a:defRPr sz="240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/>
                    <a:cs typeface="Cambria Math"/>
                  </a:defRPr>
                </a:lvl1pPr>
              </a:lstStyle>
              <a:p>
                <a:pPr algn="just"/>
                <a:r>
                  <a:rPr lang="ru-RU" dirty="0" smtClean="0">
                    <a:solidFill>
                      <a:srgbClr val="FF0000"/>
                    </a:solidFill>
                  </a:rPr>
                  <a:t>среднее в популяции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X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  <m:t>1 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rgbClr val="FF0000"/>
                    </a:solidFill>
                  </a:rPr>
                  <a:t>)</a:t>
                </a:r>
                <a:r>
                  <a:rPr lang="ru-RU" dirty="0" smtClean="0">
                    <a:solidFill>
                      <a:srgbClr val="FF0000"/>
                    </a:solidFill>
                  </a:rPr>
                  <a:t> </a:t>
                </a:r>
                <a:r>
                  <a:rPr lang="ru-RU" dirty="0">
                    <a:solidFill>
                      <a:srgbClr val="FF0000"/>
                    </a:solidFill>
                  </a:rPr>
                  <a:t>равно среднему </a:t>
                </a:r>
                <a:r>
                  <a:rPr lang="ru-RU" dirty="0" smtClean="0">
                    <a:solidFill>
                      <a:srgbClr val="FF0000"/>
                    </a:solidFill>
                  </a:rPr>
                  <a:t>в </a:t>
                </a:r>
                <a:r>
                  <a:rPr lang="ru-RU" dirty="0">
                    <a:solidFill>
                      <a:srgbClr val="FF0000"/>
                    </a:solidFill>
                  </a:rPr>
                  <a:t>популяции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Y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rgbClr val="FF0000"/>
                    </a:solidFill>
                  </a:rPr>
                  <a:t>) </a:t>
                </a:r>
                <a:r>
                  <a:rPr lang="ru-RU" dirty="0" smtClean="0">
                    <a:solidFill>
                      <a:srgbClr val="FF0000"/>
                    </a:solidFill>
                  </a:rPr>
                  <a:t>, где обе выборки получены на одних и тех же пациентах до и после воздействия (pre-post trials)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9527" y="879046"/>
                <a:ext cx="9183978" cy="1200329"/>
              </a:xfrm>
              <a:prstGeom prst="rect">
                <a:avLst/>
              </a:prstGeom>
              <a:blipFill rotWithShape="0">
                <a:blip r:embed="rId10"/>
                <a:stretch>
                  <a:fillRect l="-995" t="-4061" r="-995" b="-10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147906" y="3853004"/>
            <a:ext cx="4703161" cy="2905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889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w="http://schemas.openxmlformats.org/wordprocessingml/2006/main" xmlns:m="http://schemas.openxmlformats.org/officeDocument/2006/math" xmlns=""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1723177" y="398352"/>
            <a:ext cx="9144000" cy="620688"/>
          </a:xfrm>
        </p:spPr>
        <p:txBody>
          <a:bodyPr vert="horz" wrap="square" lIns="91440" tIns="45720" rIns="0" bIns="0" rtlCol="0" anchor="t">
            <a:noAutofit/>
          </a:bodyPr>
          <a:lstStyle/>
          <a:p>
            <a:pPr algn="ctr">
              <a:defRPr/>
            </a:pPr>
            <a:r>
              <a:rPr lang="ru-RU" sz="31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Резюме</a:t>
            </a:r>
            <a:endParaRPr sz="31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Объект 5"/>
          <p:cNvSpPr txBox="1"/>
          <p:nvPr/>
        </p:nvSpPr>
        <p:spPr bwMode="auto">
          <a:xfrm>
            <a:off x="476462" y="1019040"/>
            <a:ext cx="10855934" cy="460851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 algn="l" defTabSz="914400">
              <a:spcBef>
                <a:spcPts val="0"/>
              </a:spcBef>
              <a:buFont typeface="Arial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>
              <a:spcBef>
                <a:spcPts val="0"/>
              </a:spcBef>
              <a:buFont typeface="Arial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>
              <a:spcBef>
                <a:spcPts val="0"/>
              </a:spcBef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>
              <a:spcBef>
                <a:spcPts val="0"/>
              </a:spcBef>
              <a:buFont typeface="Arial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>
              <a:spcBef>
                <a:spcPts val="0"/>
              </a:spcBef>
              <a:buFont typeface="Arial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Aft>
                <a:spcPts val="1800"/>
              </a:spcAft>
              <a:buClr>
                <a:srgbClr val="28516A"/>
              </a:buClr>
              <a:defRPr/>
            </a:pPr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Aft>
                <a:spcPts val="1800"/>
              </a:spcAft>
              <a:buClr>
                <a:srgbClr val="28516A"/>
              </a:buClr>
              <a:defRPr/>
            </a:pP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Aft>
                <a:spcPts val="1800"/>
              </a:spcAft>
              <a:buClr>
                <a:srgbClr val="28516A"/>
              </a:buClr>
              <a:defRPr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Благодаря свойствам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ЦПТ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критерии основанные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ней широко распространены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Aft>
                <a:spcPts val="1800"/>
              </a:spcAft>
              <a:buClr>
                <a:srgbClr val="28516A"/>
              </a:buClr>
              <a:defRPr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маленьких выборок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лучше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использовать точные критерии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Aft>
                <a:spcPts val="1800"/>
              </a:spcAft>
              <a:buClr>
                <a:srgbClr val="28516A"/>
              </a:buClr>
              <a:defRPr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Если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предполагается равенство дисперсий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это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тоже не помешает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проверить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но может возникнуть проблема с тестом на равенство дисперсии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Aft>
                <a:spcPts val="1800"/>
              </a:spcAft>
              <a:buClr>
                <a:srgbClr val="28516A"/>
              </a:buClr>
              <a:defRPr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Для разных тестов критерии считаются в соответствии с логикой нулевой гипотезы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703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w="http://schemas.openxmlformats.org/wordprocessingml/2006/main" xmlns:m="http://schemas.openxmlformats.org/officeDocument/2006/math" xmlns=""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                                                     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 algn="ctr">
              <a:spcBef>
                <a:spcPct val="0"/>
              </a:spcBef>
              <a:buNone/>
            </a:pPr>
            <a:r>
              <a:rPr lang="ru-RU" sz="3200" dirty="0">
                <a:latin typeface="Arial Black" panose="020B0A04020102020204" pitchFamily="34" charset="0"/>
                <a:ea typeface="+mj-ea"/>
                <a:cs typeface="Times New Roman" panose="02020603050405020304" pitchFamily="18" charset="0"/>
              </a:rPr>
              <a:t>Гипотезы о </a:t>
            </a:r>
            <a:r>
              <a:rPr lang="ru-RU" sz="3200" dirty="0" smtClean="0">
                <a:latin typeface="Arial Black" panose="020B0A04020102020204" pitchFamily="34" charset="0"/>
                <a:ea typeface="+mj-ea"/>
                <a:cs typeface="Times New Roman" panose="02020603050405020304" pitchFamily="18" charset="0"/>
              </a:rPr>
              <a:t>долях</a:t>
            </a:r>
            <a:endParaRPr lang="ru-RU" sz="3200" dirty="0">
              <a:latin typeface="Arial Black" panose="020B0A04020102020204" pitchFamily="34" charset="0"/>
              <a:ea typeface="+mj-ea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859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1406849" y="113513"/>
            <a:ext cx="9144000" cy="620688"/>
          </a:xfrm>
        </p:spPr>
        <p:txBody>
          <a:bodyPr vert="horz" wrap="square" lIns="91440" tIns="45720" rIns="0" bIns="0" rtlCol="0" anchor="t">
            <a:noAutofit/>
          </a:bodyPr>
          <a:lstStyle/>
          <a:p>
            <a:pPr algn="ctr">
              <a:defRPr/>
            </a:pP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r>
              <a:rPr lang="ru-RU" sz="2800" b="1" dirty="0">
                <a:latin typeface="Arial" panose="020B0604020202020204" pitchFamily="34" charset="0"/>
                <a:cs typeface="Arial" panose="020B0604020202020204" pitchFamily="34" charset="0"/>
              </a:rPr>
              <a:t>-критерий для доли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ru-RU" sz="2800" b="1" dirty="0">
                <a:latin typeface="Arial" panose="020B0604020202020204" pitchFamily="34" charset="0"/>
                <a:cs typeface="Arial" panose="020B0604020202020204" pitchFamily="34" charset="0"/>
              </a:rPr>
              <a:t>асимтотический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Прямоугольник 22"/>
              <p:cNvSpPr/>
              <p:nvPr/>
            </p:nvSpPr>
            <p:spPr bwMode="auto">
              <a:xfrm>
                <a:off x="504905" y="966592"/>
                <a:ext cx="3336426" cy="600164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pPr>
                  <a:spcAft>
                    <a:spcPts val="180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, …, 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𝑛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∼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𝑖𝑖𝑑</m:t>
                      </m:r>
                      <m:r>
                        <a:rPr lang="ru-RU" sz="24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𝐵𝑒𝑟𝑛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𝑝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)  </m:t>
                      </m:r>
                    </m:oMath>
                  </m:oMathPara>
                </a14:m>
                <a:endParaRPr lang="ru-RU" sz="2400" dirty="0">
                  <a:solidFill>
                    <a:srgbClr val="28516A"/>
                  </a:solidFill>
                </a:endParaRPr>
              </a:p>
            </p:txBody>
          </p:sp>
        </mc:Choice>
        <mc:Fallback xmlns="">
          <p:sp>
            <p:nvSpPr>
              <p:cNvPr id="23" name="Прямоугольник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4905" y="966592"/>
                <a:ext cx="3336426" cy="600164"/>
              </a:xfrm>
              <a:prstGeom prst="rect">
                <a:avLst/>
              </a:prstGeom>
              <a:blipFill rotWithShape="0">
                <a:blip r:embed="rId2"/>
                <a:stretch>
                  <a:fillRect l="-1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Объект 5"/>
              <p:cNvSpPr txBox="1"/>
              <p:nvPr/>
            </p:nvSpPr>
            <p:spPr bwMode="auto">
              <a:xfrm>
                <a:off x="504905" y="3220734"/>
                <a:ext cx="1656184" cy="478365"/>
              </a:xfrm>
              <a:prstGeom prst="rect">
                <a:avLst/>
              </a:prstGeom>
            </p:spPr>
            <p:txBody>
              <a:bodyPr vert="horz" lIns="0" tIns="0" rIns="0" bIns="0" rtlCol="0">
                <a:noAutofit/>
              </a:bodyPr>
              <a:lstStyle>
                <a:lvl1pPr marL="342900" indent="-342900" algn="l" defTabSz="914400">
                  <a:spcBef>
                    <a:spcPts val="0"/>
                  </a:spcBef>
                  <a:buFont typeface="Arial"/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>
                  <a:spcBef>
                    <a:spcPts val="0"/>
                  </a:spcBef>
                  <a:buFont typeface="Arial"/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>
                  <a:spcBef>
                    <a:spcPts val="0"/>
                  </a:spcBef>
                  <a:buFont typeface="Arial"/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>
                  <a:spcBef>
                    <a:spcPts val="0"/>
                  </a:spcBef>
                  <a:buFont typeface="Arial"/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>
                  <a:spcBef>
                    <a:spcPts val="0"/>
                  </a:spcBef>
                  <a:buFont typeface="Arial"/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>
                  <a:spcBef>
                    <a:spcPts val="0"/>
                  </a:spcBef>
                  <a:buFont typeface="Arial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>
                  <a:spcBef>
                    <a:spcPts val="0"/>
                  </a:spcBef>
                  <a:buFont typeface="Arial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>
                  <a:spcBef>
                    <a:spcPts val="0"/>
                  </a:spcBef>
                  <a:buFont typeface="Arial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>
                  <a:spcBef>
                    <a:spcPts val="0"/>
                  </a:spcBef>
                  <a:buFont typeface="Arial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spcAft>
                    <a:spcPts val="1800"/>
                  </a:spcAft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</a:rPr>
                        <m:t>: 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</a:rPr>
                        <m:t>𝑝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ru-RU" sz="2400" dirty="0">
                  <a:solidFill>
                    <a:srgbClr val="28516A"/>
                  </a:solidFill>
                </a:endParaRPr>
              </a:p>
              <a:p>
                <a:pPr marL="0" indent="0">
                  <a:spcAft>
                    <a:spcPts val="1800"/>
                  </a:spcAft>
                  <a:buNone/>
                  <a:defRPr/>
                </a:pPr>
                <a:endParaRPr lang="en-US" sz="2400" dirty="0">
                  <a:solidFill>
                    <a:srgbClr val="28516A"/>
                  </a:solidFill>
                </a:endParaRPr>
              </a:p>
            </p:txBody>
          </p:sp>
        </mc:Choice>
        <mc:Fallback xmlns="">
          <p:sp>
            <p:nvSpPr>
              <p:cNvPr id="24" name="Объект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4905" y="3220734"/>
                <a:ext cx="1656184" cy="47836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Объект 5"/>
              <p:cNvSpPr txBox="1"/>
              <p:nvPr/>
            </p:nvSpPr>
            <p:spPr bwMode="auto">
              <a:xfrm>
                <a:off x="505155" y="3683497"/>
                <a:ext cx="2040552" cy="478365"/>
              </a:xfrm>
              <a:prstGeom prst="rect">
                <a:avLst/>
              </a:prstGeom>
            </p:spPr>
            <p:txBody>
              <a:bodyPr vert="horz" lIns="0" tIns="0" rIns="0" bIns="0" rtlCol="0">
                <a:noAutofit/>
              </a:bodyPr>
              <a:lstStyle>
                <a:lvl1pPr marL="342900" indent="-342900" algn="l" defTabSz="914400">
                  <a:spcBef>
                    <a:spcPts val="0"/>
                  </a:spcBef>
                  <a:buFont typeface="Arial"/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>
                  <a:spcBef>
                    <a:spcPts val="0"/>
                  </a:spcBef>
                  <a:buFont typeface="Arial"/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>
                  <a:spcBef>
                    <a:spcPts val="0"/>
                  </a:spcBef>
                  <a:buFont typeface="Arial"/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>
                  <a:spcBef>
                    <a:spcPts val="0"/>
                  </a:spcBef>
                  <a:buFont typeface="Arial"/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>
                  <a:spcBef>
                    <a:spcPts val="0"/>
                  </a:spcBef>
                  <a:buFont typeface="Arial"/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>
                  <a:spcBef>
                    <a:spcPts val="0"/>
                  </a:spcBef>
                  <a:buFont typeface="Arial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>
                  <a:spcBef>
                    <a:spcPts val="0"/>
                  </a:spcBef>
                  <a:buFont typeface="Arial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>
                  <a:spcBef>
                    <a:spcPts val="0"/>
                  </a:spcBef>
                  <a:buFont typeface="Arial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>
                  <a:spcBef>
                    <a:spcPts val="0"/>
                  </a:spcBef>
                  <a:buFont typeface="Arial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spcAft>
                    <a:spcPts val="1800"/>
                  </a:spcAft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𝑎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</a:rPr>
                        <m:t>: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</a:rPr>
                        <m:t>𝑝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</a:rPr>
                        <m:t>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ru-RU" sz="2400" dirty="0">
                  <a:solidFill>
                    <a:srgbClr val="28516A"/>
                  </a:solidFill>
                </a:endParaRPr>
              </a:p>
            </p:txBody>
          </p:sp>
        </mc:Choice>
        <mc:Fallback xmlns="">
          <p:sp>
            <p:nvSpPr>
              <p:cNvPr id="25" name="Объект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5155" y="3683497"/>
                <a:ext cx="2040552" cy="47836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6" name="Рисунок 25" descr="флажок установлен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>
            <a:off x="611031" y="4188915"/>
            <a:ext cx="914400" cy="914400"/>
          </a:xfrm>
          <a:prstGeom prst="rect">
            <a:avLst/>
          </a:prstGeom>
        </p:spPr>
      </p:pic>
      <p:pic>
        <p:nvPicPr>
          <p:cNvPr id="27" name="Рисунок 26" descr="Флажок с крестиком"/>
          <p:cNvPicPr>
            <a:picLocks noChangeAspect="1"/>
          </p:cNvPicPr>
          <p:nvPr/>
        </p:nvPicPr>
        <p:blipFill>
          <a:blip r:embed="rId6"/>
          <a:stretch/>
        </p:blipFill>
        <p:spPr bwMode="auto">
          <a:xfrm>
            <a:off x="6614778" y="4188915"/>
            <a:ext cx="914400" cy="914400"/>
          </a:xfrm>
          <a:prstGeom prst="rect">
            <a:avLst/>
          </a:prstGeom>
        </p:spPr>
      </p:pic>
      <p:grpSp>
        <p:nvGrpSpPr>
          <p:cNvPr id="28" name="Группа 12"/>
          <p:cNvGrpSpPr/>
          <p:nvPr/>
        </p:nvGrpSpPr>
        <p:grpSpPr bwMode="auto">
          <a:xfrm>
            <a:off x="7935674" y="941722"/>
            <a:ext cx="3684342" cy="1581489"/>
            <a:chOff x="4572771" y="2035374"/>
            <a:chExt cx="4281712" cy="175697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Прямоугольник 21"/>
                <p:cNvSpPr/>
                <p:nvPr/>
              </p:nvSpPr>
              <p:spPr bwMode="auto">
                <a:xfrm>
                  <a:off x="4572771" y="2613696"/>
                  <a:ext cx="4281712" cy="1178653"/>
                </a:xfrm>
                <a:prstGeom prst="rect">
                  <a:avLst/>
                </a:prstGeom>
                <a:grpFill/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𝑧</m:t>
                        </m:r>
                        <m:r>
                          <a:rPr lang="en-US" sz="200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= </m:t>
                        </m:r>
                        <m:f>
                          <m:f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/>
                                <a:cs typeface="Cambria Math"/>
                              </a:rPr>
                            </m:ctrlPr>
                          </m:fPr>
                          <m:num>
                            <m:acc>
                              <m:accPr>
                                <m:chr m:val="̂"/>
                                <m:ctrlP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/>
                                    <a:cs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𝑝</m:t>
                                </m:r>
                              </m:e>
                            </m:acc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/>
                                    <a:cs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/>
                                    <a:cs typeface="Cambria Math"/>
                                  </a:rPr>
                                </m:ctrlPr>
                              </m:radPr>
                              <m:deg/>
                              <m:e>
                                <m:f>
                                  <m:fPr>
                                    <m:ctrlP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/>
                                        <a:cs typeface="Cambria Math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/>
                                            <a:cs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 (1−</m:t>
                                    </m:r>
                                    <m:sSub>
                                      <m:sSubPr>
                                        <m:ctrlPr>
                                          <a:rPr lang="en-US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/>
                                            <a:cs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)</m:t>
                                    </m:r>
                                  </m:num>
                                  <m:den>
                                    <m: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𝑛</m:t>
                                    </m:r>
                                  </m:den>
                                </m:f>
                              </m:e>
                            </m:rad>
                          </m:den>
                        </m:f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   ∼   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𝑁</m:t>
                        </m:r>
                        <m:d>
                          <m:d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/>
                                <a:cs typeface="Cambria Math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0, 1</m:t>
                            </m:r>
                          </m:e>
                        </m:d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 </m:t>
                        </m:r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6" name="Прямоугольник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72771" y="2613695"/>
                  <a:ext cx="4281712" cy="1178654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2" name="Объект 5"/>
            <p:cNvSpPr txBox="1"/>
            <p:nvPr/>
          </p:nvSpPr>
          <p:spPr bwMode="auto">
            <a:xfrm>
              <a:off x="4719211" y="2035374"/>
              <a:ext cx="4098839" cy="414180"/>
            </a:xfrm>
            <a:prstGeom prst="rect">
              <a:avLst/>
            </a:prstGeom>
            <a:grpFill/>
          </p:spPr>
          <p:txBody>
            <a:bodyPr vert="horz" lIns="0" tIns="0" rIns="0" bIns="0" rtlCol="0" anchor="ctr">
              <a:noAutofit/>
            </a:bodyPr>
            <a:lstStyle>
              <a:lvl1pPr marL="342900" indent="-342900" algn="l" defTabSz="914400">
                <a:spcBef>
                  <a:spcPts val="0"/>
                </a:spcBef>
                <a:buFont typeface="Arial"/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>
                <a:spcBef>
                  <a:spcPts val="0"/>
                </a:spcBef>
                <a:buFont typeface="Arial"/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>
                <a:spcBef>
                  <a:spcPts val="0"/>
                </a:spcBef>
                <a:buFont typeface="Arial"/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>
                <a:spcBef>
                  <a:spcPts val="0"/>
                </a:spcBef>
                <a:buFont typeface="Arial"/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>
                <a:spcBef>
                  <a:spcPts val="0"/>
                </a:spcBef>
                <a:buFont typeface="Arial"/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>
                <a:spcBef>
                  <a:spcPts val="0"/>
                </a:spcBef>
                <a:buFont typeface="Arial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>
                <a:spcBef>
                  <a:spcPts val="0"/>
                </a:spcBef>
                <a:buFont typeface="Arial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>
                <a:spcBef>
                  <a:spcPts val="0"/>
                </a:spcBef>
                <a:buFont typeface="Arial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>
                <a:spcBef>
                  <a:spcPts val="0"/>
                </a:spcBef>
                <a:buFont typeface="Arial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spcAft>
                  <a:spcPts val="1800"/>
                </a:spcAft>
                <a:buNone/>
                <a:defRPr/>
              </a:pPr>
              <a:r>
                <a:rPr lang="ru-RU" sz="2000" b="1" dirty="0"/>
                <a:t>Критерий для проверки</a:t>
              </a:r>
              <a:r>
                <a:rPr lang="en-US" sz="2000" b="1" dirty="0"/>
                <a:t>:</a:t>
              </a:r>
              <a:endParaRPr lang="ru-RU" sz="2000" dirty="0"/>
            </a:p>
          </p:txBody>
        </p:sp>
      </p:grpSp>
      <p:pic>
        <p:nvPicPr>
          <p:cNvPr id="39" name="Picture 3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75688" y="596925"/>
            <a:ext cx="4006321" cy="272926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29198" y="4188915"/>
            <a:ext cx="4190818" cy="258633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406849" y="4188916"/>
            <a:ext cx="4105928" cy="258633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161089" y="3194778"/>
                <a:ext cx="1024978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400" dirty="0" smtClean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/>
                    <a:cs typeface="Cambria Math"/>
                  </a:rPr>
                  <a:t>доля </a:t>
                </a:r>
                <a:r>
                  <a:rPr lang="en-US" sz="2400" dirty="0" smtClean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/>
                    <a:cs typeface="Cambria Math"/>
                  </a:rPr>
                  <a:t>‘</a:t>
                </a:r>
                <a:r>
                  <a:rPr lang="ru-RU" sz="2400" dirty="0" smtClean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/>
                    <a:cs typeface="Cambria Math"/>
                  </a:rPr>
                  <a:t>успеха</a:t>
                </a:r>
                <a:r>
                  <a:rPr lang="en-US" sz="2400" dirty="0" smtClean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/>
                    <a:cs typeface="Cambria Math"/>
                  </a:rPr>
                  <a:t>’</a:t>
                </a:r>
                <a:r>
                  <a:rPr lang="ru-RU" sz="2400" dirty="0" smtClean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/>
                    <a:cs typeface="Cambria Math"/>
                  </a:rPr>
                  <a:t> </a:t>
                </a:r>
                <a:r>
                  <a:rPr lang="ru-RU" sz="240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/>
                    <a:cs typeface="Cambria Math"/>
                  </a:rPr>
                  <a:t>в генеральной совокупности (популяции) </a:t>
                </a:r>
                <a:r>
                  <a:rPr lang="ru-RU" sz="2400" dirty="0" smtClean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/>
                    <a:cs typeface="Cambria Math"/>
                  </a:rPr>
                  <a:t>равна</a:t>
                </a:r>
                <a:r>
                  <a:rPr lang="ru-RU" sz="2400" dirty="0" smtClean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/>
                            <a:cs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/>
                            <a:cs typeface="Cambria Math"/>
                          </a:rPr>
                          <m:t>𝑝</m:t>
                        </m:r>
                      </m:e>
                      <m:sub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1089" y="3194778"/>
                <a:ext cx="10249786" cy="461665"/>
              </a:xfrm>
              <a:prstGeom prst="rect">
                <a:avLst/>
              </a:prstGeom>
              <a:blipFill rotWithShape="0">
                <a:blip r:embed="rId11"/>
                <a:stretch>
                  <a:fillRect l="-952" t="-13158" b="-26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2899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m="http://schemas.openxmlformats.org/officeDocument/2006/math" xmlns:w="http://schemas.openxmlformats.org/wordprocessingml/2006/main"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1406849" y="323322"/>
            <a:ext cx="9144000" cy="620688"/>
          </a:xfrm>
        </p:spPr>
        <p:txBody>
          <a:bodyPr vert="horz" wrap="square" lIns="91440" tIns="45720" rIns="0" bIns="0" rtlCol="0" anchor="t">
            <a:noAutofit/>
          </a:bodyPr>
          <a:lstStyle/>
          <a:p>
            <a:pPr algn="ctr">
              <a:defRPr/>
            </a:pP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r>
              <a:rPr lang="ru-RU" sz="2800" b="1" dirty="0">
                <a:latin typeface="Arial" panose="020B0604020202020204" pitchFamily="34" charset="0"/>
                <a:cs typeface="Arial" panose="020B0604020202020204" pitchFamily="34" charset="0"/>
              </a:rPr>
              <a:t>-критерий для доли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ru-RU" sz="2800" b="1" dirty="0">
                <a:latin typeface="Arial" panose="020B0604020202020204" pitchFamily="34" charset="0"/>
                <a:cs typeface="Arial" panose="020B0604020202020204" pitchFamily="34" charset="0"/>
              </a:rPr>
              <a:t>асимтотический</a:t>
            </a: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). </a:t>
            </a:r>
            <a:r>
              <a:rPr lang="ru-RU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Пример</a:t>
            </a:r>
            <a:endParaRPr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542191" y="1717733"/>
                <a:ext cx="11239501" cy="43926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Исследование эффективности нового метода обучения </a:t>
                </a:r>
                <a:r>
                  <a:rPr lang="ru-RU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для улучшения </a:t>
                </a:r>
                <a:r>
                  <a:rPr 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памяти </a:t>
                </a:r>
                <a:r>
                  <a:rPr lang="ru-RU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студентов.</a:t>
                </a:r>
              </a:p>
              <a:p>
                <a:pPr algn="just"/>
                <a:endParaRPr lang="ru-RU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endParaRPr lang="ru-RU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ru-RU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Группе студентов предложили </a:t>
                </a:r>
                <a:r>
                  <a:rPr 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новый метод обучения для улучшения </a:t>
                </a:r>
                <a:r>
                  <a:rPr lang="ru-RU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памяти. После </a:t>
                </a:r>
                <a:r>
                  <a:rPr 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проведения обучения и тестирования, студентов </a:t>
                </a:r>
                <a:r>
                  <a:rPr lang="ru-RU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делят на </a:t>
                </a:r>
                <a:r>
                  <a:rPr 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две категории: тех, кто показал улучшение памяти (успех), и тех, кто не показал </a:t>
                </a:r>
                <a:r>
                  <a:rPr lang="ru-RU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улучшения </a:t>
                </a:r>
                <a:r>
                  <a:rPr 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(неуспех</a:t>
                </a:r>
                <a:r>
                  <a:rPr lang="ru-RU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). </a:t>
                </a:r>
              </a:p>
              <a:p>
                <a:pPr algn="just"/>
                <a:endParaRPr lang="ru-RU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endParaRPr lang="ru-RU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ru-RU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Исследователь </a:t>
                </a:r>
                <a:r>
                  <a:rPr 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хочет проверить, </a:t>
                </a:r>
                <a:r>
                  <a:rPr lang="ru-RU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если </a:t>
                </a:r>
                <a:r>
                  <a:rPr 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доля студентов с улучшенной памятью после нового метода обучения </a:t>
                </a:r>
                <a:r>
                  <a:rPr lang="ru-RU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больше </a:t>
                </a:r>
                <a:r>
                  <a:rPr 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целевой доли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  <a:cs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  <a:cs typeface="Cambria Math"/>
                          </a:rPr>
                          <m:t>𝑝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  <a:r>
                  <a:rPr lang="ru-RU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 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</a:t>
                </a:r>
                <a:r>
                  <a:rPr lang="ru-RU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0%.</a:t>
                </a:r>
              </a:p>
              <a:p>
                <a:pPr algn="just"/>
                <a:endParaRPr lang="ru-RU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endParaRPr lang="ru-RU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endParaRPr lang="ru-RU" dirty="0" smtClean="0"/>
              </a:p>
              <a:p>
                <a:pPr algn="just"/>
                <a:endParaRPr lang="ru-RU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191" y="1717733"/>
                <a:ext cx="11239501" cy="4392677"/>
              </a:xfrm>
              <a:prstGeom prst="rect">
                <a:avLst/>
              </a:prstGeom>
              <a:blipFill rotWithShape="0">
                <a:blip r:embed="rId2"/>
                <a:stretch>
                  <a:fillRect l="-597" t="-833" r="-5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6092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m="http://schemas.openxmlformats.org/officeDocument/2006/math" xmlns:w="http://schemas.openxmlformats.org/wordprocessingml/2006/main"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Алгоритм проверки статистических гипотез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1942" y="1440188"/>
            <a:ext cx="10614659" cy="4351338"/>
          </a:xfrm>
        </p:spPr>
        <p:txBody>
          <a:bodyPr>
            <a:normAutofit fontScale="85000" lnSpcReduction="20000"/>
          </a:bodyPr>
          <a:lstStyle/>
          <a:p>
            <a:pPr algn="just"/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Формулируем нулевую  и альтернативную гипотезы (формализация исследовательской гипотезы на языке математики) </a:t>
            </a:r>
          </a:p>
          <a:p>
            <a:pPr algn="just"/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Фиксируем уровень значимости:  𝛼=0.05 </a:t>
            </a:r>
          </a:p>
          <a:p>
            <a:pPr algn="just"/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Выбираем статистический тест (критерий) для проверки гипотезы</a:t>
            </a:r>
          </a:p>
          <a:p>
            <a:pPr algn="just"/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Находим критическое значение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статистики</a:t>
            </a:r>
            <a:endParaRPr lang="en-GB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Находим наблюдаемое значение статистики</a:t>
            </a:r>
          </a:p>
          <a:p>
            <a:pPr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Отвергаем или не отвергаем нулевую гипотезу в соответствии наблюдаемым и критическим значением статистики</a:t>
            </a:r>
            <a:endParaRPr lang="en-US" dirty="0"/>
          </a:p>
        </p:txBody>
      </p:sp>
      <p:sp>
        <p:nvSpPr>
          <p:cNvPr id="8" name="AutoShape 6" descr="data:image/png;base64,iVBORw0KGgoAAAANSUhEUgAAAnEAAAFKCAYAAABy2AnLAAAAAXNSR0IArs4c6QAAIABJREFUeF7sXQlcVFUXPyDOMALKMCiCIiCFllumZa6ZWi6VrWp9aYuZpS2W5r5U5lKmmdbX4pZmmWZmlpblUpmafVlZmimRsokgy7AKw/r9zpOnAw7Mmzfvvvdm7rm/Hz+Uuffce7b7/nPevef4ADWSAEmAJEASIAmQBEgCJAGPk4CPx62YFkwSIAmQBEgCJAGSAEmAJAAE4sgISAIkAZIASYAkQBIgCXigBAjEeaDSaMkkAZIASYAkQBIgCZAECMSRDZAESAIkAZIASYAkQBLwQAkQiPNApdGSSQIkAZIASYAkQBIgCRCIIxsgCZAESAIkAZIASYAk4IES4BLEHT58uMoDdUVLJgmQBEgCJAGSAEmAUwl07dr1MszGLYjr0qULUzP4+++/4aqrrmI6h16J88w76gT5v/rqqwX1VFXx9X2BdE9+r9d9Sel1+fhceHyKPs6z7RPv7J/1v/76KxCIq/ZijMQRiFN6S7tEj2eHJhDHL4gRdU9f3tjtLXqiTCCO9nw1fZ5AnJ33E4hjuxUSiKNIHFsL0y91nm2fN94JxBGIIxBXay/29/ePCQkJWWIymfriR0VFRdvT09MnAUCm1G3bYDB0jIqKOmy1WhdkZWW96GgcgTip0pTXj7fNvLaU6HUq+1cL8iyT/SiebZ833gnEEYgjEFdzT7XExMT86uPjY7Barct8fX39zGbz5LKyssSkpKTrAaBUwhbsFxUV9T+j0dg5JyfnJQJxEiTGoAtvmzmBONrMRQnwbPu88U4gjvyeQJzd089iscy3WCxTExMTO5SWlv6NHwUEBAxo0aLFroyMjLF5eXkrneGNkJCQ2RaLZRYCQQJxzqTF7nPeNnNHII7ORbGzLz1T5tn2eeZdzYe5Hu2fZ92rxbvuz8TFxMT8W1ZWdjo1NXWAvZFGR0efKC8vP5Oamtq/PuM1GAwd8DVqTk7OyxaL5WUCcdq5ulpGrR2H9c/MM/88804PcrrUQl/e9Lors1uXWnue3kGcOS4uLicnJ2dRVlbWVHtxh4eHbwgICBiSkJAQXI8a/Fq1anWooqIiPTs7+6lWrVqdJhDHzmidUVbLqJ2tQ6vPeeafZ94JxBGIIxCn1a6r3bxq7Xm6BnEGg6F9dHT00XPnzk3Izc1dbq+OZs2aLQkODp4YHx+PIC7PkaosFstMs9k8JSEhoZ2/vz8COgJx2tm0kCeN181MfJCPHDlS0AA6Hk+NdM+v7fOmezFNlejjvPFvv68R7+wvc+kaxJlMpu6RkZEHMzIyHsvLy1tlbxwWi2UegrT4+PgWAJBW+4FoMBjaRUVF/Xbu3Lmn8Nycv79/tBQQ16hRI6bP1pKSEvD392c6h16J88w76gT5v/baawX1HD9+XK9qYrIu0j35PRPD0iFRMaG36OM82z7xzv5Zf/78ef0m+zWZTD0iIyMPZGRkjMnLy1tdB4iLAICztXy5Ab5GrayszBfPzEkFcZTsl92uyPO3MjESRxUb2NmXlpQrKythzZo18OqrrwJuqrVbeXk5+Pn51fjzgAED4LXXXoNmzZppuXTmc/Pm93Q79ZJJ8aZ7LaKQuo7EYW636OjoPzIzM5+2Wq1v2QvI7nVqIKaOs//MbDZPCw0NfenMmTO9zp8/fxo/a9iwYWRMTMxvOTk5r2VlZS0CgBwAqLQfR3ni2O7nPDs0gTjvfZ2IEZfHH38c9u/fD927d4d27dpd5ki5ubkQHHzp+C4Cvc2bN0NgYKAA5EaPHg3iw5+tF6pPnTe/JxBHIE7c79U4PqRrEAcAwXFxcdbs7OwF2dnZM+23n+bNm38cGBg4KCEhwVx7W4qMjPzeZDLdWN92lZycHFNSUpJIIE69TZ23zby2ZCnZL/vzIepZ84XX4/PnzxeibwjGFi9eDI888ohDMObI9vFvCP5+/PFH6NOnD7z33nvQtm1bNVlQZS7e/J5AHIE4AnF2W0tMTMwpm812Mi0tbbD9joMpRioqKlJSUlJurr0TNWrUqIuPj08NcNegQYOw5s2bf5ifn7++oKDgg6Kiov14TIlAnCr7uDAJb5s5gTjv3cz37t0LTzzxBPzzzz+Al1WWLFlS72vRumxffA07efJkrEQD06dPF3686dwsb35PIM57/d6Vp6Vadq/3SByEhoa+Zjabn01KSsJkvydQiHbJfi87K1eXkOlMnCvmx6avWkbNZvXuU6VInOdH4rKysuD555+HdevWQWxsLLzzzjtw882XfY+8zFic2X5GRgZMnDgRNmzYAHFxcfDuu+/CTTfd5L7R6YCCM951sERFl0AgjkCcmkEL3YM4AGgaGxt7DADKrVbrEh8fH39MG1JaWpqQnJzcEwBsRqOxtdFo7GGz2Q7abLZTjjySQJyi+5QsYrxt5o4icUuXLhX+vGLFClky9NRBnq77qqoq+OCDD2DSpEmQl5cHU6ZMgVmzZoHJZJKkEqn8f/PNNzBu3Dg4ffo0PPzww8IrWovFImkOvXaSyrte1+/qusaOHVvDx3nj315exDv7L66eAOLAaDS2CQ0NXWoymfpUVVWdLyoq+io9PX0yAGSiwQQFBT0cHh7+/tmzZx8pKChYSyDO1W1Hnf48O7Sa38zU0aZrs3iy7hMTE+HRRx8FfIXao0cP4exa+/btXRKAK/zjpYeXX35ZAHB4GeLNN9+E++67z6X59NTZFd71tG6l1sIz/8Q7gTil/EgSHbqdKklMsjvx7NAE4jzzdmp2djZ069YNMjMzhQsMGGXx9fV12Qfk2P7Ro0fhscceg59//lm4yXrvvfe6PK8eBsjhXQ/rVmoNPPNPvBOIU8qPJNEhECdJTLI78ezQIogTc4ixzkcoW0mMBnqi7svKymDQoEFC6pDvvvtOiMLJbXL5xxuw/fr1gyNHjsCBAwegc+fOcpeg2Ti5vGu2YDcnFis1iD7OG//24iPeCcS56U6uDScQ55q8XO3Ns0OLII6S/bpqNdr1f/LJJ+Htt98WLjE8+OCDbi3EHdvHSw/XXXcd4Lm8//3vfxAeHu7WWtQe7A7vaq9VifnoYsMlKfKmey0ArEeciVPCsaTQIBAnRUry+/Ds0ATiPOt1KoI3BHF4gQFfo7rb3LV9jMT17NkTOnToAN9//71HpSBxl3d3Za/2eAJxBOLE/Z6S/arsfQTi2Aqct828tjSRf4rEsbUxJajv2bMHBg4cCIMHD4bPP/8cGjRo4DZZJWz/s88+g3vuuUfIS4c3ZT2lwoMSvLutABUJEIgjEEcgTkWHs5+KQBxbwfO2mROI87zNHJP34kWGiIgIOHjwIDRu3FgRp1DK9ufNmwezZ8+GV155BaZOnarI2lgTUYp31utUij6BOM/ze6V0b09HLbun16l2UicQx8KUyaFFCVAkjv0hX3csGOub3nDDDYAJffHsWevWrd0hV2OsUhs6nov7z3/+A5s2bRKihEOHDlVsjawIKcU7q/UpTZdAHO35FIlT2qsk0iMQJ1FQMrvxtplTJM5zNvPy8nK47bbbAF+l7t69G268sd7Syy57gJK2X1xcLNRaRZoYLezYsaPL61FzgJK8q7luuXMRiPMcv5erYynj1LJ7isRRJE6KPSrSRy2jVmSxDIhQJE6/kTgseYXVNFauXAljxoxRXPtK235aWppwY7Vhw4bwyy+/QNOmTRVfs1IEleZdqXWxokMgjkAcReJYeZcTuhSJYyt43jZzR5E4yhPH1sbkUF+9erUA3CZMmABvvPGGHBJOx7CwfQRvGJHr2rWrEEE0GAxO16FFBxa8a8GH1DkpTxyBOAJxUr1F4X4E4hQWaC1yvG3mjkCcGlfO2WpRHnW96v7HH3+E/v37C8Xmd+zYAX5+fvIYdDKKFf8bN26E+++/H0aPHg2rVq3S5Y1VVrwzURQDojzzT7yzf/tAr1PtnJZAHIMdzI4kzw6t5jcztlqUR12Pusci89dffz2EhIQIpa2wTimrxpJ/vK2Kt1Zff/11eO6551ixIJsuS95lL0rFgTzzT7wTiFPR1QAIxLEVN88OLYI4PHeFbcWKFWyFrTPqetM9ltTCM2VJSUkCgIuLi2MqMZb8V1ZWCnVVt23bJpQHw1esemosedcTn+JasL6uvY/zxr+9Toh3AnGq+iiBOLbi5tmhRRBHyX7Z2phU6hi1mjRpEmzduhXuvPNOqcNk92Nt+0VFRdC+fXsIDAyE33//ndlrYTkCYM27nDWxHEMXGy5JlzfdawFg6XWqndQJxLHc2kBIicDrmTACcfrRfXp6uhB569Wrl3AOTo3KB2rYPgLSu+++G5YtWwbPPPMMW2d2gboavLuwHOZdCcQRiBP3ezWedwTiCMQx39TECXjbzGsLllKMsH+1IMWYH374YdiwYQMcO3aM+WtUNW0fEwFjuTBMVBwfHw/NmjWTIg7mfXjzewJxBOIIxDHfVhxPQJE4toLnbTMnEKe/zfynn36CHj16CCWrsHSVWk0t2z9x4gR06NABHnroIeG2qh6aWrzrgVdcA4E4/fm9Frahlt1TJI4icarZt1pGrRpDLk5EkThtI3EVFRXCbVR8nXry5Enh/JhaTU3bnzx5MixevFi4sIH8at3U5F1rXgnE1dQAb7q3514t3gnEEYhTbd9zZNR4ZgCjB1JbamoqtGjRQmp3XfUjEKctiMMbwY8//jh89NFHQv1RNZtaGzrylJ+fD23atIHIyEg4dOgQ+Pr6qsnqZXOpybumjFZP7kokztv3P950TyBOYw+k16lsFVDbobEGZFBQEGCERErD0kLnzp2T0lWXfZD/kSNHCmsTs7rrcqEMFqX1Zp6TkyOcf8PbwT/88IMqlxm02NDFOdevXw8PPvggYDUKTASsZdNa92rz3qVLlxo+Xhf/POx/vOleC5+nSBxF4lTb42o7NObqwtda9TW8aSee7XnqqafgzTffVG29Sk9EG5p2kTi0nXfeeQd+++036NSpk9KqdUpPbd3jJQe8ffvPP/8IlxxYJjJ2xrzavDtbj9qf18U/D/sfz7pXi3cCcQTiVNvTXDXqJUuWwPPPPy+sD28UYlRB61dD7gjLVf7dmUtvY7Xk/Y8//oBrr70Wxo0bB2+99ZYmotGCfwSsWFcV042wqgkrRZha8C5lXWr1kcu/N+x/cnlXSzcs51GLdwJxBOJY2nEN2q4YNR7MxgPa2B555BEhGqdnAIe3HqdMmQJYlPzKK68ErGn5xRdfCFGQ999/X+DDFf5VU4pKE2nFO0akbrzxRjh+/LigCyyxpUXTin8EritXroQjR44IyYC1aFrxrgWvjuaUw7+37H+Y7gbzF/LY5OhdjpwIxBGIk2M3ssZINepFixYJKSCwPfroo8JDSI2ErLKYAoCDBw8KRdTnz58Pt99+Ozz99NPQpEkT2L9/P2CB9datW18EcVSxQa6U5Y37+OOPhUsM7733HojlkORRcm+UVNt3b5bLR2dnZwtnAfEV8p49ezTxI614V1qWUum5crHBEU1v2v/wC+wtt9wiVXRe1U8tuycQRyCuXscpKSkBk8nktnO98MILMGLECKcVGzB31/Tp04X5HnvsMeHh6wjAffjhh7Bv3z7hggAmbS0tLQU8zC1eHHB7wS4Q6N69u8DXmjVrhFH4G9cuRhBFUujUBOJcEKybXQsLC4Vbms2bNxcS4DZo0MBNivKHq7WhO1ohngUcP348bNq0CYYPHy6fCZkjteRd5pLdGuYOiJOy/+lp70NB1bf/YWk7NaoWuKUwRoPVsnsCcQTidAPiFixYADNnzhTWg1GTd999t87IQXR0tFC8HG+s+vv7Q0pKiiYgDlOeYCoH+5xcH3zwAYwZM0Z4fYfrJBCnzavkadOmwauvvipESvFBo2VTa0N3xCPe/sazcVlZWUI6n4CAAFVFoSXvqjJaPZlcECd1/9PL3ofsOtv/8AYugTi2VkggjkBcvRaGZ4qc3SCVYqKhoaGQmZlZp0Pjq8hZs2YJpJ544gl4++236331s3v3buE1UatWreDFF1+El156SRMQt2vXLqHUkc1mg4YNGwrrRyCKjrVz584aoqFInHq3UxFA4xkwfJW6du1aKSbKtI/WQAZf7ffu3VuwzXnz5jHltTZxrXlXlVmZFRtc2f/0svehXJ3tf7zp3t7W1OKdQByBONX2uLqM+uWXX4Y5c+YI68DXPniD0JUzcFqCuM2bN8MDDzwARUVFAogTi6vfdNNNsG3bNgJx1RJQa0PD6fCLx6233iqcSUQwh69TtW5q8l8Xr6NGjYJPPvlEuOQRGxurmkj0wLtqzMoAce7sf1rufShTZ/sfb7onEKempzmYi5L9slWAI4fGCBpuRNiefPJJWSkgtNzIMA8XRgTxm/Sdd94pgNCCggLIzc0VQER4ePhFoVIkTp1I3JdffglDhw4FTNEwceJEtkYtkboeHmZnz54VbBW/YODNabWaHnhXi1ecx5XXqe7uf1rufcirs/0P90F6ncrW+igSR5E4thZmR732Zi5uQNgFb3QuX75c1lq03shwI8a14/kPzGeHUUW8rdq4cWPA1CNiIxDHHsThRZx27dqB0WgEzA8nvuKWZVgKDtILkHnttdeEVDg7duyAIUOGKMhh3aT0wrsqzLoA4pTY/7Te+1Cm9e1/eMmLQBxbyyMQRyCOrYXVAeLwturcuXOFTzEZKVZmkNv0sJFJWTs+zDDlCDYt011IWavSfdR6kKMdPfvss/Dtt9/CzTffrDQbsumpxb+zBeIt7g4dOoDBYBBArhq5F/XCuzPZKPU51ui193FH/Cu1/+l97+NN9/Y2pBbvBOIIxCm1dzmlIxq1fSZyjAbgDcL6WmBgYI1bnrX7ytnI8JxURkaG0zWLHTDfEUbZ3GlqObU7a2Q1Vg3e8XIJ5uS74oorhPqoempq8C+V348++khIxYNJWPEIAOumJ95Z8+qIfm3+ldz/5Ox9uEa19j+eda8W7wTiCMSptq+JRn3dddfB4cOHJc+L4EmseuBokJyNDG/q4W1ZqW3hwoVw1113Se3usJ9aTu3WIhkNVoN3zCmIN5vxxtyAAQMYcSKPrBr8S11ZeXk5tG3bVkhIjX7oyiUiqXPY99MT73LW7+6Y2vwruf/J2fuQH7X2P551rxbvBOIIxLm7R0kej0aNJamCgoIAzy5JbVj3ccKECXV2l7uRSZ2/vn6uPADxViC9TlVC6pfTwGLieGg/LCxMOIfoil7YrKgmVbU2dKm84FklrIby1VdfweDBg6UOk9VPb7zLYsKFQfW9TkUAreT+p+XehyJxxc/w1jhPTS27JxBHIE41v2Jl1FpvZFIFSBcb2F1swFxwWCFj+/btQnoRvTVWti+XTzwbh1+oWrRoAQcOHHDpYezqnHrj3dX1u9rflduprtKu3V/vex9vurfXj1q8E4gjEOfuPiJ5PCuj1vtGJgqIQBwbEIcVCfAGHJ6dxA3NleiAZON1syMr23dnWWI5Lqyp2q9fP3dI1TtWj7wzY9aF26lKrEHvex9vuicQp4RVu0GD8sS5ITwJQ5V06FWrVgl52LAdOXJEuGmH5zzEYvO9evUSSl+p0fC83GeffSaUNMI6szg3XtbASEdtp6baqcprRCxyv2XLFrj77ruVn0ABikravgLLEUjgkQb0Fzwft3fvXqXIXkZHj7wzY1YFEKenvQ/lWN/+x5vuCcSx9CwJtAnESRCSG12UdGi87LBu3bo6V/PQQw+pVm5p0KBBcN999wEeWMYzLzNmzBCy4uMPgjqxUSRO+UhcZWUldOzYURDxn3/+qUrKDDkuoKTty5m/rjF43vS5554TvhD17NlTSdI17J6nXGGsX6fqae9DJde3/yUmJlKeOCZedYkovU61EzCBOLbWptcHmdJc463XZs2aCWeNevToQSAOAFjpHiOg99xzD2zYsAHuv/9+pVWpGD1W/Lu7wPPnzwvpe7p06QJff/21u+Qcjtcr70yYVSESx2rdStG13//MZjOBOKUEWwcdAnEE4hib2CXyvGzmCQkJwqtU5BdfVVEkjg2Iw9tuCD4KCwsFWTdo0EA1W3Z1Ij3bPr76nzZtGvzvf/8ToslKNz3zrjSvSI91JI7FmpWkab//oY/yFIW1l6Nadk8gjkCckv5bLy21jFo1hhxMhJsW1u3E+qnff/99jR70OlXZ16lYOuq2224Tcgi6m4iZtc3o2fbRVqOioqBPnz7w+eefKy4KPfOuOLOcg7ja+x9vuicQx8KjXKBJr1NdEJaMrjw49JNPPink3sJXqREREZeBOPpWKsNw6gDL3bt3h/T0dKEIt15qpNbFnd5tH0vgYSkovCAknjFURlNsorBKrU0NOnrXvZIyqL3/8cR7bTmqxTtF4igSp6QPcx2Je/rpp4VIxr59+yAmJuYyWajl1Kop1IWJlOZ99+7dQm1UTJOBVRr03pTmX2l+rVarEI3DxL+bNm1SlLzeeVeUWQfEeOHf0f7HC++ObEgt3gnEEYhjvYddpK+WUavGUPVE+AoBNzCsRYmvUGunFhHX4638S5G30rz37dtXiMCdOnUKjEajlCVo2kdp/lkwg7eqX3nlFfjrr78UPcfkCbyzkCcvfl/f/sez7tXinUAcgTiW+1cN2moZtWoMVU80fvx44Xbktm3boE2bNhenx9qUtVOMYOFxbOh4PDUldY+ly/D8lrNybHqSr5L8s+ILbxXiTVW87fvBBx8oNo0n8K4YswDCZRt7H/d2/uvb/yjFiLLngB3ZKYE4AnFK7l/10vLWzayuCgG1D9zTxQZlNrSBAwcKCZ5Pnz4NjRo1Us1+3ZnIU2x/0qRJsGzZMjh58iTExsa6w/LFsZ7CuyLMcnixob79r1u3bopGdZXSkRp01LJ7AnEE4tSwZ2EOtYxaNYZcnIhAnPsgDtNg4IMB02JMmTLFRQ1o191TbP/s2bPCec5Ro0bBypUrFRGYp/CuCLMcgrj65Mab7u1loRbvBOIIxCm1dzmlo5ZRO12IRh0IxLkP4jB9C978xdc0QUFBGmnS9Wk9yfafeuopWLFiBWC+r1atWrnObK0RnsS728wSiKshQt50TyCuDg/y9/ePCQkJWWIymfpil6Kiou3p6emTACCzPqcLDAzsZzab5xqNxk5VVVX5+fn5mzMzM2cBQKGjcZRiRIktrG4aPDu0GImk2qnybQxfoXbu3BkwHcbs2bPlE9JgpCfZfnJyMlxxxRUwduxYeOutt9yWlifx7jazBOIIxFVLQC2794RInCUmJuZXHx8fg9VqXebr6+tnNpsnl5WVJSYlJV0PAKWOHA8BXERExK6SkpJfCwoK1vn5+UUGBwdPwP+npKT0AYDK2uMIxCmxhRGIq0sCFIlzLxI3bNgw+PbbbyEpKQmCg4PZGqvC1NXa0JVa9mOPPQbr168Xzh2Gh4e7RdbTeHeLWQJxBOIIxNV0IYvFMt9isUxNTEzsUFpa+jd+GhAQMKBFixa7MjIyxubl5Tk8uBEVFfWrr69vyOnTp68GgGIcZzabxzdt2vS/qampQ86fP39ZoUACce5uX/WP520zry0NAnHyQdzx48ehffv2gGkw5s2bx9ZQGVD3NNvH1C1xcXEwYcIEWLJkiVsS8TTe3WKWQByBOAJxNV0oJibm37KystOpqakD7D+Jjo4+UV5efiY1NbW/A6fzj4iI+Nxms+3Lzs5eIH5uMBjaRUdHH8vMzJxmtVpfpUicu9uVa+N528wdgbilS5cKf8YzRzw1d3X/0EMPwZYtW4SzcKGhoR4nOnf514LhBx98UJA5vl61WCyyl+CJvMtmFkB4DW3v47zxby874l3+F1epNqj316nmuLi4nJycnEVZWVlT7ZkKDw/fEBAQMCQhIUHye5XGjRs/0Lx58w/T09P/k5+f/zGBOKlmokw/nh0aJcgz/+7wjjcmsZrAuHHjhPQXntjc4V8rfo8ePSqU4Fq4cCFMmzZN9jI8kXfZzDoYyDP/xDvnIM5gMLSPjo4+eu7cuQm5ubnL7f2jWbNmS4KDgyfGx8cjiMurz+n8/f2jGjZseFNYWNiSsrKytKSkpOsAoIRAnJJblXNaPDs0gbi/ZeeLmjNnjvAKFSs0KJW7zLm1KtvDU21/wIABcOLECeFsnNz6tJ7Ku1IWwDP/xDvnIM5kMnWPjIw8mJGR8VheXt4qe6eyWCzzLBbLzPj4+BYAkFaPw4XExcVl4+dVVVXnz549e2thYeH3jvrTmTilti3HdHh2aBHEnT9/XhCOmNWdrcT1Q12u7ktKSiAyMhJ69uwp1KX11CaXf6353bFjB9x2223w8ccfw3333SdrOZ7Kuyxm7aqxiD7OG//2ciPeCcT1iIyMPJCRkTEmLy9vdR0gLgIAztbjcObAwMBbfH19DcHBwc/4+/t3TktLG1FYWLjFUSSOdQZ4fCj5+/vL3R88ehzPvKPikP9rr71W0CEe1OepydU9nsnCdCJr166F66/Hy+ie2eTyrzW3lZWVcOutt0Ljxo1h48aNUFd2/vrW6am8y5W9mEZI9HHe+LeXG/HO/lmPgYGuXbv61LbXy/4g16DdGWcwGDpGR0f/kZmZ+bTVaq2RsMjudWogpo6TOI8pJibmmI+PT8NTp05dlsWSInESpSizG8/fylBkdDvVtW+lWFgbz2Q1aNAAfv/9d1kAQqapKj7Mk23/v//9L2AC4IMHD0L37t1dlo0n8+4ys3Q7tYbIeNO9FlFIvV9sCI6Li7PiDdPs7OyZ9gJq3rz5x4GBgYMSEhLMrjhaWFjYsiZNmjwTHx/fFACy7McSiHNFkq735dmhCcS5fiZuz549gGeyategdd3ytB/hybZfWFgILVu2BKxZu2nTJpeF6cm8u8wsgTgCcdUSUMvu9Q7isI7fKZvNdjItLW2wvXVgipGKioqUlJSUm2s7msFgaNuiRYudubm5i6xW69u1wN+axo0bPxwfH98EAAoIxMnZpuSNUcuo5a2O/SiKxLkWibv99tsBa6Vicl9PP4I/VbbeAAAgAElEQVTg6bY/efJkwPQ4mD/O1VJcns67qzuD+MoZI8nil7errnLN9l2dU6/9edM9ReIcWGJoaOhrZrP52aSkJEz2ewK72CX7veysXDUJvyuuuCKzvLw8JTExsatY1QFvqbZs2fIoVm1ITU29qfZ0FIljuxXw7NAUiXMtEoc3UTHZ7IsvvggvvPACW8NUgbqn2z7mimvdujVMmjQJXn31shSb9UrQ03l31TwIxF2SGG+6JxDn2FuaxsbGHgOAcqvVusTHx8ffbDZPKS0tTUhOTu4JADaj0djaaDT2sNlsB2022ykk07hx45HNmzdfX1xcfKiwsPBDHx8fi9lsfgrLdyUnJ/cqLS1FmjUagThXtyvX+vPs0ATiXANxeAZr5cqVQqLZsLAw1wxNh729wfaHDx8Ou3btgpSUFAgMxKPI0po38C6N0wu9CMQRiBP3ezUisLp/nYrCMBqNbUJDQ5eaTKY+mCakqKjoq/T09MkAkImfBwUFPRweHv7+2bNnHykoKFgrmlBgYOBwLNmF+eYqKyuLzp8/vycnJ2emzWaLd+SUBOJc2apc78vbZl5bQvQ6VdorJavVKpzBQtCA5+G8oXmD7ePFBkz1ghcdxo8fL1kt3sC7ZGYJxNUQFW+6t2deLd49AsS54kDu9CUQ5470nI9Vy6idr0SbHsg/5YlzLvvFixcDnsHCG6nXXHON8wEe0MMbbB/PeHXr1g3y8vKEm9a+vr6SJO8NvEtitLoTPlSxUZ44qlJDkThXPEeBvgTiFBBiPSR428wdReLUcGq2WpRHXaruy8vLhaoMeP7qu+++kzeZDkdJ5V+HS6+xpA0bNsADDzwAmAR4yJAhkpbrLbxLYtZBJ575J96lvX2Qa1s4jiJxdtIjEOeOKTkfy7NDo3R45l8q759++ikMGzYMtm3bBkOHDnVuVB7SQyr/emenrKwMoqOjoV27dvDtt99KWq638C6JWQJxNSTAs+7V4p1AHIE4uXuTy+PUMmqXF6bSAOQf0zRgW7FihUqz6mMaqbrHM1cZGRlw8uRJIcmvtzSp/HsCvwsXLoQZM2bA0aNHoX379k6X7E28O2UWAMaOHVvDx3nj315GxDtF4qT4jGJ9KBKnmCgdEuLZocVInFiSR8whxVbi+qEuRfeYEw7PXC1btgyeeeYZ/SxegZVI4V+BaVQhkZ2dLVw8GTlypHCD2FnzJt6d8Yqf0+3US1LiTfdaAFiKxNlJnUCclC1Kfh+eHZpAnPMUI3jWavv27ZCamoo3zuUbmg5HepvtP/7447Bu3Toh3UjTplj8pu7mbbw7My8CcQTixP1ejTPQBOIIxDnbkxT7nLfNvLbgkH+KxDk2pzNnzghnrZ5++ml4/fXXFbM5vRDyNtvH4u54Lm7evHkwc2aNioiXidzbeHdmUwTiCMQRiHPmJYw+p0gcI8FWk+VtMycQJ30zRyDwyiuvQEJCApbaY2uIGlD3RtsfNGgQ/Pnnn5CYmAgGg6FOqXoj7/WZEIE46X6vgSuqNqVadk+ROIrEeZ1Rq8aQixNRJM7xIV/MnRcZGQl9+/aFLVu2uChVz+iu1oaupjR27twJgwcPhvXr1wvn4+pq3sg7gThplsab7u2lohbvBOIIxEnzRgV6qWXUCiyVCQkCcY5BHN7UxTNW+/btg969ezORvdZEvdH2KysrhVeqjRo1gsOHD1880O8oAq3G2SCtdSzOT5E4isShBNTyeQJxBOJU2/vUMmrVGHJxIuRfjFiIWd1dJOGx3evSPd7SRSBgMpnqBQIey3j1wr3V9t99910YN24c/Pjjj9CrVy+HavJW3uuySbFSg+jjvPGvRTRKj/uDWnonEEcgTjX7V8uoVWPIxYl45r8u3jFh7MCBA+GDDz6AUaNGuShRz+nurbovKioSXoX369cPMFGzo+atvEu1Pp75J94pT5xUP1GkH11sUESMdRLh2aHVDK+z1aI86nXpHks3YY3UpKSkeg/Hy5tVP6O82fanT58OixYtgn///Ve4YVy7eTPvUiyMZ/6JdwJxUnxEsT4E4hQTJX0jdyAB2tBqbmhYlaFt27Ywd+5cmD17Nlvj05i6N+se8/oheHvuuefgtddeIxBXSwLerHtnbkW8E4hzZiOKfk4gTlFx0mbuYDOnPHGXhDJhwgTAM1XJyckQFhbG1vg0pu7tDzOsd7tnzx4hUTNedLBv3s57bdOiiw2XJMKb7rWwezoTZyd1AnFsn3Q8OzRKlm6nXvpWWlBQIJRuwiL3mKLC25u32z7eLL7xxhth1apV8OijjxKIAwCxtJ63674+3yXeKRKn6t5OII6tuHl2aAJxNctuvfPOOzB+/Hg4dOiQUC/V25u32z4Clk6dOkGDBg3gt99+q5FuxNt5p0hc3d7Lm+4pEqfxTk4gjq0CeHZoAnGXQBw+8Nu3by+8dsOi9+LrJ7bWpy11HmxfzPdXO90ID7zbWxe9TqXXqeJ+r0Z+RHqdSq9TVXu68baZ1xYsvU698Gph79690L9/f1i7di089NBDqtmflhPxYPuYbgRfkWPKmI0bN14UNw+8E4hz7F286Z4icVrusgCYbLRKTNTIailk1OzPCLDSnbt0CcRd0P3dd98tJIdNSUkBf39/d8XqEeN58ftJkybB8uXLhZQxERERgm544V00RIrEUSROTbunSBxF4lR7CPK2mVMk7vLNHB/urVu3hqlTp8KCBQtUsz2tJ+LF9hMSEiAuLg7mzJkDL774IoE4DkGsFtEorf3b0fxq+TyBOAJxqtm/WkatGkMuToT8YwQK29ixY10c7dndRd2LiWFPnz4NrVq18mymXFg9T7Z/6623CpcbxATOPPGOJoFnA+19nDf+CcRdkIBaeicQRyDOhUeRe13VMmr3VsluNM/8I+8xMTHCmak+ffrAZ599xk7QOqTMk+6//vprwEocGzZsgPvvv1+1h5kO1a7qw1yP/PNk97XlrxbvBOIIxKnm+2oZtWoMuTgRz/wj73gT9eGHHxYuNtx0000uSs+zu/Ok+8rKSmjTpg00a9YMDhw4QCDu75rpdTzbkl1bPU92TyDONdtg0psuNjAR60WiPDu0GF7n9XXq8ePH4cEHH4Ti4mI4duwYF2lFeH6t9MYbbwhluDBKYDKZQI1UC2x3L+nU6XXqJVnxvOerxTtF4igSJ313crOnWkbt5jKZDef5diqmnMBXa2+//TaMGzeOmYz1Spg328/NzYUWLVrAfffdB88//zxXII5upxKIE7+0q/HlhUAcgTjVnnu8Pcgchdd5rZ16++23A5ZmOnPmDAQGBqpmc3qZiEfbf+KJJ2DdunXC6/Pu3bvrRRXM10EgjkAcgTjmbuZ4AnqdylbwPD7Iar9S4xHEZWRkCBcannzyScDXbDw2Hm0fX5t36NABMHfc4sWLuVE7gTgCcQTiNHJ3AnFsBc/jg4xAHMDLL78s5A07efKkkEOMx8ar7eMFlvj4eEhOThbqqvLQCMQRiCMQp5GnE4hjK3heH2SiVHk8E1dWVgbR0dFCgl/xUgdbK9MndV5tf8uWLXDvvffCtm3bYOjQofpUjsKrIhBHII5AnMJOJZUcgTipkpLXj9cHGc8gbvPmzTB8+HBuLzTY616NQ87yPJPdqPLycoiMjIT27dvDrl272E2kI8oE4gjEEYjTyCEJxLEVPIG4v4G3M3GY2BcvM2AkBh/kvDaebf/ZZ5+FZcuWAaaZ4QHIEogjEEcgTqOdnkAcW8Hz/CBT06nZalE69T/++AOuueYa4VA7ZvDn4QFel3R4tv39+/dD//79hVJzb775pnQD8pKePOueeL+KuRVTihE7EROIY2tvPDs0jyAOH9offvghpKamAt5QJRDHfkNn68HyqKPfL1y4ELZu3SpEZRs3biyPkIeO4nnfI97Z+zyBOAJxqm2NPDs0byDOarUKyV4feOABWLlyJZVe4rz0UkFBAXTr1g3eeustIdUMT43nfY94JxCnqq9TJI6tuHl2aBHEjRw5UhAyfnvy5rZkyRIhU/+RI0egU6dOBOI4B3EYhUUQl5+fL5yNE8+NeaMPdOnSpYaP87zvEe8E4lT1cQJxbMXNs0OLII6Hiw0VFRVCPjiMxGGVBt6ikI68iGfbF3lfv369UD8Xb6kOGDCA7WajIXW62HBJ+GT3BOJUdUUCcWzFzbND8wTitm/fDlhma9OmTUJ6EQJxwHUkUvT7kpISaNWqlVCCC28re2sjEEcgTs09j87E0Zk41fZSAnF8pBi55ZZb4K+//oLExERo2LAhgTggECdeapk1axYsWLAAEhIShATQ3tgIxBGIIxCnkWdTJI6t4AnEeT+Iw/NO7dq1g3nz5sHMmTMvGhTp/m9ub+fa6x5vp2IFj2eeeQbw3KQ3NgJxBOIIxGnk2QTi2AqeHuTeD+LGjx8Pa9asgZSUFGjatCmBuGoJ8Gz7tXm///774euvvxZSzwQGBrLddDSgTiCOQJyngribAQB/+gBAKwAIBYBiADgHAEcAYC8AfAEAZzTwK0lTEoiTJCbZnXh+kIlO7c0XG3Jzc4XLDCNGjBCAnH0j3VMkTrSHn376CXr06OG1pdgIxBGI8yQQ1wgAngGAx6uBm0+1+koAIAcATAAQDADi38sB4EsAWAwAP8lGA4wGEohjJFiKRggSQCCzdOlS4d8rVqxgK2wNqItpRX7//XehUgOBOHqYOXqYVVVVwfXXXw+FhYXC2UlfX18NrJXdlJjk2t7Hef4CQ7zr+3bqaAB4GQDCAeAEAGwEgAMA8AsA5Nu5CAK4NgBwAwAMBIA7AMAIAJ8CwGQASGbnTq5RJhDnmrxc7c2zQ6v5zcxVvSjRH9OKXHHFFcLtwx9++OEykqR7isTZGwVW8hg1ahR88803gBdhvLnxbPvEu75BXCUAfA4AC6uBm1Q/xJorDwHANAB4DwDmSh3Iuh+BOLYS5tmhvR3EYcqIO++8Ez799FO45557CMTVkgDPtu+Id5vNBlFRUdC1a1fAlDTe3Ej37IGMHu1HLb27k2LkWgD4zQ3h+QNAdHUUzw0yyg0lEKecLB1RUsuo2XIhnzryf/78eYGAmNVdPjV9jezXr5+QNuLUqVPg5+dHII5A3EUJ1OX3L774Irz00ksQHx8PV155pb4M2o3ViNVYRB/ned8j3tkDWHdAnBtmrs+hBOLY6oVnhxYjcd54seHo0aPQsWNHeOWVV2Dq1KkOjYh0T69TaxtGenq68Pp93LhxsGzZMrabj4rU6WLDJWHz7Pdq8a4kiFsAADNU9BXFpyIQp7hIaxBUy6jZciGfOvLvjSAOD3LjGSdMGRESEkIgzoEEeLb9+njHc3H4Kh5tp3FjPGnj+Y1AHIE48Uu7mOSapVUrCeLwjNy7ADBe6QX7+/vHhISELDGZTH2RdlFR0fb09PRJAJBZ31wBAQEDQ0JCZvn7+3epqqqqLCkpOZSdnT2ruLj4kKNxBOKU1lxNejw/yLw1EpednQ2RkZEwcuTIem/cku4pEudod/nll1+Em6rLly+Hp59+mu0GpBJ1AnEE4jwVxK0FgAerb6nib0wnUrv1BIDXAKCHC/5kiYmJ+dXHx8dgtVqX+fr6+pnN5sllZWWJSUlJ1wNAqSNa/v7+N7Zq1eo7m832V0FBwZqqqiq/4ODg8X5+fhGpqam9i4uL/1d7HIE4F7Qioys9yL0vEvfqq6/CtGnT4M8//4QOHTrUaRWkewJxdRkH5ozLysqCEydOeEW6EQJxBOI8FcThurGOynMA8DUA4BU1zBeHDU+tvlqdXgT/30AqBrBYLPMtFsvUxMTEDqWlpX/juICAgAEtWrTYlZGRMTYvL2+lI1pRUVG/N2jQIOTUqVN4svDCaXKAsNjY2L9LS0t/TUlJwcTENRqBOKlakdePHuTeBeLKy8uF+pd4KH3Pnj31GgXpnkBcXQayceNGwCoOO3bsgCFDhsjbXHQ0ikAcgThPBnG4djwXNw8A9gPAGACYUP0bK2EfBoDpAFD/jm/nkDExMf+WlZWdTk1NHWDvp9HR0SfKy8vPpKam9nfgv+a4uLjsnJycJVlZWZiL7mKLiIjYGhAQcMs///wTQCBO3Z2PHuTeBeK2bNkC9957L3z++edwxx2Y/rHuRronEFeXdZSVlQn1VDGSu3PnTnU3JQazEYgjEOfpIA7X/yQAvAkAVdXqjAeAWQCwxUWfQTCWk5OTsygrK6vGtbfw8PANAQEBQxISErAiRO3WwGg0trbZbEUAkGb/YWRk5I9Go7FjQkJCEwJxLmrDze70IPcuENenTx+hRiqmFmnQoP7gOumeQFx928f8+fNh1qxZQlWTtm3burnTaDucQByBOE8GcVidYRQAvAAAMdWqPAsAHQEg21XXMhgM7aOjo4+eO3duQm5u7nL78c2aNVsSHBw8MT4+HkFcnhTaBoOhY3R09JHCwsJv0tLSBhOIkyI15frQg9x78sRhaa1rr70WFi9eDJMm4R2j+hvpnkBcfRaSmZkpXJB59NFH4b///a8zc9L155QnjkCcp4K4u6rLcOEZNBsAvFF9exTrpP5ZXXLrnCveZzKZukdGRh7MyMh4LC8vb5X9WIvFMs9iscyMj49vUTvaVsccgVFRUfsxCpecnHxTSUnJZbWB6EycK9pxvS89yL3nQT569GjYtGkTnDlzBoKDHQXDa9oH6d57dO+q50vV/SOPPAKbN28W0o1IsSlX16FVf6n8a7U+lvMS756V7BdTjODPegCYDQCp1cbxHwB4v7pGKl4mSJRqNCaTqUdkZOSBjIyMMXl5eavrAHERAIDRvvpao5YtW25v1KjRTVardWFmZqbDfHYI4ho1aiR1ebL6lZSUgL8/Fqvgr/HMO2rbW/jPyckBrNBw9913w5w5cyQZsrfwLolZB5145l8q78ePHxfOWGLC6IcewsqM3tGk8u8d3Nbkgnhn/6zHKkBdu3bFt6A12mV/kGBg31QXtMeoW+2GV442A4C1OiL3lwR6UP3684/MzMynrVbrW/Zj7F6nBmLquHroBUdGRm43mUw98/Ly1iAgtDurV2MYReKkaEV+H56/laHUkP+lS5cKAlyxYoV8QWo8Ujy/9Ndff11MXuxsSaR7isQ5sxH8HM9ZYiTun3/+cXrOUgo9Lfpg8mt7H+fZ9ol3z4rEOfOXXgCAlY4xf1yos87VnwfHxcVZs7OzF2RnZ8+0H9O8efOPAwMDByUkJJjrodUsKirqG6PReE1eXt6KjIyMJ+oCcEiDQJxErcjsxrNDiyDO0ys2iDcJ27VrB99++61kSyDdE4iTYiyffvopDBs2TKjiMHToUClDdNeHLjZcUgnPfq8W70pWbJDiTNdU55ALl9IZ+8TExJyy2Wwna19EwBQjFRUVKY7yvVXTDoqKitqHAC43N3fpuXPnJjqbk0CcMwm597laRu3eKtmN9oayW3gO7r777oPt27fDrbfeKllYpHsCcVKMRcw9GBcXB7t375YyRHd9CMQRiBO/tOu97JYJAIpleFAsAPxbPc4pjdDQ0NfMZvOzSUlJmOz3BI6zS/Z72Vk5cT3Nmzf/oHHjxqOwykNmZuazUtZJIE6KlOT3oQe556cYwez6586dg/j4eJey65PuCcRJ3TnEKiBHjx6F9u3bSx2mm34E4gjEeQqISweAhdX1UvE2qiutEwDMrU7++7KTgU1jY2OP4WtYq9W6xMfHx99sNk8pLS1NSE5OxjJeNswJZzQae9hstoM2m+2UwWC4Kjo6+nhlZWVuRkbGcz4+PpeVAMvPz/+w9rwE4lxRoet96UHu2SBOrHP5xhtvwIQJmMNbeiPdE4iTai1iPd5Ro0bBe++9J3WYbvoRiCMQ5ykgbh0AjKzO0bYJAD4BACwsX1d0rnX1pQasq4o1T1Oqx2Nlh3qb0WhsExoautRkMvWpqqo6X1RU9FV6ejpWYsjEgUFBQQ+Hh4e/f/bs2UcKCgrWNmnS5ImwsLB36iMaHx9/2eUNAnHONOHe5/Qg92wQhw9VrM6AaUUaN27skjGQ7gnEuWIweDngww8/FJJJWywWV4Zq3pdAHIE4TwFxuM7rAGA+AIilryrwEl51yg+8iYr3a9ED21RfZkDghLniMIccXtNzNYLH1EEJxDEVr3A7U40zAmy5kE/dk8/EJScnQ2xsLDz55JOAkThXG+meX9uXo3tMN4KXZ+bOnQuzZ2PGKs9pBOIIxHkKiJsCAF8AAJ5TwwL3jwIA1jfFV6W1a/BgxGxfddktLL1VpkeXJBDHVityNnO2K1KXOvI/ciQGrwHErO7qrkD+bBMnToTly5fDqVOnoFWrVi4TIt0TiHPVaG6//XY4dOgQ4BcIkwmPT3tG69KlSw0f59n2iXd9pxjBxL4vVp9tQ6PFaNs/1dE3rKKAETh8tYqRN2fJeHXhnQTi2KqBZ4dW85uZ0lq0Wq1CSaS77roL1q/HXN6uN9I9gThXrebHH38U8sa9/fbbMG7cOFeH66Y/z7ZPvOsbxOGr0FcBQEzZjq9SsWbqPN14j4sLIRDnosBc7M6zQ3syiFu4cCHMmDEDjhw5Ap06YaDd9Ua6JxDnqtVUVVVB9+7dISsrC06ePOmxyX95tn3iXd8g7jQA4K3R26uds3ZkzlWf1bw/gTi2KuDZoT0VxGHZnOjoaLjmmmtg586dsg2EdE8gTo7xfPbZZ3DPPfcINVWxJJcnNp5tn3jXN4hbDgBPVSfv/QwAVlZH4pylDNGtHxKIY6sanh1aBHGeVrFh5cqVgDcF9+zZI9RLldtI9wTi5NhORUWFcBkqODgYfv75ZxAvDcihpdYYuthwSdI8+71avLtTsSEIADYAAKZtrwIAvHmKFxbwdupv1T+/A8ARJ7VN1fItp/MQiHMqIrc6qGXUbi2S4WBPu52KD1AEnUFBQYA54tx5gJLuCcTJdS2sM/z444/Dd999B3379pVLRrVxBOIIxKn55sUdECdqCi80YIoRLFCPt1CxIL14lQjBHf7ghQcEdCK426uaR7kwEYE4F4Qloys9yD0rT9zWrVvh7rvvBiy1NXz4cBkap81clADPtu8u7/hKPyoqCvDW51dffeWWHaoxmEAc+b2ngThRY+KZOLzYcDUAXGv3g6ehMXKHDUFd7RQkaviW0zkIxDkVkVsd3N3M3ZpcB4M9KRKHh8qxxFZGRoZQYsvPz88tCZLuKRLnjgHNnz8fZs2aBX/++Sd06NDBHVLMxxKIIxDnqSDubgBIq67a4MhR4gAAE+h0BgDMMae7RiCOrUroQe45kbj9+/dD79694a233hIS/LrbSPcE4tyxoZycHCE/IV5yWLcOiwXptxGIIxDnqSBOv14lcWUE4iQKSmY3epB7DogbOnQoHDx4UEi02qhRI5kap81clADPtq8U788995zwpQITTmPeQr02AnHk9wTiNPJOAnFsBa/UZs52leyoe8rrVLHk0YsvvggvvICpH91vpHuKxLlrRfiFonXr1jBhwgRYsmSJu+SYjScQRyCOQBwz96qfMIE4toKnB/nfgFnosWHaDr220aNHw8aNG4UoXGhoqCLLJN0TiFPCkEaNGgWff/65YJtms1kJkorTwNu09j7Os+0T7/rOE6e48WtNkEAcWw3w7NBqfjNzR4tnzpyBmJgYAWTiqyulGumeQJwStvTHH38IiacXLFgA06dPV4Ikcxo82z7xTiCOuYPZT0Agjq24eXZoTwFxU6ZMEV5V/fPPP8KrK6Ua6Z5AnFK2NGjQIKEEXGJiIvj7+ytFlhkdnm2feCcQx8yxHBEmEMdW3Dw7tAji9Pw6NS8vT7gBOHjwYOF1qpKNdE8gTil72rt3L/Tv3x+wmsiYMWOUIqsYHXqdekmUPPu9WrwrkexXMePXmhCBOLYaUMuo2XIhn7reLza89tprgJG4w4cPC4lVlWykewJxStkT5jC87rrroKCgANCufH19lSKtCB262EAgTs03LwTi7NyWQJwie1idROhBrt8UIzabTXh9inUqd+/erbghkO4JxClpVJ988gmMGDECsKrInXfeqSRpt2kRiCMQRyDObTeSR4BAnDy5SR1FD3L9grj3338f8Fbqzp07YeDAgVJVKrkf6Z5AnGRjkdCxvLwc4uLiICwsTMhn6E5dXwnTudSFQByBOAJxLrmMcp0JxCknS0eU6EGuTxBXWVkJ7du3h4YNGwoHxlk8EEn3BOKU3l3++9//wlNPPSWk7enVq5fS5GXTIxBHII5AnGz3cW8ggTj35OdsND3I9QnivvzyS8AKDR9++CE88MADztQo63PSPYE4WYZTz6Dz588LF3Gwxu8XX3yhNHnZ9AjEEYgjECfbfdwbSCDOPfk5G00Pcn2CuD59+kBSUhIkJCQI0TgWjXRPII6FXb300kuAlUX++usvuPrqq1lM4TJNAnEE4gjEuew2ygwgEKeMHOuiQg9y/YG477//Hm666SZ44403hHJGrBrpnkAcC9vKysqCqKgo4XLDRx99xGIKl2kSiCMQRyDOZbdRZgCBOGXkSCDOsQT0BmQwVQNG4bCgOEbhTCYTMwPQG+/MGK2DMM/8s+Z92rRpsGjRIjh69Ci0a9dObdU6nY81/04XoGEH4p2S/apqfgTi2IqbZ4dW85uZVC1+++23wk1ULK/15JNPSh0mqx/pniJxsgxHwqDs7GyhVBza8ubNmyWMULcLz7ZPvBOIU9XbCMSxFTfPDq03EIdRuBtuuAHS09MhPj4ejEYjU+WT7gnEsTSwOXPmwMsvvwy///67UFtVT41n2yfeCcSp6osE4tiKm2eHFkHcyJEjBSFjlm0tm3gjVa3SRaR7AnEs7T03N1eIxvXu3Vvzm6pitRPRx3m2feKdQBxLv7+MNoE4tuLm2aFFECfeoMNImFYN88LhgyY/Px9OnDjB7EaqPX+kewJxrO19/vz5MGvWLPj555/h+uuvZz1dnfTpYsMl0fDs92rxTmW37FyRQBzbfU8to2bLhdw75WwAACAASURBVHzqyL8eQNyWLVvg3nvvhXXr1sGDDz4onyEXRpLuCcS5YC6yumItVYzGde3aVag8olUjEEcgTvzSjmUMWTcCcQTiWNvYRfr0INcexFVUVECnTp0Afx87dgwaNGigiv5J9wTi1DC01157DaZMmaJpFQcCcQTiCMSp4e0O5qBIHFvB04NcexC3YcMGoSrDxo0bhQLiajXSPYE4NWwNqzi0bt0aMALy3XffqTHlZXMQiCMQRyBOE9cDIBDHVvD0INcWxGHRcHyd6+/vL9RI9fX1ZatwO+qkewJxahnb8uXLhcTVe/bsgX79+qk17cV5CMQRiCMQp7rbXZiQQBxbwdODXFsQt3btWnjkkUdg69atQoZ7NRvpnkCcWvZWUlICV155JURGRsKBAwdABFVqzU8gjkAcgTi1vK3WPATi2AqeHuR/w9KlSwUhr1ixgq2wa1EvLS2Ftm3bQkhICPzyyy+qP9hI9wTi1DT4d999F8aNGwdfffUVDB48WM2pYezYsTV8nGfbJ97pYoOqzkcgjq24eXZoNb+ZOdLie++9B0888QTs2LEDhgwZwlbRDqiT7gnEqWl0+KWlTZs2YLFYNPnSYs8rz7ZPvBOIU9Pv6XUqY2nz7NBagjjx9VLLli3h4MGDqkfhtOSdsUlLJs+z7WvF+/vvvw+jR4/W5PgAgbgLEtBK95Idk2FHtXinFCN2SqRIHEOL5tyhxQ0Nb89hE7O6s5X4BepvvvkmPPPMM7B7927o37+/GlNeNodaG5omzEmYlGf+teJdq4s8YqUG0ce14l+CWTLvQrxTJI65kdlPQCCOrbh5dmgRxKmd7BdBY2xsrPBqCVMuqH3IW7Qo0j29TmW7uzim/tFHHwGWutu0aRMMHz5clSXQxYZLYubZ79XinSJxFIlTZWPjPbSuFYhbvHgxTJ48Gfbt2yfUldSqqbWhacWfs3l55l9L3jGpdceOHQFLzamV3JpAHIE4NZ93BOIIxDl7/ij2uZabuWJMuEEI+VczEodliDDx6bXXXgvffPONGyt3fyjpniJx7luRPAqffvopDBs2DD744AMYNWqUPCIujCIQRyCOQJwLDqNkV3qdqqQ0L6dFD3J1QdyCBQtg5syZmhcEV3NDY2vB8qnzbPta845ROPwiU1hYKBy0b9iwoXxFShhJII5AnJp7HkXiKBInYVtSpovWm7kyXMinomYkLjc3VygG3qtXL/jyyy/lL1qhkaR7isQpZEqyyHzxxRdwxx13wKpVq+DRRx+VRUPqIAJxBOIIxEn1FoX7USROYYHWIkcPcvUicdOmTYNXX30VfvvtN+jcuTNbxUqgTronECfBTJh1qaqqgm7dukFaWhqcOHECAgMDmc1FII5AHIE4Zu5VP2ECcWwFTw9ydUDcyZMnoUOHDsKtvDVr1rBVqkTqpHsCcRJNhVk3LMGFkenp06cDHjVg1QjEEYgjEMfKu5zQJRDHVvD0IP8bWOeJw4jDoEGDhHNwCObCwsLYKlUiddI9gTiJpsK020MPPQQff/yxcFM1Li6OyVyUJ45AHIE4Jq7lnCiBOOcycqcHPcjZP8g///xzuOuuu2DZsmVCgl+9NNI9e93rRde116En3aenpwvgrWfPnkJdVTXyJuqJf7VthHinZL+q2hyBOLbi5tmh1fhmVlxcDFdddRUEBQXB77//Dn5+fmwV6gJ10j2BOBfMhWnXpUuXwsSJE2Hbtm0wdOhQpnOp4ffMGXBjAp79Xi3e6XaqnYESiHPDWyUMVcuoJSxFky7IPz5AsK1YsULxNbzwwgswd+5c+P777+HGG29UnL47BEn3BOLcsR8lx5aVlcE111wjHG04fvw4mEwmJcnD2LFja/g4z7ZPvFMkTlHnckaMQJwzCbn3Oc8OLX4jZ5Xs99SpU0Ii4bvvvhs2bNjgnqIYjCbdE4hjYFaySe7du1eoI/ziiy8CfvlRstHFhkvS5Nnv1eLdIyJx/v7+MSEhIUtMJlNfNI+ioqLt6enpkwAgU6rzhYWFrTAYDHEpKSkCDUeNQJxUacrrp5ZRy1sd+1Es88RhDqw9e/YIlxlatGjBnhkXZyDdE4hz0WSYdx8xYgRg/jiMxmFORaUagTgCceKXdjzewrp5AoizxMTE/Orj42OwWq3LfH19/cxm8+SysrLEpKSk6wGg1JmQmjRp8mhYWNiq4uLiHwjEOZMWu8/pQc4mxQge0L711luFvHBTpkxhp0A3KJPuCcS5YT5MhqampkKbNm3glltuga1btyo2B4E4AnEE4uzcyWKxzLdYLFMTExM7lJaW/o0fBQQEDGjRosWujIyMsXl5eSvr8b4GISEhM0NDQ18EAB8CcYrtU7II0YNceRBns9mgffv24OvrC0ePHgWDwSBLN6wHke4JxLG2MTn0X3nlFSFv3Ndffy2k5lGiEYgjEEcgzs6TYmJi/i0rKzudmpo6wN7BoqOjT5SXl59JTU3tX4fj+UdFRf1sNBo75ufnf9CoUaP+ZWVlCRSJU2KbkkeDHuTKg7iFCxfCjBkzhAL3GFHQayPdE4jTo23ilyBMjI0NvwQZjUa3l0kgjkAcgbhLNmCOi4vLycnJWZSVlTXV3rvCw8M3BAQEDElISAiuw+uCY2Jifs/MzJxaWFj4SUxMTGJ5eXkigTi39yjZBOhBriyIS0lJgbZt28LAgQPhs88+k60XNQaS7gnEqWFncubYuXMnDB48GDAqN3VqjceMHHIXc89h4m01H+ayFst4EM9+rxbvuj4TZzAY2kdHRx89d+7chNzc3OX29tasWbMlwcHBE+Pj4xHE5TmwRV8AwJ9y/IxAHGNvlUBeLaOWsBRNuiD/WAoLm5jV3Z2FiAezkW50dLQ7pJiPJd0TiGNuZG5McOedd8Lu3buFuqotW7Z0gxJAly5davg4z7ZPvHN+scFkMnWPjIw8mJGR8VheXt4qe8+yWCzzLBbLzPj4eLyKl+bM66SCuEaNGjkj5dbnJSUl4O/v7xYNTx3MM++oMyX5P3ToEIwePRqeeuopGD9+vO5NQknedc+sgwXyzL8n8I6XHG677TYYMGAALF68WFET8wT+FWXYjhjxzv5Zj/kOu3bt6lNbh5f9gZWS66NrMpl6REZGHsjIyBiTl5e3ug4QFwEAZ52tTyqIE79FOaMn93P6ZsL+m4lc3bAep5TuxWSluEH+9ddfHvGlQCneWeuIFX2e+fcU3jFn3EsvvQTfffcd9O1bZyYql03EU/h3mTEJA4h39s87vb9O7RgdHf1HZmbm01ar9S17m7F7nRqIqeOc2ROBOGcSYv85zw6N0lWKf7FsEOa4uv3229krToEZlOJdgaVoQoJn/j2FdyxbhwmzAwMD4bfffoOGDRsqYiuewr8izNYiQrxzDuIAIDguLs6anZ29IDs7e6a9fTRv3vzjwMDAQQkJCWYpxkcgToqU2Pbh2aFFEOduxQaxgHfv3r1h+/btqhTwVsIqSPd0Jk4JO2JNA+up4vm4N954AyZMmCBrOrqdeklsPPu9WrzrOhKHphATE3PKZrOdTEtLG2zvUZhipKKiIiUlJeVmKZ5GIE6KlNj2Ucuo2XIhnzry7y6Ie+CBB+DTTz+FY8eOwZVXXil/MSqPJN0TiFPZ5GRNhzdKhwwZAgcPHhQqOcipfkIgjkCckm9enBmy7kFcaGjoa2az+dmkpCRM9nsCGbJL9nvZWbm6GCYQ58wU2H9OD3L3QNzHH38M//nPf5jUe2StfdI9gTjWNqYU/YSEBOjUqRPccMMNsGvXLiGRtiuNQByBOAJxNT2maWxs7DFMFWK1Wpf4+Pj4m83mKaWlpQnJyck9AcBmNBpbG43GHjab7aDNZjvlyOEIxLmyDbHpSw9y+SAuMTFReLBgdYYffvgB/Pz82CiJEVXSPYE4RqbFhOzq1athzJgxskrZEYgjEEcgrpZbGo3GNqGhoUtNJlOfqqqq80VFRV+lp6dPBoBM7BoUFPRweHj4+2fPnn2koKBgLYE4Jvua20TpQS4PxJWXlwu35f7880/4448/FC3W7bZSJRIg3ROIk2gquuiGr1WHDRsGeHnop59+upj7TcriCMQRiCMQJ8VTGPQ5fPhwFaUYYSDYapL0IJcH4ubOnQsvvPACrF+//mKyYHZaYkOZdE8gjo1lsaOak5MDHTt2xOM7wm1V/C2lEYgjEEcgToqnMOhDII6BUO1I0oPcdRCHUQC8iYrVGT766CO2CmJInXRPII6heTEjjTnj+vfvL7xaXbFihaR5CMQRiCMQJ8lVlO9EIE55mdpTpAf53/Djjz8KIhk7dqxTYefn58M111wD+GrnyJEj0KRJE6dj9NqBdE8gTq+26Wxd06ZNE87GYX3iu+66y1n3i2BP9HGebZ94pzxxTh1GyQ4E4pSU5uW0eHZoOd/MHnzwQSH6tm/fPujZE+/weG4j3ROI81TrLS0thR49esDp06eFc6muph3h2faJdwJxqvo9gTi24ubZoV0FcWI6ETwLh+WAPL2R7gnEebINx8fHQ+fOnWWlHeHZ9ol3AnGq+j2BOLbi5tmhRRAn5XWqp6cTcWRFpHsCcWx3F/bUxbQjixYtgsmTMTmC4yaenaPXqcqVGmSvXeVnUGvP032yX+VFWzdFAnFspa2WUbPlQj51KRUbvCGdCIE4OkpgLwFv8Xv7tCOHDh2Ca6+91uFmQBcbLonFW3QvZ9dXi3cCcXbaIRAnx1Slj1HLqKWvSN2eUkCcN6QTIRBHIM4bQRzyJCXtCIE4AnHim5errqLXqao+ZQnEsRU3gbj6U4x4SzoRAnEE4rwVxCFfztKOEIgjEEcgji2WqJM6gTi2gicQVzeI86Z0IgTiCMR5M4hD3upLO0IgjkAcgTi2WIJAnEbyJRDnGMThWRtMJ7JhwwavSCdCII5AnLeDOPu0I1gKr2XLlhdZJhBHII5AnEYggyJxbAVPIM4xiFuyZAk8//zzQmktb0gnQiCOQJy3gzjkD9OO4OWGtm3bwvfffw+BgYEC2wTiCMQRiGOLJSgSp5F8CcRdDuI2btwI999/P9x7772wadMm8PX11Ug7bKcl3VOKEbYWpg317du3wx133AG33HILfPHFF9CwYUMCcXaq4Nnv1eKdbqfaGRxF4thuhGoZNVsu5FOvzT8ekB44cKCQQPTbb78Ff39/+cR1PpJ0TyBO5yYqe3krV64Uyug9/PDDsGbNmosgTiTIs+0T73Q7VbZjyRlIIE6O1KSP4dmha4fXjx49Cr169RLO0uzfvx/MZrN0QXpgT9I9gTgPNFvJS8ZjEC+99BLMnj0bME2QfePZ9ol3AnGSnUiJjgTilJBi3TR4dmh7EJeSkgLdu3cXCttjWpFWrVqxFbwOqJPuCcTpwAyZLQF9+bHHHgOs6vDuu+/C448/fnEunm2feCcQx8zpHBEmEMdW3Dw7tAji8PzbyZMnwWAwAJbg6tixI1uh64Q66Z5AnE5MkdkyysrK4M4774SvvvoKYmNjISEhQZiLZ9sn3gnEMXM4AnGqipb7zQwFcOTIEaGINrZdu/bCgAE3qa8EjWbkeTOnBzk/ALaoqOjiLVWMsuN5V55tn3gnEKfqI4cicWzFzbNDV1ZWwpAhQ+Cbb74RhHzuXBU0bcpW3nqizrPuCcTxA+JQ12KKEbPZAocOHYSKigpQo/ySnvxdXAvPfq8W73Q71c7yCcSx3QbUMmq2XMij/txzz8Ebb7xxcXBGRhU0ayaPlieO4ln3BOL4BHFNmjSFJk0C4cMP10Hv3r090W3dXjPPfq8W7wTiCMS57ahSCahl1FLXo1a/119/HSZNmgSDBj0MO3euFaYlEKeW9PUxD6+2zyOAFSNxq1b9DE8+eRNER0fDL78cgqCgIH0Yo4qrILun16kqmhsAReLYiptHhxaT+fbrdy+MGLEIHn+8NYE4tmamS+o82j6vr9REEHf4cBXs3bsDpk27A/r2HQA7d34pJAPmqZHdE4hT1d4JxLEVN28OvXPnTiGbe7t23WDu3G+hpOQsDBtGII6tlemTOm+2b68F3ni3B3Eoh3feeQVWr54Ow4ePhA8/XMMVkONN91rYPb1Opdepqj31eHJozNyOWdxjY9vDggXfQXS0GU6fPg0bNiyE4mKAdetW0Jk41SxP+4l4sv3a0uaN98ceGwupqQDz5q0QRIF+v2vXx7BixUwYMGAQfPbZJ9y8WuVN9wTiNN5rKRLHVgE8ODQm/cRC9i+//DLccMNAmDLlE2jVqvHFzTwmJgYyMwGuvRYIxLE1N11R58H26xI4b7xXVQHgJXTx9jmCOPT7Tz5ZBYsXPwHt2nWAnTt3QEREhK5slMVieNM9gTgWVuQCTQJxLghLRldvd+jS0lIYM2YMrF+/Hm6//VF44ol3ICzs0hkYcTMnECfDeDx8iLfbfn3q4Y33ukAcyuj773fC7NnDICTEDDt3fgXt27f3cMuuf/m86Z5AnMbmTCCOrQK82aFzc3Phnnvugb1798KYMS/DsGEzwWLxqSFQBHElJTlgtQKMGNGFInFszU1X1L3Z9p0JmjfeDx/+FX76CaBHjy41IvCinI4e/R0mTboVysqK4PPPt0K/fv2cidBjP+dN9wTiNDZVAnFsFeCtDp2cnCwk8sVyWs8/vxpuvvlBaNLkclkiiKOLDWxtTK/UvdX2pcibN95rX2wQI/D2skpJSYYJE4bA2bPxQr3VUaNGSRGlx/XhTfcE4jQ2UQJxbBXgjQ79+++/w6233gqFhUUwa9Zn0K1bfwgMdCxHAnHsr9uztWD51L3R9qVKgzfepYA4lB1G7ydOvBv+/PM7mDv3ZZg1a+bFag9SZav3frzpnkCcxhZJII6tArzNob/++msYPnw4NG5shlmzvoKOHduDv3/dMiQQRyCOrYfpk7q3+b0zKUsFcUjHZiuF2bPHwN696+GRRx6F9957x6tSkPCmewJxzryD8ecE4tgK2JsceuXKlTBu3DiIi+sA06btgDZtIsDPr375EYgjEMfWw/RJ3Zv8XoqEXQFxSA9vtC9dOgc2bJgHAwYMhC1bPoHGjS/caPf0xpvuCcRpbLEE4tgqwBsc2mazwaxZs2Dx4sXQvfsgmDQJU4gEga+vc9kRiCMQ59xKvK+HN/i9K1pxFcSJtDduXA2vv/44XHVVe9iyZRO0adPGlWl12Zc33ROI09gMCcSxVYCnO/TPP/8Mo0ePhuPHj8PQoeNg/PhlEBoqvYwOgTgCcWw9TJ/UPd3vXZWqXBCH8+zb9w3MmXM/lJUVw9y5c2HixOfAz1mI39UFqtifN90TiFPRuBxNRSCOrQI81aGLi4thzpw5gIXsmzWLgHHjVkL//oPqPf/mSJIE4gjEsfUwfVL3VL+XK013QBzOee5cOsybNx4OHtwKXbpcB2vXrvHYfHK86Z5AnFyvUWgcgTiFBFkHGU906P379wvRt3/++QfuuutxeOCBRRAZ2RgaNHBdVpQnjkCc61bj+SM80e/dkbqzPHFSaOM5uS++2AzLlz8J58/nwaxZs2H69Gked+mBN90TiJNi3Qz7EIhjKFwA8CSHLiwshBkzZsBbb70FkZHR8MQTK4X0IY7yv0mVGlVsIBAn1Va8qZ8n+b0Scq+vYoOr9DMyMmHRognwww8fQ8eOnWDt2vehc+fOrpLRrD9vuicQp5mpXZiYQBxbBXiKQ+/Zs0con5WUlATDhz8Nw4fPhxYtAp3ePnUmPQJxBOKc2Yg3fu4pfq+U7JUEceKaduzYBsuWPQF5eZkwdeo0mDNnNhiNRqWWzIwOb7onEMfMlKQRJhAnTU5ye+ndofPy8mDKlCmwYsUKiImJg/HjV0OXLr1Aqdv+COI2bFgIxcUA69atoLJbcg3JA8fp3fZZipQ33h97bCykpgLMm7dCEKujig1y5J2VZYXFiyfC7t1roW3bq4Wzct26dZNDSrUxvOmeQJxqpuV4IgJxbBWgV4cuKSmBNWvWwIIFC+Ds2bMwbNgk+M9/XoLmzU2yzr7VJUW62ECROLYepk/qevV7VtJy92KDs3Xt3r0TFi9+DHJy0uDhh0fDjBnTIDY21tkwTT7nTfcE4jQxs0uTEohjqwC9OXRBQQG8++67wq3T9PR0aN/+Bhg9+g24/vpuLt88lSI5AnEE4qTYibf10Zvfs5YvaxCH68/Pz4fly2fDjh3vQUVFGYwYcR/MmDFdd7dYedM9gTjW3uWEPoE4tgrQi0Pn5OTAm2++CcuWLQOr1Qrdug2AO+6YAd2794WgIB9mQiAQRyCOmXHpmLBe/F4tEakB4kRe8M3B2rWvw44d70BJSREMHXqHUIP1uuuuU4vdeufhTfcE4jQ2OwJxbBWgtUNjtA2jbu+88w7g7dO+fe+AoUOnQ6dO3dy6dSpVagTiCMRJtRVv6qe136stSzVBnMhbZmYOrF+/HL78cjkUFFhhwICbYebMGXDjjTeCuB615YDz8aZ7AnFaWJndnATi2CpAK4fGW6aLFi2C1atXQ1lZGdx8830wdOg0aNu2g3BpwYdd8K2GQAnEEYhj62H6pK6V32slDS1AnMhrTk4BbNz4LmzdugSs1gzo3r2HEJkbPHiwJmCON90TiNPK66rnJRDHVgFqOjRG2r788kvYtGkT7NixQ9jAbrnlIbjrrqlwxRVXQGAgW14dUScQRyBOfavTfkY1/V57bvFL4YVvhYcPVwm/lbqd6gpvBQXF8Omn78Pmza/CuXPJwm3WkSP/A8OHD4crr7zSFVJu9eVN9wTi3DIX9wcTiHNfhvVRYO3Q58+fFwCbCNzw1imWyerd+364445noXXrlkwuLEiVGm7ms2ffC+XlAAcO/EopRqQKzgv6sbZ9PYuIN967dOkC+fkAGzf+qhmIE+3BZiuDrVs/gq++WgXHjx8Q/nzNNZ3hvvtGwLBhw6B169ZMTYc33ROIY2pOzokTiHMuI3d6sHBorGu6c+dOAbhh5A2BXGhoGPTqNQx69BgO11zTE4KDfcHX152VKzOWkv1SJE4ZS/IsKiz8Xs8SYJHsVwl+ExNT4JtvPoV9+zbByZM/CyS7dr0ORowYLkToWrVqpcQ0NWjwpnsCcYqbkGsECcS5Ji9Xeyvl0BkZGYA1Tbdu3Qrbtm0TLimEhDSFXr3ugR49RkDHjr0hOLgBGAyurpBtfwJxBOLYWpg+qSvl9/rk7vJV6RXEiSutrARISEiE3bs3w/79n0B8/GHho27dbhAAXb9+/YRUJQ3kFIiuJQ7edE8gTmMvJRDHVgFyHLqyshJOnDgBBw4cEH4QvP3777/CQps0CYEePe6GXr1GQOfOfSE42E93wM1eogTiCMSx9TB9Upfj9/rkRNqq9A7i7LlAQHfy5L+wZ89mIUJ36tQR4ePGjRvDDTd0h169ekKvXr3g+uuvh4CAAGkCsOvFm+4JxNVhIv7+/jEhISFLTCZTX+xSVFS0PT09fRIAZNZnVa6OIxDnso+6NECKQ+M5tl9++eUiaDt48CBgXjdsGG27+uqe0KZNT+F3hw5doXHjhm7XNHWJCTc608UGAnFumI/HDpXi9x7LnIOF6+Figxx5Ivg8dSoRDh/eD3/9dQCOH98PSUl/QVVVlRCV69y5M/TseQHU4e/w8HCn0/CmewJxjk3CEhMT86uPj4/BarUu8/X19TObzZPLysoSk5KSrgeA0josyeVxBOKc+qRbHewdOjs7G06ePClE2fC3+G+MspXjyX8AiI5uC1dddQm0xcRcCQEBPrqOttUnIAJxBOLcciAPHczbg9xTQVxt86qoADh3LheOHPkJjh3bL1yMiI//H9hsxULXZs3CoG3bttC2bRvhd5s2bYSf6Ojoi69iedM9gTgHm5TFYplvsVimJiYmdigtLf0buwQEBAxo0aLFroyMjLF5eXkrHe1tcsYRiFPuKYEXDDCbOP6kpaUB5mo7dOgQ4Hk2BGxZWVkXJ2vY0AAtW14BLVq0FX7atu0GV1/dA8LCQoXbpH5+yq1LS0oE4gjEaWl/Ws3N24PcW0BcbXvBSF1hYSkcO3YEjh49AImJxyA19YTwk59/4W0JNqPRKKRxQmBnsVjghhtugIiICOEHo3f4Ny0TEKvlB2rZ/a+//gpdu3a9LNupSulPnYszJibm37KystOpqakD7HtHR0efKC8vP5OamtrfERU54wjEOdYHhtPxNWdubm6NHyxZde7cOQGkiWBN/J2Xl3cZsSZNLBAVdTVERLSFli3bQGTkhd8tW0ZDo0YXzrMpcJbWuVFp1INAHIE4jUxP02nVephpyqTd5N4K4hzJF4FdaSlAZmYW/PvvSUhOPgFnzpyElJQLv9PS/oXKyooaQw0GAzRv3vwiqBPBHQK8kJAQCA4OrvGD5/N89ZBewEUDU8vu9Q7izHFxcTk5OTmLsrKyptrLMDw8fENAQMCQhISEYAeylTVOryAOQVRFRYXwmhF/iz/i/7EKQWlpqfBj/+/af0Mghik5MEqGP3X9Gz9DEGYP2pBWXQ0jaaGhERASEg7BwfhN68K/Q0Iu/Mb/N2/eEgoK8uDKK6OFyJpaVRJc9Dum3QnEEYhjamA6Ja7Ww0wv7PME4uqTOZ6K+fvvePDz84WMjLOQnY0/aZCTcxas1gv/xt85OWlQUJBbJymUJwK5Jk0ugDuzORiCgoLAZDJBo0aNhJ+6/u3v7w8IGmv/NGzYsMbf8P9+fn7Ca2DxN/5b/L8cEKmW3esaxBkMhvbR0dFHz507NyE3N3e5vZabNWu2JDg4eGJ8fDyCuBphH7njWIO49957D+bMeUH4VoG3LsWfqqpK4fCo/d/w3yJww89YNaPRH4xGExiNjS7+GAwmCAgIhkaNgoXfgYE1fzdq1ET4e1BQE7BYwiA42AwNG/oIUbT6AJoWmctZyU0OXeT/vvsuJNfMyKiiZL9yhOihY9Ta0PUoHt54F0Hczz9rV7FBL3bgbM/Hc3f4U1RUDJmZ6ZCXlwv5+blQVHThqjFgmgAAEwRJREFUp7Dw0r8v/C0PCgutUFJSCKWlxWCznb/4U1JyXniOsmr2gA6f4fY/Pj6+witi+7+Fh0fAr7/+wmo5F+nqGsSZTKbukZGRBzMyMh7Ly8tbZS8Ni8Uyz2KxzIyPj28BAGn2n8kdhyAOUT2rdvjwYVi9ehs0aNBQUPgFxV9QPv729b30NwAERQ3Ax+fCtwFfX/y3LzRo4Ffd98K3Bvzc19cP/PwaQoMGBoG2ox/83M8Pv5GYwGDAbycmaNjQv84wNUbKlI6WYTQPvxHx2pD/cePiBPZ/+ukENGlSyY0oMAqM34p5bTzzzxvvV199tWDmq1cnCr953vdY8I44zRFWQwBXXo5vpEoEgFdWduF3RUU5lJeXQUXFhR/8d2Ul/ru0+m/4hgv/XQFVVRXC61/8wX/b/w3/XVlZLgDFCz8YfLkUgMF/A1z4DIMwZnMYTJ8+DgIC2AFLtC98c6bbM3Emk6lHZGTkgYyMjDF5eXmr6wBxEQBwthaIkzWOdSQO18jbt1J7vfDMu6j7H3/8URDJ2LFjucIzpPu/4aqr+HydzJvuV6xYUcPHeeOf9vwLElBL77qOxBkMho7R0dF/ZGZmPm21Wt+yNw6716lYyrzI/jO54wjEscUVahk1Wy7kU+eZf555V3NDl2+d7EaS7gnAs7Mu/VJWy+51DeIAIDguLs6anZ29IDs7e6a9upo3b/5xYGDgoISEBLMDNcoaRyCOrUOoZdRsuZBPnWf+eeadQBy/IIZ0z6/u1drz9A7iICYm5pTNZjuZlpY22P7xiSlGKioqUlJSUm529FiVM45AnHyAImWkWkYtZS1a9EH+6XWqFpLXfk6ebZ833ul16iV/4033WrxK1j2ICw0Nfc1sNj+blJSEyX5PoJDskv1edlZOFKKccQTi2D7seHZo8Ru5eOiZ5S0qtlqUR510TxEJeZbjeaPE26mij/Ns+8Q7+3OwugdxANA0Njb2GACUW63WJT4+Pv5ms3lKaWlpQnJyck8AsBmNxtZGo7GHzWY7aLPZTlW7vdNxtbcHAnFsN0yeHZpAHL8ghl6p8aV7AnEUiVPT5z0BxGEZjzahoaFLTSZTn6qqqvNFRUVfpaenTwaATBRWUFDQw+Hh4e+fPXv2kYKCgrWiCTkbRyCOLWirTZ1A3N9AkTh1bU4vs/Fs+7zxTiCOQByBOI12XorEsRU8b5u5IxBLII6tjemVOs+2zxvvBOIIxBGI02gnJhDHVvC8beYE4mgzFyXAs+3zxjuBOPJ7AnFssUSd1AnEsRU8b5s5gTjazAnEqZf0lO3uJZ06gTjyewJx0v1F0Z4E4hQV52XECMTRmTi2FqZf6jzbPm+8E4gjEEcgTqO9GEGcRlPTtCQBkgBJgCRAEiAJkARcloBua6e6zAkNIAmQBEgCJAGSAEmAJMC5BHw455/YJwmQBEgCJAGSAEmAJOCREiAQ55Fqo0WTBEgCJAGSAEmAJMC7BAjE8W4BxD9JgCRAEiAJkARIAh4pAQJxKqstIiJiU2Bg4PD4+HgeZB/UtGnTuYGBgXf5+fk1LS4uPmK1Wl8qKir6VmWxazVd47CwsJcDAgLuadCgQbPy8vK0/Pz8j7Kzs18CgFKtFqX2vEajMbZVq1bHzp49O7iwsPB7tednPZ+/v39MSEjIEpPJ1BfnKioq2p6enj5JrDTDen490Q8LC1thMBjiUlJSBFl4ewsICBgYEhIyy9/fv0tVVVVlSUnJoezs7FnFxcWHvJ135C8wMLCf2WyeazQaO1VVVeXn5+dvzszMnAUAhTzwL/JoMBg6RkVFHbZarQuysrJeVJN3HoCEmvKsd67AwMC7IyIitmAnDkCcb8uWLb81mUy98/Ly3iwrKzsVFBQ00t/f/4YzZ84MKSoq2qkbxbBZiE/Lli13NWrUqG9ubu57NpvtqMlk6t64ceNRhYWF29LS0u5iM63uqAZHR0fvMxgMHdLS0m7yQhBniYmJ+dXHx8dgtVqX+fr6+pnN5sllZWWJSUlJ1/ME1ps0afJoWFjYquLi4h94AHH+/v43tmrV6jubzfZXQUHBmqqqKr/g4ODxfn5+Eampqb2Li4v/pztvVHBBCOAiIiJ2lZSU/FpQULDOz88vMjg4eAL+PyUlpQ8AVCo4nZ5J+UVFRf3PaDR2zsnJeYlAnJ5V5d7aLLGxscd9fX2DccP3dhDXqFGj21u2bPlFZmbmeKvV+k616EytW7c+UV5enp6cnNzNPXHqe3RQUNAd4eHhn2dmZj5ltVr/K67WYrHMt1gsM1JSUnoVFxcf0DcX7q3OYDBcFRER8ZnBYGiLlP7f3r0HuVVXcQA/2SXv1+axvTe7zSbpdsLwxgEdhjJAbUFBRcZx1OKjOCIPBxCqUqT6h4OIgJ2OIKiohUIRh8eIM4yKqCAgI8MA5SGPbNhNstndvF+bTTfJJnXOmjDp9kF2u9vk3vvdv9qZe38553Putif3/n6/K8cmrlHPraFQ6KRKpfIO52k0GjcODg4+HY/HL8/n8785MkVJnN1rt9u3OZ1OvgOhUkoT5/F4Xuvt7bWPjo4eR0SlRqWE4eHhdyqVCjcy50mieksM0uPxvNLT02MfGxs7noj28jA2m+1b/f39d0ej0QtLpdJflji0pE6z2+0/dDgcP+D/19HESap0iwtWFMWHdTrdyeVy+XWz2bxJ7k2cxWL5ms1muz4cDvM3summlsvletRkMn16ZGREvzhBaR3d39+/w2azXRcIBEz8hK0ZvVqtPsXn8+1JJpM3ZLPZO6SVVfvRms3mzaIo3luv1/N859FqtV4mxybO5/O9X61Wx6LR6MZWHa/Xy19WJqLR6Ib21SR5pM7j8byk1WpPLhQKDxgMhg3VajWogDtxNr/fn85kMttTqdT3Wis3MDDwR6PReP7IyIhRkhVtL2jdwMDAE+Vy+bl0Ov2T5ikajeYEr9f7VjKZvDGbzd7W3lDSPYqfMPBj1Ewmc7PD4bgZTZx0a3nYyM1m88Uul+vx8fHxM61W61UWi2Wz3Ju4Q4D08i84EfWEQqFjZVruZlp2tVo9VK1W97TmaTQaNwwODv49lUptyWQyO+RqsGrVqu09PT3OWCx2g9lsvsDlct0nwyaO/yPPZDKZ21Op1NbWWrpcrt8bjcYLg8Fgn1xr3Mirz+fzvZZMJrcWi8VHfD5faG5uLqSAJq5Xq9WuKZfL/AVtsrXGbrf7eW5qg8GgVea1PyA9i8XyZVEUd8disUsKhcLDMs//mKGhof/UarVYOp2+emhoaAxNnDwrbufHqNPT0w8lEonviKJ4vwKbOKPBYDjOZrN932g0fi4Wi321UCjslme5D5/V4ODgY7zQYXx8/Iy9e/e+JGMDTXM+mNlsvlSOTZxGoznR6/W+mUgkvp3L5e5srSU3sX19fVsCgQA3cXkZ17mHv5QR0RznqKAm7qAl5QnuXq93T7FYfGpycvICGdd9v9R0Op1HrVavFwRhe7VanQyHwx8lolk55+9wOLbZbLYbgsHgCTqdjhs6NHESKrj4IbHyypz51Tkul+shnU73sbGxsZN53oAMmri2c28aCYJwp9VqvYb/Pj09/djU1NTmljkkEir7fKiLzr+ZIC9qEEXxgVKp9Ew0Gv241BJfau5ybeJ4oYrb7X4xHo9/M5/P/7a1ng6H48f8j3wgEBhceKdGgnVvO2SFN3Emj8fzAt+Fi0Qi62dnZ//VNpy0D7Tzo2VOYd++faWpqalPyXAB034V4sfGHo/n1UQicTXPe9XpdF40cRK6iP1+/2HfvZpOp2/hZeZms/kintze+gst9Sau3dxby8mrmFQqlZlXpvLdiXK5vCcSifBcubKEyj4f6lLy5/P4WhBF8bFarZYeHR3lRR0RBeUuyztxer3+TLfb/e94PH5ZPp//3SGauAEimpJarZcar4KbOMPq1aufNBgM67PZ7K3JZPKmpRpK8DybyWQ6v6enR9PX13etTqf7yOTk5BeLxeL8Tgwy/Onlx6j1er3QnPOKJk5iVeZJ2ocLuVqtvlYqlUbXrFnz35mZmX/G4/HrmseLoniXxWL5UiAQ6G/cbpbUfjpt5v7KoXysVuvlgiD8OpFIfCOXy+2UWOlpKflbLJZNgiDs2rdv33Q4HOaJ3/vNk5OKwVJybzSwsmziGo/OXk8mk9dks9lftNax5XHqfgtbpFLrpcap0Cauz+12P6nX69fl8/md3NTzTamlGkr8PL3P53tLpVKpR0dHhySey0HDt9lsNzqdzh9NTEycVSqVxvggtVrt9vl8r2YymTtSqdTtRJQ5WlusYJ+4FbrKTCbTuQMDA88cbvhCobArFotdukIhdOuw85PBc7nc3XwruluDXK64rFbrFYIg3FOr1TKRSGRjtVp9fbnGlso4cn2cSkR9fr8/y6vz0un0ttZ68Gp0k8n0yWAwaJNKnZYjTgU2cas8Hs9TWq321Hw+f288Hr9SwQ3c/CUkCMLPrVbrtY0bFanluK66aQy32/2sXq8/53AxRSIR3+zsbOhoxI0mbuWUbUaj8bSFw/NGoAaD4fyJiYnzeAJopVJ5e+VC6NzIgiDcpdfrLwiFQv4F30iG/H5/OJPJ/Gzh0vzORbsyn8zbrIiiuKtWq02Oj49vbO4jtjKf1r2jyriJ44n8o+Vy+b2Fk9h5i5FarTYu973CFl51CmvizB6P5zlu4HK53I5EIrGle38Llzcy3vtxcHDwr7lc7vZsNnvPgi8wOy0Wy6WBQIBX536wvdTyRtC50QwGw2kqlWq/L2e9vb0Cr8otFAoPTk9PPzAzM/PC0VrYgSbuKF8LUp8T1y6X3W7/rtPpvGNycnJTsVj8Q/O85re0SCRyrpwn/mo0muN54mtj3sS6crk80q6d3I6TcxPH1zjvBxgOh3mz33e5di2b/R4wV05utVVyE8eLlHixEr+pI5lMfjBlRu41buR3zNq1a5Nzc3PjoVDo9OZKdF6lunr16jf5rQ3RaHS9QiwIc+KUUmle3qecLUZ4E9CXNRrNML+xoFarjer1+k+YTKbP8iTwxrwR2Va++Y5c/mZWKpUOeFfs7OzsG5VK5Q3ZArQkJucmjoj6h4eHee/DuWw2u12lUul424FKpRKMRCLrpLh450iuSaXcieO3kXi93rfr9XouHo9fr1Kp5rdYaf2R+zZKFovlK6IoPsjviS0Wi7tVKpXDZrNdzW8uiEQiZ1UqFf69UMQPmjhFlPn/SSqoieN0+wVB+KnJZPoMv26Md3LP5XK/zOVyPAlc1hN/h4eHY3yL/VCXdic2hezUr5nMmzjSarXHOp3OHXq9/mzeYmFmZubPsViMd/FPdsq8U5+rlCbOarVeKQhC83WCB+VWwobuJpPpCw6HYyvvmViv12dKpdI/MpnMtnK5HOjUNdiJz0UT1wl1fCYEIAABCEAAAhCQsADmxEm4eAgdAhCAAAQgAAHlCqCJU27tkTkEIAABCEAAAhIWQBMn4eIhdAhAAAIQgAAElCuAJk65tUfmEIAABCAAAQhIWABNnISLh9AhAAEIQAACEFCuAJo45dYemUMAAhCAAAQgIGEBNHESLh5ChwAEIAABCEBAuQJo4pRbe2QOAQhAAAIQgICEBdDESbh4CB0CEIAABCAAAeUKoIlTbu2ROQQgAAEIQAACEhZAEyfh4iF0CEAAAhCAAASUK4AmTrm1R+YQgMCRCfyNiM4jos8T0eMtQ/G/q/cR0WYiuo2Ibjyyj8HZEIAABA4ugCYOVwYEIACBpQmcQkSvEtF7RHQSEdUaw2wnoi1EdC8RXbG0oXEWBCAAgQ8XQBP34UY4AgIQgMChBO5v3HH7OhHxn28ioluI6BEi2kREddBBAAIQWCkBNHErJYtxIQABJQi4iShARDEi4jtwdxHRU0R0ERFVlACAHCEAgc4JoInrnD0+GQIQkIfArS3z3l5szJMrySM1ZAEBCHSzAJq4bq4OYoMABKQgwPPf+C4c/xxHRO9KIWjECAEISF8ATZz0a4gMIACBzglcQkS7iShORCIR/YqIrupcOPhkCEBASQJo4pRUbeQKAQgsp8CFRPRE487bBiJ6noiGiejExorV5fwsjAUBCEDgAAE0cbgoIAABCCxe4Cwi4n3ieEHDOiKaauwX9ygR/YmILl78kDgDAhCAwOIE0MQtzgtHQwACEDiViJ4lor1ExM3c+y0kLxPR6UR0duPOHLQgAAEIrJgAmrgVo8XAEICADAXWEtELRKQlonOI6I0FOW4koqeJ6CUiOkOG+SMlCECgiwTQxHVRMRAKBCAAAQhAAAIQaFcATVy7UjgOAhCAAAQgAAEIdJEAmrguKgZCgQAEIAABCEAAAu0KoIlrVwrHQQACEIAABCAAgS4SQBPXRcVAKBCAAAQgAAEIQKBdATRx7UrhOAhAAAIQgAAEINBFAmjiuqgYCAUCEIAABCAAAQi0K4Amrl0pHAcBCEAAAhCAAAS6SABNXBcVA6FAAAIQgAAEIACBdgXQxLUrheMgAAEIQAACEIBAFwn8DyEH6nR4sJ/NAAAAAElFTkSuQmCC"/>
          <p:cNvSpPr>
            <a:spLocks noChangeAspect="1" noChangeArrowheads="1"/>
          </p:cNvSpPr>
          <p:nvPr/>
        </p:nvSpPr>
        <p:spPr bwMode="auto">
          <a:xfrm>
            <a:off x="155575" y="-1508125"/>
            <a:ext cx="5943600" cy="314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490745" y="2322690"/>
            <a:ext cx="4190818" cy="2586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831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1406849" y="323322"/>
            <a:ext cx="9144000" cy="620688"/>
          </a:xfrm>
        </p:spPr>
        <p:txBody>
          <a:bodyPr vert="horz" wrap="square" lIns="91440" tIns="45720" rIns="0" bIns="0" rtlCol="0" anchor="t">
            <a:noAutofit/>
          </a:bodyPr>
          <a:lstStyle/>
          <a:p>
            <a:pPr algn="ctr">
              <a:defRPr/>
            </a:pP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r>
              <a:rPr lang="ru-RU" sz="2800" b="1" dirty="0">
                <a:latin typeface="Arial" panose="020B0604020202020204" pitchFamily="34" charset="0"/>
                <a:cs typeface="Arial" panose="020B0604020202020204" pitchFamily="34" charset="0"/>
              </a:rPr>
              <a:t>-критерий для доли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ru-RU" sz="2800" b="1" dirty="0">
                <a:latin typeface="Arial" panose="020B0604020202020204" pitchFamily="34" charset="0"/>
                <a:cs typeface="Arial" panose="020B0604020202020204" pitchFamily="34" charset="0"/>
              </a:rPr>
              <a:t>асимтотический</a:t>
            </a: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). </a:t>
            </a:r>
            <a:r>
              <a:rPr lang="ru-RU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Пример</a:t>
            </a:r>
            <a:endParaRPr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Прямоугольник 22"/>
              <p:cNvSpPr/>
              <p:nvPr/>
            </p:nvSpPr>
            <p:spPr bwMode="auto">
              <a:xfrm>
                <a:off x="974352" y="941911"/>
                <a:ext cx="2781467" cy="538609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pPr>
                  <a:spcAft>
                    <a:spcPts val="180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, …, 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𝑛</m:t>
                          </m:r>
                        </m:sub>
                      </m:sSub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∼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𝑖𝑖𝑑</m:t>
                      </m:r>
                      <m:r>
                        <a:rPr lang="ru-RU" sz="20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𝐵𝑒𝑟𝑛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𝑝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)  </m:t>
                      </m:r>
                    </m:oMath>
                  </m:oMathPara>
                </a14:m>
                <a:endParaRPr lang="ru-RU" sz="2000" dirty="0">
                  <a:solidFill>
                    <a:srgbClr val="28516A"/>
                  </a:solidFill>
                </a:endParaRPr>
              </a:p>
            </p:txBody>
          </p:sp>
        </mc:Choice>
        <mc:Fallback xmlns="">
          <p:sp>
            <p:nvSpPr>
              <p:cNvPr id="23" name="Прямоугольник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74352" y="941911"/>
                <a:ext cx="2781467" cy="538609"/>
              </a:xfrm>
              <a:prstGeom prst="rect">
                <a:avLst/>
              </a:prstGeom>
              <a:blipFill rotWithShape="0">
                <a:blip r:embed="rId2"/>
                <a:stretch>
                  <a:fillRect l="-2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Объект 5"/>
              <p:cNvSpPr txBox="1"/>
              <p:nvPr/>
            </p:nvSpPr>
            <p:spPr bwMode="auto">
              <a:xfrm>
                <a:off x="974352" y="1483759"/>
                <a:ext cx="1656184" cy="478365"/>
              </a:xfrm>
              <a:prstGeom prst="rect">
                <a:avLst/>
              </a:prstGeom>
            </p:spPr>
            <p:txBody>
              <a:bodyPr vert="horz" lIns="0" tIns="0" rIns="0" bIns="0" rtlCol="0">
                <a:noAutofit/>
              </a:bodyPr>
              <a:lstStyle>
                <a:lvl1pPr marL="342900" indent="-342900" algn="l" defTabSz="914400">
                  <a:spcBef>
                    <a:spcPts val="0"/>
                  </a:spcBef>
                  <a:buFont typeface="Arial"/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>
                  <a:spcBef>
                    <a:spcPts val="0"/>
                  </a:spcBef>
                  <a:buFont typeface="Arial"/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>
                  <a:spcBef>
                    <a:spcPts val="0"/>
                  </a:spcBef>
                  <a:buFont typeface="Arial"/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>
                  <a:spcBef>
                    <a:spcPts val="0"/>
                  </a:spcBef>
                  <a:buFont typeface="Arial"/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>
                  <a:spcBef>
                    <a:spcPts val="0"/>
                  </a:spcBef>
                  <a:buFont typeface="Arial"/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>
                  <a:spcBef>
                    <a:spcPts val="0"/>
                  </a:spcBef>
                  <a:buFont typeface="Arial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>
                  <a:spcBef>
                    <a:spcPts val="0"/>
                  </a:spcBef>
                  <a:buFont typeface="Arial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>
                  <a:spcBef>
                    <a:spcPts val="0"/>
                  </a:spcBef>
                  <a:buFont typeface="Arial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>
                  <a:spcBef>
                    <a:spcPts val="0"/>
                  </a:spcBef>
                  <a:buFont typeface="Arial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spcAft>
                    <a:spcPts val="1800"/>
                  </a:spcAft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/>
                        </a:rPr>
                        <m:t>: </m:t>
                      </m:r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𝑝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/>
                          <a:cs typeface="Cambria Math"/>
                        </a:rPr>
                        <m:t>0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/>
                          <a:cs typeface="Cambria Math"/>
                        </a:rPr>
                        <m:t>.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/>
                          <a:cs typeface="Cambria Math"/>
                        </a:rPr>
                        <m:t>5</m:t>
                      </m:r>
                    </m:oMath>
                  </m:oMathPara>
                </a14:m>
                <a:endParaRPr lang="ru-RU" sz="2000" dirty="0">
                  <a:solidFill>
                    <a:srgbClr val="28516A"/>
                  </a:solidFill>
                </a:endParaRPr>
              </a:p>
              <a:p>
                <a:pPr marL="0" indent="0">
                  <a:spcAft>
                    <a:spcPts val="1800"/>
                  </a:spcAft>
                  <a:buNone/>
                  <a:defRPr/>
                </a:pPr>
                <a:endParaRPr lang="en-US" sz="2400" dirty="0">
                  <a:solidFill>
                    <a:srgbClr val="28516A"/>
                  </a:solidFill>
                </a:endParaRPr>
              </a:p>
            </p:txBody>
          </p:sp>
        </mc:Choice>
        <mc:Fallback xmlns="">
          <p:sp>
            <p:nvSpPr>
              <p:cNvPr id="24" name="Объект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74352" y="1483759"/>
                <a:ext cx="1656184" cy="47836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Объект 5"/>
              <p:cNvSpPr txBox="1"/>
              <p:nvPr/>
            </p:nvSpPr>
            <p:spPr bwMode="auto">
              <a:xfrm>
                <a:off x="987657" y="1970812"/>
                <a:ext cx="1656186" cy="478365"/>
              </a:xfrm>
              <a:prstGeom prst="rect">
                <a:avLst/>
              </a:prstGeom>
            </p:spPr>
            <p:txBody>
              <a:bodyPr vert="horz" lIns="0" tIns="0" rIns="0" bIns="0" rtlCol="0">
                <a:noAutofit/>
              </a:bodyPr>
              <a:lstStyle>
                <a:lvl1pPr marL="342900" indent="-342900" algn="l" defTabSz="914400">
                  <a:spcBef>
                    <a:spcPts val="0"/>
                  </a:spcBef>
                  <a:buFont typeface="Arial"/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>
                  <a:spcBef>
                    <a:spcPts val="0"/>
                  </a:spcBef>
                  <a:buFont typeface="Arial"/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>
                  <a:spcBef>
                    <a:spcPts val="0"/>
                  </a:spcBef>
                  <a:buFont typeface="Arial"/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>
                  <a:spcBef>
                    <a:spcPts val="0"/>
                  </a:spcBef>
                  <a:buFont typeface="Arial"/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>
                  <a:spcBef>
                    <a:spcPts val="0"/>
                  </a:spcBef>
                  <a:buFont typeface="Arial"/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>
                  <a:spcBef>
                    <a:spcPts val="0"/>
                  </a:spcBef>
                  <a:buFont typeface="Arial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>
                  <a:spcBef>
                    <a:spcPts val="0"/>
                  </a:spcBef>
                  <a:buFont typeface="Arial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>
                  <a:spcBef>
                    <a:spcPts val="0"/>
                  </a:spcBef>
                  <a:buFont typeface="Arial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>
                  <a:spcBef>
                    <a:spcPts val="0"/>
                  </a:spcBef>
                  <a:buFont typeface="Arial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spcAft>
                    <a:spcPts val="1800"/>
                  </a:spcAft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𝑎</m:t>
                          </m:r>
                        </m:sub>
                      </m:sSub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/>
                        </a:rPr>
                        <m:t>: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/>
                        </a:rPr>
                        <m:t>𝑝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/>
                          <a:cs typeface="Cambria Math"/>
                        </a:rPr>
                        <m:t>0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/>
                          <a:cs typeface="Cambria Math"/>
                        </a:rPr>
                        <m:t>.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/>
                          <a:cs typeface="Cambria Math"/>
                        </a:rPr>
                        <m:t>5</m:t>
                      </m:r>
                    </m:oMath>
                  </m:oMathPara>
                </a14:m>
                <a:endParaRPr lang="ru-RU" sz="2000" dirty="0">
                  <a:solidFill>
                    <a:srgbClr val="28516A"/>
                  </a:solidFill>
                </a:endParaRPr>
              </a:p>
            </p:txBody>
          </p:sp>
        </mc:Choice>
        <mc:Fallback xmlns="">
          <p:sp>
            <p:nvSpPr>
              <p:cNvPr id="25" name="Объект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87657" y="1970812"/>
                <a:ext cx="1656186" cy="47836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Объект 5"/>
              <p:cNvSpPr txBox="1"/>
              <p:nvPr/>
            </p:nvSpPr>
            <p:spPr bwMode="auto">
              <a:xfrm>
                <a:off x="2139450" y="2762495"/>
                <a:ext cx="1175252" cy="968630"/>
              </a:xfrm>
              <a:prstGeom prst="rect">
                <a:avLst/>
              </a:prstGeom>
            </p:spPr>
            <p:txBody>
              <a:bodyPr vert="horz" lIns="0" tIns="0" rIns="0" bIns="0" rtlCol="0">
                <a:noAutofit/>
              </a:bodyPr>
              <a:lstStyle>
                <a:lvl1pPr marL="342900" indent="-342900" algn="l" defTabSz="914400">
                  <a:spcBef>
                    <a:spcPts val="0"/>
                  </a:spcBef>
                  <a:buFont typeface="Arial"/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>
                  <a:spcBef>
                    <a:spcPts val="0"/>
                  </a:spcBef>
                  <a:buFont typeface="Arial"/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>
                  <a:spcBef>
                    <a:spcPts val="0"/>
                  </a:spcBef>
                  <a:buFont typeface="Arial"/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>
                  <a:spcBef>
                    <a:spcPts val="0"/>
                  </a:spcBef>
                  <a:buFont typeface="Arial"/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>
                  <a:spcBef>
                    <a:spcPts val="0"/>
                  </a:spcBef>
                  <a:buFont typeface="Arial"/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>
                  <a:spcBef>
                    <a:spcPts val="0"/>
                  </a:spcBef>
                  <a:buFont typeface="Arial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>
                  <a:spcBef>
                    <a:spcPts val="0"/>
                  </a:spcBef>
                  <a:buFont typeface="Arial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>
                  <a:spcBef>
                    <a:spcPts val="0"/>
                  </a:spcBef>
                  <a:buFont typeface="Arial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>
                  <a:spcBef>
                    <a:spcPts val="0"/>
                  </a:spcBef>
                  <a:buFont typeface="Arial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  <a:defRPr/>
                </a:pPr>
                <a14:m>
                  <m:oMath xmlns:m="http://schemas.openxmlformats.org/officeDocument/2006/math">
                    <m:r>
                      <a:rPr lang="en-US" sz="20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  <m:r>
                      <a:rPr lang="en-US" sz="20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 </m:t>
                    </m:r>
                    <m:r>
                      <a:rPr lang="en-US" sz="20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0.7</a:t>
                </a: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/>
                            <a:cs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000" dirty="0" smtClean="0">
                    <a:solidFill>
                      <a:srgbClr val="28516A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0.5</a:t>
                </a: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  <a:defRPr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0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100</a:t>
                </a:r>
              </a:p>
              <a:p>
                <a:pPr marL="0" indent="0">
                  <a:spcAft>
                    <a:spcPts val="1800"/>
                  </a:spcAft>
                  <a:buNone/>
                  <a:defRPr/>
                </a:pPr>
                <a:endParaRPr lang="en-US" sz="2000" dirty="0">
                  <a:solidFill>
                    <a:srgbClr val="28516A"/>
                  </a:solidFill>
                </a:endParaRPr>
              </a:p>
              <a:p>
                <a:pPr marL="0" indent="0">
                  <a:spcAft>
                    <a:spcPts val="1800"/>
                  </a:spcAft>
                  <a:buNone/>
                  <a:defRPr/>
                </a:pPr>
                <a:endParaRPr lang="ru-RU" sz="2000" dirty="0">
                  <a:solidFill>
                    <a:srgbClr val="28516A"/>
                  </a:solidFill>
                </a:endParaRPr>
              </a:p>
            </p:txBody>
          </p:sp>
        </mc:Choice>
        <mc:Fallback xmlns="">
          <p:sp>
            <p:nvSpPr>
              <p:cNvPr id="41" name="Объект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39450" y="2762495"/>
                <a:ext cx="1175252" cy="968630"/>
              </a:xfrm>
              <a:prstGeom prst="rect">
                <a:avLst/>
              </a:prstGeom>
              <a:blipFill rotWithShape="0">
                <a:blip r:embed="rId6"/>
                <a:stretch>
                  <a:fillRect l="-13472" t="-8176" b="-10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/>
          <p:cNvSpPr/>
          <p:nvPr/>
        </p:nvSpPr>
        <p:spPr>
          <a:xfrm>
            <a:off x="2643842" y="1436053"/>
            <a:ext cx="916736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Доля студентов с улучшенной памятью после нового метода обучения равна </a:t>
            </a:r>
            <a:r>
              <a:rPr 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ru-RU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0%.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453446" y="1888351"/>
            <a:ext cx="954815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/>
            <a:r>
              <a:rPr lang="ru-RU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Доля </a:t>
            </a:r>
            <a:r>
              <a:rPr lang="ru-RU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студентов с улучшенной памятью после нового метода обучения больше </a:t>
            </a:r>
            <a:r>
              <a:rPr 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ru-RU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0%.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Прямоугольник 21"/>
              <p:cNvSpPr/>
              <p:nvPr/>
            </p:nvSpPr>
            <p:spPr bwMode="auto">
              <a:xfrm>
                <a:off x="4669714" y="2670194"/>
                <a:ext cx="5115620" cy="1060931"/>
              </a:xfrm>
              <a:prstGeom prst="rect">
                <a:avLst/>
              </a:prstGeom>
              <a:grp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𝑧</m:t>
                      </m:r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fPr>
                        <m:num>
                          <m:acc>
                            <m:accPr>
                              <m:chr m:val="̂"/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/>
                                  <a:cs typeface="Cambria Math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𝑝</m:t>
                              </m:r>
                            </m:e>
                          </m:acc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/>
                                  <a:cs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/>
                                  <a:cs typeface="Cambria Math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  <a:cs typeface="Cambria Math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/>
                                          <a:cs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 (</m:t>
                                  </m:r>
                                  <m: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1</m:t>
                                  </m:r>
                                  <m: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/>
                                          <a:cs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rad>
                        </m:den>
                      </m:f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Прямоугольник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69714" y="2670194"/>
                <a:ext cx="5115620" cy="1060931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3637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m="http://schemas.openxmlformats.org/officeDocument/2006/math" xmlns:w="http://schemas.openxmlformats.org/wordprocessingml/2006/main"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1406849" y="323322"/>
            <a:ext cx="9144000" cy="620688"/>
          </a:xfrm>
        </p:spPr>
        <p:txBody>
          <a:bodyPr vert="horz" wrap="square" lIns="91440" tIns="45720" rIns="0" bIns="0" rtlCol="0" anchor="t">
            <a:noAutofit/>
          </a:bodyPr>
          <a:lstStyle/>
          <a:p>
            <a:pPr algn="ctr">
              <a:defRPr/>
            </a:pP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r>
              <a:rPr lang="ru-RU" sz="2800" b="1" dirty="0">
                <a:latin typeface="Arial" panose="020B0604020202020204" pitchFamily="34" charset="0"/>
                <a:cs typeface="Arial" panose="020B0604020202020204" pitchFamily="34" charset="0"/>
              </a:rPr>
              <a:t>-критерий для доли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ru-RU" sz="2800" b="1" dirty="0">
                <a:latin typeface="Arial" panose="020B0604020202020204" pitchFamily="34" charset="0"/>
                <a:cs typeface="Arial" panose="020B0604020202020204" pitchFamily="34" charset="0"/>
              </a:rPr>
              <a:t>асимтотический</a:t>
            </a: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). </a:t>
            </a:r>
            <a:r>
              <a:rPr lang="ru-RU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Пример</a:t>
            </a:r>
            <a:endParaRPr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Прямоугольник 22"/>
              <p:cNvSpPr/>
              <p:nvPr/>
            </p:nvSpPr>
            <p:spPr bwMode="auto">
              <a:xfrm>
                <a:off x="974352" y="941911"/>
                <a:ext cx="2781467" cy="538609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pPr>
                  <a:spcAft>
                    <a:spcPts val="180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, …, 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𝑛</m:t>
                          </m:r>
                        </m:sub>
                      </m:sSub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∼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𝑖𝑖𝑑</m:t>
                      </m:r>
                      <m:r>
                        <a:rPr lang="ru-RU" sz="20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𝐵𝑒𝑟𝑛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𝑝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)  </m:t>
                      </m:r>
                    </m:oMath>
                  </m:oMathPara>
                </a14:m>
                <a:endParaRPr lang="ru-RU" sz="2000" dirty="0">
                  <a:solidFill>
                    <a:srgbClr val="28516A"/>
                  </a:solidFill>
                </a:endParaRPr>
              </a:p>
            </p:txBody>
          </p:sp>
        </mc:Choice>
        <mc:Fallback xmlns="">
          <p:sp>
            <p:nvSpPr>
              <p:cNvPr id="23" name="Прямоугольник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74352" y="941911"/>
                <a:ext cx="2781467" cy="538609"/>
              </a:xfrm>
              <a:prstGeom prst="rect">
                <a:avLst/>
              </a:prstGeom>
              <a:blipFill rotWithShape="0">
                <a:blip r:embed="rId2"/>
                <a:stretch>
                  <a:fillRect l="-2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Объект 5"/>
              <p:cNvSpPr txBox="1"/>
              <p:nvPr/>
            </p:nvSpPr>
            <p:spPr bwMode="auto">
              <a:xfrm>
                <a:off x="974352" y="1483759"/>
                <a:ext cx="1656184" cy="478365"/>
              </a:xfrm>
              <a:prstGeom prst="rect">
                <a:avLst/>
              </a:prstGeom>
            </p:spPr>
            <p:txBody>
              <a:bodyPr vert="horz" lIns="0" tIns="0" rIns="0" bIns="0" rtlCol="0">
                <a:noAutofit/>
              </a:bodyPr>
              <a:lstStyle>
                <a:lvl1pPr marL="342900" indent="-342900" algn="l" defTabSz="914400">
                  <a:spcBef>
                    <a:spcPts val="0"/>
                  </a:spcBef>
                  <a:buFont typeface="Arial"/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>
                  <a:spcBef>
                    <a:spcPts val="0"/>
                  </a:spcBef>
                  <a:buFont typeface="Arial"/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>
                  <a:spcBef>
                    <a:spcPts val="0"/>
                  </a:spcBef>
                  <a:buFont typeface="Arial"/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>
                  <a:spcBef>
                    <a:spcPts val="0"/>
                  </a:spcBef>
                  <a:buFont typeface="Arial"/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>
                  <a:spcBef>
                    <a:spcPts val="0"/>
                  </a:spcBef>
                  <a:buFont typeface="Arial"/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>
                  <a:spcBef>
                    <a:spcPts val="0"/>
                  </a:spcBef>
                  <a:buFont typeface="Arial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>
                  <a:spcBef>
                    <a:spcPts val="0"/>
                  </a:spcBef>
                  <a:buFont typeface="Arial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>
                  <a:spcBef>
                    <a:spcPts val="0"/>
                  </a:spcBef>
                  <a:buFont typeface="Arial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>
                  <a:spcBef>
                    <a:spcPts val="0"/>
                  </a:spcBef>
                  <a:buFont typeface="Arial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spcAft>
                    <a:spcPts val="1800"/>
                  </a:spcAft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/>
                        </a:rPr>
                        <m:t>: </m:t>
                      </m:r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𝑝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/>
                          <a:cs typeface="Cambria Math"/>
                        </a:rPr>
                        <m:t>0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/>
                          <a:cs typeface="Cambria Math"/>
                        </a:rPr>
                        <m:t>.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/>
                          <a:cs typeface="Cambria Math"/>
                        </a:rPr>
                        <m:t>5</m:t>
                      </m:r>
                    </m:oMath>
                  </m:oMathPara>
                </a14:m>
                <a:endParaRPr lang="ru-RU" sz="2000" dirty="0">
                  <a:solidFill>
                    <a:srgbClr val="28516A"/>
                  </a:solidFill>
                </a:endParaRPr>
              </a:p>
              <a:p>
                <a:pPr marL="0" indent="0">
                  <a:spcAft>
                    <a:spcPts val="1800"/>
                  </a:spcAft>
                  <a:buNone/>
                  <a:defRPr/>
                </a:pPr>
                <a:endParaRPr lang="en-US" sz="2400" dirty="0">
                  <a:solidFill>
                    <a:srgbClr val="28516A"/>
                  </a:solidFill>
                </a:endParaRPr>
              </a:p>
            </p:txBody>
          </p:sp>
        </mc:Choice>
        <mc:Fallback xmlns="">
          <p:sp>
            <p:nvSpPr>
              <p:cNvPr id="24" name="Объект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74352" y="1483759"/>
                <a:ext cx="1656184" cy="47836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Объект 5"/>
              <p:cNvSpPr txBox="1"/>
              <p:nvPr/>
            </p:nvSpPr>
            <p:spPr bwMode="auto">
              <a:xfrm>
                <a:off x="987657" y="1970812"/>
                <a:ext cx="1656186" cy="478365"/>
              </a:xfrm>
              <a:prstGeom prst="rect">
                <a:avLst/>
              </a:prstGeom>
            </p:spPr>
            <p:txBody>
              <a:bodyPr vert="horz" lIns="0" tIns="0" rIns="0" bIns="0" rtlCol="0">
                <a:noAutofit/>
              </a:bodyPr>
              <a:lstStyle>
                <a:lvl1pPr marL="342900" indent="-342900" algn="l" defTabSz="914400">
                  <a:spcBef>
                    <a:spcPts val="0"/>
                  </a:spcBef>
                  <a:buFont typeface="Arial"/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>
                  <a:spcBef>
                    <a:spcPts val="0"/>
                  </a:spcBef>
                  <a:buFont typeface="Arial"/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>
                  <a:spcBef>
                    <a:spcPts val="0"/>
                  </a:spcBef>
                  <a:buFont typeface="Arial"/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>
                  <a:spcBef>
                    <a:spcPts val="0"/>
                  </a:spcBef>
                  <a:buFont typeface="Arial"/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>
                  <a:spcBef>
                    <a:spcPts val="0"/>
                  </a:spcBef>
                  <a:buFont typeface="Arial"/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>
                  <a:spcBef>
                    <a:spcPts val="0"/>
                  </a:spcBef>
                  <a:buFont typeface="Arial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>
                  <a:spcBef>
                    <a:spcPts val="0"/>
                  </a:spcBef>
                  <a:buFont typeface="Arial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>
                  <a:spcBef>
                    <a:spcPts val="0"/>
                  </a:spcBef>
                  <a:buFont typeface="Arial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>
                  <a:spcBef>
                    <a:spcPts val="0"/>
                  </a:spcBef>
                  <a:buFont typeface="Arial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spcAft>
                    <a:spcPts val="1800"/>
                  </a:spcAft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𝑎</m:t>
                          </m:r>
                        </m:sub>
                      </m:sSub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/>
                        </a:rPr>
                        <m:t>: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/>
                        </a:rPr>
                        <m:t>𝑝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/>
                          <a:cs typeface="Cambria Math"/>
                        </a:rPr>
                        <m:t>0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/>
                          <a:cs typeface="Cambria Math"/>
                        </a:rPr>
                        <m:t>.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/>
                          <a:cs typeface="Cambria Math"/>
                        </a:rPr>
                        <m:t>5</m:t>
                      </m:r>
                    </m:oMath>
                  </m:oMathPara>
                </a14:m>
                <a:endParaRPr lang="ru-RU" sz="2000" dirty="0">
                  <a:solidFill>
                    <a:srgbClr val="28516A"/>
                  </a:solidFill>
                </a:endParaRPr>
              </a:p>
            </p:txBody>
          </p:sp>
        </mc:Choice>
        <mc:Fallback xmlns="">
          <p:sp>
            <p:nvSpPr>
              <p:cNvPr id="25" name="Объект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87657" y="1970812"/>
                <a:ext cx="1656186" cy="47836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7" name="Рисунок 26" descr="Флажок с крестиком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>
            <a:off x="2727076" y="3747959"/>
            <a:ext cx="914400" cy="9144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1" name="Объект 5"/>
              <p:cNvSpPr txBox="1"/>
              <p:nvPr/>
            </p:nvSpPr>
            <p:spPr bwMode="auto">
              <a:xfrm>
                <a:off x="2139450" y="2762495"/>
                <a:ext cx="1175252" cy="968630"/>
              </a:xfrm>
              <a:prstGeom prst="rect">
                <a:avLst/>
              </a:prstGeom>
            </p:spPr>
            <p:txBody>
              <a:bodyPr vert="horz" lIns="0" tIns="0" rIns="0" bIns="0" rtlCol="0">
                <a:noAutofit/>
              </a:bodyPr>
              <a:lstStyle>
                <a:lvl1pPr marL="342900" indent="-342900" algn="l" defTabSz="914400">
                  <a:spcBef>
                    <a:spcPts val="0"/>
                  </a:spcBef>
                  <a:buFont typeface="Arial"/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>
                  <a:spcBef>
                    <a:spcPts val="0"/>
                  </a:spcBef>
                  <a:buFont typeface="Arial"/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>
                  <a:spcBef>
                    <a:spcPts val="0"/>
                  </a:spcBef>
                  <a:buFont typeface="Arial"/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>
                  <a:spcBef>
                    <a:spcPts val="0"/>
                  </a:spcBef>
                  <a:buFont typeface="Arial"/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>
                  <a:spcBef>
                    <a:spcPts val="0"/>
                  </a:spcBef>
                  <a:buFont typeface="Arial"/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>
                  <a:spcBef>
                    <a:spcPts val="0"/>
                  </a:spcBef>
                  <a:buFont typeface="Arial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>
                  <a:spcBef>
                    <a:spcPts val="0"/>
                  </a:spcBef>
                  <a:buFont typeface="Arial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>
                  <a:spcBef>
                    <a:spcPts val="0"/>
                  </a:spcBef>
                  <a:buFont typeface="Arial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>
                  <a:spcBef>
                    <a:spcPts val="0"/>
                  </a:spcBef>
                  <a:buFont typeface="Arial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  <a:defRPr/>
                </a:pPr>
                <a14:m>
                  <m:oMath xmlns:m="http://schemas.openxmlformats.org/officeDocument/2006/math">
                    <m:r>
                      <a:rPr lang="en-US" sz="20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  <m:r>
                      <a:rPr lang="en-US" sz="20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 </m:t>
                    </m:r>
                    <m:r>
                      <a:rPr lang="en-US" sz="20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0.7</a:t>
                </a: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/>
                            <a:cs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000" dirty="0" smtClean="0">
                    <a:solidFill>
                      <a:srgbClr val="28516A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0.5</a:t>
                </a: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  <a:defRPr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0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100</a:t>
                </a:r>
              </a:p>
              <a:p>
                <a:pPr marL="0" indent="0">
                  <a:spcAft>
                    <a:spcPts val="1800"/>
                  </a:spcAft>
                  <a:buNone/>
                  <a:defRPr/>
                </a:pPr>
                <a:endParaRPr lang="en-US" sz="2000" dirty="0">
                  <a:solidFill>
                    <a:srgbClr val="28516A"/>
                  </a:solidFill>
                </a:endParaRPr>
              </a:p>
              <a:p>
                <a:pPr marL="0" indent="0">
                  <a:spcAft>
                    <a:spcPts val="1800"/>
                  </a:spcAft>
                  <a:buNone/>
                  <a:defRPr/>
                </a:pPr>
                <a:endParaRPr lang="ru-RU" sz="2000" dirty="0">
                  <a:solidFill>
                    <a:srgbClr val="28516A"/>
                  </a:solidFill>
                </a:endParaRPr>
              </a:p>
            </p:txBody>
          </p:sp>
        </mc:Choice>
        <mc:Fallback xmlns="">
          <p:sp>
            <p:nvSpPr>
              <p:cNvPr id="41" name="Объект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39450" y="2762495"/>
                <a:ext cx="1175252" cy="968630"/>
              </a:xfrm>
              <a:prstGeom prst="rect">
                <a:avLst/>
              </a:prstGeom>
              <a:blipFill rotWithShape="0">
                <a:blip r:embed="rId6"/>
                <a:stretch>
                  <a:fillRect l="-13472" t="-8176" b="-10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Прямоугольник 21"/>
              <p:cNvSpPr/>
              <p:nvPr/>
            </p:nvSpPr>
            <p:spPr bwMode="auto">
              <a:xfrm>
                <a:off x="5435229" y="2778348"/>
                <a:ext cx="5115620" cy="797654"/>
              </a:xfrm>
              <a:prstGeom prst="rect">
                <a:avLst/>
              </a:prstGeom>
              <a:grp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tx1"/>
                        </a:solidFill>
                        <a:latin typeface="Cambria Math"/>
                      </a:rPr>
                      <m:t>𝑧</m:t>
                    </m:r>
                    <m:r>
                      <a:rPr lang="en-US" sz="2000" i="1" smtClean="0">
                        <a:solidFill>
                          <a:schemeClr val="tx1"/>
                        </a:solidFill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  <a:cs typeface="Cambria Math"/>
                          </a:rPr>
                        </m:ctrlPr>
                      </m:fPr>
                      <m:num>
                        <m:acc>
                          <m:accPr>
                            <m:chr m:val="̂"/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/>
                                <a:cs typeface="Cambria Math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𝑝</m:t>
                            </m:r>
                          </m:e>
                        </m:acc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/>
                                <a:cs typeface="Cambria Math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num>
                      <m:den>
                        <m:rad>
                          <m:radPr>
                            <m:degHide m:val="on"/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/>
                                <a:cs typeface="Cambria Math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/>
                                    <a:cs typeface="Cambria Math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/>
                                        <a:cs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 (</m:t>
                                </m:r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/>
                                        <a:cs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)</m:t>
                                </m:r>
                              </m:num>
                              <m:den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𝑛</m:t>
                                </m:r>
                              </m:den>
                            </m:f>
                          </m:e>
                        </m:rad>
                      </m:den>
                    </m:f>
                    <m:r>
                      <a:rPr lang="en-US" sz="20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/>
                            <a:cs typeface="Cambria Math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/>
                            <a:cs typeface="Cambria Math"/>
                          </a:rPr>
                          <m:t>0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/>
                            <a:cs typeface="Cambria Math"/>
                          </a:rPr>
                          <m:t>.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/>
                            <a:cs typeface="Cambria Math"/>
                          </a:rPr>
                          <m:t>7</m:t>
                        </m:r>
                        <m:r>
                          <a:rPr lang="en-US" sz="2000" i="1">
                            <a:latin typeface="Cambria Math"/>
                          </a:rPr>
                          <m:t>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/>
                                <a:cs typeface="Cambria Math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/>
                                    <a:cs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/>
                                    <a:cs typeface="Cambria Math"/>
                                  </a:rPr>
                                  <m:t>0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/>
                                    <a:cs typeface="Cambria Math"/>
                                  </a:rPr>
                                  <m:t>.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/>
                                    <a:cs typeface="Cambria Math"/>
                                  </a:rPr>
                                  <m:t>5</m:t>
                                </m:r>
                                <m:r>
                                  <a:rPr lang="en-US" sz="2000" i="1">
                                    <a:latin typeface="Cambria Math"/>
                                  </a:rPr>
                                  <m:t> (</m:t>
                                </m:r>
                                <m:r>
                                  <a:rPr lang="en-US" sz="2000" i="1">
                                    <a:latin typeface="Cambria Math"/>
                                  </a:rPr>
                                  <m:t>1</m:t>
                                </m:r>
                                <m:r>
                                  <a:rPr lang="en-US" sz="2000" i="1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/>
                                    <a:cs typeface="Cambria Math"/>
                                  </a:rPr>
                                  <m:t>0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/>
                                    <a:cs typeface="Cambria Math"/>
                                  </a:rPr>
                                  <m:t>.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/>
                                    <a:cs typeface="Cambria Math"/>
                                  </a:rPr>
                                  <m:t>5</m:t>
                                </m:r>
                                <m:r>
                                  <a:rPr lang="en-US" sz="2000" i="1">
                                    <a:latin typeface="Cambria Math"/>
                                  </a:rPr>
                                  <m:t>)</m:t>
                                </m:r>
                              </m:num>
                              <m:den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100</m:t>
                                </m:r>
                              </m:den>
                            </m:f>
                          </m:e>
                        </m:rad>
                      </m:den>
                    </m:f>
                  </m:oMath>
                </a14:m>
                <a:r>
                  <a:rPr lang="en-US" sz="2000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/>
                            <a:cs typeface="Cambria Math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/>
                            <a:cs typeface="Cambria Math"/>
                          </a:rPr>
                          <m:t>0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/>
                            <a:cs typeface="Cambria Math"/>
                          </a:rPr>
                          <m:t>.</m:t>
                        </m:r>
                        <m:r>
                          <a:rPr lang="en-GB" sz="2000" b="0" i="1" smtClean="0">
                            <a:latin typeface="Cambria Math" panose="02040503050406030204" pitchFamily="18" charset="0"/>
                            <a:ea typeface="Cambria Math"/>
                            <a:cs typeface="Cambria Math"/>
                          </a:rPr>
                          <m:t>2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/>
                                <a:cs typeface="Cambria Math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/>
                                    <a:cs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/>
                                    <a:cs typeface="Cambria Math"/>
                                  </a:rPr>
                                  <m:t>0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/>
                                    <a:cs typeface="Cambria Math"/>
                                  </a:rPr>
                                  <m:t>.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/>
                                    <a:cs typeface="Cambria Math"/>
                                  </a:rPr>
                                  <m:t>25</m:t>
                                </m:r>
                              </m:num>
                              <m:den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100</m:t>
                                </m:r>
                              </m:den>
                            </m:f>
                          </m:e>
                        </m:rad>
                      </m:den>
                    </m:f>
                  </m:oMath>
                </a14:m>
                <a:r>
                  <a:rPr lang="en-US" sz="2000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/>
                            <a:cs typeface="Cambria Math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  <a:ea typeface="Cambria Math"/>
                            <a:cs typeface="Cambria Math"/>
                          </a:rPr>
                          <m:t>0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/>
                            <a:cs typeface="Cambria Math"/>
                          </a:rPr>
                          <m:t>.</m:t>
                        </m:r>
                        <m:r>
                          <a:rPr lang="en-GB" sz="2000" b="0" i="0" smtClean="0">
                            <a:latin typeface="Cambria Math" panose="02040503050406030204" pitchFamily="18" charset="0"/>
                            <a:ea typeface="Cambria Math"/>
                            <a:cs typeface="Cambria Math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  <a:ea typeface="Cambria Math"/>
                            <a:cs typeface="Cambria Math"/>
                          </a:rPr>
                          <m:t>x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/>
                            <a:cs typeface="Cambria Math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/>
                            <a:cs typeface="Cambria Math"/>
                          </a:rPr>
                          <m:t>10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/>
                            <a:cs typeface="Cambria Math"/>
                          </a:rPr>
                          <m:t>0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/>
                            <a:cs typeface="Cambria Math"/>
                          </a:rPr>
                          <m:t>.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/>
                            <a:cs typeface="Cambria Math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sz="2000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=</m:t>
                    </m:r>
                    <m:r>
                      <a:rPr lang="en-GB" sz="2000" b="0" i="1" smtClean="0">
                        <a:latin typeface="Cambria Math" panose="02040503050406030204" pitchFamily="18" charset="0"/>
                        <a:ea typeface="Cambria Math"/>
                        <a:cs typeface="Cambria Math"/>
                      </a:rPr>
                      <m:t>4</m:t>
                    </m:r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Прямоугольник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435229" y="2778348"/>
                <a:ext cx="5115620" cy="797654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/>
          <p:cNvSpPr/>
          <p:nvPr/>
        </p:nvSpPr>
        <p:spPr>
          <a:xfrm>
            <a:off x="2643842" y="1436053"/>
            <a:ext cx="916736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Доля студентов с улучшенной памятью после нового метода обучения равна </a:t>
            </a:r>
            <a:r>
              <a:rPr 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ru-RU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0%.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453446" y="1888351"/>
            <a:ext cx="954815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/>
            <a:r>
              <a:rPr lang="ru-RU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Доля </a:t>
            </a:r>
            <a:r>
              <a:rPr lang="ru-RU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студентов с улучшенной памятью после нового метода обучения больше </a:t>
            </a:r>
            <a:r>
              <a:rPr 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ru-RU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0%.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41476" y="3747959"/>
            <a:ext cx="4742342" cy="2931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495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m="http://schemas.openxmlformats.org/officeDocument/2006/math" xmlns:w="http://schemas.openxmlformats.org/wordprocessingml/2006/main"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1406849" y="323322"/>
            <a:ext cx="9144000" cy="620688"/>
          </a:xfrm>
        </p:spPr>
        <p:txBody>
          <a:bodyPr vert="horz" wrap="square" lIns="91440" tIns="45720" rIns="0" bIns="0" rtlCol="0" anchor="t">
            <a:noAutofit/>
          </a:bodyPr>
          <a:lstStyle/>
          <a:p>
            <a:pPr algn="ctr">
              <a:defRPr/>
            </a:pPr>
            <a:r>
              <a:rPr lang="ru-RU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Точный критерий для </a:t>
            </a:r>
            <a:r>
              <a:rPr lang="ru-RU" sz="2800" b="1" dirty="0">
                <a:latin typeface="Arial" panose="020B0604020202020204" pitchFamily="34" charset="0"/>
                <a:cs typeface="Arial" panose="020B0604020202020204" pitchFamily="34" charset="0"/>
              </a:rPr>
              <a:t>доли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Прямоугольник 22"/>
              <p:cNvSpPr/>
              <p:nvPr/>
            </p:nvSpPr>
            <p:spPr bwMode="auto">
              <a:xfrm>
                <a:off x="974352" y="941911"/>
                <a:ext cx="2781467" cy="538609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pPr>
                  <a:spcAft>
                    <a:spcPts val="180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, …, 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𝑛</m:t>
                          </m:r>
                        </m:sub>
                      </m:sSub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∼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𝑖𝑖𝑑</m:t>
                      </m:r>
                      <m:r>
                        <a:rPr lang="ru-RU" sz="20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𝐵𝑒𝑟𝑛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𝑝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)  </m:t>
                      </m:r>
                    </m:oMath>
                  </m:oMathPara>
                </a14:m>
                <a:endParaRPr lang="ru-RU" sz="2000" dirty="0">
                  <a:solidFill>
                    <a:srgbClr val="28516A"/>
                  </a:solidFill>
                </a:endParaRPr>
              </a:p>
            </p:txBody>
          </p:sp>
        </mc:Choice>
        <mc:Fallback xmlns="">
          <p:sp>
            <p:nvSpPr>
              <p:cNvPr id="23" name="Прямоугольник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74352" y="941911"/>
                <a:ext cx="2781467" cy="538609"/>
              </a:xfrm>
              <a:prstGeom prst="rect">
                <a:avLst/>
              </a:prstGeom>
              <a:blipFill rotWithShape="0">
                <a:blip r:embed="rId2"/>
                <a:stretch>
                  <a:fillRect l="-2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Объект 5"/>
              <p:cNvSpPr txBox="1"/>
              <p:nvPr/>
            </p:nvSpPr>
            <p:spPr bwMode="auto">
              <a:xfrm>
                <a:off x="885746" y="3323763"/>
                <a:ext cx="1656184" cy="478365"/>
              </a:xfrm>
              <a:prstGeom prst="rect">
                <a:avLst/>
              </a:prstGeom>
            </p:spPr>
            <p:txBody>
              <a:bodyPr vert="horz" lIns="0" tIns="0" rIns="0" bIns="0" rtlCol="0">
                <a:noAutofit/>
              </a:bodyPr>
              <a:lstStyle>
                <a:lvl1pPr marL="342900" indent="-342900" algn="l" defTabSz="914400">
                  <a:spcBef>
                    <a:spcPts val="0"/>
                  </a:spcBef>
                  <a:buFont typeface="Arial"/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>
                  <a:spcBef>
                    <a:spcPts val="0"/>
                  </a:spcBef>
                  <a:buFont typeface="Arial"/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>
                  <a:spcBef>
                    <a:spcPts val="0"/>
                  </a:spcBef>
                  <a:buFont typeface="Arial"/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>
                  <a:spcBef>
                    <a:spcPts val="0"/>
                  </a:spcBef>
                  <a:buFont typeface="Arial"/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>
                  <a:spcBef>
                    <a:spcPts val="0"/>
                  </a:spcBef>
                  <a:buFont typeface="Arial"/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>
                  <a:spcBef>
                    <a:spcPts val="0"/>
                  </a:spcBef>
                  <a:buFont typeface="Arial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>
                  <a:spcBef>
                    <a:spcPts val="0"/>
                  </a:spcBef>
                  <a:buFont typeface="Arial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>
                  <a:spcBef>
                    <a:spcPts val="0"/>
                  </a:spcBef>
                  <a:buFont typeface="Arial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>
                  <a:spcBef>
                    <a:spcPts val="0"/>
                  </a:spcBef>
                  <a:buFont typeface="Arial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spcAft>
                    <a:spcPts val="1800"/>
                  </a:spcAft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/>
                        </a:rPr>
                        <m:t>: 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/>
                        </a:rPr>
                        <m:t>𝑝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ru-RU" sz="2000" dirty="0">
                  <a:solidFill>
                    <a:srgbClr val="28516A"/>
                  </a:solidFill>
                </a:endParaRPr>
              </a:p>
              <a:p>
                <a:pPr marL="0" indent="0">
                  <a:spcAft>
                    <a:spcPts val="1800"/>
                  </a:spcAft>
                  <a:buNone/>
                  <a:defRPr/>
                </a:pPr>
                <a:endParaRPr lang="en-US" sz="2400" dirty="0">
                  <a:solidFill>
                    <a:srgbClr val="28516A"/>
                  </a:solidFill>
                </a:endParaRPr>
              </a:p>
            </p:txBody>
          </p:sp>
        </mc:Choice>
        <mc:Fallback xmlns="">
          <p:sp>
            <p:nvSpPr>
              <p:cNvPr id="24" name="Объект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85746" y="3323763"/>
                <a:ext cx="1656184" cy="47836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Объект 5"/>
              <p:cNvSpPr txBox="1"/>
              <p:nvPr/>
            </p:nvSpPr>
            <p:spPr bwMode="auto">
              <a:xfrm>
                <a:off x="896217" y="3682537"/>
                <a:ext cx="1656186" cy="478365"/>
              </a:xfrm>
              <a:prstGeom prst="rect">
                <a:avLst/>
              </a:prstGeom>
            </p:spPr>
            <p:txBody>
              <a:bodyPr vert="horz" lIns="0" tIns="0" rIns="0" bIns="0" rtlCol="0">
                <a:noAutofit/>
              </a:bodyPr>
              <a:lstStyle>
                <a:lvl1pPr marL="342900" indent="-342900" algn="l" defTabSz="914400">
                  <a:spcBef>
                    <a:spcPts val="0"/>
                  </a:spcBef>
                  <a:buFont typeface="Arial"/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>
                  <a:spcBef>
                    <a:spcPts val="0"/>
                  </a:spcBef>
                  <a:buFont typeface="Arial"/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>
                  <a:spcBef>
                    <a:spcPts val="0"/>
                  </a:spcBef>
                  <a:buFont typeface="Arial"/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>
                  <a:spcBef>
                    <a:spcPts val="0"/>
                  </a:spcBef>
                  <a:buFont typeface="Arial"/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>
                  <a:spcBef>
                    <a:spcPts val="0"/>
                  </a:spcBef>
                  <a:buFont typeface="Arial"/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>
                  <a:spcBef>
                    <a:spcPts val="0"/>
                  </a:spcBef>
                  <a:buFont typeface="Arial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>
                  <a:spcBef>
                    <a:spcPts val="0"/>
                  </a:spcBef>
                  <a:buFont typeface="Arial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>
                  <a:spcBef>
                    <a:spcPts val="0"/>
                  </a:spcBef>
                  <a:buFont typeface="Arial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>
                  <a:spcBef>
                    <a:spcPts val="0"/>
                  </a:spcBef>
                  <a:buFont typeface="Arial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spcAft>
                    <a:spcPts val="1800"/>
                  </a:spcAft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𝑎</m:t>
                          </m:r>
                        </m:sub>
                      </m:sSub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/>
                        </a:rPr>
                        <m:t>: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/>
                        </a:rPr>
                        <m:t>𝑝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/>
                        </a:rPr>
                        <m:t>≠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ru-RU" sz="2000" dirty="0">
                  <a:solidFill>
                    <a:srgbClr val="28516A"/>
                  </a:solidFill>
                </a:endParaRPr>
              </a:p>
            </p:txBody>
          </p:sp>
        </mc:Choice>
        <mc:Fallback xmlns="">
          <p:sp>
            <p:nvSpPr>
              <p:cNvPr id="25" name="Объект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96217" y="3682537"/>
                <a:ext cx="1656186" cy="47836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6" name="Рисунок 25" descr="флажок установлен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>
            <a:off x="1072189" y="3921720"/>
            <a:ext cx="914400" cy="914400"/>
          </a:xfrm>
          <a:prstGeom prst="rect">
            <a:avLst/>
          </a:prstGeom>
        </p:spPr>
      </p:pic>
      <p:pic>
        <p:nvPicPr>
          <p:cNvPr id="27" name="Рисунок 26" descr="Флажок с крестиком"/>
          <p:cNvPicPr>
            <a:picLocks noChangeAspect="1"/>
          </p:cNvPicPr>
          <p:nvPr/>
        </p:nvPicPr>
        <p:blipFill>
          <a:blip r:embed="rId6"/>
          <a:stretch/>
        </p:blipFill>
        <p:spPr bwMode="auto">
          <a:xfrm>
            <a:off x="6792908" y="3927658"/>
            <a:ext cx="914400" cy="9144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45640" y="4068838"/>
            <a:ext cx="4219072" cy="260377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98795" y="4068838"/>
            <a:ext cx="4219072" cy="2603770"/>
          </a:xfrm>
          <a:prstGeom prst="rect">
            <a:avLst/>
          </a:prstGeom>
        </p:spPr>
      </p:pic>
      <p:grpSp>
        <p:nvGrpSpPr>
          <p:cNvPr id="20" name="Группа 12"/>
          <p:cNvGrpSpPr/>
          <p:nvPr/>
        </p:nvGrpSpPr>
        <p:grpSpPr bwMode="auto">
          <a:xfrm>
            <a:off x="7944839" y="831729"/>
            <a:ext cx="3526984" cy="1514564"/>
            <a:chOff x="4719211" y="2035374"/>
            <a:chExt cx="4098839" cy="168262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Прямоугольник 21"/>
                <p:cNvSpPr/>
                <p:nvPr/>
              </p:nvSpPr>
              <p:spPr bwMode="auto">
                <a:xfrm>
                  <a:off x="5418752" y="2589634"/>
                  <a:ext cx="3358899" cy="1128362"/>
                </a:xfrm>
                <a:prstGeom prst="rect">
                  <a:avLst/>
                </a:prstGeom>
                <a:grpFill/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∼  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𝐵𝑖𝑛𝑜𝑚</m:t>
                        </m:r>
                        <m:d>
                          <m:d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/>
                                <a:cs typeface="Cambria Math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, </m:t>
                            </m:r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 </m:t>
                        </m:r>
                      </m:oMath>
                    </m:oMathPara>
                  </a14:m>
                  <a:endParaRPr lang="ru-RU" sz="2000" dirty="0" smtClean="0">
                    <a:solidFill>
                      <a:schemeClr val="tx1"/>
                    </a:solidFill>
                  </a:endParaRPr>
                </a:p>
                <a:p>
                  <a:pPr>
                    <a:defRPr/>
                  </a:pPr>
                  <a:endParaRPr lang="ru-RU" sz="2000" dirty="0" smtClean="0">
                    <a:solidFill>
                      <a:schemeClr val="tx1"/>
                    </a:solidFill>
                  </a:endParaRPr>
                </a:p>
                <a:p>
                  <a:pPr>
                    <a:defRPr/>
                  </a:pPr>
                  <a14:m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𝑋</m:t>
                      </m:r>
                    </m:oMath>
                  </a14:m>
                  <a:r>
                    <a:rPr lang="en-US" sz="2000" dirty="0">
                      <a:latin typeface="Cambria Math" panose="02040503050406030204" pitchFamily="18" charset="0"/>
                    </a:rPr>
                    <a:t> </a:t>
                  </a:r>
                  <a:r>
                    <a:rPr lang="en-GB" sz="2000" dirty="0">
                      <a:latin typeface="Cambria Math" panose="02040503050406030204" pitchFamily="18" charset="0"/>
                    </a:rPr>
                    <a:t>– </a:t>
                  </a:r>
                  <a:r>
                    <a:rPr lang="ru-RU" sz="2000" dirty="0">
                      <a:latin typeface="Cambria Math" panose="02040503050406030204" pitchFamily="18" charset="0"/>
                    </a:rPr>
                    <a:t>количество успехов</a:t>
                  </a:r>
                  <a:endParaRPr lang="en-US" sz="2000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1" name="Прямоугольник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418752" y="2589634"/>
                  <a:ext cx="3358899" cy="1128362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r="-1266" b="-95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Объект 5"/>
            <p:cNvSpPr txBox="1"/>
            <p:nvPr/>
          </p:nvSpPr>
          <p:spPr bwMode="auto">
            <a:xfrm>
              <a:off x="4719211" y="2035374"/>
              <a:ext cx="4098839" cy="414180"/>
            </a:xfrm>
            <a:prstGeom prst="rect">
              <a:avLst/>
            </a:prstGeom>
            <a:grpFill/>
          </p:spPr>
          <p:txBody>
            <a:bodyPr vert="horz" lIns="0" tIns="0" rIns="0" bIns="0" rtlCol="0" anchor="ctr">
              <a:noAutofit/>
            </a:bodyPr>
            <a:lstStyle>
              <a:lvl1pPr marL="342900" indent="-342900" algn="l" defTabSz="914400">
                <a:spcBef>
                  <a:spcPts val="0"/>
                </a:spcBef>
                <a:buFont typeface="Arial"/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>
                <a:spcBef>
                  <a:spcPts val="0"/>
                </a:spcBef>
                <a:buFont typeface="Arial"/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>
                <a:spcBef>
                  <a:spcPts val="0"/>
                </a:spcBef>
                <a:buFont typeface="Arial"/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>
                <a:spcBef>
                  <a:spcPts val="0"/>
                </a:spcBef>
                <a:buFont typeface="Arial"/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>
                <a:spcBef>
                  <a:spcPts val="0"/>
                </a:spcBef>
                <a:buFont typeface="Arial"/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>
                <a:spcBef>
                  <a:spcPts val="0"/>
                </a:spcBef>
                <a:buFont typeface="Arial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>
                <a:spcBef>
                  <a:spcPts val="0"/>
                </a:spcBef>
                <a:buFont typeface="Arial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>
                <a:spcBef>
                  <a:spcPts val="0"/>
                </a:spcBef>
                <a:buFont typeface="Arial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>
                <a:spcBef>
                  <a:spcPts val="0"/>
                </a:spcBef>
                <a:buFont typeface="Arial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spcAft>
                  <a:spcPts val="1800"/>
                </a:spcAft>
                <a:buNone/>
                <a:defRPr/>
              </a:pPr>
              <a:r>
                <a:rPr lang="ru-RU" sz="2000" b="1" dirty="0"/>
                <a:t>Критерий для проверки</a:t>
              </a:r>
              <a:r>
                <a:rPr lang="en-US" sz="2000" b="1" dirty="0"/>
                <a:t>:</a:t>
              </a:r>
              <a:endParaRPr lang="ru-RU" sz="2000" dirty="0"/>
            </a:p>
          </p:txBody>
        </p:sp>
      </p:grpSp>
      <p:pic>
        <p:nvPicPr>
          <p:cNvPr id="29" name="Picture 2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 bwMode="auto">
          <a:xfrm>
            <a:off x="3928277" y="908350"/>
            <a:ext cx="3697532" cy="228190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 bwMode="auto">
              <a:xfrm>
                <a:off x="2582415" y="3289153"/>
                <a:ext cx="10249786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200" dirty="0" smtClean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/>
                    <a:cs typeface="Cambria Math"/>
                  </a:rPr>
                  <a:t>доля </a:t>
                </a:r>
                <a:r>
                  <a:rPr lang="en-US" sz="2200" dirty="0" smtClean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/>
                    <a:cs typeface="Cambria Math"/>
                  </a:rPr>
                  <a:t>‘</a:t>
                </a:r>
                <a:r>
                  <a:rPr lang="ru-RU" sz="2200" dirty="0" smtClean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/>
                    <a:cs typeface="Cambria Math"/>
                  </a:rPr>
                  <a:t>успеха</a:t>
                </a:r>
                <a:r>
                  <a:rPr lang="en-US" sz="2200" dirty="0" smtClean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/>
                    <a:cs typeface="Cambria Math"/>
                  </a:rPr>
                  <a:t>’</a:t>
                </a:r>
                <a:r>
                  <a:rPr lang="ru-RU" sz="2200" dirty="0" smtClean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/>
                    <a:cs typeface="Cambria Math"/>
                  </a:rPr>
                  <a:t> </a:t>
                </a:r>
                <a:r>
                  <a:rPr lang="ru-RU" sz="220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/>
                    <a:cs typeface="Cambria Math"/>
                  </a:rPr>
                  <a:t>в генеральной совокупности (популяции) </a:t>
                </a:r>
                <a:r>
                  <a:rPr lang="ru-RU" sz="2200" dirty="0" smtClean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/>
                    <a:cs typeface="Cambria Math"/>
                  </a:rPr>
                  <a:t>равна</a:t>
                </a:r>
                <a:r>
                  <a:rPr lang="ru-RU" sz="2200" dirty="0" smtClean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/>
                            <a:cs typeface="Cambria Math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/>
                            <a:cs typeface="Cambria Math"/>
                          </a:rPr>
                          <m:t>𝑝</m:t>
                        </m:r>
                      </m:e>
                      <m:sub>
                        <m:r>
                          <a:rPr lang="en-US" sz="22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endParaRPr lang="en-US" sz="2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82415" y="3289153"/>
                <a:ext cx="10249786" cy="430887"/>
              </a:xfrm>
              <a:prstGeom prst="rect">
                <a:avLst/>
              </a:prstGeom>
              <a:blipFill rotWithShape="0">
                <a:blip r:embed="rId11"/>
                <a:stretch>
                  <a:fillRect l="-773" t="-12857" b="-2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2553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m="http://schemas.openxmlformats.org/officeDocument/2006/math" xmlns:w="http://schemas.openxmlformats.org/wordprocessingml/2006/main"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1406849" y="323322"/>
            <a:ext cx="9144000" cy="620688"/>
          </a:xfrm>
        </p:spPr>
        <p:txBody>
          <a:bodyPr vert="horz" wrap="square" lIns="91440" tIns="45720" rIns="0" bIns="0" rtlCol="0" anchor="t">
            <a:noAutofit/>
          </a:bodyPr>
          <a:lstStyle/>
          <a:p>
            <a:pPr algn="ctr">
              <a:defRPr/>
            </a:pPr>
            <a:r>
              <a:rPr lang="ru-RU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Точный критерий для доли</a:t>
            </a: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Пример</a:t>
            </a: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8" name="Группа 12"/>
          <p:cNvGrpSpPr/>
          <p:nvPr/>
        </p:nvGrpSpPr>
        <p:grpSpPr bwMode="auto">
          <a:xfrm>
            <a:off x="5376904" y="2340650"/>
            <a:ext cx="3526983" cy="899011"/>
            <a:chOff x="4719211" y="2035374"/>
            <a:chExt cx="4098839" cy="99876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Прямоугольник 21"/>
                <p:cNvSpPr/>
                <p:nvPr/>
              </p:nvSpPr>
              <p:spPr bwMode="auto">
                <a:xfrm>
                  <a:off x="5418753" y="2589634"/>
                  <a:ext cx="2764334" cy="444507"/>
                </a:xfrm>
                <a:prstGeom prst="rect">
                  <a:avLst/>
                </a:prstGeom>
                <a:grpFill/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∼  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𝐵𝑖𝑛𝑜𝑚</m:t>
                        </m:r>
                        <m:d>
                          <m:d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/>
                                <a:cs typeface="Cambria Math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, </m:t>
                            </m:r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 </m:t>
                        </m:r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6" name="Прямоугольник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418753" y="2589634"/>
                  <a:ext cx="2764334" cy="444507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769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2" name="Объект 5"/>
            <p:cNvSpPr txBox="1"/>
            <p:nvPr/>
          </p:nvSpPr>
          <p:spPr bwMode="auto">
            <a:xfrm>
              <a:off x="4719211" y="2035374"/>
              <a:ext cx="4098839" cy="414180"/>
            </a:xfrm>
            <a:prstGeom prst="rect">
              <a:avLst/>
            </a:prstGeom>
            <a:grpFill/>
          </p:spPr>
          <p:txBody>
            <a:bodyPr vert="horz" lIns="0" tIns="0" rIns="0" bIns="0" rtlCol="0" anchor="ctr">
              <a:noAutofit/>
            </a:bodyPr>
            <a:lstStyle>
              <a:lvl1pPr marL="342900" indent="-342900" algn="l" defTabSz="914400">
                <a:spcBef>
                  <a:spcPts val="0"/>
                </a:spcBef>
                <a:buFont typeface="Arial"/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>
                <a:spcBef>
                  <a:spcPts val="0"/>
                </a:spcBef>
                <a:buFont typeface="Arial"/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>
                <a:spcBef>
                  <a:spcPts val="0"/>
                </a:spcBef>
                <a:buFont typeface="Arial"/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>
                <a:spcBef>
                  <a:spcPts val="0"/>
                </a:spcBef>
                <a:buFont typeface="Arial"/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>
                <a:spcBef>
                  <a:spcPts val="0"/>
                </a:spcBef>
                <a:buFont typeface="Arial"/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>
                <a:spcBef>
                  <a:spcPts val="0"/>
                </a:spcBef>
                <a:buFont typeface="Arial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>
                <a:spcBef>
                  <a:spcPts val="0"/>
                </a:spcBef>
                <a:buFont typeface="Arial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>
                <a:spcBef>
                  <a:spcPts val="0"/>
                </a:spcBef>
                <a:buFont typeface="Arial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>
                <a:spcBef>
                  <a:spcPts val="0"/>
                </a:spcBef>
                <a:buFont typeface="Arial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spcAft>
                  <a:spcPts val="1800"/>
                </a:spcAft>
                <a:buNone/>
                <a:defRPr/>
              </a:pPr>
              <a:r>
                <a:rPr lang="ru-RU" sz="2000" b="1" dirty="0"/>
                <a:t>Критерий для проверки</a:t>
              </a:r>
              <a:r>
                <a:rPr lang="en-US" sz="2000" b="1" dirty="0"/>
                <a:t>:</a:t>
              </a:r>
              <a:endParaRPr lang="ru-RU" sz="20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Прямоугольник 22"/>
              <p:cNvSpPr/>
              <p:nvPr/>
            </p:nvSpPr>
            <p:spPr bwMode="auto">
              <a:xfrm>
                <a:off x="974352" y="941911"/>
                <a:ext cx="2781467" cy="538609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pPr>
                  <a:spcAft>
                    <a:spcPts val="180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, …, 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𝑛</m:t>
                          </m:r>
                        </m:sub>
                      </m:sSub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∼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𝑖𝑖𝑑</m:t>
                      </m:r>
                      <m:r>
                        <a:rPr lang="ru-RU" sz="20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𝐵𝑒𝑟𝑛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𝑝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)  </m:t>
                      </m:r>
                    </m:oMath>
                  </m:oMathPara>
                </a14:m>
                <a:endParaRPr lang="ru-RU" sz="2000" dirty="0">
                  <a:solidFill>
                    <a:srgbClr val="28516A"/>
                  </a:solidFill>
                </a:endParaRPr>
              </a:p>
            </p:txBody>
          </p:sp>
        </mc:Choice>
        <mc:Fallback xmlns="">
          <p:sp>
            <p:nvSpPr>
              <p:cNvPr id="22" name="Прямоугольник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74352" y="941911"/>
                <a:ext cx="2781467" cy="538609"/>
              </a:xfrm>
              <a:prstGeom prst="rect">
                <a:avLst/>
              </a:prstGeom>
              <a:blipFill rotWithShape="0">
                <a:blip r:embed="rId5"/>
                <a:stretch>
                  <a:fillRect l="-2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Объект 5"/>
              <p:cNvSpPr txBox="1"/>
              <p:nvPr/>
            </p:nvSpPr>
            <p:spPr bwMode="auto">
              <a:xfrm>
                <a:off x="974352" y="1483759"/>
                <a:ext cx="1656184" cy="478365"/>
              </a:xfrm>
              <a:prstGeom prst="rect">
                <a:avLst/>
              </a:prstGeom>
            </p:spPr>
            <p:txBody>
              <a:bodyPr vert="horz" lIns="0" tIns="0" rIns="0" bIns="0" rtlCol="0">
                <a:noAutofit/>
              </a:bodyPr>
              <a:lstStyle>
                <a:lvl1pPr marL="342900" indent="-342900" algn="l" defTabSz="914400">
                  <a:spcBef>
                    <a:spcPts val="0"/>
                  </a:spcBef>
                  <a:buFont typeface="Arial"/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>
                  <a:spcBef>
                    <a:spcPts val="0"/>
                  </a:spcBef>
                  <a:buFont typeface="Arial"/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>
                  <a:spcBef>
                    <a:spcPts val="0"/>
                  </a:spcBef>
                  <a:buFont typeface="Arial"/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>
                  <a:spcBef>
                    <a:spcPts val="0"/>
                  </a:spcBef>
                  <a:buFont typeface="Arial"/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>
                  <a:spcBef>
                    <a:spcPts val="0"/>
                  </a:spcBef>
                  <a:buFont typeface="Arial"/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>
                  <a:spcBef>
                    <a:spcPts val="0"/>
                  </a:spcBef>
                  <a:buFont typeface="Arial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>
                  <a:spcBef>
                    <a:spcPts val="0"/>
                  </a:spcBef>
                  <a:buFont typeface="Arial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>
                  <a:spcBef>
                    <a:spcPts val="0"/>
                  </a:spcBef>
                  <a:buFont typeface="Arial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>
                  <a:spcBef>
                    <a:spcPts val="0"/>
                  </a:spcBef>
                  <a:buFont typeface="Arial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spcAft>
                    <a:spcPts val="1800"/>
                  </a:spcAft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/>
                        </a:rPr>
                        <m:t>: </m:t>
                      </m:r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𝑝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/>
                          <a:cs typeface="Cambria Math"/>
                        </a:rPr>
                        <m:t>0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/>
                          <a:cs typeface="Cambria Math"/>
                        </a:rPr>
                        <m:t>.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/>
                          <a:cs typeface="Cambria Math"/>
                        </a:rPr>
                        <m:t>5</m:t>
                      </m:r>
                    </m:oMath>
                  </m:oMathPara>
                </a14:m>
                <a:endParaRPr lang="ru-RU" sz="2000" dirty="0">
                  <a:solidFill>
                    <a:srgbClr val="28516A"/>
                  </a:solidFill>
                </a:endParaRPr>
              </a:p>
              <a:p>
                <a:pPr marL="0" indent="0">
                  <a:spcAft>
                    <a:spcPts val="1800"/>
                  </a:spcAft>
                  <a:buNone/>
                  <a:defRPr/>
                </a:pPr>
                <a:endParaRPr lang="en-US" sz="2400" dirty="0">
                  <a:solidFill>
                    <a:srgbClr val="28516A"/>
                  </a:solidFill>
                </a:endParaRPr>
              </a:p>
            </p:txBody>
          </p:sp>
        </mc:Choice>
        <mc:Fallback xmlns="">
          <p:sp>
            <p:nvSpPr>
              <p:cNvPr id="29" name="Объект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74352" y="1483759"/>
                <a:ext cx="1656184" cy="47836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Объект 5"/>
              <p:cNvSpPr txBox="1"/>
              <p:nvPr/>
            </p:nvSpPr>
            <p:spPr bwMode="auto">
              <a:xfrm>
                <a:off x="987657" y="1970812"/>
                <a:ext cx="1656186" cy="478365"/>
              </a:xfrm>
              <a:prstGeom prst="rect">
                <a:avLst/>
              </a:prstGeom>
            </p:spPr>
            <p:txBody>
              <a:bodyPr vert="horz" lIns="0" tIns="0" rIns="0" bIns="0" rtlCol="0">
                <a:noAutofit/>
              </a:bodyPr>
              <a:lstStyle>
                <a:lvl1pPr marL="342900" indent="-342900" algn="l" defTabSz="914400">
                  <a:spcBef>
                    <a:spcPts val="0"/>
                  </a:spcBef>
                  <a:buFont typeface="Arial"/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>
                  <a:spcBef>
                    <a:spcPts val="0"/>
                  </a:spcBef>
                  <a:buFont typeface="Arial"/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>
                  <a:spcBef>
                    <a:spcPts val="0"/>
                  </a:spcBef>
                  <a:buFont typeface="Arial"/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>
                  <a:spcBef>
                    <a:spcPts val="0"/>
                  </a:spcBef>
                  <a:buFont typeface="Arial"/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>
                  <a:spcBef>
                    <a:spcPts val="0"/>
                  </a:spcBef>
                  <a:buFont typeface="Arial"/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>
                  <a:spcBef>
                    <a:spcPts val="0"/>
                  </a:spcBef>
                  <a:buFont typeface="Arial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>
                  <a:spcBef>
                    <a:spcPts val="0"/>
                  </a:spcBef>
                  <a:buFont typeface="Arial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>
                  <a:spcBef>
                    <a:spcPts val="0"/>
                  </a:spcBef>
                  <a:buFont typeface="Arial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>
                  <a:spcBef>
                    <a:spcPts val="0"/>
                  </a:spcBef>
                  <a:buFont typeface="Arial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spcAft>
                    <a:spcPts val="1800"/>
                  </a:spcAft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𝑎</m:t>
                          </m:r>
                        </m:sub>
                      </m:sSub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/>
                        </a:rPr>
                        <m:t>: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/>
                        </a:rPr>
                        <m:t>𝑝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/>
                          <a:cs typeface="Cambria Math"/>
                        </a:rPr>
                        <m:t>0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/>
                          <a:cs typeface="Cambria Math"/>
                        </a:rPr>
                        <m:t>.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/>
                          <a:cs typeface="Cambria Math"/>
                        </a:rPr>
                        <m:t>5</m:t>
                      </m:r>
                    </m:oMath>
                  </m:oMathPara>
                </a14:m>
                <a:endParaRPr lang="ru-RU" sz="2000" dirty="0">
                  <a:solidFill>
                    <a:srgbClr val="28516A"/>
                  </a:solidFill>
                </a:endParaRPr>
              </a:p>
            </p:txBody>
          </p:sp>
        </mc:Choice>
        <mc:Fallback xmlns="">
          <p:sp>
            <p:nvSpPr>
              <p:cNvPr id="31" name="Объект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87657" y="1970812"/>
                <a:ext cx="1656186" cy="478365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Объект 5"/>
              <p:cNvSpPr txBox="1"/>
              <p:nvPr/>
            </p:nvSpPr>
            <p:spPr bwMode="auto">
              <a:xfrm>
                <a:off x="2139450" y="2762495"/>
                <a:ext cx="1175252" cy="968630"/>
              </a:xfrm>
              <a:prstGeom prst="rect">
                <a:avLst/>
              </a:prstGeom>
            </p:spPr>
            <p:txBody>
              <a:bodyPr vert="horz" lIns="0" tIns="0" rIns="0" bIns="0" rtlCol="0">
                <a:noAutofit/>
              </a:bodyPr>
              <a:lstStyle>
                <a:lvl1pPr marL="342900" indent="-342900" algn="l" defTabSz="914400">
                  <a:spcBef>
                    <a:spcPts val="0"/>
                  </a:spcBef>
                  <a:buFont typeface="Arial"/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>
                  <a:spcBef>
                    <a:spcPts val="0"/>
                  </a:spcBef>
                  <a:buFont typeface="Arial"/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>
                  <a:spcBef>
                    <a:spcPts val="0"/>
                  </a:spcBef>
                  <a:buFont typeface="Arial"/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>
                  <a:spcBef>
                    <a:spcPts val="0"/>
                  </a:spcBef>
                  <a:buFont typeface="Arial"/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>
                  <a:spcBef>
                    <a:spcPts val="0"/>
                  </a:spcBef>
                  <a:buFont typeface="Arial"/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>
                  <a:spcBef>
                    <a:spcPts val="0"/>
                  </a:spcBef>
                  <a:buFont typeface="Arial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>
                  <a:spcBef>
                    <a:spcPts val="0"/>
                  </a:spcBef>
                  <a:buFont typeface="Arial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>
                  <a:spcBef>
                    <a:spcPts val="0"/>
                  </a:spcBef>
                  <a:buFont typeface="Arial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>
                  <a:spcBef>
                    <a:spcPts val="0"/>
                  </a:spcBef>
                  <a:buFont typeface="Arial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  <a:defRPr/>
                </a:pPr>
                <a14:m>
                  <m:oMath xmlns:m="http://schemas.openxmlformats.org/officeDocument/2006/math">
                    <m:r>
                      <a:rPr lang="en-US" sz="20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  <m:r>
                      <a:rPr lang="en-US" sz="20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 </m:t>
                    </m:r>
                    <m:r>
                      <a:rPr lang="en-US" sz="20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0.7</a:t>
                </a: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/>
                            <a:cs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000" dirty="0" smtClean="0">
                    <a:solidFill>
                      <a:srgbClr val="28516A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0.5</a:t>
                </a: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  <a:defRPr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0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100</a:t>
                </a:r>
              </a:p>
              <a:p>
                <a:pPr marL="0" indent="0">
                  <a:spcAft>
                    <a:spcPts val="1800"/>
                  </a:spcAft>
                  <a:buNone/>
                  <a:defRPr/>
                </a:pPr>
                <a:endParaRPr lang="en-US" sz="2000" dirty="0">
                  <a:solidFill>
                    <a:srgbClr val="28516A"/>
                  </a:solidFill>
                </a:endParaRPr>
              </a:p>
              <a:p>
                <a:pPr marL="0" indent="0">
                  <a:spcAft>
                    <a:spcPts val="1800"/>
                  </a:spcAft>
                  <a:buNone/>
                  <a:defRPr/>
                </a:pPr>
                <a:endParaRPr lang="ru-RU" sz="2000" dirty="0">
                  <a:solidFill>
                    <a:srgbClr val="28516A"/>
                  </a:solidFill>
                </a:endParaRPr>
              </a:p>
            </p:txBody>
          </p:sp>
        </mc:Choice>
        <mc:Fallback xmlns="">
          <p:sp>
            <p:nvSpPr>
              <p:cNvPr id="33" name="Объект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39450" y="2762495"/>
                <a:ext cx="1175252" cy="968630"/>
              </a:xfrm>
              <a:prstGeom prst="rect">
                <a:avLst/>
              </a:prstGeom>
              <a:blipFill rotWithShape="0">
                <a:blip r:embed="rId8"/>
                <a:stretch>
                  <a:fillRect l="-13472" t="-8176" b="-10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Rectangle 33"/>
          <p:cNvSpPr/>
          <p:nvPr/>
        </p:nvSpPr>
        <p:spPr bwMode="auto">
          <a:xfrm>
            <a:off x="2643842" y="1436053"/>
            <a:ext cx="916736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Доля студентов с улучшенной памятью после нового метода обучения равна </a:t>
            </a:r>
            <a:r>
              <a:rPr 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ru-RU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0%.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 bwMode="auto">
          <a:xfrm>
            <a:off x="2453446" y="1888351"/>
            <a:ext cx="954815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/>
            <a:r>
              <a:rPr lang="ru-RU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Доля </a:t>
            </a:r>
            <a:r>
              <a:rPr lang="ru-RU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студентов с улучшенной памятью после нового метода обучения больше </a:t>
            </a:r>
            <a:r>
              <a:rPr 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ru-RU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0%.</a:t>
            </a:r>
          </a:p>
        </p:txBody>
      </p:sp>
    </p:spTree>
    <p:extLst>
      <p:ext uri="{BB962C8B-B14F-4D97-AF65-F5344CB8AC3E}">
        <p14:creationId xmlns:p14="http://schemas.microsoft.com/office/powerpoint/2010/main" val="3333514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m="http://schemas.openxmlformats.org/officeDocument/2006/math" xmlns:w="http://schemas.openxmlformats.org/wordprocessingml/2006/main"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1406849" y="323322"/>
            <a:ext cx="9144000" cy="620688"/>
          </a:xfrm>
        </p:spPr>
        <p:txBody>
          <a:bodyPr vert="horz" wrap="square" lIns="91440" tIns="45720" rIns="0" bIns="0" rtlCol="0" anchor="t">
            <a:noAutofit/>
          </a:bodyPr>
          <a:lstStyle/>
          <a:p>
            <a:pPr algn="ctr">
              <a:defRPr/>
            </a:pPr>
            <a:r>
              <a:rPr lang="ru-RU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Точный критерий для доли</a:t>
            </a: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Пример</a:t>
            </a: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7" name="Рисунок 26" descr="Флажок с крестиком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3647211" y="3574444"/>
            <a:ext cx="914400" cy="914400"/>
          </a:xfrm>
          <a:prstGeom prst="rect">
            <a:avLst/>
          </a:prstGeom>
        </p:spPr>
      </p:pic>
      <p:grpSp>
        <p:nvGrpSpPr>
          <p:cNvPr id="28" name="Группа 12"/>
          <p:cNvGrpSpPr/>
          <p:nvPr/>
        </p:nvGrpSpPr>
        <p:grpSpPr bwMode="auto">
          <a:xfrm>
            <a:off x="5376904" y="2340650"/>
            <a:ext cx="3526983" cy="899011"/>
            <a:chOff x="4719211" y="2035374"/>
            <a:chExt cx="4098839" cy="99876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Прямоугольник 21"/>
                <p:cNvSpPr/>
                <p:nvPr/>
              </p:nvSpPr>
              <p:spPr bwMode="auto">
                <a:xfrm>
                  <a:off x="5418753" y="2589634"/>
                  <a:ext cx="2764334" cy="444507"/>
                </a:xfrm>
                <a:prstGeom prst="rect">
                  <a:avLst/>
                </a:prstGeom>
                <a:grpFill/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∼  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𝐵𝑖𝑛𝑜𝑚</m:t>
                        </m:r>
                        <m:d>
                          <m:d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/>
                                <a:cs typeface="Cambria Math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, </m:t>
                            </m:r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 </m:t>
                        </m:r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6" name="Прямоугольник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418753" y="2589634"/>
                  <a:ext cx="2764334" cy="444507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769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2" name="Объект 5"/>
            <p:cNvSpPr txBox="1"/>
            <p:nvPr/>
          </p:nvSpPr>
          <p:spPr bwMode="auto">
            <a:xfrm>
              <a:off x="4719211" y="2035374"/>
              <a:ext cx="4098839" cy="414180"/>
            </a:xfrm>
            <a:prstGeom prst="rect">
              <a:avLst/>
            </a:prstGeom>
            <a:grpFill/>
          </p:spPr>
          <p:txBody>
            <a:bodyPr vert="horz" lIns="0" tIns="0" rIns="0" bIns="0" rtlCol="0" anchor="ctr">
              <a:noAutofit/>
            </a:bodyPr>
            <a:lstStyle>
              <a:lvl1pPr marL="342900" indent="-342900" algn="l" defTabSz="914400">
                <a:spcBef>
                  <a:spcPts val="0"/>
                </a:spcBef>
                <a:buFont typeface="Arial"/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>
                <a:spcBef>
                  <a:spcPts val="0"/>
                </a:spcBef>
                <a:buFont typeface="Arial"/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>
                <a:spcBef>
                  <a:spcPts val="0"/>
                </a:spcBef>
                <a:buFont typeface="Arial"/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>
                <a:spcBef>
                  <a:spcPts val="0"/>
                </a:spcBef>
                <a:buFont typeface="Arial"/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>
                <a:spcBef>
                  <a:spcPts val="0"/>
                </a:spcBef>
                <a:buFont typeface="Arial"/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>
                <a:spcBef>
                  <a:spcPts val="0"/>
                </a:spcBef>
                <a:buFont typeface="Arial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>
                <a:spcBef>
                  <a:spcPts val="0"/>
                </a:spcBef>
                <a:buFont typeface="Arial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>
                <a:spcBef>
                  <a:spcPts val="0"/>
                </a:spcBef>
                <a:buFont typeface="Arial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>
                <a:spcBef>
                  <a:spcPts val="0"/>
                </a:spcBef>
                <a:buFont typeface="Arial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spcAft>
                  <a:spcPts val="1800"/>
                </a:spcAft>
                <a:buNone/>
                <a:defRPr/>
              </a:pPr>
              <a:r>
                <a:rPr lang="ru-RU" sz="2000" b="1" dirty="0"/>
                <a:t>Критерий для проверки</a:t>
              </a:r>
              <a:r>
                <a:rPr lang="en-US" sz="2000" b="1" dirty="0"/>
                <a:t>:</a:t>
              </a:r>
              <a:endParaRPr lang="ru-RU" sz="20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Прямоугольник 22"/>
              <p:cNvSpPr/>
              <p:nvPr/>
            </p:nvSpPr>
            <p:spPr bwMode="auto">
              <a:xfrm>
                <a:off x="974352" y="941911"/>
                <a:ext cx="2781467" cy="538609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pPr>
                  <a:spcAft>
                    <a:spcPts val="180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, …, 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𝑛</m:t>
                          </m:r>
                        </m:sub>
                      </m:sSub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∼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𝑖𝑖𝑑</m:t>
                      </m:r>
                      <m:r>
                        <a:rPr lang="ru-RU" sz="20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𝐵𝑒𝑟𝑛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𝑝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)  </m:t>
                      </m:r>
                    </m:oMath>
                  </m:oMathPara>
                </a14:m>
                <a:endParaRPr lang="ru-RU" sz="2000" dirty="0">
                  <a:solidFill>
                    <a:srgbClr val="28516A"/>
                  </a:solidFill>
                </a:endParaRPr>
              </a:p>
            </p:txBody>
          </p:sp>
        </mc:Choice>
        <mc:Fallback xmlns="">
          <p:sp>
            <p:nvSpPr>
              <p:cNvPr id="22" name="Прямоугольник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74352" y="941911"/>
                <a:ext cx="2781467" cy="538609"/>
              </a:xfrm>
              <a:prstGeom prst="rect">
                <a:avLst/>
              </a:prstGeom>
              <a:blipFill rotWithShape="0">
                <a:blip r:embed="rId5"/>
                <a:stretch>
                  <a:fillRect l="-2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Объект 5"/>
              <p:cNvSpPr txBox="1"/>
              <p:nvPr/>
            </p:nvSpPr>
            <p:spPr bwMode="auto">
              <a:xfrm>
                <a:off x="974352" y="1483759"/>
                <a:ext cx="1656184" cy="478365"/>
              </a:xfrm>
              <a:prstGeom prst="rect">
                <a:avLst/>
              </a:prstGeom>
            </p:spPr>
            <p:txBody>
              <a:bodyPr vert="horz" lIns="0" tIns="0" rIns="0" bIns="0" rtlCol="0">
                <a:noAutofit/>
              </a:bodyPr>
              <a:lstStyle>
                <a:lvl1pPr marL="342900" indent="-342900" algn="l" defTabSz="914400">
                  <a:spcBef>
                    <a:spcPts val="0"/>
                  </a:spcBef>
                  <a:buFont typeface="Arial"/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>
                  <a:spcBef>
                    <a:spcPts val="0"/>
                  </a:spcBef>
                  <a:buFont typeface="Arial"/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>
                  <a:spcBef>
                    <a:spcPts val="0"/>
                  </a:spcBef>
                  <a:buFont typeface="Arial"/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>
                  <a:spcBef>
                    <a:spcPts val="0"/>
                  </a:spcBef>
                  <a:buFont typeface="Arial"/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>
                  <a:spcBef>
                    <a:spcPts val="0"/>
                  </a:spcBef>
                  <a:buFont typeface="Arial"/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>
                  <a:spcBef>
                    <a:spcPts val="0"/>
                  </a:spcBef>
                  <a:buFont typeface="Arial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>
                  <a:spcBef>
                    <a:spcPts val="0"/>
                  </a:spcBef>
                  <a:buFont typeface="Arial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>
                  <a:spcBef>
                    <a:spcPts val="0"/>
                  </a:spcBef>
                  <a:buFont typeface="Arial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>
                  <a:spcBef>
                    <a:spcPts val="0"/>
                  </a:spcBef>
                  <a:buFont typeface="Arial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spcAft>
                    <a:spcPts val="1800"/>
                  </a:spcAft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/>
                        </a:rPr>
                        <m:t>: </m:t>
                      </m:r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𝑝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/>
                          <a:cs typeface="Cambria Math"/>
                        </a:rPr>
                        <m:t>0.5</m:t>
                      </m:r>
                    </m:oMath>
                  </m:oMathPara>
                </a14:m>
                <a:endParaRPr lang="ru-RU" sz="2000" dirty="0">
                  <a:solidFill>
                    <a:srgbClr val="28516A"/>
                  </a:solidFill>
                </a:endParaRPr>
              </a:p>
              <a:p>
                <a:pPr marL="0" indent="0">
                  <a:spcAft>
                    <a:spcPts val="1800"/>
                  </a:spcAft>
                  <a:buNone/>
                  <a:defRPr/>
                </a:pPr>
                <a:endParaRPr lang="en-US" sz="2400" dirty="0">
                  <a:solidFill>
                    <a:srgbClr val="28516A"/>
                  </a:solidFill>
                </a:endParaRPr>
              </a:p>
            </p:txBody>
          </p:sp>
        </mc:Choice>
        <mc:Fallback xmlns="">
          <p:sp>
            <p:nvSpPr>
              <p:cNvPr id="29" name="Объект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74352" y="1483759"/>
                <a:ext cx="1656184" cy="47836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Объект 5"/>
              <p:cNvSpPr txBox="1"/>
              <p:nvPr/>
            </p:nvSpPr>
            <p:spPr bwMode="auto">
              <a:xfrm>
                <a:off x="987657" y="1970812"/>
                <a:ext cx="1656186" cy="478365"/>
              </a:xfrm>
              <a:prstGeom prst="rect">
                <a:avLst/>
              </a:prstGeom>
            </p:spPr>
            <p:txBody>
              <a:bodyPr vert="horz" lIns="0" tIns="0" rIns="0" bIns="0" rtlCol="0">
                <a:noAutofit/>
              </a:bodyPr>
              <a:lstStyle>
                <a:lvl1pPr marL="342900" indent="-342900" algn="l" defTabSz="914400">
                  <a:spcBef>
                    <a:spcPts val="0"/>
                  </a:spcBef>
                  <a:buFont typeface="Arial"/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>
                  <a:spcBef>
                    <a:spcPts val="0"/>
                  </a:spcBef>
                  <a:buFont typeface="Arial"/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>
                  <a:spcBef>
                    <a:spcPts val="0"/>
                  </a:spcBef>
                  <a:buFont typeface="Arial"/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>
                  <a:spcBef>
                    <a:spcPts val="0"/>
                  </a:spcBef>
                  <a:buFont typeface="Arial"/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>
                  <a:spcBef>
                    <a:spcPts val="0"/>
                  </a:spcBef>
                  <a:buFont typeface="Arial"/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>
                  <a:spcBef>
                    <a:spcPts val="0"/>
                  </a:spcBef>
                  <a:buFont typeface="Arial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>
                  <a:spcBef>
                    <a:spcPts val="0"/>
                  </a:spcBef>
                  <a:buFont typeface="Arial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>
                  <a:spcBef>
                    <a:spcPts val="0"/>
                  </a:spcBef>
                  <a:buFont typeface="Arial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>
                  <a:spcBef>
                    <a:spcPts val="0"/>
                  </a:spcBef>
                  <a:buFont typeface="Arial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spcAft>
                    <a:spcPts val="1800"/>
                  </a:spcAft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𝑎</m:t>
                          </m:r>
                        </m:sub>
                      </m:sSub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/>
                        </a:rPr>
                        <m:t>: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/>
                        </a:rPr>
                        <m:t>𝑝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/>
                          <a:cs typeface="Cambria Math"/>
                        </a:rPr>
                        <m:t>0.5</m:t>
                      </m:r>
                    </m:oMath>
                  </m:oMathPara>
                </a14:m>
                <a:endParaRPr lang="ru-RU" sz="2000" dirty="0">
                  <a:solidFill>
                    <a:srgbClr val="28516A"/>
                  </a:solidFill>
                </a:endParaRPr>
              </a:p>
            </p:txBody>
          </p:sp>
        </mc:Choice>
        <mc:Fallback xmlns="">
          <p:sp>
            <p:nvSpPr>
              <p:cNvPr id="31" name="Объект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87657" y="1970812"/>
                <a:ext cx="1656186" cy="478365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Объект 5"/>
              <p:cNvSpPr txBox="1"/>
              <p:nvPr/>
            </p:nvSpPr>
            <p:spPr bwMode="auto">
              <a:xfrm>
                <a:off x="2139450" y="2762495"/>
                <a:ext cx="1175252" cy="968630"/>
              </a:xfrm>
              <a:prstGeom prst="rect">
                <a:avLst/>
              </a:prstGeom>
            </p:spPr>
            <p:txBody>
              <a:bodyPr vert="horz" lIns="0" tIns="0" rIns="0" bIns="0" rtlCol="0">
                <a:noAutofit/>
              </a:bodyPr>
              <a:lstStyle>
                <a:lvl1pPr marL="342900" indent="-342900" algn="l" defTabSz="914400">
                  <a:spcBef>
                    <a:spcPts val="0"/>
                  </a:spcBef>
                  <a:buFont typeface="Arial"/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>
                  <a:spcBef>
                    <a:spcPts val="0"/>
                  </a:spcBef>
                  <a:buFont typeface="Arial"/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>
                  <a:spcBef>
                    <a:spcPts val="0"/>
                  </a:spcBef>
                  <a:buFont typeface="Arial"/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>
                  <a:spcBef>
                    <a:spcPts val="0"/>
                  </a:spcBef>
                  <a:buFont typeface="Arial"/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>
                  <a:spcBef>
                    <a:spcPts val="0"/>
                  </a:spcBef>
                  <a:buFont typeface="Arial"/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>
                  <a:spcBef>
                    <a:spcPts val="0"/>
                  </a:spcBef>
                  <a:buFont typeface="Arial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>
                  <a:spcBef>
                    <a:spcPts val="0"/>
                  </a:spcBef>
                  <a:buFont typeface="Arial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>
                  <a:spcBef>
                    <a:spcPts val="0"/>
                  </a:spcBef>
                  <a:buFont typeface="Arial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>
                  <a:spcBef>
                    <a:spcPts val="0"/>
                  </a:spcBef>
                  <a:buFont typeface="Arial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  <a:defRPr/>
                </a:pPr>
                <a14:m>
                  <m:oMath xmlns:m="http://schemas.openxmlformats.org/officeDocument/2006/math">
                    <m:r>
                      <a:rPr lang="en-US" sz="20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  <m:r>
                      <a:rPr lang="en-US" sz="20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 </m:t>
                    </m:r>
                    <m:r>
                      <a:rPr lang="en-US" sz="20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0.7</a:t>
                </a: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/>
                            <a:cs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000" dirty="0" smtClean="0">
                    <a:solidFill>
                      <a:srgbClr val="28516A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0.5</a:t>
                </a: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  <a:defRPr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0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100</a:t>
                </a:r>
              </a:p>
              <a:p>
                <a:pPr marL="0" indent="0">
                  <a:spcAft>
                    <a:spcPts val="1800"/>
                  </a:spcAft>
                  <a:buNone/>
                  <a:defRPr/>
                </a:pPr>
                <a:endParaRPr lang="en-US" sz="2000" dirty="0">
                  <a:solidFill>
                    <a:srgbClr val="28516A"/>
                  </a:solidFill>
                </a:endParaRPr>
              </a:p>
              <a:p>
                <a:pPr marL="0" indent="0">
                  <a:spcAft>
                    <a:spcPts val="1800"/>
                  </a:spcAft>
                  <a:buNone/>
                  <a:defRPr/>
                </a:pPr>
                <a:endParaRPr lang="ru-RU" sz="2000" dirty="0">
                  <a:solidFill>
                    <a:srgbClr val="28516A"/>
                  </a:solidFill>
                </a:endParaRPr>
              </a:p>
            </p:txBody>
          </p:sp>
        </mc:Choice>
        <mc:Fallback xmlns="">
          <p:sp>
            <p:nvSpPr>
              <p:cNvPr id="33" name="Объект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39450" y="2762495"/>
                <a:ext cx="1175252" cy="968630"/>
              </a:xfrm>
              <a:prstGeom prst="rect">
                <a:avLst/>
              </a:prstGeom>
              <a:blipFill rotWithShape="0">
                <a:blip r:embed="rId8"/>
                <a:stretch>
                  <a:fillRect l="-13472" t="-8176" b="-10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Rectangle 33"/>
          <p:cNvSpPr/>
          <p:nvPr/>
        </p:nvSpPr>
        <p:spPr bwMode="auto">
          <a:xfrm>
            <a:off x="2643842" y="1436053"/>
            <a:ext cx="916736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Доля студентов с улучшенной памятью после нового метода обучения равна </a:t>
            </a:r>
            <a:r>
              <a:rPr 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ru-RU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0%.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 bwMode="auto">
          <a:xfrm>
            <a:off x="2453446" y="1888351"/>
            <a:ext cx="954815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/>
            <a:r>
              <a:rPr lang="ru-RU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Доля </a:t>
            </a:r>
            <a:r>
              <a:rPr lang="ru-RU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студентов с улучшенной памятью после нового метода обучения больше </a:t>
            </a:r>
            <a:r>
              <a:rPr 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ru-RU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0%.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407786" y="3731125"/>
            <a:ext cx="4928746" cy="3041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520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m="http://schemas.openxmlformats.org/officeDocument/2006/math" xmlns:w="http://schemas.openxmlformats.org/wordprocessingml/2006/main"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1362887" y="264196"/>
            <a:ext cx="9144000" cy="620688"/>
          </a:xfrm>
        </p:spPr>
        <p:txBody>
          <a:bodyPr vert="horz" wrap="square" lIns="91440" tIns="45720" rIns="0" bIns="0" rtlCol="0" anchor="t">
            <a:noAutofit/>
          </a:bodyPr>
          <a:lstStyle/>
          <a:p>
            <a:pPr algn="ctr">
              <a:defRPr/>
            </a:pP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r>
              <a:rPr lang="ru-RU" sz="2800" b="1" dirty="0">
                <a:latin typeface="Arial" panose="020B0604020202020204" pitchFamily="34" charset="0"/>
                <a:cs typeface="Arial" panose="020B0604020202020204" pitchFamily="34" charset="0"/>
              </a:rPr>
              <a:t>-критерий для </a:t>
            </a:r>
            <a:r>
              <a:rPr lang="ru-RU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разности долей</a:t>
            </a:r>
            <a:r>
              <a:rPr lang="ru-RU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для независимых выборок </a:t>
            </a: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ru-RU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асимтотический</a:t>
            </a: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Прямоугольник 22"/>
              <p:cNvSpPr/>
              <p:nvPr/>
            </p:nvSpPr>
            <p:spPr bwMode="auto">
              <a:xfrm>
                <a:off x="722517" y="1371746"/>
                <a:ext cx="2781467" cy="538609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pPr>
                  <a:spcAft>
                    <a:spcPts val="180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, …, 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𝑛</m:t>
                          </m:r>
                        </m:sub>
                      </m:sSub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∼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𝑖𝑖𝑑</m:t>
                      </m:r>
                      <m:r>
                        <a:rPr lang="ru-RU" sz="20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𝐵𝑒𝑟𝑛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𝑝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)  </m:t>
                      </m:r>
                    </m:oMath>
                  </m:oMathPara>
                </a14:m>
                <a:endParaRPr lang="ru-RU" sz="2000" dirty="0">
                  <a:solidFill>
                    <a:srgbClr val="28516A"/>
                  </a:solidFill>
                </a:endParaRPr>
              </a:p>
            </p:txBody>
          </p:sp>
        </mc:Choice>
        <mc:Fallback xmlns="">
          <p:sp>
            <p:nvSpPr>
              <p:cNvPr id="23" name="Прямоугольник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22517" y="1371746"/>
                <a:ext cx="2781467" cy="538609"/>
              </a:xfrm>
              <a:prstGeom prst="rect">
                <a:avLst/>
              </a:prstGeom>
              <a:blipFill rotWithShape="0">
                <a:blip r:embed="rId2"/>
                <a:stretch>
                  <a:fillRect l="-2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6" name="Рисунок 25" descr="флажок установлен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1504155" y="4397183"/>
            <a:ext cx="914400" cy="914400"/>
          </a:xfrm>
          <a:prstGeom prst="rect">
            <a:avLst/>
          </a:prstGeom>
        </p:spPr>
      </p:pic>
      <p:pic>
        <p:nvPicPr>
          <p:cNvPr id="27" name="Рисунок 26" descr="Флажок с крестиком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6602721" y="4460336"/>
            <a:ext cx="914400" cy="9144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0" name="Прямоугольник 64"/>
              <p:cNvSpPr/>
              <p:nvPr/>
            </p:nvSpPr>
            <p:spPr bwMode="auto">
              <a:xfrm>
                <a:off x="722517" y="1928640"/>
                <a:ext cx="2928494" cy="597536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pPr>
                  <a:spcAft>
                    <a:spcPts val="180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a:rPr lang="en-US" sz="2000" b="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𝑌</m:t>
                          </m:r>
                        </m:e>
                        <m:sub>
                          <m:r>
                            <a:rPr lang="en-US" sz="2000" b="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000" b="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, …, </m:t>
                      </m:r>
                      <m:sSub>
                        <m:sSubPr>
                          <m:ctrlPr>
                            <a:rPr lang="en-US" sz="20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a:rPr lang="en-US" sz="2000" b="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𝑌</m:t>
                          </m:r>
                        </m:e>
                        <m:sub>
                          <m:sSub>
                            <m:sSubPr>
                              <m:ctrlPr>
                                <a:rPr lang="en-US" sz="20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/>
                                  <a:cs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b="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2000" b="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𝑦</m:t>
                              </m:r>
                            </m:sub>
                          </m:sSub>
                        </m:sub>
                      </m:sSub>
                      <m:r>
                        <a:rPr lang="en-US" sz="2000" b="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∼</m:t>
                      </m:r>
                      <m:r>
                        <a:rPr lang="en-US" sz="2000" b="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𝑖𝑖𝑑</m:t>
                      </m:r>
                      <m:r>
                        <a:rPr lang="ru-RU" sz="2000" b="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sz="2000" b="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𝐵𝑒𝑟𝑛</m:t>
                      </m:r>
                      <m:r>
                        <a:rPr lang="en-US" sz="2000" b="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(</m:t>
                      </m:r>
                      <m:sSub>
                        <m:sSubPr>
                          <m:ctrlPr>
                            <a:rPr lang="en-US" sz="20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a:rPr lang="en-US" sz="2000" b="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2000" b="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𝑦</m:t>
                          </m:r>
                        </m:sub>
                      </m:sSub>
                      <m:r>
                        <a:rPr lang="en-US" sz="2000" b="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)  </m:t>
                      </m:r>
                    </m:oMath>
                  </m:oMathPara>
                </a14:m>
                <a:endParaRPr lang="ru-RU" sz="2000" dirty="0">
                  <a:solidFill>
                    <a:srgbClr val="28516A"/>
                  </a:solidFill>
                </a:endParaRPr>
              </a:p>
            </p:txBody>
          </p:sp>
        </mc:Choice>
        <mc:Fallback xmlns="">
          <p:sp>
            <p:nvSpPr>
              <p:cNvPr id="40" name="Прямоугольник 6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22517" y="1928640"/>
                <a:ext cx="2928494" cy="597536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1" name="Группа 54"/>
          <p:cNvGrpSpPr/>
          <p:nvPr/>
        </p:nvGrpSpPr>
        <p:grpSpPr bwMode="auto">
          <a:xfrm>
            <a:off x="722517" y="3430266"/>
            <a:ext cx="1656186" cy="2371967"/>
            <a:chOff x="612000" y="2340000"/>
            <a:chExt cx="1656186" cy="59871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Объект 5"/>
                <p:cNvSpPr txBox="1"/>
                <p:nvPr/>
              </p:nvSpPr>
              <p:spPr bwMode="auto">
                <a:xfrm>
                  <a:off x="612000" y="2340000"/>
                  <a:ext cx="1656184" cy="478365"/>
                </a:xfrm>
                <a:prstGeom prst="rect">
                  <a:avLst/>
                </a:prstGeom>
                <a:grpFill/>
              </p:spPr>
              <p:txBody>
                <a:bodyPr vert="horz" lIns="0" tIns="0" rIns="0" bIns="0" rtlCol="0">
                  <a:noAutofit/>
                </a:bodyPr>
                <a:lstStyle>
                  <a:lvl1pPr marL="342900" indent="-342900" algn="l" defTabSz="914400">
                    <a:spcBef>
                      <a:spcPts val="0"/>
                    </a:spcBef>
                    <a:buFont typeface="Arial"/>
                    <a:buChar char="•"/>
                    <a:defRPr sz="3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914400">
                    <a:spcBef>
                      <a:spcPts val="0"/>
                    </a:spcBef>
                    <a:buFont typeface="Arial"/>
                    <a:buChar char="–"/>
                    <a:defRPr sz="2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>
                    <a:spcBef>
                      <a:spcPts val="0"/>
                    </a:spcBef>
                    <a:buFont typeface="Arial"/>
                    <a:buChar char="•"/>
                    <a:defRPr sz="24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>
                    <a:spcBef>
                      <a:spcPts val="0"/>
                    </a:spcBef>
                    <a:buFont typeface="Arial"/>
                    <a:buChar char="–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>
                    <a:spcBef>
                      <a:spcPts val="0"/>
                    </a:spcBef>
                    <a:buFont typeface="Arial"/>
                    <a:buChar char="»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>
                    <a:spcBef>
                      <a:spcPts val="0"/>
                    </a:spcBef>
                    <a:buFont typeface="Arial"/>
                    <a:buChar char="•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>
                    <a:spcBef>
                      <a:spcPts val="0"/>
                    </a:spcBef>
                    <a:buFont typeface="Arial"/>
                    <a:buChar char="•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>
                    <a:spcBef>
                      <a:spcPts val="0"/>
                    </a:spcBef>
                    <a:buFont typeface="Arial"/>
                    <a:buChar char="•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>
                    <a:spcBef>
                      <a:spcPts val="0"/>
                    </a:spcBef>
                    <a:buFont typeface="Arial"/>
                    <a:buChar char="•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spcAft>
                      <a:spcPts val="1800"/>
                    </a:spcAft>
                    <a:buFont typeface="Arial"/>
                    <a:buNone/>
                    <a:defRPr/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kern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/>
                                <a:cs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 i="1" ker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H</m:t>
                            </m:r>
                          </m:e>
                          <m:sub>
                            <m:r>
                              <a:rPr lang="en-US" sz="2000" i="1" ker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en-US" sz="2000" i="1" kern="0">
                            <a:solidFill>
                              <a:schemeClr val="tx1"/>
                            </a:solidFill>
                            <a:latin typeface="Cambria Math"/>
                          </a:rPr>
                          <m:t>: </m:t>
                        </m:r>
                        <m:sSub>
                          <m:sSubPr>
                            <m:ctrlPr>
                              <a:rPr lang="en-US" sz="2000" i="1" ker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/>
                                <a:cs typeface="Cambria Math"/>
                              </a:rPr>
                            </m:ctrlPr>
                          </m:sSubPr>
                          <m:e>
                            <m:r>
                              <a:rPr lang="en-US" sz="2000" i="1" ker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000" i="1" ker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𝑥</m:t>
                            </m:r>
                          </m:sub>
                        </m:sSub>
                        <m:r>
                          <a:rPr lang="en-US" sz="2000" i="1" kern="0">
                            <a:solidFill>
                              <a:schemeClr val="tx1"/>
                            </a:solidFill>
                            <a:latin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en-US" sz="2000" i="1" ker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/>
                                <a:cs typeface="Cambria Math"/>
                              </a:rPr>
                            </m:ctrlPr>
                          </m:sSubPr>
                          <m:e>
                            <m:r>
                              <a:rPr lang="en-US" sz="2000" i="1" ker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000" i="1" ker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ru-RU" sz="2000" kern="0" dirty="0">
                    <a:solidFill>
                      <a:srgbClr val="28516A"/>
                    </a:solidFill>
                    <a:cs typeface="Arial"/>
                  </a:endParaRPr>
                </a:p>
                <a:p>
                  <a:pPr marL="0" indent="0">
                    <a:spcAft>
                      <a:spcPts val="1800"/>
                    </a:spcAft>
                    <a:buFont typeface="Arial"/>
                    <a:buNone/>
                    <a:defRPr/>
                  </a:pPr>
                  <a:endParaRPr lang="en-US" sz="2000" kern="0" dirty="0">
                    <a:solidFill>
                      <a:srgbClr val="28516A"/>
                    </a:solidFill>
                    <a:latin typeface="Myriad Pro"/>
                    <a:cs typeface="Arial"/>
                  </a:endParaRPr>
                </a:p>
              </p:txBody>
            </p:sp>
          </mc:Choice>
          <mc:Fallback xmlns="">
            <p:sp>
              <p:nvSpPr>
                <p:cNvPr id="42" name="Объект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12000" y="2340000"/>
                  <a:ext cx="1656184" cy="478365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Объект 5"/>
                <p:cNvSpPr txBox="1"/>
                <p:nvPr/>
              </p:nvSpPr>
              <p:spPr bwMode="auto">
                <a:xfrm>
                  <a:off x="612000" y="2460353"/>
                  <a:ext cx="1656186" cy="478365"/>
                </a:xfrm>
                <a:prstGeom prst="rect">
                  <a:avLst/>
                </a:prstGeom>
                <a:grpFill/>
              </p:spPr>
              <p:txBody>
                <a:bodyPr vert="horz" lIns="0" tIns="0" rIns="0" bIns="0" rtlCol="0">
                  <a:noAutofit/>
                </a:bodyPr>
                <a:lstStyle>
                  <a:lvl1pPr marL="342900" indent="-342900" algn="l" defTabSz="914400">
                    <a:spcBef>
                      <a:spcPts val="0"/>
                    </a:spcBef>
                    <a:buFont typeface="Arial"/>
                    <a:buChar char="•"/>
                    <a:defRPr sz="3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914400">
                    <a:spcBef>
                      <a:spcPts val="0"/>
                    </a:spcBef>
                    <a:buFont typeface="Arial"/>
                    <a:buChar char="–"/>
                    <a:defRPr sz="2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>
                    <a:spcBef>
                      <a:spcPts val="0"/>
                    </a:spcBef>
                    <a:buFont typeface="Arial"/>
                    <a:buChar char="•"/>
                    <a:defRPr sz="24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>
                    <a:spcBef>
                      <a:spcPts val="0"/>
                    </a:spcBef>
                    <a:buFont typeface="Arial"/>
                    <a:buChar char="–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>
                    <a:spcBef>
                      <a:spcPts val="0"/>
                    </a:spcBef>
                    <a:buFont typeface="Arial"/>
                    <a:buChar char="»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>
                    <a:spcBef>
                      <a:spcPts val="0"/>
                    </a:spcBef>
                    <a:buFont typeface="Arial"/>
                    <a:buChar char="•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>
                    <a:spcBef>
                      <a:spcPts val="0"/>
                    </a:spcBef>
                    <a:buFont typeface="Arial"/>
                    <a:buChar char="•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>
                    <a:spcBef>
                      <a:spcPts val="0"/>
                    </a:spcBef>
                    <a:buFont typeface="Arial"/>
                    <a:buChar char="•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>
                    <a:spcBef>
                      <a:spcPts val="0"/>
                    </a:spcBef>
                    <a:buFont typeface="Arial"/>
                    <a:buChar char="•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spcAft>
                      <a:spcPts val="1800"/>
                    </a:spcAft>
                    <a:buFont typeface="Arial"/>
                    <a:buNone/>
                    <a:defRPr/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kern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/>
                                <a:cs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 i="1" ker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H</m:t>
                            </m:r>
                          </m:e>
                          <m:sub>
                            <m:r>
                              <a:rPr lang="en-US" sz="2000" i="1" ker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𝑎</m:t>
                            </m:r>
                          </m:sub>
                        </m:sSub>
                        <m:r>
                          <a:rPr lang="en-US" sz="2000" i="1" kern="0">
                            <a:solidFill>
                              <a:schemeClr val="tx1"/>
                            </a:solidFill>
                            <a:latin typeface="Cambria Math"/>
                          </a:rPr>
                          <m:t>:</m:t>
                        </m:r>
                        <m:sSub>
                          <m:sSubPr>
                            <m:ctrlPr>
                              <a:rPr lang="en-US" sz="2000" i="1" ker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/>
                                <a:cs typeface="Cambria Math"/>
                              </a:rPr>
                            </m:ctrlPr>
                          </m:sSubPr>
                          <m:e>
                            <m:r>
                              <a:rPr lang="en-US" sz="2000" i="1" ker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000" i="1" ker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𝑥</m:t>
                            </m:r>
                          </m:sub>
                        </m:sSub>
                        <m:r>
                          <a:rPr lang="en-US" sz="2000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sz="2000" i="1" kern="0">
                            <a:solidFill>
                              <a:schemeClr val="tx1"/>
                            </a:solidFill>
                            <a:latin typeface="Cambria Math"/>
                          </a:rPr>
                          <m:t>≠</m:t>
                        </m:r>
                        <m:r>
                          <a:rPr lang="en-US" sz="2000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&gt;</m:t>
                        </m:r>
                        <m:sSub>
                          <m:sSubPr>
                            <m:ctrlPr>
                              <a:rPr lang="en-US" sz="2000" i="1" ker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/>
                                <a:cs typeface="Cambria Math"/>
                              </a:rPr>
                            </m:ctrlPr>
                          </m:sSubPr>
                          <m:e>
                            <m:r>
                              <a:rPr lang="en-US" sz="2000" i="1" ker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000" i="1" ker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ru-RU" sz="2000" kern="0" dirty="0">
                    <a:solidFill>
                      <a:srgbClr val="28516A"/>
                    </a:solidFill>
                    <a:cs typeface="Arial"/>
                  </a:endParaRPr>
                </a:p>
              </p:txBody>
            </p:sp>
          </mc:Choice>
          <mc:Fallback xmlns="">
            <p:sp>
              <p:nvSpPr>
                <p:cNvPr id="43" name="Объект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12000" y="2460353"/>
                  <a:ext cx="1656186" cy="478365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6" name="Объект 5"/>
          <p:cNvSpPr txBox="1"/>
          <p:nvPr/>
        </p:nvSpPr>
        <p:spPr bwMode="auto">
          <a:xfrm>
            <a:off x="4498970" y="1268238"/>
            <a:ext cx="3526983" cy="372812"/>
          </a:xfrm>
          <a:prstGeom prst="rect">
            <a:avLst/>
          </a:prstGeom>
          <a:grpFill/>
        </p:spPr>
        <p:txBody>
          <a:bodyPr vert="horz" lIns="0" tIns="0" rIns="0" bIns="0" rtlCol="0" anchor="ctr">
            <a:noAutofit/>
          </a:bodyPr>
          <a:lstStyle>
            <a:lvl1pPr marL="342900" indent="-342900" algn="l" defTabSz="914400">
              <a:spcBef>
                <a:spcPts val="0"/>
              </a:spcBef>
              <a:buFont typeface="Arial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>
              <a:spcBef>
                <a:spcPts val="0"/>
              </a:spcBef>
              <a:buFont typeface="Arial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>
              <a:spcBef>
                <a:spcPts val="0"/>
              </a:spcBef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>
              <a:spcBef>
                <a:spcPts val="0"/>
              </a:spcBef>
              <a:buFont typeface="Arial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>
              <a:spcBef>
                <a:spcPts val="0"/>
              </a:spcBef>
              <a:buFont typeface="Arial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Aft>
                <a:spcPts val="1800"/>
              </a:spcAft>
              <a:buNone/>
              <a:defRPr/>
            </a:pPr>
            <a:r>
              <a:rPr lang="ru-RU" sz="2000" b="1" dirty="0"/>
              <a:t>Критерий для проверки</a:t>
            </a:r>
            <a:r>
              <a:rPr lang="en-US" sz="2000" b="1" dirty="0"/>
              <a:t>:</a:t>
            </a:r>
            <a:endParaRPr lang="ru-RU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Прямоугольник 59"/>
              <p:cNvSpPr/>
              <p:nvPr/>
            </p:nvSpPr>
            <p:spPr bwMode="auto">
              <a:xfrm>
                <a:off x="3878124" y="1783500"/>
                <a:ext cx="4768677" cy="1352358"/>
              </a:xfrm>
              <a:prstGeom prst="rect">
                <a:avLst/>
              </a:prstGeom>
              <a:grp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kern="0" smtClean="0">
                          <a:solidFill>
                            <a:schemeClr val="tx1"/>
                          </a:solidFill>
                          <a:latin typeface="Cambria Math"/>
                        </a:rPr>
                        <m:t>𝑧</m:t>
                      </m:r>
                      <m:r>
                        <a:rPr lang="en-US" sz="2000" i="1" kern="0" smtClean="0">
                          <a:solidFill>
                            <a:schemeClr val="tx1"/>
                          </a:solidFill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en-US" sz="2000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/>
                                  <a:cs typeface="Cambria Math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2000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  <a:cs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i="1" ker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𝑝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i="1" ker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sz="2000" i="1" ker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/>
                                  <a:cs typeface="Cambria Math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2000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  <a:cs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i="1" ker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𝑝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i="1" ker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000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/>
                                  <a:cs typeface="Cambria Math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000" i="1" ker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2000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  <a:cs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 ker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1−</m:t>
                                  </m:r>
                                  <m:r>
                                    <a:rPr lang="en-US" sz="2000" i="1" ker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𝑃</m:t>
                                  </m:r>
                                </m:e>
                              </m:d>
                              <m:r>
                                <a:rPr lang="en-US" sz="2000" i="1" ker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⋅</m:t>
                              </m:r>
                              <m:d>
                                <m:dPr>
                                  <m:ctrlPr>
                                    <a:rPr lang="en-US" sz="2000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  <a:cs typeface="Cambria Math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000" i="1" ker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/>
                                          <a:cs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000" i="1" ker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sz="2000" i="1" ker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/>
                                              <a:cs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 kern="0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  <m:t>𝑛</m:t>
                                          </m:r>
                                        </m:e>
                                        <m:sub>
                                          <m:r>
                                            <a:rPr lang="en-US" sz="2000" i="1" kern="0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</m:den>
                                  </m:f>
                                  <m:r>
                                    <a:rPr lang="en-US" sz="2000" i="1" ker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en-US" sz="2000" i="1" ker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/>
                                          <a:cs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000" i="1" ker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sz="2000" i="1" ker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/>
                                              <a:cs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 kern="0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  <m:t>𝑛</m:t>
                                          </m:r>
                                        </m:e>
                                        <m:sub>
                                          <m:r>
                                            <a:rPr lang="en-US" sz="2000" i="1" kern="0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  <m:t>𝑦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</m:rad>
                        </m:den>
                      </m:f>
                      <m:r>
                        <a:rPr lang="en-US" sz="2000" i="1" kern="0">
                          <a:solidFill>
                            <a:schemeClr val="tx1"/>
                          </a:solidFill>
                          <a:latin typeface="Cambria Math"/>
                        </a:rPr>
                        <m:t>   ∼   </m:t>
                      </m:r>
                      <m:r>
                        <a:rPr lang="en-US" sz="2000" i="1" kern="0">
                          <a:solidFill>
                            <a:schemeClr val="tx1"/>
                          </a:solidFill>
                          <a:latin typeface="Cambria Math"/>
                        </a:rPr>
                        <m:t>𝑁</m:t>
                      </m:r>
                      <m:d>
                        <m:dPr>
                          <m:ctrlPr>
                            <a:rPr lang="en-US" sz="2000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r>
                            <a:rPr lang="en-US" sz="2000" i="1" ker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0, 1</m:t>
                          </m:r>
                        </m:e>
                      </m:d>
                      <m:r>
                        <a:rPr lang="en-US" sz="2000" i="1" kern="0">
                          <a:solidFill>
                            <a:srgbClr val="28516A"/>
                          </a:solidFill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sz="2000" kern="0" dirty="0">
                  <a:solidFill>
                    <a:srgbClr val="28516A"/>
                  </a:solidFill>
                  <a:latin typeface="Myriad Pro"/>
                  <a:cs typeface="Arial"/>
                </a:endParaRPr>
              </a:p>
            </p:txBody>
          </p:sp>
        </mc:Choice>
        <mc:Fallback xmlns="">
          <p:sp>
            <p:nvSpPr>
              <p:cNvPr id="50" name="Прямоугольник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78124" y="1783500"/>
                <a:ext cx="4768677" cy="1352358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 bwMode="auto">
              <a:xfrm>
                <a:off x="9407870" y="1484193"/>
                <a:ext cx="1493380" cy="65370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𝑃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0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/>
                                  <a:cs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20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sz="2000" b="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/>
                                  <a:cs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20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0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/>
                                  <a:cs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20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sz="2000" b="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/>
                                  <a:cs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20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000" b="0" dirty="0">
                  <a:solidFill>
                    <a:srgbClr val="28516A"/>
                  </a:solidFill>
                </a:endParaRPr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407870" y="1484193"/>
                <a:ext cx="1493380" cy="653705"/>
              </a:xfrm>
              <a:prstGeom prst="rect">
                <a:avLst/>
              </a:prstGeom>
              <a:blipFill rotWithShape="0">
                <a:blip r:embed="rId9"/>
                <a:stretch>
                  <a:fillRect r="-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8640512" y="2137758"/>
                <a:ext cx="3393295" cy="39126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𝑚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𝑥</m:t>
                          </m:r>
                        </m:sub>
                      </m:sSub>
                      <m:r>
                        <a:rPr lang="ru-RU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, </m:t>
                      </m:r>
                      <m:sSub>
                        <m:sSub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𝑚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𝑦</m:t>
                          </m:r>
                        </m:sub>
                      </m:sSub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ru-RU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количество успехов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0512" y="2137758"/>
                <a:ext cx="3393295" cy="391261"/>
              </a:xfrm>
              <a:prstGeom prst="rect">
                <a:avLst/>
              </a:prstGeom>
              <a:blipFill rotWithShape="0">
                <a:blip r:embed="rId10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2" name="Picture 5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 bwMode="auto">
          <a:xfrm>
            <a:off x="7429198" y="4555783"/>
            <a:ext cx="3596356" cy="2219465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 bwMode="auto">
          <a:xfrm>
            <a:off x="2241539" y="4502344"/>
            <a:ext cx="3769536" cy="2326341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 bwMode="auto">
          <a:xfrm>
            <a:off x="2664648" y="3330280"/>
            <a:ext cx="67998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rgbClr val="FF0000"/>
                </a:solidFill>
                <a:latin typeface="Cambria Math" panose="02040503050406030204" pitchFamily="18" charset="0"/>
                <a:ea typeface="Cambria Math"/>
                <a:cs typeface="Cambria Math"/>
              </a:rPr>
              <a:t>доли </a:t>
            </a:r>
            <a:r>
              <a:rPr lang="en-US" sz="2000" dirty="0" smtClean="0">
                <a:solidFill>
                  <a:srgbClr val="FF0000"/>
                </a:solidFill>
                <a:latin typeface="Cambria Math" panose="02040503050406030204" pitchFamily="18" charset="0"/>
                <a:ea typeface="Cambria Math"/>
                <a:cs typeface="Cambria Math"/>
              </a:rPr>
              <a:t>‘</a:t>
            </a:r>
            <a:r>
              <a:rPr lang="ru-RU" sz="2000" dirty="0" smtClean="0">
                <a:solidFill>
                  <a:srgbClr val="FF0000"/>
                </a:solidFill>
                <a:latin typeface="Cambria Math" panose="02040503050406030204" pitchFamily="18" charset="0"/>
                <a:ea typeface="Cambria Math"/>
                <a:cs typeface="Cambria Math"/>
              </a:rPr>
              <a:t>успеха</a:t>
            </a:r>
            <a:r>
              <a:rPr lang="en-US" sz="2000" dirty="0" smtClean="0">
                <a:solidFill>
                  <a:srgbClr val="FF0000"/>
                </a:solidFill>
                <a:latin typeface="Cambria Math" panose="02040503050406030204" pitchFamily="18" charset="0"/>
                <a:ea typeface="Cambria Math"/>
                <a:cs typeface="Cambria Math"/>
              </a:rPr>
              <a:t>’</a:t>
            </a:r>
            <a:r>
              <a:rPr lang="ru-RU" sz="2000" dirty="0" smtClean="0">
                <a:solidFill>
                  <a:srgbClr val="FF0000"/>
                </a:solidFill>
                <a:latin typeface="Cambria Math" panose="02040503050406030204" pitchFamily="18" charset="0"/>
                <a:ea typeface="Cambria Math"/>
                <a:cs typeface="Cambria Math"/>
              </a:rPr>
              <a:t> </a:t>
            </a:r>
            <a:r>
              <a:rPr lang="ru-RU" sz="2000" dirty="0">
                <a:solidFill>
                  <a:srgbClr val="FF0000"/>
                </a:solidFill>
                <a:latin typeface="Cambria Math" panose="02040503050406030204" pitchFamily="18" charset="0"/>
                <a:ea typeface="Cambria Math"/>
                <a:cs typeface="Cambria Math"/>
              </a:rPr>
              <a:t>в генеральной совокупности (популяции) </a:t>
            </a:r>
            <a:r>
              <a:rPr lang="en-US" sz="2000" dirty="0">
                <a:solidFill>
                  <a:srgbClr val="FF0000"/>
                </a:solidFill>
                <a:latin typeface="Cambria Math" panose="02040503050406030204" pitchFamily="18" charset="0"/>
                <a:ea typeface="Cambria Math"/>
                <a:cs typeface="Cambria Math"/>
              </a:rPr>
              <a:t>X</a:t>
            </a:r>
            <a:r>
              <a:rPr lang="ru-RU" sz="2000" dirty="0" smtClean="0">
                <a:solidFill>
                  <a:srgbClr val="FF0000"/>
                </a:solidFill>
                <a:latin typeface="Cambria Math" panose="02040503050406030204" pitchFamily="18" charset="0"/>
                <a:ea typeface="Cambria Math"/>
                <a:cs typeface="Cambria Math"/>
              </a:rPr>
              <a:t> </a:t>
            </a:r>
          </a:p>
          <a:p>
            <a:r>
              <a:rPr lang="ru-RU" sz="2000" dirty="0" smtClean="0">
                <a:solidFill>
                  <a:srgbClr val="FF0000"/>
                </a:solidFill>
                <a:latin typeface="Cambria Math" panose="02040503050406030204" pitchFamily="18" charset="0"/>
                <a:ea typeface="Cambria Math"/>
                <a:cs typeface="Cambria Math"/>
              </a:rPr>
              <a:t>и генеральной совокупности </a:t>
            </a:r>
            <a:r>
              <a:rPr lang="en-US" sz="2000" dirty="0" smtClean="0">
                <a:solidFill>
                  <a:srgbClr val="FF0000"/>
                </a:solidFill>
                <a:latin typeface="Cambria Math" panose="02040503050406030204" pitchFamily="18" charset="0"/>
                <a:ea typeface="Cambria Math"/>
                <a:cs typeface="Cambria Math"/>
              </a:rPr>
              <a:t>(</a:t>
            </a:r>
            <a:r>
              <a:rPr lang="ru-RU" sz="2000" dirty="0" smtClean="0">
                <a:solidFill>
                  <a:srgbClr val="FF0000"/>
                </a:solidFill>
                <a:latin typeface="Cambria Math" panose="02040503050406030204" pitchFamily="18" charset="0"/>
                <a:ea typeface="Cambria Math"/>
                <a:cs typeface="Cambria Math"/>
              </a:rPr>
              <a:t>популяции</a:t>
            </a:r>
            <a:r>
              <a:rPr lang="en-US" sz="2000" dirty="0" smtClean="0">
                <a:solidFill>
                  <a:srgbClr val="FF0000"/>
                </a:solidFill>
                <a:latin typeface="Cambria Math" panose="02040503050406030204" pitchFamily="18" charset="0"/>
                <a:ea typeface="Cambria Math"/>
                <a:cs typeface="Cambria Math"/>
              </a:rPr>
              <a:t>) Y </a:t>
            </a:r>
            <a:r>
              <a:rPr lang="ru-RU" sz="2000" dirty="0" smtClean="0">
                <a:solidFill>
                  <a:srgbClr val="FF0000"/>
                </a:solidFill>
                <a:latin typeface="Cambria Math" panose="02040503050406030204" pitchFamily="18" charset="0"/>
                <a:ea typeface="Cambria Math"/>
                <a:cs typeface="Cambria Math"/>
              </a:rPr>
              <a:t>равны</a:t>
            </a:r>
            <a:endParaRPr lang="en-US" sz="20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 bwMode="auto">
              <a:xfrm>
                <a:off x="8251043" y="2492296"/>
                <a:ext cx="4172235" cy="94525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𝑥</m:t>
                          </m:r>
                        </m:sub>
                      </m:sSub>
                      <m:r>
                        <a:rPr lang="ru-RU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,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𝑦</m:t>
                          </m:r>
                        </m:sub>
                      </m:sSub>
                      <m:r>
                        <a:rPr lang="ru-RU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ru-RU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ко</m:t>
                      </m:r>
                      <m:r>
                        <a:rPr lang="ru-RU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личество </m:t>
                      </m:r>
                      <m:r>
                        <a:rPr lang="ru-RU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наблюдений</m:t>
                      </m:r>
                    </m:oMath>
                  </m:oMathPara>
                </a14:m>
                <a:endParaRPr lang="ru-RU" dirty="0">
                  <a:solidFill>
                    <a:prstClr val="black"/>
                  </a:solidFill>
                </a:endParaRPr>
              </a:p>
              <a:p>
                <a:pPr algn="just"/>
                <a:endParaRPr lang="en-US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51043" y="2492296"/>
                <a:ext cx="4172235" cy="945259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032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m="http://schemas.openxmlformats.org/officeDocument/2006/math" xmlns:w="http://schemas.openxmlformats.org/wordprocessingml/2006/main"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1362887" y="264196"/>
            <a:ext cx="9144000" cy="620688"/>
          </a:xfrm>
        </p:spPr>
        <p:txBody>
          <a:bodyPr vert="horz" wrap="square" lIns="91440" tIns="45720" rIns="0" bIns="0" rtlCol="0" anchor="t">
            <a:noAutofit/>
          </a:bodyPr>
          <a:lstStyle/>
          <a:p>
            <a:pPr algn="ctr">
              <a:defRPr/>
            </a:pP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r>
              <a:rPr lang="ru-RU" sz="2800" b="1" dirty="0">
                <a:latin typeface="Arial" panose="020B0604020202020204" pitchFamily="34" charset="0"/>
                <a:cs typeface="Arial" panose="020B0604020202020204" pitchFamily="34" charset="0"/>
              </a:rPr>
              <a:t>-критерий для </a:t>
            </a:r>
            <a:r>
              <a:rPr lang="ru-RU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разности </a:t>
            </a:r>
            <a:r>
              <a:rPr lang="ru-RU" sz="2800" b="1" dirty="0">
                <a:latin typeface="Arial" panose="020B0604020202020204" pitchFamily="34" charset="0"/>
                <a:cs typeface="Arial" panose="020B0604020202020204" pitchFamily="34" charset="0"/>
              </a:rPr>
              <a:t>долей для независимых </a:t>
            </a:r>
            <a:r>
              <a:rPr lang="ru-RU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выборок </a:t>
            </a: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ru-RU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асимтотический</a:t>
            </a: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ru-RU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. Пример</a:t>
            </a:r>
            <a:endParaRPr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71499" y="1808690"/>
            <a:ext cx="11113478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ru-RU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Исследование эффективности нового метода обучения для улучшения памяти студентов</a:t>
            </a:r>
            <a:r>
              <a:rPr lang="ru-RU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/>
            <a:endParaRPr lang="ru-RU" sz="2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/>
            <a:endParaRPr lang="ru-RU" sz="2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/>
            <a:r>
              <a:rPr lang="ru-RU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Студентов рандомно разделили на 2 группы. Контрольная группа</a:t>
            </a:r>
            <a:r>
              <a:rPr lang="en-US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занималась по традиционной методике</a:t>
            </a:r>
            <a:r>
              <a:rPr lang="en-US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Экспериментальная группа</a:t>
            </a:r>
            <a:r>
              <a:rPr lang="en-US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работала по новой методике </a:t>
            </a:r>
            <a:r>
              <a:rPr lang="ru-RU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обучения для улучшения памяти. После проведения обучения и тестирования, студентов </a:t>
            </a:r>
            <a:r>
              <a:rPr lang="ru-RU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из исследуемых групп делят </a:t>
            </a:r>
            <a:r>
              <a:rPr lang="ru-RU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 две категории: тех, кто показал улучшение памяти (успех), и тех, кто не показал улучшения (неуспех). </a:t>
            </a:r>
          </a:p>
          <a:p>
            <a:pPr lvl="0" algn="just"/>
            <a:endParaRPr lang="ru-RU" sz="2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/>
            <a:endParaRPr lang="ru-RU" sz="2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/>
            <a:r>
              <a:rPr lang="ru-RU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Исследователь хочет проверить, отличается ли доля студентов с улучшенной памятью </a:t>
            </a:r>
            <a:r>
              <a:rPr lang="ru-RU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группах.</a:t>
            </a:r>
            <a:endParaRPr lang="ru-RU" sz="2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8359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m="http://schemas.openxmlformats.org/officeDocument/2006/math" xmlns:w="http://schemas.openxmlformats.org/wordprocessingml/2006/main"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1362887" y="264196"/>
            <a:ext cx="9144000" cy="620688"/>
          </a:xfrm>
        </p:spPr>
        <p:txBody>
          <a:bodyPr vert="horz" wrap="square" lIns="91440" tIns="45720" rIns="0" bIns="0" rtlCol="0" anchor="t">
            <a:noAutofit/>
          </a:bodyPr>
          <a:lstStyle/>
          <a:p>
            <a:pPr algn="ctr">
              <a:defRPr/>
            </a:pP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r>
              <a:rPr lang="ru-RU" sz="2800" b="1" dirty="0">
                <a:latin typeface="Arial" panose="020B0604020202020204" pitchFamily="34" charset="0"/>
                <a:cs typeface="Arial" panose="020B0604020202020204" pitchFamily="34" charset="0"/>
              </a:rPr>
              <a:t>-критерий для </a:t>
            </a:r>
            <a:r>
              <a:rPr lang="ru-RU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разности </a:t>
            </a:r>
            <a:r>
              <a:rPr lang="ru-RU" sz="2800" b="1" dirty="0">
                <a:latin typeface="Arial" panose="020B0604020202020204" pitchFamily="34" charset="0"/>
                <a:cs typeface="Arial" panose="020B0604020202020204" pitchFamily="34" charset="0"/>
              </a:rPr>
              <a:t>долей для независимых </a:t>
            </a:r>
            <a:r>
              <a:rPr lang="ru-RU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выборок </a:t>
            </a: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ru-RU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асимтотический</a:t>
            </a: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ru-RU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. Пример</a:t>
            </a:r>
            <a:endParaRPr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Прямоугольник 22"/>
              <p:cNvSpPr/>
              <p:nvPr/>
            </p:nvSpPr>
            <p:spPr bwMode="auto">
              <a:xfrm>
                <a:off x="946964" y="1355084"/>
                <a:ext cx="2922338" cy="538609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pPr>
                  <a:spcAft>
                    <a:spcPts val="180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, …, 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𝑛</m:t>
                          </m:r>
                        </m:sub>
                      </m:sSub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∼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𝑖𝑖𝑑</m:t>
                      </m:r>
                      <m:r>
                        <a:rPr lang="ru-RU" sz="20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𝐵𝑒𝑟𝑛</m:t>
                      </m:r>
                      <m:d>
                        <m:d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𝑝</m:t>
                          </m:r>
                          <m:r>
                            <a:rPr lang="en-US" sz="2000" i="1" ker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  </m:t>
                      </m:r>
                    </m:oMath>
                  </m:oMathPara>
                </a14:m>
                <a:endParaRPr lang="ru-RU" sz="2000" dirty="0">
                  <a:solidFill>
                    <a:srgbClr val="28516A"/>
                  </a:solidFill>
                </a:endParaRPr>
              </a:p>
            </p:txBody>
          </p:sp>
        </mc:Choice>
        <mc:Fallback xmlns="">
          <p:sp>
            <p:nvSpPr>
              <p:cNvPr id="23" name="Прямоугольник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46964" y="1355084"/>
                <a:ext cx="2922338" cy="538609"/>
              </a:xfrm>
              <a:prstGeom prst="rect">
                <a:avLst/>
              </a:prstGeom>
              <a:blipFill rotWithShape="0">
                <a:blip r:embed="rId3"/>
                <a:stretch>
                  <a:fillRect l="-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Прямоугольник 64"/>
              <p:cNvSpPr/>
              <p:nvPr/>
            </p:nvSpPr>
            <p:spPr bwMode="auto">
              <a:xfrm>
                <a:off x="946964" y="1699573"/>
                <a:ext cx="2928494" cy="597536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pPr>
                  <a:spcAft>
                    <a:spcPts val="180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a:rPr lang="en-US" sz="2000" b="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𝑌</m:t>
                          </m:r>
                        </m:e>
                        <m:sub>
                          <m:r>
                            <a:rPr lang="en-US" sz="2000" b="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000" b="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, …, </m:t>
                      </m:r>
                      <m:sSub>
                        <m:sSubPr>
                          <m:ctrlPr>
                            <a:rPr lang="en-US" sz="20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a:rPr lang="en-US" sz="2000" b="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𝑌</m:t>
                          </m:r>
                        </m:e>
                        <m:sub>
                          <m:sSub>
                            <m:sSubPr>
                              <m:ctrlPr>
                                <a:rPr lang="en-US" sz="20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/>
                                  <a:cs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b="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2000" b="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𝑦</m:t>
                              </m:r>
                            </m:sub>
                          </m:sSub>
                        </m:sub>
                      </m:sSub>
                      <m:r>
                        <a:rPr lang="en-US" sz="2000" b="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∼</m:t>
                      </m:r>
                      <m:r>
                        <a:rPr lang="en-US" sz="2000" b="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𝑖𝑖𝑑</m:t>
                      </m:r>
                      <m:r>
                        <a:rPr lang="ru-RU" sz="2000" b="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sz="2000" b="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𝐵𝑒𝑟𝑛</m:t>
                      </m:r>
                      <m:r>
                        <a:rPr lang="en-US" sz="2000" b="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(</m:t>
                      </m:r>
                      <m:sSub>
                        <m:sSubPr>
                          <m:ctrlPr>
                            <a:rPr lang="en-US" sz="20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a:rPr lang="en-US" sz="2000" b="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2000" b="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𝑦</m:t>
                          </m:r>
                        </m:sub>
                      </m:sSub>
                      <m:r>
                        <a:rPr lang="en-US" sz="2000" b="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)  </m:t>
                      </m:r>
                    </m:oMath>
                  </m:oMathPara>
                </a14:m>
                <a:endParaRPr lang="ru-RU" sz="2000" dirty="0">
                  <a:solidFill>
                    <a:srgbClr val="28516A"/>
                  </a:solidFill>
                </a:endParaRPr>
              </a:p>
            </p:txBody>
          </p:sp>
        </mc:Choice>
        <mc:Fallback xmlns="">
          <p:sp>
            <p:nvSpPr>
              <p:cNvPr id="40" name="Прямоугольник 6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46964" y="1699573"/>
                <a:ext cx="2928494" cy="597536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1" name="Группа 54"/>
          <p:cNvGrpSpPr/>
          <p:nvPr/>
        </p:nvGrpSpPr>
        <p:grpSpPr bwMode="auto">
          <a:xfrm>
            <a:off x="954308" y="2215974"/>
            <a:ext cx="1656186" cy="1856063"/>
            <a:chOff x="612000" y="2340000"/>
            <a:chExt cx="1656186" cy="62651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Объект 5"/>
                <p:cNvSpPr txBox="1"/>
                <p:nvPr/>
              </p:nvSpPr>
              <p:spPr bwMode="auto">
                <a:xfrm>
                  <a:off x="612000" y="2340000"/>
                  <a:ext cx="1656184" cy="478365"/>
                </a:xfrm>
                <a:prstGeom prst="rect">
                  <a:avLst/>
                </a:prstGeom>
                <a:grpFill/>
              </p:spPr>
              <p:txBody>
                <a:bodyPr vert="horz" lIns="0" tIns="0" rIns="0" bIns="0" rtlCol="0">
                  <a:noAutofit/>
                </a:bodyPr>
                <a:lstStyle>
                  <a:lvl1pPr marL="342900" indent="-342900" algn="l" defTabSz="914400">
                    <a:spcBef>
                      <a:spcPts val="0"/>
                    </a:spcBef>
                    <a:buFont typeface="Arial"/>
                    <a:buChar char="•"/>
                    <a:defRPr sz="3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914400">
                    <a:spcBef>
                      <a:spcPts val="0"/>
                    </a:spcBef>
                    <a:buFont typeface="Arial"/>
                    <a:buChar char="–"/>
                    <a:defRPr sz="2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>
                    <a:spcBef>
                      <a:spcPts val="0"/>
                    </a:spcBef>
                    <a:buFont typeface="Arial"/>
                    <a:buChar char="•"/>
                    <a:defRPr sz="24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>
                    <a:spcBef>
                      <a:spcPts val="0"/>
                    </a:spcBef>
                    <a:buFont typeface="Arial"/>
                    <a:buChar char="–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>
                    <a:spcBef>
                      <a:spcPts val="0"/>
                    </a:spcBef>
                    <a:buFont typeface="Arial"/>
                    <a:buChar char="»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>
                    <a:spcBef>
                      <a:spcPts val="0"/>
                    </a:spcBef>
                    <a:buFont typeface="Arial"/>
                    <a:buChar char="•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>
                    <a:spcBef>
                      <a:spcPts val="0"/>
                    </a:spcBef>
                    <a:buFont typeface="Arial"/>
                    <a:buChar char="•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>
                    <a:spcBef>
                      <a:spcPts val="0"/>
                    </a:spcBef>
                    <a:buFont typeface="Arial"/>
                    <a:buChar char="•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>
                    <a:spcBef>
                      <a:spcPts val="0"/>
                    </a:spcBef>
                    <a:buFont typeface="Arial"/>
                    <a:buChar char="•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spcAft>
                      <a:spcPts val="1800"/>
                    </a:spcAft>
                    <a:buFont typeface="Arial"/>
                    <a:buNone/>
                    <a:defRPr/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kern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/>
                                <a:cs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 i="1" ker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H</m:t>
                            </m:r>
                          </m:e>
                          <m:sub>
                            <m:r>
                              <a:rPr lang="en-US" sz="2000" i="1" ker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en-US" sz="2000" i="1" kern="0">
                            <a:solidFill>
                              <a:schemeClr val="tx1"/>
                            </a:solidFill>
                            <a:latin typeface="Cambria Math"/>
                          </a:rPr>
                          <m:t>: </m:t>
                        </m:r>
                        <m:sSub>
                          <m:sSubPr>
                            <m:ctrlPr>
                              <a:rPr lang="en-US" sz="2000" i="1" ker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/>
                                <a:cs typeface="Cambria Math"/>
                              </a:rPr>
                            </m:ctrlPr>
                          </m:sSubPr>
                          <m:e>
                            <m:r>
                              <a:rPr lang="en-US" sz="2000" i="1" ker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000" i="1" ker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𝑥</m:t>
                            </m:r>
                          </m:sub>
                        </m:sSub>
                        <m:r>
                          <a:rPr lang="en-US" sz="2000" i="1" kern="0">
                            <a:solidFill>
                              <a:schemeClr val="tx1"/>
                            </a:solidFill>
                            <a:latin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en-US" sz="2000" i="1" ker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/>
                                <a:cs typeface="Cambria Math"/>
                              </a:rPr>
                            </m:ctrlPr>
                          </m:sSubPr>
                          <m:e>
                            <m:r>
                              <a:rPr lang="en-US" sz="2000" i="1" ker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000" i="1" ker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ru-RU" sz="2000" kern="0" dirty="0">
                    <a:solidFill>
                      <a:srgbClr val="28516A"/>
                    </a:solidFill>
                    <a:cs typeface="Arial"/>
                  </a:endParaRPr>
                </a:p>
                <a:p>
                  <a:pPr marL="0" indent="0">
                    <a:spcAft>
                      <a:spcPts val="1800"/>
                    </a:spcAft>
                    <a:buFont typeface="Arial"/>
                    <a:buNone/>
                    <a:defRPr/>
                  </a:pPr>
                  <a:endParaRPr lang="en-US" sz="2000" kern="0" dirty="0">
                    <a:solidFill>
                      <a:srgbClr val="28516A"/>
                    </a:solidFill>
                    <a:latin typeface="Myriad Pro"/>
                    <a:cs typeface="Arial"/>
                  </a:endParaRPr>
                </a:p>
              </p:txBody>
            </p:sp>
          </mc:Choice>
          <mc:Fallback xmlns="">
            <p:sp>
              <p:nvSpPr>
                <p:cNvPr id="42" name="Объект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12000" y="2340000"/>
                  <a:ext cx="1656184" cy="478365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Объект 5"/>
                <p:cNvSpPr txBox="1"/>
                <p:nvPr/>
              </p:nvSpPr>
              <p:spPr bwMode="auto">
                <a:xfrm>
                  <a:off x="612000" y="2488154"/>
                  <a:ext cx="1656186" cy="478365"/>
                </a:xfrm>
                <a:prstGeom prst="rect">
                  <a:avLst/>
                </a:prstGeom>
                <a:grpFill/>
              </p:spPr>
              <p:txBody>
                <a:bodyPr vert="horz" lIns="0" tIns="0" rIns="0" bIns="0" rtlCol="0">
                  <a:noAutofit/>
                </a:bodyPr>
                <a:lstStyle>
                  <a:lvl1pPr marL="342900" indent="-342900" algn="l" defTabSz="914400">
                    <a:spcBef>
                      <a:spcPts val="0"/>
                    </a:spcBef>
                    <a:buFont typeface="Arial"/>
                    <a:buChar char="•"/>
                    <a:defRPr sz="3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914400">
                    <a:spcBef>
                      <a:spcPts val="0"/>
                    </a:spcBef>
                    <a:buFont typeface="Arial"/>
                    <a:buChar char="–"/>
                    <a:defRPr sz="2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>
                    <a:spcBef>
                      <a:spcPts val="0"/>
                    </a:spcBef>
                    <a:buFont typeface="Arial"/>
                    <a:buChar char="•"/>
                    <a:defRPr sz="24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>
                    <a:spcBef>
                      <a:spcPts val="0"/>
                    </a:spcBef>
                    <a:buFont typeface="Arial"/>
                    <a:buChar char="–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>
                    <a:spcBef>
                      <a:spcPts val="0"/>
                    </a:spcBef>
                    <a:buFont typeface="Arial"/>
                    <a:buChar char="»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>
                    <a:spcBef>
                      <a:spcPts val="0"/>
                    </a:spcBef>
                    <a:buFont typeface="Arial"/>
                    <a:buChar char="•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>
                    <a:spcBef>
                      <a:spcPts val="0"/>
                    </a:spcBef>
                    <a:buFont typeface="Arial"/>
                    <a:buChar char="•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>
                    <a:spcBef>
                      <a:spcPts val="0"/>
                    </a:spcBef>
                    <a:buFont typeface="Arial"/>
                    <a:buChar char="•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>
                    <a:spcBef>
                      <a:spcPts val="0"/>
                    </a:spcBef>
                    <a:buFont typeface="Arial"/>
                    <a:buChar char="•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spcAft>
                      <a:spcPts val="1800"/>
                    </a:spcAft>
                    <a:buFont typeface="Arial"/>
                    <a:buNone/>
                    <a:defRPr/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kern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/>
                                <a:cs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 i="1" ker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H</m:t>
                            </m:r>
                          </m:e>
                          <m:sub>
                            <m:r>
                              <a:rPr lang="en-US" sz="2000" i="1" ker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𝑎</m:t>
                            </m:r>
                          </m:sub>
                        </m:sSub>
                        <m:r>
                          <a:rPr lang="en-US" sz="2000" i="1" kern="0">
                            <a:solidFill>
                              <a:schemeClr val="tx1"/>
                            </a:solidFill>
                            <a:latin typeface="Cambria Math"/>
                          </a:rPr>
                          <m:t>:</m:t>
                        </m:r>
                        <m:sSub>
                          <m:sSubPr>
                            <m:ctrlPr>
                              <a:rPr lang="en-US" sz="2000" i="1" ker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/>
                                <a:cs typeface="Cambria Math"/>
                              </a:rPr>
                            </m:ctrlPr>
                          </m:sSubPr>
                          <m:e>
                            <m:r>
                              <a:rPr lang="en-US" sz="2000" i="1" ker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000" i="1" ker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𝑥</m:t>
                            </m:r>
                          </m:sub>
                        </m:sSub>
                        <m:r>
                          <a:rPr lang="en-US" sz="2000" i="1" kern="0">
                            <a:solidFill>
                              <a:schemeClr val="tx1"/>
                            </a:solidFill>
                            <a:latin typeface="Cambria Math"/>
                          </a:rPr>
                          <m:t>≠</m:t>
                        </m:r>
                        <m:sSub>
                          <m:sSubPr>
                            <m:ctrlPr>
                              <a:rPr lang="en-US" sz="2000" i="1" ker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/>
                                <a:cs typeface="Cambria Math"/>
                              </a:rPr>
                            </m:ctrlPr>
                          </m:sSubPr>
                          <m:e>
                            <m:r>
                              <a:rPr lang="en-US" sz="2000" i="1" ker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000" i="1" ker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ru-RU" sz="2000" kern="0" dirty="0">
                    <a:solidFill>
                      <a:srgbClr val="28516A"/>
                    </a:solidFill>
                    <a:cs typeface="Arial"/>
                  </a:endParaRPr>
                </a:p>
              </p:txBody>
            </p:sp>
          </mc:Choice>
          <mc:Fallback xmlns="">
            <p:sp>
              <p:nvSpPr>
                <p:cNvPr id="43" name="Объект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12000" y="2488154"/>
                  <a:ext cx="1656186" cy="478365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Прямоугольник 59"/>
              <p:cNvSpPr/>
              <p:nvPr/>
            </p:nvSpPr>
            <p:spPr bwMode="auto">
              <a:xfrm>
                <a:off x="3777901" y="3056316"/>
                <a:ext cx="3263008" cy="1352358"/>
              </a:xfrm>
              <a:prstGeom prst="rect">
                <a:avLst/>
              </a:prstGeom>
              <a:grp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kern="0" smtClean="0">
                          <a:solidFill>
                            <a:schemeClr val="tx1"/>
                          </a:solidFill>
                          <a:latin typeface="Cambria Math"/>
                        </a:rPr>
                        <m:t>𝑧</m:t>
                      </m:r>
                      <m:r>
                        <a:rPr lang="en-US" sz="2000" i="1" kern="0" smtClean="0">
                          <a:solidFill>
                            <a:schemeClr val="tx1"/>
                          </a:solidFill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en-US" sz="2000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/>
                                  <a:cs typeface="Cambria Math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2000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  <a:cs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i="1" ker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𝑝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i="1" ker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sz="2000" i="1" ker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/>
                                  <a:cs typeface="Cambria Math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2000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  <a:cs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i="1" ker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𝑝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i="1" ker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000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/>
                                  <a:cs typeface="Cambria Math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000" i="1" ker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2000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  <a:cs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 ker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1</m:t>
                                  </m:r>
                                  <m:r>
                                    <a:rPr lang="en-US" sz="2000" i="1" ker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sz="2000" i="1" ker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𝑃</m:t>
                                  </m:r>
                                </m:e>
                              </m:d>
                              <m:r>
                                <a:rPr lang="en-US" sz="2000" i="1" ker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⋅</m:t>
                              </m:r>
                              <m:d>
                                <m:dPr>
                                  <m:ctrlPr>
                                    <a:rPr lang="en-US" sz="2000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  <a:cs typeface="Cambria Math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000" i="1" ker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/>
                                          <a:cs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000" i="1" ker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sz="2000" i="1" ker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/>
                                              <a:cs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 kern="0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  <m:t>𝑛</m:t>
                                          </m:r>
                                        </m:e>
                                        <m:sub>
                                          <m:r>
                                            <a:rPr lang="en-US" sz="2000" i="1" kern="0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</m:den>
                                  </m:f>
                                  <m:r>
                                    <a:rPr lang="en-US" sz="2000" i="1" ker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en-US" sz="2000" i="1" ker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/>
                                          <a:cs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000" i="1" ker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sz="2000" i="1" ker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/>
                                              <a:cs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 kern="0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  <m:t>𝑛</m:t>
                                          </m:r>
                                        </m:e>
                                        <m:sub>
                                          <m:r>
                                            <a:rPr lang="en-US" sz="2000" i="1" kern="0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  <m:t>𝑦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</m:rad>
                        </m:den>
                      </m:f>
                    </m:oMath>
                  </m:oMathPara>
                </a14:m>
                <a:endParaRPr lang="en-US" sz="2000" kern="0" dirty="0">
                  <a:solidFill>
                    <a:srgbClr val="28516A"/>
                  </a:solidFill>
                  <a:latin typeface="Myriad Pro"/>
                  <a:cs typeface="Arial"/>
                </a:endParaRPr>
              </a:p>
            </p:txBody>
          </p:sp>
        </mc:Choice>
        <mc:Fallback xmlns="">
          <p:sp>
            <p:nvSpPr>
              <p:cNvPr id="50" name="Прямоугольник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77901" y="3056316"/>
                <a:ext cx="3263008" cy="1352358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/>
          <p:cNvSpPr/>
          <p:nvPr/>
        </p:nvSpPr>
        <p:spPr bwMode="auto">
          <a:xfrm>
            <a:off x="2617836" y="2203345"/>
            <a:ext cx="916736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Доли </a:t>
            </a:r>
            <a:r>
              <a:rPr lang="ru-RU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студентов с улучшенной памятью </a:t>
            </a:r>
            <a:r>
              <a:rPr lang="ru-RU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группах равны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 bwMode="auto">
          <a:xfrm>
            <a:off x="2610492" y="2619390"/>
            <a:ext cx="916736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Доли </a:t>
            </a:r>
            <a:r>
              <a:rPr lang="ru-RU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студентов с улучшенной памятью </a:t>
            </a:r>
            <a:r>
              <a:rPr lang="ru-RU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группах не равны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Объект 5"/>
              <p:cNvSpPr txBox="1"/>
              <p:nvPr/>
            </p:nvSpPr>
            <p:spPr bwMode="auto">
              <a:xfrm>
                <a:off x="1061555" y="3259136"/>
                <a:ext cx="2716344" cy="968630"/>
              </a:xfrm>
              <a:prstGeom prst="rect">
                <a:avLst/>
              </a:prstGeom>
            </p:spPr>
            <p:txBody>
              <a:bodyPr vert="horz" lIns="0" tIns="0" rIns="0" bIns="0" rtlCol="0">
                <a:noAutofit/>
              </a:bodyPr>
              <a:lstStyle>
                <a:lvl1pPr marL="342900" indent="-342900" algn="l" defTabSz="914400">
                  <a:spcBef>
                    <a:spcPts val="0"/>
                  </a:spcBef>
                  <a:buFont typeface="Arial"/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>
                  <a:spcBef>
                    <a:spcPts val="0"/>
                  </a:spcBef>
                  <a:buFont typeface="Arial"/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>
                  <a:spcBef>
                    <a:spcPts val="0"/>
                  </a:spcBef>
                  <a:buFont typeface="Arial"/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>
                  <a:spcBef>
                    <a:spcPts val="0"/>
                  </a:spcBef>
                  <a:buFont typeface="Arial"/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>
                  <a:spcBef>
                    <a:spcPts val="0"/>
                  </a:spcBef>
                  <a:buFont typeface="Arial"/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>
                  <a:spcBef>
                    <a:spcPts val="0"/>
                  </a:spcBef>
                  <a:buFont typeface="Arial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>
                  <a:spcBef>
                    <a:spcPts val="0"/>
                  </a:spcBef>
                  <a:buFont typeface="Arial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>
                  <a:spcBef>
                    <a:spcPts val="0"/>
                  </a:spcBef>
                  <a:buFont typeface="Arial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>
                  <a:spcBef>
                    <a:spcPts val="0"/>
                  </a:spcBef>
                  <a:buFont typeface="Arial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kern="0" smtClean="0">
                            <a:latin typeface="Cambria Math" panose="02040503050406030204" pitchFamily="18" charset="0"/>
                            <a:ea typeface="Cambria Math"/>
                            <a:cs typeface="Cambria Math"/>
                          </a:rPr>
                        </m:ctrlPr>
                      </m:sSubPr>
                      <m:e>
                        <m:r>
                          <a:rPr lang="en-US" sz="2000" i="1" ker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sz="2000" i="1" kern="0">
                            <a:latin typeface="Cambria Math"/>
                          </a:rPr>
                          <m:t>𝑥</m:t>
                        </m:r>
                      </m:sub>
                    </m:sSub>
                    <m:r>
                      <a:rPr lang="en-US" sz="20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0.2</a:t>
                </a: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kern="0">
                            <a:latin typeface="Cambria Math" panose="02040503050406030204" pitchFamily="18" charset="0"/>
                            <a:ea typeface="Cambria Math"/>
                            <a:cs typeface="Cambria Math"/>
                          </a:rPr>
                        </m:ctrlPr>
                      </m:sSubPr>
                      <m:e>
                        <m:r>
                          <a:rPr lang="en-US" sz="2000" i="1" ker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sz="2000" b="0" i="1" kern="0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sz="20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0.4</a:t>
                </a: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kern="0">
                            <a:latin typeface="Cambria Math" panose="02040503050406030204" pitchFamily="18" charset="0"/>
                            <a:ea typeface="Cambria Math"/>
                            <a:cs typeface="Cambria Math"/>
                          </a:rPr>
                        </m:ctrlPr>
                      </m:sSubPr>
                      <m:e>
                        <m:r>
                          <a:rPr lang="en-US" sz="2000" i="1" kern="0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sz="2000" i="1" kern="0">
                            <a:latin typeface="Cambria Math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0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kern="0">
                            <a:latin typeface="Cambria Math" panose="02040503050406030204" pitchFamily="18" charset="0"/>
                            <a:ea typeface="Cambria Math"/>
                            <a:cs typeface="Cambria Math"/>
                          </a:rPr>
                        </m:ctrlPr>
                      </m:sSubPr>
                      <m:e>
                        <m:r>
                          <a:rPr lang="en-US" sz="2000" i="1" kern="0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sz="2000" b="0" i="1" kern="0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sz="20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100</a:t>
                </a:r>
              </a:p>
              <a:p>
                <a:pPr marL="0" indent="0">
                  <a:spcAft>
                    <a:spcPts val="1800"/>
                  </a:spcAft>
                  <a:buNone/>
                  <a:defRPr/>
                </a:pPr>
                <a:endParaRPr lang="en-US" sz="2000" dirty="0">
                  <a:solidFill>
                    <a:srgbClr val="28516A"/>
                  </a:solidFill>
                </a:endParaRPr>
              </a:p>
              <a:p>
                <a:pPr marL="0" indent="0">
                  <a:spcAft>
                    <a:spcPts val="1800"/>
                  </a:spcAft>
                  <a:buNone/>
                  <a:defRPr/>
                </a:pPr>
                <a:endParaRPr lang="ru-RU" sz="2000" dirty="0">
                  <a:solidFill>
                    <a:srgbClr val="28516A"/>
                  </a:solidFill>
                </a:endParaRPr>
              </a:p>
            </p:txBody>
          </p:sp>
        </mc:Choice>
        <mc:Fallback xmlns="">
          <p:sp>
            <p:nvSpPr>
              <p:cNvPr id="20" name="Объект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61555" y="3259136"/>
                <a:ext cx="2716344" cy="968630"/>
              </a:xfrm>
              <a:prstGeom prst="rect">
                <a:avLst/>
              </a:prstGeom>
              <a:blipFill rotWithShape="0">
                <a:blip r:embed="rId10"/>
                <a:stretch>
                  <a:fillRect l="-3363" t="-8176" b="-125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4181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m="http://schemas.openxmlformats.org/officeDocument/2006/math" xmlns:w="http://schemas.openxmlformats.org/wordprocessingml/2006/main"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1362887" y="264196"/>
            <a:ext cx="9144000" cy="620688"/>
          </a:xfrm>
        </p:spPr>
        <p:txBody>
          <a:bodyPr vert="horz" wrap="square" lIns="91440" tIns="45720" rIns="0" bIns="0" rtlCol="0" anchor="t">
            <a:noAutofit/>
          </a:bodyPr>
          <a:lstStyle/>
          <a:p>
            <a:pPr algn="ctr">
              <a:defRPr/>
            </a:pP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r>
              <a:rPr lang="ru-RU" sz="2800" b="1" dirty="0">
                <a:latin typeface="Arial" panose="020B0604020202020204" pitchFamily="34" charset="0"/>
                <a:cs typeface="Arial" panose="020B0604020202020204" pitchFamily="34" charset="0"/>
              </a:rPr>
              <a:t>-критерий для </a:t>
            </a:r>
            <a:r>
              <a:rPr lang="ru-RU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разности </a:t>
            </a:r>
            <a:r>
              <a:rPr lang="ru-RU" sz="2800" b="1" dirty="0">
                <a:latin typeface="Arial" panose="020B0604020202020204" pitchFamily="34" charset="0"/>
                <a:cs typeface="Arial" panose="020B0604020202020204" pitchFamily="34" charset="0"/>
              </a:rPr>
              <a:t>долей для независимых </a:t>
            </a:r>
            <a:r>
              <a:rPr lang="ru-RU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выборок </a:t>
            </a: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ru-RU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асимтотический</a:t>
            </a: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ru-RU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. Пример</a:t>
            </a:r>
            <a:endParaRPr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Прямоугольник 22"/>
              <p:cNvSpPr/>
              <p:nvPr/>
            </p:nvSpPr>
            <p:spPr bwMode="auto">
              <a:xfrm>
                <a:off x="946964" y="1355084"/>
                <a:ext cx="2922338" cy="538609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pPr>
                  <a:spcAft>
                    <a:spcPts val="180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, …, 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𝑛</m:t>
                          </m:r>
                        </m:sub>
                      </m:sSub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∼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𝑖𝑖𝑑</m:t>
                      </m:r>
                      <m:r>
                        <a:rPr lang="ru-RU" sz="20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𝐵𝑒𝑟𝑛</m:t>
                      </m:r>
                      <m:d>
                        <m:d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𝑝</m:t>
                          </m:r>
                          <m:r>
                            <a:rPr lang="en-US" sz="2000" i="1" ker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  </m:t>
                      </m:r>
                    </m:oMath>
                  </m:oMathPara>
                </a14:m>
                <a:endParaRPr lang="ru-RU" sz="2000" dirty="0">
                  <a:solidFill>
                    <a:srgbClr val="28516A"/>
                  </a:solidFill>
                </a:endParaRPr>
              </a:p>
            </p:txBody>
          </p:sp>
        </mc:Choice>
        <mc:Fallback xmlns="">
          <p:sp>
            <p:nvSpPr>
              <p:cNvPr id="23" name="Прямоугольник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46964" y="1355084"/>
                <a:ext cx="2922338" cy="538609"/>
              </a:xfrm>
              <a:prstGeom prst="rect">
                <a:avLst/>
              </a:prstGeom>
              <a:blipFill rotWithShape="0">
                <a:blip r:embed="rId3"/>
                <a:stretch>
                  <a:fillRect l="-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7" name="Рисунок 26" descr="Флажок с крестиком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6744319" y="4076136"/>
            <a:ext cx="914400" cy="9144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0" name="Прямоугольник 64"/>
              <p:cNvSpPr/>
              <p:nvPr/>
            </p:nvSpPr>
            <p:spPr bwMode="auto">
              <a:xfrm>
                <a:off x="946964" y="1699573"/>
                <a:ext cx="2928494" cy="597536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pPr>
                  <a:spcAft>
                    <a:spcPts val="180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a:rPr lang="en-US" sz="2000" b="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𝑌</m:t>
                          </m:r>
                        </m:e>
                        <m:sub>
                          <m:r>
                            <a:rPr lang="en-US" sz="2000" b="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000" b="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, …, </m:t>
                      </m:r>
                      <m:sSub>
                        <m:sSubPr>
                          <m:ctrlPr>
                            <a:rPr lang="en-US" sz="20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a:rPr lang="en-US" sz="2000" b="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𝑌</m:t>
                          </m:r>
                        </m:e>
                        <m:sub>
                          <m:sSub>
                            <m:sSubPr>
                              <m:ctrlPr>
                                <a:rPr lang="en-US" sz="20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/>
                                  <a:cs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b="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2000" b="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𝑦</m:t>
                              </m:r>
                            </m:sub>
                          </m:sSub>
                        </m:sub>
                      </m:sSub>
                      <m:r>
                        <a:rPr lang="en-US" sz="2000" b="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∼</m:t>
                      </m:r>
                      <m:r>
                        <a:rPr lang="en-US" sz="2000" b="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𝑖𝑖𝑑</m:t>
                      </m:r>
                      <m:r>
                        <a:rPr lang="ru-RU" sz="2000" b="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sz="2000" b="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𝐵𝑒𝑟𝑛</m:t>
                      </m:r>
                      <m:r>
                        <a:rPr lang="en-US" sz="2000" b="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(</m:t>
                      </m:r>
                      <m:sSub>
                        <m:sSubPr>
                          <m:ctrlPr>
                            <a:rPr lang="en-US" sz="20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a:rPr lang="en-US" sz="2000" b="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2000" b="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𝑦</m:t>
                          </m:r>
                        </m:sub>
                      </m:sSub>
                      <m:r>
                        <a:rPr lang="en-US" sz="2000" b="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)  </m:t>
                      </m:r>
                    </m:oMath>
                  </m:oMathPara>
                </a14:m>
                <a:endParaRPr lang="ru-RU" sz="2000" dirty="0">
                  <a:solidFill>
                    <a:srgbClr val="28516A"/>
                  </a:solidFill>
                </a:endParaRPr>
              </a:p>
            </p:txBody>
          </p:sp>
        </mc:Choice>
        <mc:Fallback xmlns="">
          <p:sp>
            <p:nvSpPr>
              <p:cNvPr id="40" name="Прямоугольник 6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46964" y="1699573"/>
                <a:ext cx="2928494" cy="597536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1" name="Группа 54"/>
          <p:cNvGrpSpPr/>
          <p:nvPr/>
        </p:nvGrpSpPr>
        <p:grpSpPr bwMode="auto">
          <a:xfrm>
            <a:off x="954308" y="2215974"/>
            <a:ext cx="1656186" cy="1856063"/>
            <a:chOff x="612000" y="2340000"/>
            <a:chExt cx="1656186" cy="62651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Объект 5"/>
                <p:cNvSpPr txBox="1"/>
                <p:nvPr/>
              </p:nvSpPr>
              <p:spPr bwMode="auto">
                <a:xfrm>
                  <a:off x="612000" y="2340000"/>
                  <a:ext cx="1656184" cy="478365"/>
                </a:xfrm>
                <a:prstGeom prst="rect">
                  <a:avLst/>
                </a:prstGeom>
                <a:grpFill/>
              </p:spPr>
              <p:txBody>
                <a:bodyPr vert="horz" lIns="0" tIns="0" rIns="0" bIns="0" rtlCol="0">
                  <a:noAutofit/>
                </a:bodyPr>
                <a:lstStyle>
                  <a:lvl1pPr marL="342900" indent="-342900" algn="l" defTabSz="914400">
                    <a:spcBef>
                      <a:spcPts val="0"/>
                    </a:spcBef>
                    <a:buFont typeface="Arial"/>
                    <a:buChar char="•"/>
                    <a:defRPr sz="3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914400">
                    <a:spcBef>
                      <a:spcPts val="0"/>
                    </a:spcBef>
                    <a:buFont typeface="Arial"/>
                    <a:buChar char="–"/>
                    <a:defRPr sz="2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>
                    <a:spcBef>
                      <a:spcPts val="0"/>
                    </a:spcBef>
                    <a:buFont typeface="Arial"/>
                    <a:buChar char="•"/>
                    <a:defRPr sz="24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>
                    <a:spcBef>
                      <a:spcPts val="0"/>
                    </a:spcBef>
                    <a:buFont typeface="Arial"/>
                    <a:buChar char="–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>
                    <a:spcBef>
                      <a:spcPts val="0"/>
                    </a:spcBef>
                    <a:buFont typeface="Arial"/>
                    <a:buChar char="»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>
                    <a:spcBef>
                      <a:spcPts val="0"/>
                    </a:spcBef>
                    <a:buFont typeface="Arial"/>
                    <a:buChar char="•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>
                    <a:spcBef>
                      <a:spcPts val="0"/>
                    </a:spcBef>
                    <a:buFont typeface="Arial"/>
                    <a:buChar char="•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>
                    <a:spcBef>
                      <a:spcPts val="0"/>
                    </a:spcBef>
                    <a:buFont typeface="Arial"/>
                    <a:buChar char="•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>
                    <a:spcBef>
                      <a:spcPts val="0"/>
                    </a:spcBef>
                    <a:buFont typeface="Arial"/>
                    <a:buChar char="•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spcAft>
                      <a:spcPts val="1800"/>
                    </a:spcAft>
                    <a:buFont typeface="Arial"/>
                    <a:buNone/>
                    <a:defRPr/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kern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/>
                                <a:cs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 i="1" ker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H</m:t>
                            </m:r>
                          </m:e>
                          <m:sub>
                            <m:r>
                              <a:rPr lang="en-US" sz="2000" i="1" ker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en-US" sz="2000" i="1" kern="0">
                            <a:solidFill>
                              <a:schemeClr val="tx1"/>
                            </a:solidFill>
                            <a:latin typeface="Cambria Math"/>
                          </a:rPr>
                          <m:t>: </m:t>
                        </m:r>
                        <m:sSub>
                          <m:sSubPr>
                            <m:ctrlPr>
                              <a:rPr lang="en-US" sz="2000" i="1" ker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/>
                                <a:cs typeface="Cambria Math"/>
                              </a:rPr>
                            </m:ctrlPr>
                          </m:sSubPr>
                          <m:e>
                            <m:r>
                              <a:rPr lang="en-US" sz="2000" i="1" ker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000" i="1" ker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𝑥</m:t>
                            </m:r>
                          </m:sub>
                        </m:sSub>
                        <m:r>
                          <a:rPr lang="en-US" sz="2000" i="1" kern="0">
                            <a:solidFill>
                              <a:schemeClr val="tx1"/>
                            </a:solidFill>
                            <a:latin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en-US" sz="2000" i="1" ker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/>
                                <a:cs typeface="Cambria Math"/>
                              </a:rPr>
                            </m:ctrlPr>
                          </m:sSubPr>
                          <m:e>
                            <m:r>
                              <a:rPr lang="en-US" sz="2000" i="1" ker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000" i="1" ker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ru-RU" sz="2000" kern="0" dirty="0">
                    <a:solidFill>
                      <a:srgbClr val="28516A"/>
                    </a:solidFill>
                    <a:cs typeface="Arial"/>
                  </a:endParaRPr>
                </a:p>
                <a:p>
                  <a:pPr marL="0" indent="0">
                    <a:spcAft>
                      <a:spcPts val="1800"/>
                    </a:spcAft>
                    <a:buFont typeface="Arial"/>
                    <a:buNone/>
                    <a:defRPr/>
                  </a:pPr>
                  <a:endParaRPr lang="en-US" sz="2000" kern="0" dirty="0">
                    <a:solidFill>
                      <a:srgbClr val="28516A"/>
                    </a:solidFill>
                    <a:latin typeface="Myriad Pro"/>
                    <a:cs typeface="Arial"/>
                  </a:endParaRPr>
                </a:p>
              </p:txBody>
            </p:sp>
          </mc:Choice>
          <mc:Fallback xmlns="">
            <p:sp>
              <p:nvSpPr>
                <p:cNvPr id="42" name="Объект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12000" y="2340000"/>
                  <a:ext cx="1656184" cy="478365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Объект 5"/>
                <p:cNvSpPr txBox="1"/>
                <p:nvPr/>
              </p:nvSpPr>
              <p:spPr bwMode="auto">
                <a:xfrm>
                  <a:off x="612000" y="2488154"/>
                  <a:ext cx="1656186" cy="478365"/>
                </a:xfrm>
                <a:prstGeom prst="rect">
                  <a:avLst/>
                </a:prstGeom>
                <a:grpFill/>
              </p:spPr>
              <p:txBody>
                <a:bodyPr vert="horz" lIns="0" tIns="0" rIns="0" bIns="0" rtlCol="0">
                  <a:noAutofit/>
                </a:bodyPr>
                <a:lstStyle>
                  <a:lvl1pPr marL="342900" indent="-342900" algn="l" defTabSz="914400">
                    <a:spcBef>
                      <a:spcPts val="0"/>
                    </a:spcBef>
                    <a:buFont typeface="Arial"/>
                    <a:buChar char="•"/>
                    <a:defRPr sz="3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914400">
                    <a:spcBef>
                      <a:spcPts val="0"/>
                    </a:spcBef>
                    <a:buFont typeface="Arial"/>
                    <a:buChar char="–"/>
                    <a:defRPr sz="2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>
                    <a:spcBef>
                      <a:spcPts val="0"/>
                    </a:spcBef>
                    <a:buFont typeface="Arial"/>
                    <a:buChar char="•"/>
                    <a:defRPr sz="24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>
                    <a:spcBef>
                      <a:spcPts val="0"/>
                    </a:spcBef>
                    <a:buFont typeface="Arial"/>
                    <a:buChar char="–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>
                    <a:spcBef>
                      <a:spcPts val="0"/>
                    </a:spcBef>
                    <a:buFont typeface="Arial"/>
                    <a:buChar char="»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>
                    <a:spcBef>
                      <a:spcPts val="0"/>
                    </a:spcBef>
                    <a:buFont typeface="Arial"/>
                    <a:buChar char="•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>
                    <a:spcBef>
                      <a:spcPts val="0"/>
                    </a:spcBef>
                    <a:buFont typeface="Arial"/>
                    <a:buChar char="•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>
                    <a:spcBef>
                      <a:spcPts val="0"/>
                    </a:spcBef>
                    <a:buFont typeface="Arial"/>
                    <a:buChar char="•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>
                    <a:spcBef>
                      <a:spcPts val="0"/>
                    </a:spcBef>
                    <a:buFont typeface="Arial"/>
                    <a:buChar char="•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spcAft>
                      <a:spcPts val="1800"/>
                    </a:spcAft>
                    <a:buFont typeface="Arial"/>
                    <a:buNone/>
                    <a:defRPr/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kern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/>
                                <a:cs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 i="1" ker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H</m:t>
                            </m:r>
                          </m:e>
                          <m:sub>
                            <m:r>
                              <a:rPr lang="en-US" sz="2000" i="1" ker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𝑎</m:t>
                            </m:r>
                          </m:sub>
                        </m:sSub>
                        <m:r>
                          <a:rPr lang="en-US" sz="2000" i="1" kern="0">
                            <a:solidFill>
                              <a:schemeClr val="tx1"/>
                            </a:solidFill>
                            <a:latin typeface="Cambria Math"/>
                          </a:rPr>
                          <m:t>:</m:t>
                        </m:r>
                        <m:sSub>
                          <m:sSubPr>
                            <m:ctrlPr>
                              <a:rPr lang="en-US" sz="2000" i="1" ker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/>
                                <a:cs typeface="Cambria Math"/>
                              </a:rPr>
                            </m:ctrlPr>
                          </m:sSubPr>
                          <m:e>
                            <m:r>
                              <a:rPr lang="en-US" sz="2000" i="1" ker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000" i="1" ker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𝑥</m:t>
                            </m:r>
                          </m:sub>
                        </m:sSub>
                        <m:r>
                          <a:rPr lang="en-US" sz="2000" i="1" kern="0">
                            <a:solidFill>
                              <a:schemeClr val="tx1"/>
                            </a:solidFill>
                            <a:latin typeface="Cambria Math"/>
                          </a:rPr>
                          <m:t>≠</m:t>
                        </m:r>
                        <m:sSub>
                          <m:sSubPr>
                            <m:ctrlPr>
                              <a:rPr lang="en-US" sz="2000" i="1" ker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/>
                                <a:cs typeface="Cambria Math"/>
                              </a:rPr>
                            </m:ctrlPr>
                          </m:sSubPr>
                          <m:e>
                            <m:r>
                              <a:rPr lang="en-US" sz="2000" i="1" ker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000" i="1" ker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ru-RU" sz="2000" kern="0" dirty="0">
                    <a:solidFill>
                      <a:srgbClr val="28516A"/>
                    </a:solidFill>
                    <a:cs typeface="Arial"/>
                  </a:endParaRPr>
                </a:p>
              </p:txBody>
            </p:sp>
          </mc:Choice>
          <mc:Fallback xmlns="">
            <p:sp>
              <p:nvSpPr>
                <p:cNvPr id="43" name="Объект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12000" y="2488154"/>
                  <a:ext cx="1656186" cy="478365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Прямоугольник 59"/>
              <p:cNvSpPr/>
              <p:nvPr/>
            </p:nvSpPr>
            <p:spPr bwMode="auto">
              <a:xfrm>
                <a:off x="3777901" y="3056316"/>
                <a:ext cx="3263008" cy="1352358"/>
              </a:xfrm>
              <a:prstGeom prst="rect">
                <a:avLst/>
              </a:prstGeom>
              <a:grp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kern="0" smtClean="0">
                          <a:solidFill>
                            <a:schemeClr val="tx1"/>
                          </a:solidFill>
                          <a:latin typeface="Cambria Math"/>
                        </a:rPr>
                        <m:t>𝑧</m:t>
                      </m:r>
                      <m:r>
                        <a:rPr lang="en-US" sz="2000" i="1" kern="0" smtClean="0">
                          <a:solidFill>
                            <a:schemeClr val="tx1"/>
                          </a:solidFill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en-US" sz="2000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/>
                                  <a:cs typeface="Cambria Math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2000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  <a:cs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i="1" ker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𝑝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i="1" ker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sz="2000" i="1" ker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/>
                                  <a:cs typeface="Cambria Math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2000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  <a:cs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i="1" ker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𝑝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i="1" ker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000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/>
                                  <a:cs typeface="Cambria Math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000" i="1" ker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2000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  <a:cs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 ker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1</m:t>
                                  </m:r>
                                  <m:r>
                                    <a:rPr lang="en-US" sz="2000" i="1" ker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sz="2000" i="1" ker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𝑃</m:t>
                                  </m:r>
                                </m:e>
                              </m:d>
                              <m:r>
                                <a:rPr lang="en-US" sz="2000" i="1" ker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⋅</m:t>
                              </m:r>
                              <m:d>
                                <m:dPr>
                                  <m:ctrlPr>
                                    <a:rPr lang="en-US" sz="2000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  <a:cs typeface="Cambria Math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000" i="1" ker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/>
                                          <a:cs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000" i="1" ker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sz="2000" i="1" ker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/>
                                              <a:cs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 kern="0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  <m:t>𝑛</m:t>
                                          </m:r>
                                        </m:e>
                                        <m:sub>
                                          <m:r>
                                            <a:rPr lang="en-US" sz="2000" i="1" kern="0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</m:den>
                                  </m:f>
                                  <m:r>
                                    <a:rPr lang="en-US" sz="2000" i="1" ker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en-US" sz="2000" i="1" ker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/>
                                          <a:cs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000" i="1" ker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sz="2000" i="1" ker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/>
                                              <a:cs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 kern="0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  <m:t>𝑛</m:t>
                                          </m:r>
                                        </m:e>
                                        <m:sub>
                                          <m:r>
                                            <a:rPr lang="en-US" sz="2000" i="1" kern="0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  <m:t>𝑦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</m:rad>
                        </m:den>
                      </m:f>
                    </m:oMath>
                  </m:oMathPara>
                </a14:m>
                <a:endParaRPr lang="en-US" sz="2000" kern="0" dirty="0">
                  <a:solidFill>
                    <a:srgbClr val="28516A"/>
                  </a:solidFill>
                  <a:latin typeface="Myriad Pro"/>
                  <a:cs typeface="Arial"/>
                </a:endParaRPr>
              </a:p>
            </p:txBody>
          </p:sp>
        </mc:Choice>
        <mc:Fallback xmlns="">
          <p:sp>
            <p:nvSpPr>
              <p:cNvPr id="50" name="Прямоугольник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77901" y="3056316"/>
                <a:ext cx="3263008" cy="1352358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/>
          <p:cNvSpPr/>
          <p:nvPr/>
        </p:nvSpPr>
        <p:spPr bwMode="auto">
          <a:xfrm>
            <a:off x="2617836" y="2203345"/>
            <a:ext cx="916736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Доли </a:t>
            </a:r>
            <a:r>
              <a:rPr lang="ru-RU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студентов с улучшенной памятью </a:t>
            </a:r>
            <a:r>
              <a:rPr lang="ru-RU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группах равны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 bwMode="auto">
          <a:xfrm>
            <a:off x="2610492" y="2619390"/>
            <a:ext cx="916736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Доли </a:t>
            </a:r>
            <a:r>
              <a:rPr lang="ru-RU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студентов с улучшенной памятью </a:t>
            </a:r>
            <a:r>
              <a:rPr lang="ru-RU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группах не равны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 bwMode="auto">
              <a:xfrm>
                <a:off x="9044792" y="3245794"/>
                <a:ext cx="1815690" cy="4371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defRPr/>
                </a:pPr>
                <a14:m>
                  <m:oMath xmlns:m="http://schemas.openxmlformats.org/officeDocument/2006/math">
                    <m:r>
                      <a:rPr lang="ar-AE" sz="2000" i="1" kern="0" smtClean="0">
                        <a:solidFill>
                          <a:schemeClr val="tx1"/>
                        </a:solidFill>
                        <a:latin typeface="Cambria Math"/>
                      </a:rPr>
                      <m:t>𝑃</m:t>
                    </m:r>
                    <m:r>
                      <a:rPr lang="ar-AE" sz="2000" i="1" kern="0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ar-AE" sz="20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  <a:cs typeface="Cambria Math"/>
                          </a:rPr>
                        </m:ctrlPr>
                      </m:fPr>
                      <m:num>
                        <m:r>
                          <a:rPr lang="ar-AE" sz="2000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ar-AE" sz="2000" i="1" kern="0">
                            <a:solidFill>
                              <a:schemeClr val="tx1"/>
                            </a:solidFill>
                            <a:latin typeface="Cambria Math"/>
                          </a:rPr>
                          <m:t>0</m:t>
                        </m:r>
                        <m:r>
                          <a:rPr lang="ar-AE" sz="2000" i="1" kern="0">
                            <a:solidFill>
                              <a:schemeClr val="tx1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ar-AE" sz="2000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ar-AE" sz="2000" i="1" kern="0">
                            <a:solidFill>
                              <a:schemeClr val="tx1"/>
                            </a:solidFill>
                            <a:latin typeface="Cambria Math"/>
                          </a:rPr>
                          <m:t>0</m:t>
                        </m:r>
                      </m:num>
                      <m:den>
                        <m:r>
                          <a:rPr lang="ar-AE" sz="2000" i="1" kern="0">
                            <a:solidFill>
                              <a:schemeClr val="tx1"/>
                            </a:solidFill>
                            <a:latin typeface="Cambria Math"/>
                          </a:rPr>
                          <m:t>200</m:t>
                        </m:r>
                      </m:den>
                    </m:f>
                    <m:r>
                      <a:rPr lang="ar-AE" sz="2000" i="1" ker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ar-AE" sz="2000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ar-AE" sz="2000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ar-AE" sz="2000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ar-AE" sz="2000" kern="0" dirty="0">
                    <a:solidFill>
                      <a:schemeClr val="tx1"/>
                    </a:solidFill>
                    <a:latin typeface="Myriad Pro"/>
                    <a:cs typeface="Arial"/>
                  </a:rPr>
                  <a:t> </a:t>
                </a: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044792" y="3245794"/>
                <a:ext cx="1815690" cy="437171"/>
              </a:xfrm>
              <a:prstGeom prst="rect">
                <a:avLst/>
              </a:prstGeom>
              <a:blipFill rotWithShape="0">
                <a:blip r:embed="rId9"/>
                <a:stretch>
                  <a:fillRect t="-4167" r="-7047" b="-19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Объект 5"/>
              <p:cNvSpPr txBox="1"/>
              <p:nvPr/>
            </p:nvSpPr>
            <p:spPr bwMode="auto">
              <a:xfrm>
                <a:off x="1061555" y="3259136"/>
                <a:ext cx="2716344" cy="968630"/>
              </a:xfrm>
              <a:prstGeom prst="rect">
                <a:avLst/>
              </a:prstGeom>
            </p:spPr>
            <p:txBody>
              <a:bodyPr vert="horz" lIns="0" tIns="0" rIns="0" bIns="0" rtlCol="0">
                <a:noAutofit/>
              </a:bodyPr>
              <a:lstStyle>
                <a:lvl1pPr marL="342900" indent="-342900" algn="l" defTabSz="914400">
                  <a:spcBef>
                    <a:spcPts val="0"/>
                  </a:spcBef>
                  <a:buFont typeface="Arial"/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>
                  <a:spcBef>
                    <a:spcPts val="0"/>
                  </a:spcBef>
                  <a:buFont typeface="Arial"/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>
                  <a:spcBef>
                    <a:spcPts val="0"/>
                  </a:spcBef>
                  <a:buFont typeface="Arial"/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>
                  <a:spcBef>
                    <a:spcPts val="0"/>
                  </a:spcBef>
                  <a:buFont typeface="Arial"/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>
                  <a:spcBef>
                    <a:spcPts val="0"/>
                  </a:spcBef>
                  <a:buFont typeface="Arial"/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>
                  <a:spcBef>
                    <a:spcPts val="0"/>
                  </a:spcBef>
                  <a:buFont typeface="Arial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>
                  <a:spcBef>
                    <a:spcPts val="0"/>
                  </a:spcBef>
                  <a:buFont typeface="Arial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>
                  <a:spcBef>
                    <a:spcPts val="0"/>
                  </a:spcBef>
                  <a:buFont typeface="Arial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>
                  <a:spcBef>
                    <a:spcPts val="0"/>
                  </a:spcBef>
                  <a:buFont typeface="Arial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kern="0" smtClean="0">
                            <a:latin typeface="Cambria Math" panose="02040503050406030204" pitchFamily="18" charset="0"/>
                            <a:ea typeface="Cambria Math"/>
                            <a:cs typeface="Cambria Math"/>
                          </a:rPr>
                        </m:ctrlPr>
                      </m:sSubPr>
                      <m:e>
                        <m:r>
                          <a:rPr lang="en-US" sz="2000" i="1" ker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sz="2000" i="1" kern="0">
                            <a:latin typeface="Cambria Math"/>
                          </a:rPr>
                          <m:t>𝑥</m:t>
                        </m:r>
                      </m:sub>
                    </m:sSub>
                    <m:r>
                      <a:rPr lang="en-US" sz="20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0.2</a:t>
                </a: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kern="0">
                            <a:latin typeface="Cambria Math" panose="02040503050406030204" pitchFamily="18" charset="0"/>
                            <a:ea typeface="Cambria Math"/>
                            <a:cs typeface="Cambria Math"/>
                          </a:rPr>
                        </m:ctrlPr>
                      </m:sSubPr>
                      <m:e>
                        <m:r>
                          <a:rPr lang="en-US" sz="2000" i="1" ker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sz="2000" b="0" i="1" kern="0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sz="20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0.4</a:t>
                </a: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kern="0">
                            <a:latin typeface="Cambria Math" panose="02040503050406030204" pitchFamily="18" charset="0"/>
                            <a:ea typeface="Cambria Math"/>
                            <a:cs typeface="Cambria Math"/>
                          </a:rPr>
                        </m:ctrlPr>
                      </m:sSubPr>
                      <m:e>
                        <m:r>
                          <a:rPr lang="en-US" sz="2000" i="1" kern="0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sz="2000" i="1" kern="0">
                            <a:latin typeface="Cambria Math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0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kern="0">
                            <a:latin typeface="Cambria Math" panose="02040503050406030204" pitchFamily="18" charset="0"/>
                            <a:ea typeface="Cambria Math"/>
                            <a:cs typeface="Cambria Math"/>
                          </a:rPr>
                        </m:ctrlPr>
                      </m:sSubPr>
                      <m:e>
                        <m:r>
                          <a:rPr lang="en-US" sz="2000" i="1" kern="0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sz="2000" b="0" i="1" kern="0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sz="20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100</a:t>
                </a:r>
              </a:p>
              <a:p>
                <a:pPr marL="0" indent="0">
                  <a:spcAft>
                    <a:spcPts val="1800"/>
                  </a:spcAft>
                  <a:buNone/>
                  <a:defRPr/>
                </a:pPr>
                <a:endParaRPr lang="en-US" sz="2000" dirty="0">
                  <a:solidFill>
                    <a:srgbClr val="28516A"/>
                  </a:solidFill>
                </a:endParaRPr>
              </a:p>
              <a:p>
                <a:pPr marL="0" indent="0">
                  <a:spcAft>
                    <a:spcPts val="1800"/>
                  </a:spcAft>
                  <a:buNone/>
                  <a:defRPr/>
                </a:pPr>
                <a:endParaRPr lang="ru-RU" sz="2000" dirty="0">
                  <a:solidFill>
                    <a:srgbClr val="28516A"/>
                  </a:solidFill>
                </a:endParaRPr>
              </a:p>
            </p:txBody>
          </p:sp>
        </mc:Choice>
        <mc:Fallback xmlns="">
          <p:sp>
            <p:nvSpPr>
              <p:cNvPr id="20" name="Объект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61555" y="3259136"/>
                <a:ext cx="2716344" cy="968630"/>
              </a:xfrm>
              <a:prstGeom prst="rect">
                <a:avLst/>
              </a:prstGeom>
              <a:blipFill rotWithShape="0">
                <a:blip r:embed="rId10"/>
                <a:stretch>
                  <a:fillRect l="-3363" t="-8176" b="-125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6902102" y="3245794"/>
                <a:ext cx="1069524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i="1" kern="0">
                        <a:solidFill>
                          <a:prstClr val="black"/>
                        </a:solidFill>
                        <a:latin typeface="Cambria Math"/>
                      </a:rPr>
                      <m:t>=</m:t>
                    </m:r>
                  </m:oMath>
                </a14:m>
                <a:r>
                  <a:rPr lang="en-US" sz="2000" kern="0" dirty="0">
                    <a:solidFill>
                      <a:srgbClr val="28516A"/>
                    </a:solidFill>
                    <a:latin typeface="Myriad Pro"/>
                    <a:cs typeface="Arial"/>
                  </a:rPr>
                  <a:t> </a:t>
                </a:r>
                <a:r>
                  <a:rPr lang="en-US" sz="2000" kern="0" dirty="0">
                    <a:latin typeface="Cambria Math"/>
                  </a:rPr>
                  <a:t>- </a:t>
                </a:r>
                <a:r>
                  <a:rPr lang="en-US" sz="2000" kern="0" dirty="0" smtClean="0">
                    <a:latin typeface="Cambria Math"/>
                  </a:rPr>
                  <a:t>3.09</a:t>
                </a:r>
                <a:endParaRPr lang="en-US" sz="2000" kern="0" dirty="0">
                  <a:latin typeface="Cambria Math"/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2102" y="3245794"/>
                <a:ext cx="1069524" cy="400110"/>
              </a:xfrm>
              <a:prstGeom prst="rect">
                <a:avLst/>
              </a:prstGeom>
              <a:blipFill rotWithShape="0">
                <a:blip r:embed="rId11"/>
                <a:stretch>
                  <a:fillRect t="-7576" r="-4545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523248" y="4227766"/>
            <a:ext cx="4261954" cy="2630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808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m="http://schemas.openxmlformats.org/officeDocument/2006/math" xmlns:w="http://schemas.openxmlformats.org/wordprocessingml/2006/main"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" name="Прямоугольник 10"/>
              <p:cNvSpPr/>
              <p:nvPr/>
            </p:nvSpPr>
            <p:spPr bwMode="auto">
              <a:xfrm>
                <a:off x="850983" y="1645418"/>
                <a:ext cx="3488519" cy="600164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pPr>
                  <a:spcAft>
                    <a:spcPts val="180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, …, 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𝑛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∼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𝑖𝑖𝑑</m:t>
                      </m:r>
                      <m:r>
                        <a:rPr lang="ru-RU" sz="24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𝐵𝑒𝑟𝑛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(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)  </m:t>
                      </m:r>
                    </m:oMath>
                  </m:oMathPara>
                </a14:m>
                <a:endParaRPr lang="ru-RU" sz="2400" dirty="0">
                  <a:solidFill>
                    <a:srgbClr val="28516A"/>
                  </a:solidFill>
                </a:endParaRPr>
              </a:p>
            </p:txBody>
          </p:sp>
        </mc:Choice>
        <mc:Fallback xmlns="">
          <p:sp>
            <p:nvSpPr>
              <p:cNvPr id="11" name="Прямоугольник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50983" y="1645418"/>
                <a:ext cx="3488519" cy="600164"/>
              </a:xfrm>
              <a:prstGeom prst="rect">
                <a:avLst/>
              </a:prstGeom>
              <a:blipFill rotWithShape="0">
                <a:blip r:embed="rId3"/>
                <a:stretch>
                  <a:fillRect l="-1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Объект 5"/>
              <p:cNvSpPr txBox="1"/>
              <p:nvPr/>
            </p:nvSpPr>
            <p:spPr bwMode="auto">
              <a:xfrm>
                <a:off x="863061" y="2548550"/>
                <a:ext cx="1656184" cy="478365"/>
              </a:xfrm>
              <a:prstGeom prst="rect">
                <a:avLst/>
              </a:prstGeom>
            </p:spPr>
            <p:txBody>
              <a:bodyPr vert="horz" lIns="0" tIns="0" rIns="0" bIns="0" rtlCol="0">
                <a:noAutofit/>
              </a:bodyPr>
              <a:lstStyle>
                <a:lvl1pPr marL="342900" indent="-342900" algn="l" defTabSz="914400">
                  <a:spcBef>
                    <a:spcPts val="0"/>
                  </a:spcBef>
                  <a:buFont typeface="Arial"/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>
                  <a:spcBef>
                    <a:spcPts val="0"/>
                  </a:spcBef>
                  <a:buFont typeface="Arial"/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>
                  <a:spcBef>
                    <a:spcPts val="0"/>
                  </a:spcBef>
                  <a:buFont typeface="Arial"/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>
                  <a:spcBef>
                    <a:spcPts val="0"/>
                  </a:spcBef>
                  <a:buFont typeface="Arial"/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>
                  <a:spcBef>
                    <a:spcPts val="0"/>
                  </a:spcBef>
                  <a:buFont typeface="Arial"/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>
                  <a:spcBef>
                    <a:spcPts val="0"/>
                  </a:spcBef>
                  <a:buFont typeface="Arial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>
                  <a:spcBef>
                    <a:spcPts val="0"/>
                  </a:spcBef>
                  <a:buFont typeface="Arial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>
                  <a:spcBef>
                    <a:spcPts val="0"/>
                  </a:spcBef>
                  <a:buFont typeface="Arial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>
                  <a:spcBef>
                    <a:spcPts val="0"/>
                  </a:spcBef>
                  <a:buFont typeface="Arial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spcAft>
                    <a:spcPts val="1800"/>
                  </a:spcAft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</a:rPr>
                        <m:t>: 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ru-RU" sz="2400" dirty="0">
                  <a:solidFill>
                    <a:srgbClr val="28516A"/>
                  </a:solidFill>
                </a:endParaRPr>
              </a:p>
              <a:p>
                <a:pPr marL="0" indent="0">
                  <a:spcAft>
                    <a:spcPts val="1800"/>
                  </a:spcAft>
                  <a:buNone/>
                  <a:defRPr/>
                </a:pPr>
                <a:endParaRPr lang="en-US" sz="2400" dirty="0">
                  <a:solidFill>
                    <a:srgbClr val="28516A"/>
                  </a:solidFill>
                </a:endParaRPr>
              </a:p>
            </p:txBody>
          </p:sp>
        </mc:Choice>
        <mc:Fallback xmlns="">
          <p:sp>
            <p:nvSpPr>
              <p:cNvPr id="17" name="Объект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63061" y="2548550"/>
                <a:ext cx="1656184" cy="47836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Объект 5"/>
              <p:cNvSpPr txBox="1"/>
              <p:nvPr/>
            </p:nvSpPr>
            <p:spPr bwMode="auto">
              <a:xfrm>
                <a:off x="863059" y="3090186"/>
                <a:ext cx="2149308" cy="478365"/>
              </a:xfrm>
              <a:prstGeom prst="rect">
                <a:avLst/>
              </a:prstGeom>
            </p:spPr>
            <p:txBody>
              <a:bodyPr vert="horz" lIns="0" tIns="0" rIns="0" bIns="0" rtlCol="0">
                <a:noAutofit/>
              </a:bodyPr>
              <a:lstStyle>
                <a:lvl1pPr marL="342900" indent="-342900" algn="l" defTabSz="914400">
                  <a:spcBef>
                    <a:spcPts val="0"/>
                  </a:spcBef>
                  <a:buFont typeface="Arial"/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>
                  <a:spcBef>
                    <a:spcPts val="0"/>
                  </a:spcBef>
                  <a:buFont typeface="Arial"/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>
                  <a:spcBef>
                    <a:spcPts val="0"/>
                  </a:spcBef>
                  <a:buFont typeface="Arial"/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>
                  <a:spcBef>
                    <a:spcPts val="0"/>
                  </a:spcBef>
                  <a:buFont typeface="Arial"/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>
                  <a:spcBef>
                    <a:spcPts val="0"/>
                  </a:spcBef>
                  <a:buFont typeface="Arial"/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>
                  <a:spcBef>
                    <a:spcPts val="0"/>
                  </a:spcBef>
                  <a:buFont typeface="Arial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>
                  <a:spcBef>
                    <a:spcPts val="0"/>
                  </a:spcBef>
                  <a:buFont typeface="Arial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>
                  <a:spcBef>
                    <a:spcPts val="0"/>
                  </a:spcBef>
                  <a:buFont typeface="Arial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>
                  <a:spcBef>
                    <a:spcPts val="0"/>
                  </a:spcBef>
                  <a:buFont typeface="Arial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spcAft>
                    <a:spcPts val="1800"/>
                  </a:spcAft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𝑎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</a:rPr>
                        <m:t>: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</a:rPr>
                        <m:t>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ru-RU" sz="2400" dirty="0">
                  <a:solidFill>
                    <a:srgbClr val="28516A"/>
                  </a:solidFill>
                </a:endParaRPr>
              </a:p>
            </p:txBody>
          </p:sp>
        </mc:Choice>
        <mc:Fallback xmlns="">
          <p:sp>
            <p:nvSpPr>
              <p:cNvPr id="18" name="Объект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63059" y="3090186"/>
                <a:ext cx="2149308" cy="47836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Прямоугольник 21"/>
              <p:cNvSpPr/>
              <p:nvPr/>
            </p:nvSpPr>
            <p:spPr bwMode="auto">
              <a:xfrm>
                <a:off x="863059" y="5077863"/>
                <a:ext cx="4122860" cy="967124"/>
              </a:xfrm>
              <a:prstGeom prst="rect">
                <a:avLst/>
              </a:prstGeom>
              <a:grpFill/>
            </p:spPr>
            <p:txBody>
              <a:bodyPr wrap="none" lIns="0" tIns="0" rIns="0" bIns="0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𝑧</m:t>
                      </m:r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fPr>
                        <m:num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𝑐</m:t>
                          </m:r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𝑏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/>
                                  <a:cs typeface="Cambria Math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𝑐</m:t>
                              </m:r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𝑏</m:t>
                              </m:r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 −</m:t>
                              </m:r>
                              <m:f>
                                <m:fPr>
                                  <m:ctrlP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  <a:cs typeface="Cambria Math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/>
                                          <a:cs typeface="Cambria Math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2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/>
                                              <a:cs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  <m:t>𝑐</m:t>
                                          </m:r>
                                          <m:r>
                                            <a:rPr lang="en-US" sz="2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  <m:t>−</m:t>
                                          </m:r>
                                          <m:r>
                                            <a:rPr lang="en-US" sz="2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  <m:t>𝑏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000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rad>
                        </m:den>
                      </m:f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/>
                        </a:rPr>
                        <m:t>   ∼   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/>
                        </a:rPr>
                        <m:t>𝑁</m:t>
                      </m:r>
                      <m:d>
                        <m:d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0, 1</m:t>
                          </m:r>
                        </m:e>
                      </m:d>
                      <m:r>
                        <a:rPr lang="en-US" sz="2000" i="1">
                          <a:solidFill>
                            <a:srgbClr val="28516A"/>
                          </a:solidFill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sz="2000" dirty="0">
                  <a:solidFill>
                    <a:srgbClr val="28516A"/>
                  </a:solidFill>
                </a:endParaRPr>
              </a:p>
            </p:txBody>
          </p:sp>
        </mc:Choice>
        <mc:Fallback xmlns="">
          <p:sp>
            <p:nvSpPr>
              <p:cNvPr id="22" name="Прямоугольник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19672" y="4120309"/>
                <a:ext cx="4122860" cy="967124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Объект 5"/>
          <p:cNvSpPr txBox="1"/>
          <p:nvPr/>
        </p:nvSpPr>
        <p:spPr bwMode="auto">
          <a:xfrm>
            <a:off x="1369499" y="4545820"/>
            <a:ext cx="3941423" cy="41418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 algn="l" defTabSz="914400">
              <a:spcBef>
                <a:spcPts val="0"/>
              </a:spcBef>
              <a:buFont typeface="Arial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>
              <a:spcBef>
                <a:spcPts val="0"/>
              </a:spcBef>
              <a:buFont typeface="Arial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>
              <a:spcBef>
                <a:spcPts val="0"/>
              </a:spcBef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>
              <a:spcBef>
                <a:spcPts val="0"/>
              </a:spcBef>
              <a:buFont typeface="Arial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>
              <a:spcBef>
                <a:spcPts val="0"/>
              </a:spcBef>
              <a:buFont typeface="Arial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1800"/>
              </a:spcAft>
              <a:buNone/>
              <a:defRPr/>
            </a:pPr>
            <a:r>
              <a:rPr lang="ru-RU" sz="2400" b="1" dirty="0"/>
              <a:t>Критерий для проверки</a:t>
            </a:r>
            <a:r>
              <a:rPr lang="en-US" sz="2400" b="1" dirty="0"/>
              <a:t>:</a:t>
            </a:r>
            <a:endParaRPr lang="ru-RU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Прямоугольник 19"/>
              <p:cNvSpPr/>
              <p:nvPr/>
            </p:nvSpPr>
            <p:spPr bwMode="auto">
              <a:xfrm>
                <a:off x="863059" y="1990601"/>
                <a:ext cx="3449342" cy="629339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pPr>
                  <a:spcAft>
                    <a:spcPts val="180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𝑌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, …, 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𝑌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𝑛</m:t>
                          </m:r>
                        </m:sub>
                      </m:sSub>
                      <m:r>
                        <a:rPr lang="ru-R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/>
                        </a:rPr>
                        <m:t> 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∼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𝑖𝑖𝑑</m:t>
                      </m:r>
                      <m:r>
                        <a:rPr lang="ru-RU" sz="24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𝐵𝑒𝑟𝑛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(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𝑦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)  </m:t>
                      </m:r>
                    </m:oMath>
                  </m:oMathPara>
                </a14:m>
                <a:endParaRPr lang="ru-RU" sz="2400" dirty="0">
                  <a:solidFill>
                    <a:srgbClr val="28516A"/>
                  </a:solidFill>
                </a:endParaRPr>
              </a:p>
            </p:txBody>
          </p:sp>
        </mc:Choice>
        <mc:Fallback xmlns="">
          <p:sp>
            <p:nvSpPr>
              <p:cNvPr id="20" name="Прямоугольник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63059" y="1990601"/>
                <a:ext cx="3449342" cy="629339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5" name="Таблица 2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64909552"/>
                  </p:ext>
                </p:extLst>
              </p:nvPr>
            </p:nvGraphicFramePr>
            <p:xfrm>
              <a:off x="7666956" y="4164808"/>
              <a:ext cx="3240360" cy="1419994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008112"/>
                    <a:gridCol w="1152128"/>
                    <a:gridCol w="1080120"/>
                  </a:tblGrid>
                  <a:tr h="481397">
                    <a:tc>
                      <a:txBody>
                        <a:bodyPr/>
                        <a:lstStyle/>
                        <a:p>
                          <a:pPr>
                            <a:defRPr/>
                          </a:pPr>
                          <a:endParaRPr lang="ru-R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algn="ctr">
                          <a:noFill/>
                        </a:lnL>
                        <a:lnR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R>
                        <a:lnT w="12700" algn="ctr">
                          <a:noFill/>
                        </a:lnT>
                        <a:lnB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sz="2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L>
                        <a:lnR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R>
                        <a:lnT w="12700" algn="ctr">
                          <a:noFill/>
                        </a:lnT>
                        <a:lnB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L>
                        <a:lnR w="12700" algn="ctr">
                          <a:noFill/>
                        </a:lnR>
                        <a:lnT w="12700" algn="ctr">
                          <a:noFill/>
                        </a:lnT>
                        <a:lnB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B>
                      </a:tcPr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sz="2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algn="ctr">
                          <a:noFill/>
                        </a:lnL>
                        <a:lnR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R>
                        <a:lnT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T>
                        <a:lnB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ru-R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L>
                        <a:lnR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R>
                        <a:lnT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T>
                        <a:lnB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ru-RU" sz="2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L>
                        <a:lnR w="12700" algn="ctr">
                          <a:noFill/>
                        </a:lnR>
                        <a:lnT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T>
                        <a:lnB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B>
                      </a:tcPr>
                    </a:tc>
                  </a:tr>
                  <a:tr h="481397">
                    <a:tc>
                      <a:txBody>
                        <a:bodyPr/>
                        <a:lstStyle/>
                        <a:p>
                          <a:pPr marL="0" marR="0" lvl="0" indent="0" algn="l" defTabSz="91440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sz="2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algn="ctr">
                          <a:noFill/>
                        </a:lnL>
                        <a:lnR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R>
                        <a:lnT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T>
                        <a:lnB w="12700" algn="ctr"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ru-RU" sz="2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L>
                        <a:lnR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R>
                        <a:lnT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T>
                        <a:lnB w="12700" algn="ctr"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𝑑</m:t>
                                </m:r>
                              </m:oMath>
                            </m:oMathPara>
                          </a14:m>
                          <a:endParaRPr lang="ru-R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L>
                        <a:lnR w="12700" algn="ctr">
                          <a:noFill/>
                        </a:lnR>
                        <a:lnT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T>
                        <a:lnB w="12700" algn="ctr">
                          <a:noFill/>
                        </a:lnB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5" name="Таблица 2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64909552"/>
                  </p:ext>
                </p:extLst>
              </p:nvPr>
            </p:nvGraphicFramePr>
            <p:xfrm>
              <a:off x="7666956" y="4164808"/>
              <a:ext cx="3240360" cy="1419994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008112"/>
                    <a:gridCol w="1152128"/>
                    <a:gridCol w="1080120"/>
                  </a:tblGrid>
                  <a:tr h="481397">
                    <a:tc>
                      <a:txBody>
                        <a:bodyPr/>
                        <a:lstStyle/>
                        <a:p>
                          <a:pPr>
                            <a:defRPr/>
                          </a:pPr>
                          <a:endParaRPr lang="ru-R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algn="ctr">
                          <a:noFill/>
                        </a:lnL>
                        <a:lnR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R>
                        <a:lnT w="12700" algn="ctr">
                          <a:noFill/>
                        </a:lnT>
                        <a:lnB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L>
                        <a:lnR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R>
                        <a:lnT w="12700" algn="ctr">
                          <a:noFill/>
                        </a:lnT>
                        <a:lnB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B>
                        <a:blipFill rotWithShape="0">
                          <a:blip r:embed="rId8"/>
                          <a:stretch>
                            <a:fillRect l="-87831" r="-95238" b="-1987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L>
                        <a:lnR w="12700" algn="ctr">
                          <a:noFill/>
                        </a:lnR>
                        <a:lnT w="12700" algn="ctr">
                          <a:noFill/>
                        </a:lnT>
                        <a:lnB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B>
                        <a:blipFill rotWithShape="0">
                          <a:blip r:embed="rId8"/>
                          <a:stretch>
                            <a:fillRect l="-199438" r="-1124" b="-198734"/>
                          </a:stretch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algn="ctr">
                          <a:noFill/>
                        </a:lnL>
                        <a:lnR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R>
                        <a:lnT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T>
                        <a:lnB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B>
                        <a:blipFill rotWithShape="0">
                          <a:blip r:embed="rId8"/>
                          <a:stretch>
                            <a:fillRect t="-103947" r="-222289" b="-1065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L>
                        <a:lnR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R>
                        <a:lnT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T>
                        <a:lnB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B>
                        <a:blipFill rotWithShape="0">
                          <a:blip r:embed="rId8"/>
                          <a:stretch>
                            <a:fillRect l="-87831" t="-103947" r="-95238" b="-1065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L>
                        <a:lnR w="12700" algn="ctr">
                          <a:noFill/>
                        </a:lnR>
                        <a:lnT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T>
                        <a:lnB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B>
                        <a:blipFill rotWithShape="0">
                          <a:blip r:embed="rId8"/>
                          <a:stretch>
                            <a:fillRect l="-199438" t="-103947" r="-1124" b="-106579"/>
                          </a:stretch>
                        </a:blipFill>
                      </a:tcPr>
                    </a:tc>
                  </a:tr>
                  <a:tr h="48139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algn="ctr">
                          <a:noFill/>
                        </a:lnL>
                        <a:lnR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R>
                        <a:lnT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T>
                        <a:lnB w="12700" algn="ctr">
                          <a:noFill/>
                        </a:lnB>
                        <a:blipFill rotWithShape="0">
                          <a:blip r:embed="rId8"/>
                          <a:stretch>
                            <a:fillRect t="-196203" r="-222289" b="-25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L>
                        <a:lnR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R>
                        <a:lnT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T>
                        <a:lnB w="12700" algn="ctr">
                          <a:noFill/>
                        </a:lnB>
                        <a:blipFill rotWithShape="0">
                          <a:blip r:embed="rId8"/>
                          <a:stretch>
                            <a:fillRect l="-87831" t="-196203" r="-95238" b="-25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L>
                        <a:lnR w="12700" algn="ctr">
                          <a:noFill/>
                        </a:lnR>
                        <a:lnT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T>
                        <a:lnB w="12700" algn="ctr">
                          <a:noFill/>
                        </a:lnB>
                        <a:blipFill rotWithShape="0">
                          <a:blip r:embed="rId8"/>
                          <a:stretch>
                            <a:fillRect l="-199438" t="-196203" r="-1124" b="-2532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24" name="Заголовок 1"/>
          <p:cNvSpPr txBox="1"/>
          <p:nvPr/>
        </p:nvSpPr>
        <p:spPr bwMode="auto">
          <a:xfrm>
            <a:off x="1594338" y="355281"/>
            <a:ext cx="9144000" cy="620688"/>
          </a:xfrm>
          <a:prstGeom prst="rect">
            <a:avLst/>
          </a:prstGeom>
        </p:spPr>
        <p:txBody>
          <a:bodyPr vert="horz" wrap="square" lIns="91440" tIns="45720" rIns="0" bIns="0" rtlCol="0" anchor="t">
            <a:noAutofit/>
          </a:bodyPr>
          <a:lstStyle>
            <a:defPPr>
              <a:defRPr lang="ru-RU"/>
            </a:defPPr>
            <a:lvl1pPr>
              <a:spcBef>
                <a:spcPts val="0"/>
              </a:spcBef>
              <a:buNone/>
              <a:defRPr sz="3200" b="1">
                <a:solidFill>
                  <a:srgbClr val="28516A"/>
                </a:solidFill>
              </a:defRPr>
            </a:lvl1pPr>
          </a:lstStyle>
          <a:p>
            <a:pPr algn="ctr">
              <a:defRPr/>
            </a:pPr>
            <a:r>
              <a:rPr lang="en-US" sz="2800" dirty="0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Z</a:t>
            </a:r>
            <a:r>
              <a:rPr lang="ru-RU" sz="2800" dirty="0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-критерий для разности долей для </a:t>
            </a:r>
            <a:r>
              <a:rPr lang="ru-RU" sz="2800" dirty="0" smtClean="0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зависимых </a:t>
            </a:r>
            <a:r>
              <a:rPr lang="ru-RU" sz="2800" dirty="0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выборок </a:t>
            </a:r>
            <a:r>
              <a:rPr lang="en-US" sz="2800" dirty="0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(</a:t>
            </a:r>
            <a:r>
              <a:rPr lang="ru-RU" sz="2800" dirty="0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асимтотический</a:t>
            </a:r>
            <a:r>
              <a:rPr lang="en-US" sz="2800" dirty="0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)</a:t>
            </a:r>
            <a:r>
              <a:rPr lang="ru-RU" sz="2800" dirty="0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. </a:t>
            </a:r>
            <a:endParaRPr dirty="0"/>
          </a:p>
        </p:txBody>
      </p:sp>
      <p:sp>
        <p:nvSpPr>
          <p:cNvPr id="26" name="Объект 5"/>
          <p:cNvSpPr txBox="1"/>
          <p:nvPr/>
        </p:nvSpPr>
        <p:spPr bwMode="auto">
          <a:xfrm>
            <a:off x="5296517" y="1805128"/>
            <a:ext cx="3412576" cy="41418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 algn="l" defTabSz="914400">
              <a:spcBef>
                <a:spcPts val="0"/>
              </a:spcBef>
              <a:buFont typeface="Arial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>
              <a:spcBef>
                <a:spcPts val="0"/>
              </a:spcBef>
              <a:buFont typeface="Arial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>
              <a:spcBef>
                <a:spcPts val="0"/>
              </a:spcBef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>
              <a:spcBef>
                <a:spcPts val="0"/>
              </a:spcBef>
              <a:buFont typeface="Arial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>
              <a:spcBef>
                <a:spcPts val="0"/>
              </a:spcBef>
              <a:buFont typeface="Arial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1800"/>
              </a:spcAft>
              <a:buNone/>
              <a:defRPr/>
            </a:pPr>
            <a:r>
              <a:rPr lang="ru-RU" sz="2400" b="1" dirty="0">
                <a:solidFill>
                  <a:srgbClr val="FF0000"/>
                </a:solidFill>
              </a:rPr>
              <a:t>Выборки </a:t>
            </a:r>
            <a:r>
              <a:rPr lang="ru-RU" sz="2400" b="1" dirty="0" smtClean="0">
                <a:solidFill>
                  <a:srgbClr val="FF0000"/>
                </a:solidFill>
              </a:rPr>
              <a:t>зависимые !!!</a:t>
            </a:r>
            <a:endParaRPr lang="ru-RU" sz="24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Прямоугольник 2"/>
              <p:cNvSpPr/>
              <p:nvPr/>
            </p:nvSpPr>
            <p:spPr bwMode="auto">
              <a:xfrm>
                <a:off x="8709093" y="3580544"/>
                <a:ext cx="115608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До</m:t>
                      </m:r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4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Прямоугольник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709093" y="3580544"/>
                <a:ext cx="1156086" cy="461665"/>
              </a:xfrm>
              <a:prstGeom prst="rect">
                <a:avLst/>
              </a:prstGeom>
              <a:blipFill rotWithShape="0">
                <a:blip r:embed="rId9"/>
                <a:stretch>
                  <a:fillRect r="-1587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Прямоугольник 30"/>
              <p:cNvSpPr/>
              <p:nvPr/>
            </p:nvSpPr>
            <p:spPr bwMode="auto">
              <a:xfrm>
                <a:off x="5898490" y="4729167"/>
                <a:ext cx="160172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После</m:t>
                      </m:r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Прямоугольник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898490" y="4729167"/>
                <a:ext cx="1601721" cy="461665"/>
              </a:xfrm>
              <a:prstGeom prst="rect">
                <a:avLst/>
              </a:prstGeom>
              <a:blipFill rotWithShape="0">
                <a:blip r:embed="rId10"/>
                <a:stretch>
                  <a:fillRect r="-1145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4618956" y="2380008"/>
                <a:ext cx="6096000" cy="1039836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lvl="0"/>
                <a:r>
                  <a:rPr lang="ru-RU" sz="200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/>
                    <a:cs typeface="Cambria Math"/>
                  </a:rPr>
                  <a:t>доля в популяции </a:t>
                </a:r>
                <a:r>
                  <a:rPr lang="en-US" sz="200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/>
                    <a:cs typeface="Cambria Math"/>
                  </a:rPr>
                  <a:t>X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/>
                            <a:cs typeface="Cambria Math"/>
                          </a:rPr>
                        </m:ctrlPr>
                      </m:sSubPr>
                      <m:e>
                        <m:r>
                          <a:rPr lang="en-US" sz="20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/>
                            <a:cs typeface="Cambria Math"/>
                          </a:rPr>
                          <m:t>𝑝</m:t>
                        </m:r>
                      </m:e>
                      <m:sub>
                        <m:r>
                          <a:rPr lang="en-US" sz="20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/>
                            <a:cs typeface="Cambria Math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/>
                    <a:cs typeface="Cambria Math"/>
                  </a:rPr>
                  <a:t>)</a:t>
                </a:r>
                <a:r>
                  <a:rPr lang="ru-RU" sz="200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/>
                    <a:cs typeface="Cambria Math"/>
                  </a:rPr>
                  <a:t> равна доле в популяции </a:t>
                </a:r>
                <a:r>
                  <a:rPr lang="en-US" sz="200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/>
                    <a:cs typeface="Cambria Math"/>
                  </a:rPr>
                  <a:t>Y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/>
                            <a:cs typeface="Cambria Math"/>
                          </a:rPr>
                        </m:ctrlPr>
                      </m:sSubPr>
                      <m:e>
                        <m:r>
                          <a:rPr lang="en-US" sz="20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/>
                            <a:cs typeface="Cambria Math"/>
                          </a:rPr>
                          <m:t>𝑝</m:t>
                        </m:r>
                      </m:e>
                      <m:sub>
                        <m:r>
                          <a:rPr lang="en-US" sz="20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/>
                            <a:cs typeface="Cambria Math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/>
                    <a:cs typeface="Cambria Math"/>
                  </a:rPr>
                  <a:t>) </a:t>
                </a:r>
                <a:r>
                  <a:rPr lang="ru-RU" sz="200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/>
                    <a:cs typeface="Cambria Math"/>
                  </a:rPr>
                  <a:t>, где обе выборки получены на одних и тех же пациентах до и после воздействия (pre-post trials)</a:t>
                </a:r>
                <a:endParaRPr lang="en-US" sz="2000" dirty="0">
                  <a:solidFill>
                    <a:srgbClr val="FF0000"/>
                  </a:solidFill>
                  <a:latin typeface="Cambria Math" panose="02040503050406030204" pitchFamily="18" charset="0"/>
                  <a:ea typeface="Cambria Math"/>
                  <a:cs typeface="Cambria Math"/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8956" y="2380008"/>
                <a:ext cx="6096000" cy="1039836"/>
              </a:xfrm>
              <a:prstGeom prst="rect">
                <a:avLst/>
              </a:prstGeom>
              <a:blipFill rotWithShape="0">
                <a:blip r:embed="rId11"/>
                <a:stretch>
                  <a:fillRect l="-1100" t="-2924" r="-200" b="-87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302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w="http://schemas.openxmlformats.org/wordprocessingml/2006/main" xmlns:m="http://schemas.openxmlformats.org/officeDocument/2006/math" xmlns=""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Алгоритм проверки статистических гипотез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1942" y="1440188"/>
            <a:ext cx="10614659" cy="4351338"/>
          </a:xfrm>
        </p:spPr>
        <p:txBody>
          <a:bodyPr>
            <a:normAutofit fontScale="85000" lnSpcReduction="20000"/>
          </a:bodyPr>
          <a:lstStyle/>
          <a:p>
            <a:pPr algn="just"/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Формулируем нулевую  и альтернативную гипотезы (формализация исследовательской гипотезы на языке математики) </a:t>
            </a:r>
          </a:p>
          <a:p>
            <a:pPr algn="just"/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Фиксируем уровень значимости:  𝛼=0.05 </a:t>
            </a:r>
          </a:p>
          <a:p>
            <a:pPr algn="just"/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Выбираем статистический тест (критерий) для проверки гипотезы</a:t>
            </a:r>
          </a:p>
          <a:p>
            <a:pPr algn="just"/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Находим критическое значение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статистики</a:t>
            </a:r>
            <a:endParaRPr lang="en-GB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Находим наблюдаемое значение статистики</a:t>
            </a:r>
          </a:p>
          <a:p>
            <a:pPr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Отвергаем или не отвергаем нулевую гипотезу в соответствии наблюдаемым и критическим значением статистики</a:t>
            </a:r>
            <a:endParaRPr lang="en-US" dirty="0"/>
          </a:p>
        </p:txBody>
      </p:sp>
      <p:sp>
        <p:nvSpPr>
          <p:cNvPr id="8" name="AutoShape 6" descr="data:image/png;base64,iVBORw0KGgoAAAANSUhEUgAAAnEAAAFKCAYAAABy2AnLAAAAAXNSR0IArs4c6QAAIABJREFUeF7sXQlcVFUXPyDOMALKMCiCIiCFllumZa6ZWi6VrWp9aYuZpS2W5r5U5lKmmdbX4pZmmWZmlpblUpmafVlZmimRsokgy7AKw/r9zpOnAw7Mmzfvvvdm7rm/Hz+Uuffce7b7/nPevef4ADWSAEmAJEASIAmQBEgCJAGPk4CPx62YFkwSIAmQBEgCJAGSAEmAJAAE4sgISAIkAZIASYAkQBIgCXigBAjEeaDSaMkkAZIASYAkQBIgCZAECMSRDZAESAIkAZIASYAkQBLwQAkQiPNApdGSSQIkAZIASYAkQBIgCRCIIxsgCZAESAIkAZIASYAk4IES4BLEHT58uMoDdUVLJgmQBEgCJAGSAEmAUwl07dr1MszGLYjr0qULUzP4+++/4aqrrmI6h16J88w76gT5v/rqqwX1VFXx9X2BdE9+r9d9Sel1+fhceHyKPs6z7RPv7J/1v/76KxCIq/ZijMQRiFN6S7tEj2eHJhDHL4gRdU9f3tjtLXqiTCCO9nw1fZ5AnJ33E4hjuxUSiKNIHFsL0y91nm2fN94JxBGIIxBXay/29/ePCQkJWWIymfriR0VFRdvT09MnAUCm1G3bYDB0jIqKOmy1WhdkZWW96GgcgTip0pTXj7fNvLaU6HUq+1cL8iyT/SiebZ833gnEEYgjEFdzT7XExMT86uPjY7Barct8fX39zGbz5LKyssSkpKTrAaBUwhbsFxUV9T+j0dg5JyfnJQJxEiTGoAtvmzmBONrMRQnwbPu88U4gjvyeQJzd089iscy3WCxTExMTO5SWlv6NHwUEBAxo0aLFroyMjLF5eXkrneGNkJCQ2RaLZRYCQQJxzqTF7nPeNnNHII7ORbGzLz1T5tn2eeZdzYe5Hu2fZ92rxbvuz8TFxMT8W1ZWdjo1NXWAvZFGR0efKC8vP5Oamtq/PuM1GAwd8DVqTk7OyxaL5WUCcdq5ulpGrR2H9c/MM/88804PcrrUQl/e9Lors1uXWnue3kGcOS4uLicnJ2dRVlbWVHtxh4eHbwgICBiSkJAQXI8a/Fq1anWooqIiPTs7+6lWrVqdJhDHzmidUVbLqJ2tQ6vPeeafZ94JxBGIIxCn1a6r3bxq7Xm6BnEGg6F9dHT00XPnzk3Izc1dbq+OZs2aLQkODp4YHx+PIC7PkaosFstMs9k8JSEhoZ2/vz8COgJx2tm0kCeN181MfJCPHDlS0AA6Hk+NdM+v7fOmezFNlejjvPFvv68R7+wvc+kaxJlMpu6RkZEHMzIyHsvLy1tlbxwWi2UegrT4+PgWAJBW+4FoMBjaRUVF/Xbu3Lmn8Nycv79/tBQQ16hRI6bP1pKSEvD392c6h16J88w76gT5v/baawX1HD9+XK9qYrIu0j35PRPD0iFRMaG36OM82z7xzv5Zf/78ef0m+zWZTD0iIyMPZGRkjMnLy1tdB4iLAICztXy5Ab5GrayszBfPzEkFcZTsl92uyPO3MjESRxUb2NmXlpQrKythzZo18OqrrwJuqrVbeXk5+Pn51fjzgAED4LXXXoNmzZppuXTmc/Pm93Q79ZJJ8aZ7LaKQuo7EYW636OjoPzIzM5+2Wq1v2QvI7nVqIKaOs//MbDZPCw0NfenMmTO9zp8/fxo/a9iwYWRMTMxvOTk5r2VlZS0CgBwAqLQfR3ni2O7nPDs0gTjvfZ2IEZfHH38c9u/fD927d4d27dpd5ki5ubkQHHzp+C4Cvc2bN0NgYKAA5EaPHg3iw5+tF6pPnTe/JxBHIE7c79U4PqRrEAcAwXFxcdbs7OwF2dnZM+23n+bNm38cGBg4KCEhwVx7W4qMjPzeZDLdWN92lZycHFNSUpJIIE69TZ23zby2ZCnZL/vzIepZ84XX4/PnzxeibwjGFi9eDI888ohDMObI9vFvCP5+/PFH6NOnD7z33nvQtm1bNVlQZS7e/J5AHIE4AnF2W0tMTMwpm812Mi0tbbD9joMpRioqKlJSUlJurr0TNWrUqIuPj08NcNegQYOw5s2bf5ifn7++oKDgg6Kiov14TIlAnCr7uDAJb5s5gTjv3cz37t0LTzzxBPzzzz+Al1WWLFlS72vRumxffA07efJkrEQD06dPF3686dwsb35PIM57/d6Vp6Vadq/3SByEhoa+Zjabn01KSsJkvydQiHbJfi87K1eXkOlMnCvmx6avWkbNZvXuU6VInOdH4rKysuD555+HdevWQWxsLLzzzjtw882XfY+8zFic2X5GRgZMnDgRNmzYAHFxcfDuu+/CTTfd5L7R6YCCM951sERFl0AgjkCcmkEL3YM4AGgaGxt7DADKrVbrEh8fH39MG1JaWpqQnJzcEwBsRqOxtdFo7GGz2Q7abLZTjjySQJyi+5QsYrxt5o4icUuXLhX+vGLFClky9NRBnq77qqoq+OCDD2DSpEmQl5cHU6ZMgVmzZoHJZJKkEqn8f/PNNzBu3Dg4ffo0PPzww8IrWovFImkOvXaSyrte1+/qusaOHVvDx3nj315exDv7L66eAOLAaDS2CQ0NXWoymfpUVVWdLyoq+io9PX0yAGSiwQQFBT0cHh7+/tmzZx8pKChYSyDO1W1Hnf48O7Sa38zU0aZrs3iy7hMTE+HRRx8FfIXao0cP4exa+/btXRKAK/zjpYeXX35ZAHB4GeLNN9+E++67z6X59NTZFd71tG6l1sIz/8Q7gTil/EgSHbqdKklMsjvx7NAE4jzzdmp2djZ069YNMjMzhQsMGGXx9fV12Qfk2P7Ro0fhscceg59//lm4yXrvvfe6PK8eBsjhXQ/rVmoNPPNPvBOIU8qPJNEhECdJTLI78ezQIogTc4ixzkcoW0mMBnqi7svKymDQoEFC6pDvvvtOiMLJbXL5xxuw/fr1gyNHjsCBAwegc+fOcpeg2Ti5vGu2YDcnFis1iD7OG//24iPeCcS56U6uDScQ55q8XO3Ns0OLII6S/bpqNdr1f/LJJ+Htt98WLjE8+OCDbi3EHdvHSw/XXXcd4Lm8//3vfxAeHu7WWtQe7A7vaq9VifnoYsMlKfKmey0ArEeciVPCsaTQIBAnRUry+/Ds0ATiPOt1KoI3BHF4gQFfo7rb3LV9jMT17NkTOnToAN9//71HpSBxl3d3Za/2eAJxBOLE/Z6S/arsfQTi2Aqct828tjSRf4rEsbUxJajv2bMHBg4cCIMHD4bPP/8cGjRo4DZZJWz/s88+g3vuuUfIS4c3ZT2lwoMSvLutABUJEIgjEEcgTkWHs5+KQBxbwfO2mROI87zNHJP34kWGiIgIOHjwIDRu3FgRp1DK9ufNmwezZ8+GV155BaZOnarI2lgTUYp31utUij6BOM/ze6V0b09HLbun16l2UicQx8KUyaFFCVAkjv0hX3csGOub3nDDDYAJffHsWevWrd0hV2OsUhs6nov7z3/+A5s2bRKihEOHDlVsjawIKcU7q/UpTZdAHO35FIlT2qsk0iMQJ1FQMrvxtplTJM5zNvPy8nK47bbbAF+l7t69G268sd7Syy57gJK2X1xcLNRaRZoYLezYsaPL61FzgJK8q7luuXMRiPMcv5erYynj1LJ7isRRJE6KPSrSRy2jVmSxDIhQJE6/kTgseYXVNFauXAljxoxRXPtK235aWppwY7Vhw4bwyy+/QNOmTRVfs1IEleZdqXWxokMgjkAcReJYeZcTuhSJYyt43jZzR5E4yhPH1sbkUF+9erUA3CZMmABvvPGGHBJOx7CwfQRvGJHr2rWrEEE0GAxO16FFBxa8a8GH1DkpTxyBOAJxUr1F4X4E4hQWaC1yvG3mjkCcGlfO2WpRHnW96v7HH3+E/v37C8Xmd+zYAX5+fvIYdDKKFf8bN26E+++/H0aPHg2rVq3S5Y1VVrwzURQDojzzT7yzf/tAr1PtnJZAHIMdzI4kzw6t5jcztlqUR12Pusci89dffz2EhIQIpa2wTimrxpJ/vK2Kt1Zff/11eO6551ixIJsuS95lL0rFgTzzT7wTiFPR1QAIxLEVN88OLYI4PHeFbcWKFWyFrTPqetM9ltTCM2VJSUkCgIuLi2MqMZb8V1ZWCnVVt23bJpQHw1esemosedcTn+JasL6uvY/zxr+9Toh3AnGq+iiBOLbi5tmhRRBHyX7Z2phU6hi1mjRpEmzduhXuvPNOqcNk92Nt+0VFRdC+fXsIDAyE33//ndlrYTkCYM27nDWxHEMXGy5JlzfdawFg6XWqndQJxLHc2kBIicDrmTACcfrRfXp6uhB569Wrl3AOTo3KB2rYPgLSu+++G5YtWwbPPPMMW2d2gboavLuwHOZdCcQRiBP3ezWedwTiCMQx39TECXjbzGsLllKMsH+1IMWYH374YdiwYQMcO3aM+WtUNW0fEwFjuTBMVBwfHw/NmjWTIg7mfXjzewJxBOIIxDHfVhxPQJE4toLnbTMnEKe/zfynn36CHj16CCWrsHSVWk0t2z9x4gR06NABHnroIeG2qh6aWrzrgVdcA4E4/fm9Frahlt1TJI4icarZt1pGrRpDLk5EkThtI3EVFRXCbVR8nXry5Enh/JhaTU3bnzx5MixevFi4sIH8at3U5F1rXgnE1dQAb7q3514t3gnEEYhTbd9zZNR4ZgCjB1JbamoqtGjRQmp3XfUjEKctiMMbwY8//jh89NFHQv1RNZtaGzrylJ+fD23atIHIyEg4dOgQ+Pr6qsnqZXOpybumjFZP7kokztv3P950TyBOYw+k16lsFVDbobEGZFBQEGCERErD0kLnzp2T0lWXfZD/kSNHCmsTs7rrcqEMFqX1Zp6TkyOcf8PbwT/88IMqlxm02NDFOdevXw8PPvggYDUKTASsZdNa92rz3qVLlxo+Xhf/POx/vOleC5+nSBxF4lTb42o7NObqwtda9TW8aSee7XnqqafgzTffVG29Sk9EG5p2kTi0nXfeeQd+++036NSpk9KqdUpPbd3jJQe8ffvPP/8IlxxYJjJ2xrzavDtbj9qf18U/D/sfz7pXi3cCcQTiVNvTXDXqJUuWwPPPPy+sD28UYlRB61dD7gjLVf7dmUtvY7Xk/Y8//oBrr70Wxo0bB2+99ZYmotGCfwSsWFcV042wqgkrRZha8C5lXWr1kcu/N+x/cnlXSzcs51GLdwJxBOJY2nEN2q4YNR7MxgPa2B555BEhGqdnAIe3HqdMmQJYlPzKK68ErGn5xRdfCFGQ999/X+DDFf5VU4pKE2nFO0akbrzxRjh+/LigCyyxpUXTin8EritXroQjR44IyYC1aFrxrgWvjuaUw7+37H+Y7gbzF/LY5OhdjpwIxBGIk2M3ssZINepFixYJKSCwPfroo8JDSI2ErLKYAoCDBw8KRdTnz58Pt99+Ozz99NPQpEkT2L9/P2CB9datW18EcVSxQa6U5Y37+OOPhUsM7733HojlkORRcm+UVNt3b5bLR2dnZwtnAfEV8p49ezTxI614V1qWUum5crHBEU1v2v/wC+wtt9wiVXRe1U8tuycQRyCuXscpKSkBk8nktnO98MILMGLECKcVGzB31/Tp04X5HnvsMeHh6wjAffjhh7Bv3z7hggAmbS0tLQU8zC1eHHB7wS4Q6N69u8DXmjVrhFH4G9cuRhBFUujUBOJcEKybXQsLC4Vbms2bNxcS4DZo0MBNivKHq7WhO1ohngUcP348bNq0CYYPHy6fCZkjteRd5pLdGuYOiJOy/+lp70NB1bf/YWk7NaoWuKUwRoPVsnsCcQTidAPiFixYADNnzhTWg1GTd999t87IQXR0tFC8HG+s+vv7Q0pKiiYgDlOeYCoH+5xcH3zwAYwZM0Z4fYfrJBCnzavkadOmwauvvipESvFBo2VTa0N3xCPe/sazcVlZWUI6n4CAAFVFoSXvqjJaPZlcECd1/9PL3ofsOtv/8AYugTi2VkggjkBcvRaGZ4qc3SCVYqKhoaGQmZlZp0Pjq8hZs2YJpJ544gl4++236331s3v3buE1UatWreDFF1+El156SRMQt2vXLqHUkc1mg4YNGwrrRyCKjrVz584aoqFInHq3UxFA4xkwfJW6du1aKSbKtI/WQAZf7ffu3VuwzXnz5jHltTZxrXlXlVmZFRtc2f/0svehXJ3tf7zp3t7W1OKdQByBONX2uLqM+uWXX4Y5c+YI68DXPniD0JUzcFqCuM2bN8MDDzwARUVFAogTi6vfdNNNsG3bNgJx1RJQa0PD6fCLx6233iqcSUQwh69TtW5q8l8Xr6NGjYJPPvlEuOQRGxurmkj0wLtqzMoAce7sf1rufShTZ/sfb7onEKempzmYi5L9slWAI4fGCBpuRNiefPJJWSkgtNzIMA8XRgTxm/Sdd94pgNCCggLIzc0VQER4ePhFoVIkTp1I3JdffglDhw4FTNEwceJEtkYtkboeHmZnz54VbBW/YODNabWaHnhXi1ecx5XXqe7uf1rufcirs/0P90F6ncrW+igSR5E4thZmR732Zi5uQNgFb3QuX75c1lq03shwI8a14/kPzGeHUUW8rdq4cWPA1CNiIxDHHsThRZx27dqB0WgEzA8nvuKWZVgKDtILkHnttdeEVDg7duyAIUOGKMhh3aT0wrsqzLoA4pTY/7Te+1Cm9e1/eMmLQBxbyyMQRyCOrYXVAeLwturcuXOFTzEZKVZmkNv0sJFJWTs+zDDlCDYt011IWavSfdR6kKMdPfvss/Dtt9/CzTffrDQbsumpxb+zBeIt7g4dOoDBYBBArhq5F/XCuzPZKPU51ui193FH/Cu1/+l97+NN9/Y2pBbvBOIIxCm1dzmlIxq1fSZyjAbgDcL6WmBgYI1bnrX7ytnI8JxURkaG0zWLHTDfEUbZ3GlqObU7a2Q1Vg3e8XIJ5uS74oorhPqoempq8C+V348++khIxYNJWPEIAOumJ95Z8+qIfm3+ldz/5Ox9uEa19j+eda8W7wTiCMSptq+JRn3dddfB4cOHJc+L4EmseuBokJyNDG/q4W1ZqW3hwoVw1113Se3usJ9aTu3WIhkNVoN3zCmIN5vxxtyAAQMYcSKPrBr8S11ZeXk5tG3bVkhIjX7oyiUiqXPY99MT73LW7+6Y2vwruf/J2fuQH7X2P551rxbvBOIIxLm7R0kej0aNJamCgoIAzy5JbVj3ccKECXV2l7uRSZ2/vn6uPADxViC9TlVC6pfTwGLieGg/LCxMOIfoil7YrKgmVbU2dKm84FklrIby1VdfweDBg6UOk9VPb7zLYsKFQfW9TkUAreT+p+XehyJxxc/w1jhPTS27JxBHIE41v2Jl1FpvZFIFSBcb2F1swFxwWCFj+/btQnoRvTVWti+XTzwbh1+oWrRoAQcOHHDpYezqnHrj3dX1u9rflduprtKu3V/vex9vurfXj1q8E4gjEOfuPiJ5PCuj1vtGJgqIQBwbEIcVCfAGHJ6dxA3NleiAZON1syMr23dnWWI5Lqyp2q9fP3dI1TtWj7wzY9aF26lKrEHvex9vuicQp4RVu0GD8sS5ITwJQ5V06FWrVgl52LAdOXJEuGmH5zzEYvO9evUSSl+p0fC83GeffSaUNMI6szg3XtbASEdtp6baqcprRCxyv2XLFrj77ruVn0ABikravgLLEUjgkQb0Fzwft3fvXqXIXkZHj7wzY1YFEKenvQ/lWN/+x5vuCcSx9CwJtAnESRCSG12UdGi87LBu3bo6V/PQQw+pVm5p0KBBcN999wEeWMYzLzNmzBCy4uMPgjqxUSRO+UhcZWUldOzYURDxn3/+qUrKDDkuoKTty5m/rjF43vS5554TvhD17NlTSdI17J6nXGGsX6fqae9DJde3/yUmJlKeOCZedYkovU61EzCBOLbWptcHmdJc463XZs2aCWeNevToQSAOAFjpHiOg99xzD2zYsAHuv/9+pVWpGD1W/Lu7wPPnzwvpe7p06QJff/21u+Qcjtcr70yYVSESx2rdStG13//MZjOBOKUEWwcdAnEE4hib2CXyvGzmCQkJwqtU5BdfVVEkjg2Iw9tuCD4KCwsFWTdo0EA1W3Z1Ij3bPr76nzZtGvzvf/8ToslKNz3zrjSvSI91JI7FmpWkab//oY/yFIW1l6Nadk8gjkCckv5bLy21jFo1hhxMhJsW1u3E+qnff/99jR70OlXZ16lYOuq2224Tcgi6m4iZtc3o2fbRVqOioqBPnz7w+eefKy4KPfOuOLOcg7ja+x9vuicQx8KjXKBJr1NdEJaMrjw49JNPPink3sJXqREREZeBOPpWKsNw6gDL3bt3h/T0dKEIt15qpNbFnd5tH0vgYSkovCAknjFURlNsorBKrU0NOnrXvZIyqL3/8cR7bTmqxTtF4igSp6QPcx2Je/rpp4VIxr59+yAmJuYyWajl1Kop1IWJlOZ99+7dQm1UTJOBVRr03pTmX2l+rVarEI3DxL+bNm1SlLzeeVeUWQfEeOHf0f7HC++ObEgt3gnEEYhjvYddpK+WUavGUPVE+AoBNzCsRYmvUGunFhHX4638S5G30rz37dtXiMCdOnUKjEajlCVo2kdp/lkwg7eqX3nlFfjrr78UPcfkCbyzkCcvfl/f/sez7tXinUAcgTiW+1cN2moZtWoMVU80fvx44Xbktm3boE2bNhenx9qUtVOMYOFxbOh4PDUldY+ly/D8lrNybHqSr5L8s+ILbxXiTVW87fvBBx8oNo0n8K4YswDCZRt7H/d2/uvb/yjFiLLngB3ZKYE4AnFK7l/10vLWzayuCgG1D9zTxQZlNrSBAwcKCZ5Pnz4NjRo1Us1+3ZnIU2x/0qRJsGzZMjh58iTExsa6w/LFsZ7CuyLMcnixob79r1u3bopGdZXSkRp01LJ7AnEE4tSwZ2EOtYxaNYZcnIhAnPsgDtNg4IMB02JMmTLFRQ1o191TbP/s2bPCec5Ro0bBypUrFRGYp/CuCLMcgrj65Mab7u1loRbvBOIIxCm1dzmlo5ZRO12IRh0IxLkP4jB9C978xdc0QUFBGmnS9Wk9yfafeuopWLFiBWC+r1atWrnObK0RnsS728wSiKshQt50TyCuDg/y9/ePCQkJWWIymfpil6Kiou3p6emTACCzPqcLDAzsZzab5xqNxk5VVVX5+fn5mzMzM2cBQKGjcZRiRIktrG4aPDu0GImk2qnybQxfoXbu3BkwHcbs2bPlE9JgpCfZfnJyMlxxxRUwduxYeOutt9yWlifx7jazBOIIxFVLQC2794RInCUmJuZXHx8fg9VqXebr6+tnNpsnl5WVJSYlJV0PAKWOHA8BXERExK6SkpJfCwoK1vn5+UUGBwdPwP+npKT0AYDK2uMIxCmxhRGIq0sCFIlzLxI3bNgw+PbbbyEpKQmCg4PZGqvC1NXa0JVa9mOPPQbr168Xzh2Gh4e7RdbTeHeLWQJxBOIIxNV0IYvFMt9isUxNTEzsUFpa+jd+GhAQMKBFixa7MjIyxubl5Tk8uBEVFfWrr69vyOnTp68GgGIcZzabxzdt2vS/qampQ86fP39ZoUACce5uX/WP520zry0NAnHyQdzx48ehffv2gGkw5s2bx9ZQGVD3NNvH1C1xcXEwYcIEWLJkiVsS8TTe3WKWQByBOAJxNV0oJibm37KystOpqakD7D+Jjo4+UV5efiY1NbW/A6fzj4iI+Nxms+3Lzs5eIH5uMBjaRUdHH8vMzJxmtVpfpUicu9uVa+N528wdgbilS5cKf8YzRzw1d3X/0EMPwZYtW4SzcKGhoR4nOnf514LhBx98UJA5vl61WCyyl+CJvMtmFkB4DW3v47zxby874l3+F1epNqj316nmuLi4nJycnEVZWVlT7ZkKDw/fEBAQMCQhIUHye5XGjRs/0Lx58w/T09P/k5+f/zGBOKlmokw/nh0aJcgz/+7wjjcmsZrAuHHjhPQXntjc4V8rfo8ePSqU4Fq4cCFMmzZN9jI8kXfZzDoYyDP/xDvnIM5gMLSPjo4+eu7cuQm5ubnL7f2jWbNmS4KDgyfGx8cjiMurz+n8/f2jGjZseFNYWNiSsrKytKSkpOsAoIRAnJJblXNaPDs0gbi/ZeeLmjNnjvAKFSs0KJW7zLm1KtvDU21/wIABcOLECeFsnNz6tJ7Ku1IWwDP/xDvnIM5kMnWPjIw8mJGR8VheXt4qe6eyWCzzLBbLzPj4+BYAkFaPw4XExcVl4+dVVVXnz549e2thYeH3jvrTmTilti3HdHh2aBHEnT9/XhCOmNWdrcT1Q12u7ktKSiAyMhJ69uwp1KX11CaXf6353bFjB9x2223w8ccfw3333SdrOZ7Kuyxm7aqxiD7OG//2ciPeCcT1iIyMPJCRkTEmLy9vdR0gLgIAztbjcObAwMBbfH19DcHBwc/4+/t3TktLG1FYWLjFUSSOdQZ4fCj5+/vL3R88ehzPvKPikP9rr71W0CEe1OepydU9nsnCdCJr166F66/Hy+ie2eTyrzW3lZWVcOutt0Ljxo1h48aNUFd2/vrW6am8y5W9mEZI9HHe+LeXG/HO/lmPgYGuXbv61LbXy/4g16DdGWcwGDpGR0f/kZmZ+bTVaq2RsMjudWogpo6TOI8pJibmmI+PT8NTp05dlsWSInESpSizG8/fylBkdDvVtW+lWFgbz2Q1aNAAfv/9d1kAQqapKj7Mk23/v//9L2AC4IMHD0L37t1dlo0n8+4ys3Q7tYbIeNO9FlFIvV9sCI6Li7PiDdPs7OyZ9gJq3rz5x4GBgYMSEhLMrjhaWFjYsiZNmjwTHx/fFACy7McSiHNFkq735dmhCcS5fiZuz549gGeyategdd3ytB/hybZfWFgILVu2BKxZu2nTJpeF6cm8u8wsgTgCcdUSUMvu9Q7isI7fKZvNdjItLW2wvXVgipGKioqUlJSUm2s7msFgaNuiRYudubm5i6xW69u1wN+axo0bPxwfH98EAAoIxMnZpuSNUcuo5a2O/SiKxLkWibv99tsBa6Vicl9PP4I/VbbeAAAgAElEQVTg6bY/efJkwPQ4mD/O1VJcns67qzuD+MoZI8nil7errnLN9l2dU6/9edM9ReIcWGJoaOhrZrP52aSkJEz2ewK72CX7veysXDUJvyuuuCKzvLw8JTExsatY1QFvqbZs2fIoVm1ITU29qfZ0FIljuxXw7NAUiXMtEoc3UTHZ7IsvvggvvPACW8NUgbqn2z7mimvdujVMmjQJXn31shSb9UrQ03l31TwIxF2SGG+6JxDn2FuaxsbGHgOAcqvVusTHx8ffbDZPKS0tTUhOTu4JADaj0djaaDT2sNlsB2022ykk07hx45HNmzdfX1xcfKiwsPBDHx8fi9lsfgrLdyUnJ/cqLS1FmjUagThXtyvX+vPs0ATiXANxeAZr5cqVQqLZsLAw1wxNh729wfaHDx8Ou3btgpSUFAgMxKPI0po38C6N0wu9CMQRiBP3ezUisLp/nYrCMBqNbUJDQ5eaTKY+mCakqKjoq/T09MkAkImfBwUFPRweHv7+2bNnHykoKFgrmlBgYOBwLNmF+eYqKyuLzp8/vycnJ2emzWaLd+SUBOJc2apc78vbZl5bQvQ6VdorJavVKpzBQtCA5+G8oXmD7ePFBkz1ghcdxo8fL1kt3sC7ZGYJxNUQFW+6t2deLd49AsS54kDu9CUQ5470nI9Vy6idr0SbHsg/5YlzLvvFixcDnsHCG6nXXHON8wEe0MMbbB/PeHXr1g3y8vKEm9a+vr6SJO8NvEtitLoTPlSxUZ44qlJDkThXPEeBvgTiFBBiPSR428wdReLUcGq2WpRHXaruy8vLhaoMeP7qu+++kzeZDkdJ5V+HS6+xpA0bNsADDzwAmAR4yJAhkpbrLbxLYtZBJ575J96lvX2Qa1s4jiJxdtIjEOeOKTkfy7NDo3R45l8q759++ikMGzYMtm3bBkOHDnVuVB7SQyr/emenrKwMoqOjoV27dvDtt99KWq638C6JWQJxNSTAs+7V4p1AHIE4uXuTy+PUMmqXF6bSAOQf0zRgW7FihUqz6mMaqbrHM1cZGRlw8uRJIcmvtzSp/HsCvwsXLoQZM2bA0aNHoX379k6X7E28O2UWAMaOHVvDx3nj315GxDtF4qT4jGJ9KBKnmCgdEuLZocVInFiSR8whxVbi+qEuRfeYEw7PXC1btgyeeeYZ/SxegZVI4V+BaVQhkZ2dLVw8GTlypHCD2FnzJt6d8Yqf0+3US1LiTfdaAFiKxNlJnUCclC1Kfh+eHZpAnPMUI3jWavv27ZCamoo3zuUbmg5HepvtP/7447Bu3Toh3UjTplj8pu7mbbw7My8CcQTixP1ejTPQBOIIxDnbkxT7nLfNvLbgkH+KxDk2pzNnzghnrZ5++ml4/fXXFbM5vRDyNtvH4u54Lm7evHkwc2aNioiXidzbeHdmUwTiCMQRiHPmJYw+p0gcI8FWk+VtMycQJ30zRyDwyiuvQEJCApbaY2uIGlD3RtsfNGgQ/Pnnn5CYmAgGg6FOqXoj7/WZEIE46X6vgSuqNqVadk+ROIrEeZ1Rq8aQixNRJM7xIV/MnRcZGQl9+/aFLVu2uChVz+iu1oaupjR27twJgwcPhvXr1wvn4+pq3sg7gThplsab7u2lohbvBOIIxEnzRgV6qWXUCiyVCQkCcY5BHN7UxTNW+/btg969ezORvdZEvdH2KysrhVeqjRo1gsOHD1880O8oAq3G2SCtdSzOT5E4isShBNTyeQJxBOJU2/vUMmrVGHJxIuRfjFiIWd1dJOGx3evSPd7SRSBgMpnqBQIey3j1wr3V9t99910YN24c/Pjjj9CrVy+HavJW3uuySbFSg+jjvPGvRTRKj/uDWnonEEcgTjX7V8uoVWPIxYl45r8u3jFh7MCBA+GDDz6AUaNGuShRz+nurbovKioSXoX369cPMFGzo+atvEu1Pp75J94pT5xUP1GkH11sUESMdRLh2aHVDK+z1aI86nXpHks3YY3UpKSkeg/Hy5tVP6O82fanT58OixYtgn///Ve4YVy7eTPvUiyMZ/6JdwJxUnxEsT4E4hQTJX0jdyAB2tBqbmhYlaFt27Ywd+5cmD17Nlvj05i6N+se8/oheHvuuefgtddeIxBXSwLerHtnbkW8E4hzZiOKfk4gTlFx0mbuYDOnPHGXhDJhwgTAM1XJyckQFhbG1vg0pu7tDzOsd7tnzx4hUTNedLBv3s57bdOiiw2XJMKb7rWwezoTZyd1AnFsn3Q8OzRKlm6nXvpWWlBQIJRuwiL3mKLC25u32z7eLL7xxhth1apV8OijjxKIAwCxtJ63674+3yXeKRKn6t5OII6tuHl2aAJxNctuvfPOOzB+/Hg4dOiQUC/V25u32z4Clk6dOkGDBg3gt99+q5FuxNt5p0hc3d7Lm+4pEqfxTk4gjq0CeHZoAnGXQBw+8Nu3by+8dsOi9+LrJ7bWpy11HmxfzPdXO90ID7zbWxe9TqXXqeJ+r0Z+RHqdSq9TVXu68baZ1xYsvU698Gph79690L9/f1i7di089NBDqtmflhPxYPuYbgRfkWPKmI0bN14UNw+8E4hz7F286Z4icVrusgCYbLRKTNTIailk1OzPCLDSnbt0CcRd0P3dd98tJIdNSUkBf39/d8XqEeN58ftJkybB8uXLhZQxERERgm544V00RIrEUSROTbunSBxF4lR7CPK2mVMk7vLNHB/urVu3hqlTp8KCBQtUsz2tJ+LF9hMSEiAuLg7mzJkDL774IoE4DkGsFtEorf3b0fxq+TyBOAJxqtm/WkatGkMuToT8YwQK29ixY10c7dndRd2LiWFPnz4NrVq18mymXFg9T7Z/6623CpcbxATOPPGOJoFnA+19nDf+CcRdkIBaeicQRyDOhUeRe13VMmr3VsluNM/8I+8xMTHCmak+ffrAZ599xk7QOqTMk+6//vprwEocGzZsgPvvv1+1h5kO1a7qw1yP/PNk97XlrxbvBOIIxKnm+2oZtWoMuTgRz/wj73gT9eGHHxYuNtx0000uSs+zu/Ok+8rKSmjTpg00a9YMDhw4QCDu75rpdTzbkl1bPU92TyDONdtg0psuNjAR60WiPDu0GF7n9XXq8ePH4cEHH4Ti4mI4duwYF2lFeH6t9MYbbwhluDBKYDKZQI1UC2x3L+nU6XXqJVnxvOerxTtF4igSJ313crOnWkbt5jKZDef5diqmnMBXa2+//TaMGzeOmYz1Spg328/NzYUWLVrAfffdB88//zxXII5upxKIE7+0q/HlhUAcgTjVnnu8Pcgchdd5rZ16++23A5ZmOnPmDAQGBqpmc3qZiEfbf+KJJ2DdunXC6/Pu3bvrRRXM10EgjkAcgTjmbuZ4AnqdylbwPD7Iar9S4xHEZWRkCBcannzyScDXbDw2Hm0fX5t36NABMHfc4sWLuVE7gTgCcQTiNHJ3AnFsBc/jg4xAHMDLL78s5A07efKkkEOMx8ar7eMFlvj4eEhOThbqqvLQCMQRiCMQp5GnE4hjK3heH2SiVHk8E1dWVgbR0dFCgl/xUgdbK9MndV5tf8uWLXDvvffCtm3bYOjQofpUjsKrIhBHII5AnMJOJZUcgTipkpLXj9cHGc8gbvPmzTB8+HBuLzTY616NQ87yPJPdqPLycoiMjIT27dvDrl272E2kI8oE4gjEEYjTyCEJxLEVPIG4v4G3M3GY2BcvM2AkBh/kvDaebf/ZZ5+FZcuWAaaZ4QHIEogjEEcgTqOdnkAcW8Hz/CBT06nZalE69T/++AOuueYa4VA7ZvDn4QFel3R4tv39+/dD//79hVJzb775pnQD8pKePOueeL+KuRVTihE7EROIY2tvPDs0jyAOH9offvghpKamAt5QJRDHfkNn68HyqKPfL1y4ELZu3SpEZRs3biyPkIeO4nnfI97Z+zyBOAJxqm2NPDs0byDOarUKyV4feOABWLlyJZVe4rz0UkFBAXTr1g3eeustIdUMT43nfY94JxCnqq9TJI6tuHl2aBHEjRw5UhAyfnvy5rZkyRIhU/+RI0egU6dOBOI4B3EYhUUQl5+fL5yNE8+NeaMPdOnSpYaP87zvEe8E4lT1cQJxbMXNs0OLII6Hiw0VFRVCPjiMxGGVBt6ikI68iGfbF3lfv369UD8Xb6kOGDCA7WajIXW62HBJ+GT3BOJUdUUCcWzFzbND8wTitm/fDlhma9OmTUJ6EQJxwHUkUvT7kpISaNWqlVCCC28re2sjEEcgTs09j87E0Zk41fZSAnF8pBi55ZZb4K+//oLExERo2LAhgTggECdeapk1axYsWLAAEhIShATQ3tgIxBGIIxCnkWdTJI6t4AnEeT+Iw/NO7dq1g3nz5sHMmTMvGhTp/m9ub+fa6x5vp2IFj2eeeQbw3KQ3NgJxBOIIxGnk2QTi2AqeHuTeD+LGjx8Pa9asgZSUFGjatCmBuGoJ8Gz7tXm///774euvvxZSzwQGBrLddDSgTiCOQJyngribAQB/+gBAKwAIBYBiADgHAEcAYC8AfAEAZzTwK0lTEoiTJCbZnXh+kIlO7c0XG3Jzc4XLDCNGjBCAnH0j3VMkTrSHn376CXr06OG1pdgIxBGI8yQQ1wgAngGAx6uBm0+1+koAIAcATAAQDADi38sB4EsAWAwAP8lGA4wGEohjJFiKRggSQCCzdOlS4d8rVqxgK2wNqItpRX7//XehUgOBOHqYOXqYVVVVwfXXXw+FhYXC2UlfX18NrJXdlJjk2t7Hef4CQ7zr+3bqaAB4GQDCAeAEAGwEgAMA8AsA5Nu5CAK4NgBwAwAMBIA7AMAIAJ8CwGQASGbnTq5RJhDnmrxc7c2zQ6v5zcxVvSjRH9OKXHHFFcLtwx9++OEykqR7isTZGwVW8hg1ahR88803gBdhvLnxbPvEu75BXCUAfA4AC6uBm1Q/xJorDwHANAB4DwDmSh3Iuh+BOLYS5tmhvR3EYcqIO++8Ez799FO45557CMTVkgDPtu+Id5vNBlFRUdC1a1fAlDTe3Ej37IGMHu1HLb27k2LkWgD4zQ3h+QNAdHUUzw0yyg0lEKecLB1RUsuo2XIhnzryf/78eYGAmNVdPjV9jezXr5+QNuLUqVPg5+dHII5A3EUJ1OX3L774Irz00ksQHx8PV155pb4M2o3ViNVYRB/ned8j3tkDWHdAnBtmrs+hBOLY6oVnhxYjcd54seHo0aPQsWNHeOWVV2Dq1KkOjYh0T69TaxtGenq68Pp93LhxsGzZMrabj4rU6WLDJWHz7Pdq8a4kiFsAADNU9BXFpyIQp7hIaxBUy6jZciGfOvLvjSAOD3LjGSdMGRESEkIgzoEEeLb9+njHc3H4Kh5tp3FjPGnj+Y1AHIE48Uu7mOSapVUrCeLwjNy7ADBe6QX7+/vHhISELDGZTH2RdlFR0fb09PRJAJBZ31wBAQEDQ0JCZvn7+3epqqqqLCkpOZSdnT2ruLj4kKNxBOKU1lxNejw/yLw1EpednQ2RkZEwcuTIem/cku4pEudod/nll1+Em6rLly+Hp59+mu0GpBJ1AnEE4jwVxK0FgAerb6nib0wnUrv1BIDXAKCHC/5kiYmJ+dXHx8dgtVqX+fr6+pnN5sllZWWJSUlJ1wNAqSNa/v7+N7Zq1eo7m832V0FBwZqqqiq/4ODg8X5+fhGpqam9i4uL/1d7HIE4F7Qioys9yL0vEvfqq6/CtGnT4M8//4QOHTrUaRWkewJxdRkH5ozLysqCEydOeEW6EQJxBOI8FcThurGOynMA8DUA4BU1zBeHDU+tvlqdXgT/30AqBrBYLPMtFsvUxMTEDqWlpX/juICAgAEtWrTYlZGRMTYvL2+lI1pRUVG/N2jQIOTUqVN4svDCaXKAsNjY2L9LS0t/TUlJwcTENRqBOKlakdePHuTeBeLKy8uF+pd4KH3Pnj31GgXpnkBcXQayceNGwCoOO3bsgCFDhsjbXHQ0ikAcgThPBnG4djwXNw8A9gPAGACYUP0bK2EfBoDpAFD/jm/nkDExMf+WlZWdTk1NHWDvp9HR0SfKy8vPpKam9nfgv+a4uLjsnJycJVlZWZiL7mKLiIjYGhAQcMs///wTQCBO3Z2PHuTeBeK2bNkC9957L3z++edwxx2Y/rHuRronEFeXdZSVlQn1VDGSu3PnTnU3JQazEYgjEOfpIA7X/yQAvAkAVdXqjAeAWQCwxUWfQTCWk5OTsygrK6vGtbfw8PANAQEBQxISErAiRO3WwGg0trbZbEUAkGb/YWRk5I9Go7FjQkJCEwJxLmrDze70IPcuENenTx+hRiqmFmnQoP7gOumeQFx928f8+fNh1qxZQlWTtm3burnTaDucQByBOE8GcVidYRQAvAAAMdWqPAsAHQEg21XXMhgM7aOjo4+eO3duQm5u7nL78c2aNVsSHBw8MT4+HkFcnhTaBoOhY3R09JHCwsJv0tLSBhOIkyI15frQg9x78sRhaa1rr70WFi9eDJMm4R2j+hvpnkBcfRaSmZkpXJB59NFH4b///a8zc9L155QnjkCcp4K4u6rLcOEZNBsAvFF9exTrpP5ZXXLrnCveZzKZukdGRh7MyMh4LC8vb5X9WIvFMs9iscyMj49vUTvaVsccgVFRUfsxCpecnHxTSUnJZbWB6EycK9pxvS89yL3nQT569GjYtGkTnDlzBoKDHQXDa9oH6d57dO+q50vV/SOPPAKbN28W0o1IsSlX16FVf6n8a7U+lvMS756V7BdTjODPegCYDQCp1cbxHwB4v7pGKl4mSJRqNCaTqUdkZOSBjIyMMXl5eavrAHERAIDRvvpao5YtW25v1KjRTVardWFmZqbDfHYI4ho1aiR1ebL6lZSUgL8/Fqvgr/HMO2rbW/jPyckBrNBw9913w5w5cyQZsrfwLolZB5145l8q78ePHxfOWGLC6IcewsqM3tGk8u8d3Nbkgnhn/6zHKkBdu3bFt6A12mV/kGBg31QXtMeoW+2GV442A4C1OiL3lwR6UP3684/MzMynrVbrW/Zj7F6nBmLquHroBUdGRm43mUw98/Ly1iAgtDurV2MYReKkaEV+H56/laHUkP+lS5cKAlyxYoV8QWo8Ujy/9Ndff11MXuxsSaR7isQ5sxH8HM9ZYiTun3/+cXrOUgo9Lfpg8mt7H+fZ9ol3z4rEOfOXXgCAlY4xf1yos87VnwfHxcVZs7OzF2RnZ8+0H9O8efOPAwMDByUkJJjrodUsKirqG6PReE1eXt6KjIyMJ+oCcEiDQJxErcjsxrNDiyDO0ys2iDcJ27VrB99++61kSyDdE4iTYiyffvopDBs2TKjiMHToUClDdNeHLjZcUgnPfq8W70pWbJDiTNdU55ALl9IZ+8TExJyy2Wwna19EwBQjFRUVKY7yvVXTDoqKitqHAC43N3fpuXPnJjqbk0CcMwm597laRu3eKtmN9oayW3gO7r777oPt27fDrbfeKllYpHsCcVKMRcw9GBcXB7t375YyRHd9CMQRiBO/tOu97JYJAIpleFAsAPxbPc4pjdDQ0NfMZvOzSUlJmOz3BI6zS/Z72Vk5cT3Nmzf/oHHjxqOwykNmZuazUtZJIE6KlOT3oQe556cYwez6586dg/j4eJey65PuCcRJ3TnEKiBHjx6F9u3bSx2mm34E4gjEeQqISweAhdX1UvE2qiutEwDMrU7++7KTgU1jY2OP4WtYq9W6xMfHx99sNk8pLS1NSE5OxjJeNswJZzQae9hstoM2m+2UwWC4Kjo6+nhlZWVuRkbGcz4+PpeVAMvPz/+w9rwE4lxRoet96UHu2SBOrHP5xhtvwIQJmMNbeiPdE4iTai1iPd5Ro0bBe++9J3WYbvoRiCMQ5ykgbh0AjKzO0bYJAD4BACwsX1d0rnX1pQasq4o1T1Oqx2Nlh3qb0WhsExoautRkMvWpqqo6X1RU9FV6ejpWYsjEgUFBQQ+Hh4e/f/bs2UcKCgrWNmnS5ImwsLB36iMaHx9/2eUNAnHONOHe5/Qg92wQhw9VrM6AaUUaN27skjGQ7gnEuWIweDngww8/FJJJWywWV4Zq3pdAHIE4TwFxuM7rAGA+AIilryrwEl51yg+8iYr3a9ED21RfZkDghLniMIccXtNzNYLH1EEJxDEVr3A7U40zAmy5kE/dk8/EJScnQ2xsLDz55JOAkThXG+meX9uXo3tMN4KXZ+bOnQuzZ2PGKs9pBOIIxHkKiJsCAF8AAJ5TwwL3jwIA1jfFV6W1a/BgxGxfddktLL1VpkeXJBDHVityNnO2K1KXOvI/ciQGrwHErO7qrkD+bBMnToTly5fDqVOnoFWrVi4TIt0TiHPVaG6//XY4dOgQ4BcIkwmPT3tG69KlSw0f59n2iXd9pxjBxL4vVp9tQ6PFaNs/1dE3rKKAETh8tYqRN2fJeHXhnQTi2KqBZ4dW85uZ0lq0Wq1CSaS77roL1q/HXN6uN9I9gThXrebHH38U8sa9/fbbMG7cOFeH66Y/z7ZPvOsbxOGr0FcBQEzZjq9SsWbqPN14j4sLIRDnosBc7M6zQ3syiFu4cCHMmDEDjhw5Ap06YaDd9Ua6JxDnqtVUVVVB9+7dISsrC06ePOmxyX95tn3iXd8g7jQA4K3R26uds3ZkzlWf1bw/gTi2KuDZoT0VxGHZnOjoaLjmmmtg586dsg2EdE8gTo7xfPbZZ3DPPfcINVWxJJcnNp5tn3jXN4hbDgBPVSfv/QwAVlZH4pylDNGtHxKIY6sanh1aBHGeVrFh5cqVgDcF9+zZI9RLldtI9wTi5NhORUWFcBkqODgYfv75ZxAvDcihpdYYuthwSdI8+71avLtTsSEIADYAAKZtrwIAvHmKFxbwdupv1T+/A8ARJ7VN1fItp/MQiHMqIrc6qGXUbi2S4WBPu52KD1AEnUFBQYA54tx5gJLuCcTJdS2sM/z444/Dd999B3379pVLRrVxBOIIxKn55sUdECdqCi80YIoRLFCPt1CxIL14lQjBHf7ghQcEdCK426uaR7kwEYE4F4Qloys9yD0rT9zWrVvh7rvvBiy1NXz4cBkap81clADPtu8u7/hKPyoqCvDW51dffeWWHaoxmEAc+b2ngThRY+KZOLzYcDUAXGv3g6ehMXKHDUFd7RQkaviW0zkIxDkVkVsd3N3M3ZpcB4M9KRKHh8qxxFZGRoZQYsvPz88tCZLuKRLnjgHNnz8fZs2aBX/++Sd06NDBHVLMxxKIIxDnqSDubgBIq67a4MhR4gAAE+h0BgDMMae7RiCOrUroQe45kbj9+/dD79694a233hIS/LrbSPcE4tyxoZycHCE/IV5yWLcOiwXptxGIIxDnqSBOv14lcWUE4iQKSmY3epB7DogbOnQoHDx4UEi02qhRI5kap81clADPtq8U788995zwpQITTmPeQr02AnHk9wTiNPJOAnFsBa/UZs52leyoe8rrVLHk0YsvvggvvICpH91vpHuKxLlrRfiFonXr1jBhwgRYsmSJu+SYjScQRyCOQBwz96qfMIE4toKnB/nfgFnosWHaDr220aNHw8aNG4UoXGhoqCLLJN0TiFPCkEaNGgWff/65YJtms1kJkorTwNu09j7Os+0T7/rOE6e48WtNkEAcWw3w7NBqfjNzR4tnzpyBmJgYAWTiqyulGumeQJwStvTHH38IiacXLFgA06dPV4Ikcxo82z7xTiCOuYPZT0Agjq24eXZoTwFxU6ZMEV5V/fPPP8KrK6Ua6Z5AnFK2NGjQIKEEXGJiIvj7+ytFlhkdnm2feCcQx8yxHBEmEMdW3Dw7tAji9Pw6NS8vT7gBOHjwYOF1qpKNdE8gTil72rt3L/Tv3x+wmsiYMWOUIqsYHXqdekmUPPu9WrwrkexXMePXmhCBOLYaUMuo2XIhn7reLza89tprgJG4w4cPC4lVlWykewJxStkT5jC87rrroKCgANCufH19lSKtCB262EAgTs03LwTi7NyWQJwie1idROhBrt8UIzabTXh9inUqd+/erbghkO4JxClpVJ988gmMGDECsKrInXfeqSRpt2kRiCMQRyDObTeSR4BAnDy5SR1FD3L9grj3338f8Fbqzp07YeDAgVJVKrkf6Z5AnGRjkdCxvLwc4uLiICwsTMhn6E5dXwnTudSFQByBOAJxLrmMcp0JxCknS0eU6EGuTxBXWVkJ7du3h4YNGwoHxlk8EEn3BOKU3l3++9//wlNPPSWk7enVq5fS5GXTIxBHII5AnGz3cW8ggTj35OdsND3I9QnivvzyS8AKDR9++CE88MADztQo63PSPYE4WYZTz6Dz588LF3Gwxu8XX3yhNHnZ9AjEEYgjECfbfdwbSCDOPfk5G00Pcn2CuD59+kBSUhIkJCQI0TgWjXRPII6FXb300kuAlUX++usvuPrqq1lM4TJNAnEE4gjEuew2ygwgEKeMHOuiQg9y/YG477//Hm666SZ44403hHJGrBrpnkAcC9vKysqCqKgo4XLDRx99xGIKl2kSiCMQRyDOZbdRZgCBOGXkSCDOsQT0BmQwVQNG4bCgOEbhTCYTMwPQG+/MGK2DMM/8s+Z92rRpsGjRIjh69Ci0a9dObdU6nY81/04XoGEH4p2S/apqfgTi2IqbZ4dW85uZVC1+++23wk1ULK/15JNPSh0mqx/pniJxsgxHwqDs7GyhVBza8ubNmyWMULcLz7ZPvBOIU9XbCMSxFTfPDq03EIdRuBtuuAHS09MhPj4ejEYjU+WT7gnEsTSwOXPmwMsvvwy///67UFtVT41n2yfeCcSp6osE4tiKm2eHFkHcyJEjBSFjlm0tm3gjVa3SRaR7AnEs7T03N1eIxvXu3Vvzm6pitRPRx3m2feKdQBxLv7+MNoE4tuLm2aFFECfeoMNImFYN88LhgyY/Px9OnDjB7EaqPX+kewJxrO19/vz5MGvWLPj555/h+uuvZz1dnfTpYsMl0fDs92rxTmW37FyRQBzbfU8to2bLhdw75WwAACAASURBVHzqyL8eQNyWLVvg3nvvhXXr1sGDDz4onyEXRpLuCcS5YC6yumItVYzGde3aVag8olUjEEcgTvzSjmUMWTcCcQTiWNvYRfr0INcexFVUVECnTp0Afx87dgwaNGigiv5J9wTi1DC01157DaZMmaJpFQcCcQTiCMSp4e0O5qBIHFvB04NcexC3YcMGoSrDxo0bhQLiajXSPYE4NWwNqzi0bt0aMALy3XffqTHlZXMQiCMQRyBOE9cDIBDHVvD0INcWxGHRcHyd6+/vL9RI9fX1ZatwO+qkewJxahnb8uXLhcTVe/bsgX79+qk17cV5CMQRiCMQp7rbXZiQQBxbwdODXFsQt3btWnjkkUdg69atQoZ7NRvpnkCcWvZWUlICV155JURGRsKBAwdABFVqzU8gjkAcgTi1vK3WPATi2AqeHuR/w9KlSwUhr1ixgq2wa1EvLS2Ftm3bQkhICPzyyy+qP9hI9wTi1DT4d999F8aNGwdfffUVDB48WM2pYezYsTV8nGfbJ97pYoOqzkcgjq24eXZoNb+ZOdLie++9B0888QTs2LEDhgwZwlbRDqiT7gnEqWl0+KWlTZs2YLFYNPnSYs8rz7ZPvBOIU9Pv6XUqY2nz7NBagjjx9VLLli3h4MGDqkfhtOSdsUlLJs+z7WvF+/vvvw+jR4/W5PgAgbgLEtBK95Idk2FHtXinFCN2SqRIHEOL5tyhxQ0Nb89hE7O6s5X4BepvvvkmPPPMM7B7927o37+/GlNeNodaG5omzEmYlGf+teJdq4s8YqUG0ce14l+CWTLvQrxTJI65kdlPQCCOrbh5dmgRxKmd7BdBY2xsrPBqCVMuqH3IW7Qo0j29TmW7uzim/tFHHwGWutu0aRMMHz5clSXQxYZLYubZ79XinSJxFIlTZWPjPbSuFYhbvHgxTJ48Gfbt2yfUldSqqbWhacWfs3l55l9L3jGpdceOHQFLzamV3JpAHIE4NZ93BOIIxDl7/ij2uZabuWJMuEEI+VczEodliDDx6bXXXgvffPONGyt3fyjpniJx7luRPAqffvopDBs2DD744AMYNWqUPCIujCIQRyCOQJwLDqNkV3qdqqQ0L6dFD3J1QdyCBQtg5syZmhcEV3NDY2vB8qnzbPta845ROPwiU1hYKBy0b9iwoXxFShhJII5AnJp7HkXiKBInYVtSpovWm7kyXMinomYkLjc3VygG3qtXL/jyyy/lL1qhkaR7isQpZEqyyHzxxRdwxx13wKpVq+DRRx+VRUPqIAJxBOIIxEn1FoX7USROYYHWIkcPcvUicdOmTYNXX30VfvvtN+jcuTNbxUqgTronECfBTJh1qaqqgm7dukFaWhqcOHECAgMDmc1FII5AHIE4Zu5VP2ECcWwFTw9ydUDcyZMnoUOHDsKtvDVr1rBVqkTqpHsCcRJNhVk3LMGFkenp06cDHjVg1QjEEYgjEMfKu5zQJRDHVvD0IP8bWOeJw4jDoEGDhHNwCObCwsLYKlUiddI9gTiJpsK020MPPQQff/yxcFM1Li6OyVyUJ45AHIE4Jq7lnCiBOOcycqcHPcjZP8g///xzuOuuu2DZsmVCgl+9NNI9e93rRde116En3aenpwvgrWfPnkJdVTXyJuqJf7VthHinZL+q2hyBOLbi5tmh1fhmVlxcDFdddRUEBQXB77//Dn5+fmwV6gJ10j2BOBfMhWnXpUuXwsSJE2Hbtm0wdOhQpnOp4ffMGXBjAp79Xi3e6XaqnYESiHPDWyUMVcuoJSxFky7IPz5AsK1YsULxNbzwwgswd+5c+P777+HGG29UnL47BEn3BOLcsR8lx5aVlcE111wjHG04fvw4mEwmJcnD2LFja/g4z7ZPvFMkTlHnckaMQJwzCbn3Oc8OLX4jZ5Xs99SpU0Ii4bvvvhs2bNjgnqIYjCbdE4hjYFaySe7du1eoI/ziiy8CfvlRstHFhkvS5Nnv1eLdIyJx/v7+MSEhIUtMJlNfNI+ioqLt6enpkwAgU6rzhYWFrTAYDHEpKSkCDUeNQJxUacrrp5ZRy1sd+1Es88RhDqw9e/YIlxlatGjBnhkXZyDdE4hz0WSYdx8xYgRg/jiMxmFORaUagTgCceKXdjzewrp5AoizxMTE/Orj42OwWq3LfH19/cxm8+SysrLEpKSk6wGg1JmQmjRp8mhYWNiq4uLiHwjEOZMWu8/pQc4mxQge0L711luFvHBTpkxhp0A3KJPuCcS5YT5MhqampkKbNm3glltuga1btyo2B4E4AnEE4uzcyWKxzLdYLFMTExM7lJaW/o0fBQQEDGjRosWujIyMsXl5eSvr8b4GISEhM0NDQ18EAB8CcYrtU7II0YNceRBns9mgffv24OvrC0ePHgWDwSBLN6wHke4JxLG2MTn0X3nlFSFv3Ndffy2k5lGiEYgjEEcgzs6TYmJi/i0rKzudmpo6wN7BoqOjT5SXl59JTU3tX4fj+UdFRf1sNBo75ufnf9CoUaP+ZWVlCRSJU2KbkkeDHuTKg7iFCxfCjBkzhAL3GFHQayPdE4jTo23ilyBMjI0NvwQZjUa3l0kgjkAcgbhLNmCOi4vLycnJWZSVlTXV3rvCw8M3BAQEDElISAiuw+uCY2Jifs/MzJxaWFj4SUxMTGJ5eXkigTi39yjZBOhBriyIS0lJgbZt28LAgQPhs88+k60XNQaS7gnEqWFncubYuXMnDB48GDAqN3VqjceMHHIXc89h4m01H+ayFst4EM9+rxbvuj4TZzAY2kdHRx89d+7chNzc3OX29tasWbMlwcHBE+Pj4xHE5TmwRV8AwJ9y/IxAHGNvlUBeLaOWsBRNuiD/WAoLm5jV3Z2FiAezkW50dLQ7pJiPJd0TiGNuZG5McOedd8Lu3buFuqotW7Z0gxJAly5davg4z7ZPvHN+scFkMnWPjIw8mJGR8VheXt4qe8+yWCzzLBbLzPj4eLyKl+bM66SCuEaNGjkj5dbnJSUl4O/v7xYNTx3MM++oMyX5P3ToEIwePRqeeuopGD9+vO5NQknedc+sgwXyzL8n8I6XHG677TYYMGAALF68WFET8wT+FWXYjhjxzv5Zj/kOu3bt6lNbh5f9gZWS66NrMpl6REZGHsjIyBiTl5e3ug4QFwEAZ52tTyqIE79FOaMn93P6ZsL+m4lc3bAep5TuxWSluEH+9ddfHvGlQCneWeuIFX2e+fcU3jFn3EsvvQTfffcd9O1bZyYql03EU/h3mTEJA4h39s87vb9O7RgdHf1HZmbm01ar9S17m7F7nRqIqeOc2ROBOGcSYv85zw6N0lWKf7FsEOa4uv3229krToEZlOJdgaVoQoJn/j2FdyxbhwmzAwMD4bfffoOGDRsqYiuewr8izNYiQrxzDuIAIDguLs6anZ29IDs7e6a9fTRv3vzjwMDAQQkJCWYpxkcgToqU2Pbh2aFFEOduxQaxgHfv3r1h+/btqhTwVsIqSPd0Jk4JO2JNA+up4vm4N954AyZMmCBrOrqdeklsPPu9WrzrOhKHphATE3PKZrOdTEtLG2zvUZhipKKiIiUlJeVmKZ5GIE6KlNj2Ucuo2XIhnzry7y6Ie+CBB+DTTz+FY8eOwZVXXil/MSqPJN0TiFPZ5GRNhzdKhwwZAgcPHhQqOcipfkIgjkCckm9enBmy7kFcaGjoa2az+dmkpCRM9nsCGbJL9nvZWbm6GCYQ58wU2H9OD3L3QNzHH38M//nPf5jUe2StfdI9gTjWNqYU/YSEBOjUqRPccMMNsGvXLiGRtiuNQByBOAJxNT2maWxs7DFMFWK1Wpf4+Pj4m83mKaWlpQnJyck9AcBmNBpbG43GHjab7aDNZjvlyOEIxLmyDbHpSw9y+SAuMTFReLBgdYYffvgB/Pz82CiJEVXSPYE4RqbFhOzq1athzJgxskrZEYgjEEcgrpZbGo3GNqGhoUtNJlOfqqqq80VFRV+lp6dPBoBM7BoUFPRweHj4+2fPnn2koKBgLYE4Jvua20TpQS4PxJWXlwu35f7880/4448/FC3W7bZSJRIg3ROIk2gquuiGr1WHDRsGeHnop59+upj7TcriCMQRiCMQJ8VTGPQ5fPhwFaUYYSDYapL0IJcH4ubOnQsvvPACrF+//mKyYHZaYkOZdE8gjo1lsaOak5MDHTt2xOM7wm1V/C2lEYgjEEcgToqnMOhDII6BUO1I0oPcdRCHUQC8iYrVGT766CO2CmJInXRPII6heTEjjTnj+vfvL7xaXbFihaR5CMQRiCMQJ8lVlO9EIE55mdpTpAf53/Djjz8KIhk7dqxTYefn58M111wD+GrnyJEj0KRJE6dj9NqBdE8gTq+26Wxd06ZNE87GYX3iu+66y1n3i2BP9HGebZ94pzxxTh1GyQ4E4pSU5uW0eHZoOd/MHnzwQSH6tm/fPujZE+/weG4j3ROI81TrLS0thR49esDp06eFc6muph3h2faJdwJxqvo9gTi24ubZoV0FcWI6ETwLh+WAPL2R7gnEebINx8fHQ+fOnWWlHeHZ9ol3AnGq+j2BOLbi5tmhRRAn5XWqp6cTcWRFpHsCcWx3F/bUxbQjixYtgsmTMTmC4yaenaPXqcqVGmSvXeVnUGvP032yX+VFWzdFAnFspa2WUbPlQj51KRUbvCGdCIE4OkpgLwFv8Xv7tCOHDh2Ca6+91uFmQBcbLonFW3QvZ9dXi3cCcXbaIRAnx1Slj1HLqKWvSN2eUkCcN6QTIRBHIM4bQRzyJCXtCIE4AnHim5errqLXqao+ZQnEsRU3gbj6U4x4SzoRAnEE4rwVxCFfztKOEIgjEEcgji2WqJM6gTi2gicQVzeI86Z0IgTiCMR5M4hD3upLO0IgjkAcgTi2WIJAnEbyJRDnGMThWRtMJ7JhwwavSCdCII5AnLeDOPu0I1gKr2XLlhdZJhBHII5AnEYggyJxbAVPIM4xiFuyZAk8//zzQmktb0gnQiCOQJy3gzjkD9OO4OWGtm3bwvfffw+BgYEC2wTiCMQRiGOLJSgSp5F8CcRdDuI2btwI999/P9x7772wadMm8PX11Ug7bKcl3VOKEbYWpg317du3wx133AG33HILfPHFF9CwYUMCcXaq4Nnv1eKdbqfaGRxF4thuhGoZNVsu5FOvzT8ekB44cKCQQPTbb78Ff39/+cR1PpJ0TyBO5yYqe3krV64Uyug9/PDDsGbNmosgTiTIs+0T73Q7VbZjyRlIIE6O1KSP4dmha4fXjx49Cr169RLO0uzfvx/MZrN0QXpgT9I9gTgPNFvJS8ZjEC+99BLMnj0bME2QfePZ9ol3AnGSnUiJjgTilJBi3TR4dmh7EJeSkgLdu3cXCttjWpFWrVqxFbwOqJPuCcTpwAyZLQF9+bHHHgOs6vDuu+/C448/fnEunm2feCcQx8zpHBEmEMdW3Dw7tAji8PzbyZMnwWAwAJbg6tixI1uh64Q66Z5AnE5MkdkyysrK4M4774SvvvoKYmNjISEhQZiLZ9sn3gnEMXM4AnGqipb7zQwFcOTIEaGINrZdu/bCgAE3qa8EjWbkeTOnBzk/ALaoqOjiLVWMsuN5V55tn3gnEKfqI4cicWzFzbNDV1ZWwpAhQ+Cbb74RhHzuXBU0bcpW3nqizrPuCcTxA+JQ12KKEbPZAocOHYSKigpQo/ySnvxdXAvPfq8W73Q71c7yCcSx3QbUMmq2XMij/txzz8Ebb7xxcXBGRhU0ayaPlieO4ln3BOL4BHFNmjSFJk0C4cMP10Hv3r090W3dXjPPfq8W7wTiCMS57ahSCahl1FLXo1a/119/HSZNmgSDBj0MO3euFaYlEKeW9PUxD6+2zyOAFSNxq1b9DE8+eRNER0fDL78cgqCgIH0Yo4qrILun16kqmhsAReLYiptHhxaT+fbrdy+MGLEIHn+8NYE4tmamS+o82j6vr9REEHf4cBXs3bsDpk27A/r2HQA7d34pJAPmqZHdE4hT1d4JxLEVN28OvXPnTiGbe7t23WDu3G+hpOQsDBtGII6tlemTOm+2b68F3ni3B3Eoh3feeQVWr54Ow4ePhA8/XMMVkONN91rYPb1Opdepqj31eHJozNyOWdxjY9vDggXfQXS0GU6fPg0bNiyE4mKAdetW0Jk41SxP+4l4sv3a0uaN98ceGwupqQDz5q0QRIF+v2vXx7BixUwYMGAQfPbZJ9y8WuVN9wTiNN5rKRLHVgE8ODQm/cRC9i+//DLccMNAmDLlE2jVqvHFzTwmJgYyMwGuvRYIxLE1N11R58H26xI4b7xXVQHgJXTx9jmCOPT7Tz5ZBYsXPwHt2nWAnTt3QEREhK5slMVieNM9gTgWVuQCTQJxLghLRldvd+jS0lIYM2YMrF+/Hm6//VF44ol3ICzs0hkYcTMnECfDeDx8iLfbfn3q4Y33ukAcyuj773fC7NnDICTEDDt3fgXt27f3cMuuf/m86Z5AnMbmTCCOrQK82aFzc3Phnnvugb1798KYMS/DsGEzwWLxqSFQBHElJTlgtQKMGNGFInFszU1X1L3Z9p0JmjfeDx/+FX76CaBHjy41IvCinI4e/R0mTboVysqK4PPPt0K/fv2cidBjP+dN9wTiNDZVAnFsFeCtDp2cnCwk8sVyWs8/vxpuvvlBaNLkclkiiKOLDWxtTK/UvdX2pcibN95rX2wQI/D2skpJSYYJE4bA2bPxQr3VUaNGSRGlx/XhTfcE4jQ2UQJxbBXgjQ79+++/w6233gqFhUUwa9Zn0K1bfwgMdCxHAnHsr9uztWD51L3R9qVKgzfepYA4lB1G7ydOvBv+/PM7mDv3ZZg1a+bFag9SZav3frzpnkCcxhZJII6tArzNob/++msYPnw4NG5shlmzvoKOHduDv3/dMiQQRyCOrYfpk7q3+b0zKUsFcUjHZiuF2bPHwN696+GRRx6F9957x6tSkPCmewJxzryD8ecE4tgK2JsceuXKlTBu3DiIi+sA06btgDZtIsDPr375EYgjEMfWw/RJ3Zv8XoqEXQFxSA9vtC9dOgc2bJgHAwYMhC1bPoHGjS/caPf0xpvuCcRpbLEE4tgqwBsc2mazwaxZs2Dx4sXQvfsgmDQJU4gEga+vc9kRiCMQ59xKvK+HN/i9K1pxFcSJtDduXA2vv/44XHVVe9iyZRO0adPGlWl12Zc33ROI09gMCcSxVYCnO/TPP/8Mo0ePhuPHj8PQoeNg/PhlEBoqvYwOgTgCcWw9TJ/UPd3vXZWqXBCH8+zb9w3MmXM/lJUVw9y5c2HixOfAz1mI39UFqtifN90TiFPRuBxNRSCOrQI81aGLi4thzpw5gIXsmzWLgHHjVkL//oPqPf/mSJIE4gjEsfUwfVL3VL+XK013QBzOee5cOsybNx4OHtwKXbpcB2vXrvHYfHK86Z5AnFyvUWgcgTiFBFkHGU906P379wvRt3/++QfuuutxeOCBRRAZ2RgaNHBdVpQnjkCc61bj+SM80e/dkbqzPHFSaOM5uS++2AzLlz8J58/nwaxZs2H69Gked+mBN90TiJNi3Qz7EIhjKFwA8CSHLiwshBkzZsBbb70FkZHR8MQTK4X0IY7yv0mVGlVsIBAn1Va8qZ8n+b0Scq+vYoOr9DMyMmHRognwww8fQ8eOnWDt2vehc+fOrpLRrD9vuicQp5mpXZiYQBxbBXiKQ+/Zs0con5WUlATDhz8Nw4fPhxYtAp3ePnUmPQJxBOKc2Yg3fu4pfq+U7JUEceKaduzYBsuWPQF5eZkwdeo0mDNnNhiNRqWWzIwOb7onEMfMlKQRJhAnTU5ye+ndofPy8mDKlCmwYsUKiImJg/HjV0OXLr1Aqdv+COI2bFgIxcUA69atoLJbcg3JA8fp3fZZipQ33h97bCykpgLMm7dCEKujig1y5J2VZYXFiyfC7t1roW3bq4Wzct26dZNDSrUxvOmeQJxqpuV4IgJxbBWgV4cuKSmBNWvWwIIFC+Ds2bMwbNgk+M9/XoLmzU2yzr7VJUW62ECROLYepk/qevV7VtJy92KDs3Xt3r0TFi9+DHJy0uDhh0fDjBnTIDY21tkwTT7nTfcE4jQxs0uTEohjqwC9OXRBQQG8++67wq3T9PR0aN/+Bhg9+g24/vpuLt88lSI5AnEE4qTYibf10Zvfs5YvaxCH68/Pz4fly2fDjh3vQUVFGYwYcR/MmDFdd7dYedM9gTjW3uWEPoE4tgrQi0Pn5OTAm2++CcuWLQOr1Qrdug2AO+6YAd2794WgIB9mQiAQRyCOmXHpmLBe/F4tEakB4kRe8M3B2rWvw44d70BJSREMHXqHUIP1uuuuU4vdeufhTfcE4jQ2OwJxbBWgtUNjtA2jbu+88w7g7dO+fe+AoUOnQ6dO3dy6dSpVagTiCMRJtRVv6qe136stSzVBnMhbZmYOrF+/HL78cjkUFFhhwICbYebMGXDjjTeCuB615YDz8aZ7AnFaWJndnATi2CpAK4fGW6aLFi2C1atXQ1lZGdx8830wdOg0aNu2g3BpwYdd8K2GQAnEEYhj62H6pK6V32slDS1AnMhrTk4BbNz4LmzdugSs1gzo3r2HEJkbPHiwJmCON90TiNPK66rnJRDHVgFqOjRG2r788kvYtGkT7NixQ9jAbrnlIbjrrqlwxRVXQGAgW14dUScQRyBOfavTfkY1/V57bvFL4YVvhYcPVwm/lbqd6gpvBQXF8Omn78Pmza/CuXPJwm3WkSP/A8OHD4crr7zSFVJu9eVN9wTi3DIX9wcTiHNfhvVRYO3Q58+fFwCbCNzw1imWyerd+364445noXXrlkwuLEiVGm7ms2ffC+XlAAcO/EopRqQKzgv6sbZ9PYuIN967dOkC+fkAGzf+qhmIE+3BZiuDrVs/gq++WgXHjx8Q/nzNNZ3hvvtGwLBhw6B169ZMTYc33ROIY2pOzokTiHMuI3d6sHBorGu6c+dOAbhh5A2BXGhoGPTqNQx69BgO11zTE4KDfcHX152VKzOWkv1SJE4ZS/IsKiz8Xs8SYJHsVwl+ExNT4JtvPoV9+zbByZM/CyS7dr0ORowYLkToWrVqpcQ0NWjwpnsCcYqbkGsECcS5Ji9Xeyvl0BkZGYA1Tbdu3Qrbtm0TLimEhDSFXr3ugR49RkDHjr0hOLgBGAyurpBtfwJxBOLYWpg+qSvl9/rk7vJV6RXEiSutrARISEiE3bs3w/79n0B8/GHho27dbhAAXb9+/YRUJQ3kFIiuJQ7edE8gTmMvJRDHVgFyHLqyshJOnDgBBw4cEH4QvP3777/CQps0CYEePe6GXr1GQOfOfSE42E93wM1eogTiCMSx9TB9Upfj9/rkRNqq9A7i7LlAQHfy5L+wZ89mIUJ36tQR4ePGjRvDDTd0h169ekKvXr3g+uuvh4CAAGkCsOvFm+4JxNVhIv7+/jEhISFLTCZTX+xSVFS0PT09fRIAZNZnVa6OIxDnso+6NECKQ+M5tl9++eUiaDt48CBgXjdsGG27+uqe0KZNT+F3hw5doXHjhm7XNHWJCTc608UGAnFumI/HDpXi9x7LnIOF6+Figxx5Ivg8dSoRDh/eD3/9dQCOH98PSUl/QVVVlRCV69y5M/TseQHU4e/w8HCn0/CmewJxjk3CEhMT86uPj4/BarUu8/X19TObzZPLysoSk5KSrgeA0josyeVxBOKc+qRbHewdOjs7G06ePClE2fC3+G+MspXjyX8AiI5uC1dddQm0xcRcCQEBPrqOttUnIAJxBOLcciAPHczbg9xTQVxt86qoADh3LheOHPkJjh3bL1yMiI//H9hsxULXZs3CoG3bttC2bRvhd5s2bYSf6Ojoi69iedM9gTgHm5TFYplvsVimJiYmdigtLf0buwQEBAxo0aLFroyMjLF5eXkrHe1tcsYRiFPuKYEXDDCbOP6kpaUB5mo7dOgQ4Hk2BGxZWVkXJ2vY0AAtW14BLVq0FX7atu0GV1/dA8LCQoXbpH5+yq1LS0oE4gjEaWl/Ws3N24PcW0BcbXvBSF1hYSkcO3YEjh49AImJxyA19YTwk59/4W0JNqPRKKRxQmBnsVjghhtugIiICOEHo3f4Ny0TEKvlB2rZ/a+//gpdu3a9LNupSulPnYszJibm37KystOpqakD7HtHR0efKC8vP5OamtrfERU54wjEOdYHhtPxNWdubm6NHyxZde7cOQGkiWBN/J2Xl3cZsSZNLBAVdTVERLSFli3bQGTkhd8tW0ZDo0YXzrMpcJbWuVFp1INAHIE4jUxP02nVephpyqTd5N4K4hzJF4FdaSlAZmYW/PvvSUhOPgFnzpyElJQLv9PS/oXKyooaQw0GAzRv3vwiqBPBHQK8kJAQCA4OrvGD5/N89ZBewEUDU8vu9Q7izHFxcTk5OTmLsrKyptrLMDw8fENAQMCQhISEYAeylTVOryAOQVRFRYXwmhF/iz/i/7EKQWlpqfBj/+/af0Mghik5MEqGP3X9Gz9DEGYP2pBWXQ0jaaGhERASEg7BwfhN68K/Q0Iu/Mb/N2/eEgoK8uDKK6OFyJpaVRJc9Dum3QnEEYhjamA6Ja7Ww0wv7PME4uqTOZ6K+fvvePDz84WMjLOQnY0/aZCTcxas1gv/xt85OWlQUJBbJymUJwK5Jk0ugDuzORiCgoLAZDJBo0aNhJ+6/u3v7w8IGmv/NGzYsMbf8P9+fn7Ca2DxN/5b/L8cEKmW3esaxBkMhvbR0dFHz507NyE3N3e5vZabNWu2JDg4eGJ8fDyCuBphH7njWIO49957D+bMeUH4VoG3LsWfqqpK4fCo/d/w3yJww89YNaPRH4xGExiNjS7+GAwmCAgIhkaNgoXfgYE1fzdq1ET4e1BQE7BYwiA42AwNG/oIUbT6AJoWmctZyU0OXeT/vvsuJNfMyKiiZL9yhOihY9Ta0PUoHt54F0Hczz9rV7FBL3bgbM/Hc3f4U1RUDJmZ6ZCXlwv5+blQVHThqjFgmgAAEwRJREFUp7Dw0r8v/C0PCgutUFJSCKWlxWCznb/4U1JyXniOsmr2gA6f4fY/Pj6+witi+7+Fh0fAr7/+wmo5F+nqGsSZTKbukZGRBzMyMh7Ly8tbZS8Ni8Uyz2KxzIyPj28BAGn2n8kdhyAOUT2rdvjwYVi9ehs0aNBQUPgFxV9QPv729b30NwAERQ3Ax+fCtwFfX/y3LzRo4Ffd98K3Bvzc19cP/PwaQoMGBoG2ox/83M8Pv5GYwGDAbycmaNjQv84wNUbKlI6WYTQPvxHx2pD/cePiBPZ/+ukENGlSyY0oMAqM34p5bTzzzxvvV199tWDmq1cnCr953vdY8I44zRFWQwBXXo5vpEoEgFdWduF3RUU5lJeXQUXFhR/8d2Ul/ru0+m/4hgv/XQFVVRXC61/8wX/b/w3/XVlZLgDFCz8YfLkUgMF/A1z4DIMwZnMYTJ8+DgIC2AFLtC98c6bbM3Emk6lHZGTkgYyMjDF5eXmr6wBxEQBwthaIkzWOdSQO18jbt1J7vfDMu6j7H3/8URDJ2LFjucIzpPu/4aqr+HydzJvuV6xYUcPHeeOf9vwLElBL77qOxBkMho7R0dF/ZGZmPm21Wt+yNw6716lYyrzI/jO54wjEscUVahk1Wy7kU+eZf555V3NDl2+d7EaS7gnAs7Mu/VJWy+51DeIAIDguLs6anZ29IDs7e6a9upo3b/5xYGDgoISEBLMDNcoaRyCOrUOoZdRsuZBPnWf+eeadQBy/IIZ0z6/u1drz9A7iICYm5pTNZjuZlpY22P7xiSlGKioqUlJSUm529FiVM45AnHyAImWkWkYtZS1a9EH+6XWqFpLXfk6ebZ833ul16iV/4033WrxK1j2ICw0Nfc1sNj+blJSEyX5PoJDskv1edlZOFKKccQTi2D7seHZo8Ru5eOiZ5S0qtlqUR510TxEJeZbjeaPE26mij/Ns+8Q7+3OwugdxANA0Njb2GACUW63WJT4+Pv5ms3lKaWlpQnJyck8AsBmNxtZGo7GHzWY7aLPZTlW7vdNxtbcHAnFsN0yeHZpAHL8ghl6p8aV7AnEUiVPT5z0BxGEZjzahoaFLTSZTn6qqqvNFRUVfpaenTwaATBRWUFDQw+Hh4e+fPXv2kYKCgrWiCTkbRyCOLWirTZ1A3N9AkTh1bU4vs/Fs+7zxTiCOQByBOI12XorEsRU8b5u5IxBLII6tjemVOs+2zxvvBOIIxBGI02gnJhDHVvC8beYE4mgzFyXAs+3zxjuBOPJ7AnFssUSd1AnEsRU8b5s5gTjazAnEqZf0lO3uJZ06gTjyewJx0v1F0Z4E4hQV52XECMTRmTi2FqZf6jzbPm+8E4gjEEcgTqO9GEGcRlPTtCQBkgBJgCRAEiAJkARcloBua6e6zAkNIAmQBEgCJAGSAEmAJMC5BHw455/YJwmQBEgCJAGSAEmAJOCREiAQ55Fqo0WTBEgCJAGSAEmAJMC7BAjE8W4BxD9JgCRAEiAJkARIAh4pAQJxKqstIiJiU2Bg4PD4+HgeZB/UtGnTuYGBgXf5+fk1LS4uPmK1Wl8qKir6VmWxazVd47CwsJcDAgLuadCgQbPy8vK0/Pz8j7Kzs18CgFKtFqX2vEajMbZVq1bHzp49O7iwsPB7tednPZ+/v39MSEjIEpPJ1BfnKioq2p6enj5JrDTDen490Q8LC1thMBjiUlJSBFl4ewsICBgYEhIyy9/fv0tVVVVlSUnJoezs7FnFxcWHvJ135C8wMLCf2WyeazQaO1VVVeXn5+dvzszMnAUAhTzwL/JoMBg6RkVFHbZarQuysrJeVJN3HoCEmvKsd67AwMC7IyIitmAnDkCcb8uWLb81mUy98/Ly3iwrKzsVFBQ00t/f/4YzZ84MKSoq2qkbxbBZiE/Lli13NWrUqG9ubu57NpvtqMlk6t64ceNRhYWF29LS0u5iM63uqAZHR0fvMxgMHdLS0m7yQhBniYmJ+dXHx8dgtVqX+fr6+pnN5sllZWWJSUlJ1/ME1ps0afJoWFjYquLi4h94AHH+/v43tmrV6jubzfZXQUHBmqqqKr/g4ODxfn5+Eampqb2Li4v/pztvVHBBCOAiIiJ2lZSU/FpQULDOz88vMjg4eAL+PyUlpQ8AVCo4nZ5J+UVFRf3PaDR2zsnJeYlAnJ5V5d7aLLGxscd9fX2DccP3dhDXqFGj21u2bPlFZmbmeKvV+k616EytW7c+UV5enp6cnNzNPXHqe3RQUNAd4eHhn2dmZj5ltVr/K67WYrHMt1gsM1JSUnoVFxcf0DcX7q3OYDBcFRER8ZnBYGiLlP7f3r0HuVVXcQA/2SXv1+axvTe7zSbpdsLwxgEdhjJAbUFBRcZx1OKjOCIPBxCqUqT6h4OIgJ2OIKiohUIRh8eIM4yKqCAgI8MA5SGPbNhNstndvF+bTTfJJnXOmjDp9kF2u9vk3vvdv9qZe38553Putif3/n6/K8cmrlHPraFQ6KRKpfIO52k0GjcODg4+HY/HL8/n8785MkVJnN1rt9u3OZ1OvgOhUkoT5/F4Xuvt7bWPjo4eR0SlRqWE4eHhdyqVCjcy50mieksM0uPxvNLT02MfGxs7noj28jA2m+1b/f39d0ej0QtLpdJflji0pE6z2+0/dDgcP+D/19HESap0iwtWFMWHdTrdyeVy+XWz2bxJ7k2cxWL5ms1muz4cDvM3summlsvletRkMn16ZGREvzhBaR3d39+/w2azXRcIBEz8hK0ZvVqtPsXn8+1JJpM3ZLPZO6SVVfvRms3mzaIo3luv1/N859FqtV4mxybO5/O9X61Wx6LR6MZWHa/Xy19WJqLR6Ib21SR5pM7j8byk1WpPLhQKDxgMhg3VajWogDtxNr/fn85kMttTqdT3Wis3MDDwR6PReP7IyIhRkhVtL2jdwMDAE+Vy+bl0Ov2T5ikajeYEr9f7VjKZvDGbzd7W3lDSPYqfMPBj1Ewmc7PD4bgZTZx0a3nYyM1m88Uul+vx8fHxM61W61UWi2Wz3Ju4Q4D08i84EfWEQqFjZVruZlp2tVo9VK1W97TmaTQaNwwODv49lUptyWQyO+RqsGrVqu09PT3OWCx2g9lsvsDlct0nwyaO/yPPZDKZ21Op1NbWWrpcrt8bjcYLg8Fgn1xr3Mirz+fzvZZMJrcWi8VHfD5faG5uLqSAJq5Xq9WuKZfL/AVtsrXGbrf7eW5qg8GgVea1PyA9i8XyZVEUd8disUsKhcLDMs//mKGhof/UarVYOp2+emhoaAxNnDwrbufHqNPT0w8lEonviKJ4vwKbOKPBYDjOZrN932g0fi4Wi321UCjslme5D5/V4ODgY7zQYXx8/Iy9e/e+JGMDTXM+mNlsvlSOTZxGoznR6/W+mUgkvp3L5e5srSU3sX19fVsCgQA3cXkZ17mHv5QR0RznqKAm7qAl5QnuXq93T7FYfGpycvICGdd9v9R0Op1HrVavFwRhe7VanQyHwx8lolk55+9wOLbZbLYbgsHgCTqdjhs6NHESKrj4IbHyypz51Tkul+shnU73sbGxsZN53oAMmri2c28aCYJwp9VqvYb/Pj09/djU1NTmljkkEir7fKiLzr+ZIC9qEEXxgVKp9Ew0Gv241BJfau5ybeJ4oYrb7X4xHo9/M5/P/7a1ng6H48f8j3wgEBhceKdGgnVvO2SFN3Emj8fzAt+Fi0Qi62dnZ//VNpy0D7Tzo2VOYd++faWpqalPyXAB034V4sfGHo/n1UQicTXPe9XpdF40cRK6iP1+/2HfvZpOp2/hZeZms/kintze+gst9Sau3dxby8mrmFQqlZlXpvLdiXK5vCcSifBcubKEyj4f6lLy5/P4WhBF8bFarZYeHR3lRR0RBeUuyztxer3+TLfb/e94PH5ZPp//3SGauAEimpJarZcar4KbOMPq1aufNBgM67PZ7K3JZPKmpRpK8DybyWQ6v6enR9PX13etTqf7yOTk5BeLxeL8Tgwy/Onlx6j1er3QnPOKJk5iVeZJ2ocLuVqtvlYqlUbXrFnz35mZmX/G4/HrmseLoniXxWL5UiAQ6G/cbpbUfjpt5v7KoXysVuvlgiD8OpFIfCOXy+2UWOlpKflbLJZNgiDs2rdv33Q4HOaJ3/vNk5OKwVJybzSwsmziGo/OXk8mk9dks9lftNax5XHqfgtbpFLrpcap0Cauz+12P6nX69fl8/md3NTzTamlGkr8PL3P53tLpVKpR0dHhySey0HDt9lsNzqdzh9NTEycVSqVxvggtVrt9vl8r2YymTtSqdTtRJQ5WlusYJ+4FbrKTCbTuQMDA88cbvhCobArFotdukIhdOuw85PBc7nc3XwruluDXK64rFbrFYIg3FOr1TKRSGRjtVp9fbnGlso4cn2cSkR9fr8/y6vz0un0ttZ68Gp0k8n0yWAwaJNKnZYjTgU2cas8Hs9TWq321Hw+f288Hr9SwQ3c/CUkCMLPrVbrtY0bFanluK66aQy32/2sXq8/53AxRSIR3+zsbOhoxI0mbuWUbUaj8bSFw/NGoAaD4fyJiYnzeAJopVJ5e+VC6NzIgiDcpdfrLwiFQv4F30iG/H5/OJPJ/Gzh0vzORbsyn8zbrIiiuKtWq02Oj49vbO4jtjKf1r2jyriJ44n8o+Vy+b2Fk9h5i5FarTYu973CFl51CmvizB6P5zlu4HK53I5EIrGle38Llzcy3vtxcHDwr7lc7vZsNnvPgi8wOy0Wy6WBQIBX536wvdTyRtC50QwGw2kqlWq/L2e9vb0Cr8otFAoPTk9PPzAzM/PC0VrYgSbuKF8LUp8T1y6X3W7/rtPpvGNycnJTsVj8Q/O85re0SCRyrpwn/mo0muN54mtj3sS6crk80q6d3I6TcxPH1zjvBxgOh3mz33e5di2b/R4wV05utVVyE8eLlHixEr+pI5lMfjBlRu41buR3zNq1a5Nzc3PjoVDo9OZKdF6lunr16jf5rQ3RaHS9QiwIc+KUUmle3qecLUZ4E9CXNRrNML+xoFarjer1+k+YTKbP8iTwxrwR2Va++Y5c/mZWKpUOeFfs7OzsG5VK5Q3ZArQkJucmjoj6h4eHee/DuWw2u12lUul424FKpRKMRCLrpLh450iuSaXcieO3kXi93rfr9XouHo9fr1Kp5rdYaf2R+zZKFovlK6IoPsjviS0Wi7tVKpXDZrNdzW8uiEQiZ1UqFf69UMQPmjhFlPn/SSqoieN0+wVB+KnJZPoMv26Md3LP5XK/zOVyPAlc1hN/h4eHY3yL/VCXdic2hezUr5nMmzjSarXHOp3OHXq9/mzeYmFmZubPsViMd/FPdsq8U5+rlCbOarVeKQhC83WCB+VWwobuJpPpCw6HYyvvmViv12dKpdI/MpnMtnK5HOjUNdiJz0UT1wl1fCYEIAABCEAAAhCQsADmxEm4eAgdAhCAAAQgAAHlCqCJU27tkTkEIAABCEAAAhIWQBMn4eIhdAhAAAIQgAAElCuAJk65tUfmEIAABCAAAQhIWABNnISLh9AhAAEIQAACEFCuAJo45dYemUMAAhCAAAQgIGEBNHESLh5ChwAEIAABCEBAuQJo4pRbe2QOAQhAAAIQgICEBdDESbh4CB0CEIAABCAAAeUKoIlTbu2ROQQgAAEIQAACEhZAEyfh4iF0CEAAAhCAAASUK4AmTrm1R+YQgMCRCfyNiM4jos8T0eMtQ/G/q/cR0WYiuo2Ibjyyj8HZEIAABA4ugCYOVwYEIACBpQmcQkSvEtF7RHQSEdUaw2wnoi1EdC8RXbG0oXEWBCAAgQ8XQBP34UY4AgIQgMChBO5v3HH7OhHxn28ioluI6BEi2kREddBBAAIQWCkBNHErJYtxIQABJQi4iShARDEi4jtwdxHRU0R0ERFVlACAHCEAgc4JoInrnD0+GQIQkIfArS3z3l5szJMrySM1ZAEBCHSzAJq4bq4OYoMABKQgwPPf+C4c/xxHRO9KIWjECAEISF8ATZz0a4gMIACBzglcQkS7iShORCIR/YqIrupcOPhkCEBASQJo4pRUbeQKAQgsp8CFRPRE487bBiJ6noiGiejExorV5fwsjAUBCEDgAAE0cbgoIAABCCxe4Cwi4n3ieEHDOiKaauwX9ygR/YmILl78kDgDAhCAwOIE0MQtzgtHQwACEDiViJ4lor1ExM3c+y0kLxPR6UR0duPOHLQgAAEIrJgAmrgVo8XAEICADAXWEtELRKQlonOI6I0FOW4koqeJ6CUiOkOG+SMlCECgiwTQxHVRMRAKBCAAAQhAAAIQaFcATVy7UjgOAhCAAAQgAAEIdJEAmrguKgZCgQAEIAABCEAAAu0KoIlrVwrHQQACEIAABCAAgS4SQBPXRcVAKBCAAAQgAAEIQKBdATRx7UrhOAhAAAIQgAAEINBFAmjiuqgYCAUCEIAABCAAAQi0K4Amrl0pHAcBCEAAAhCAAAS6SABNXBcVA6FAAAIQgAAEIACBdgXQxLUrheMgAAEIQAACEIBAFwn8DyEH6nR4sJ/NAAAAAElFTkSuQmCC"/>
          <p:cNvSpPr>
            <a:spLocks noChangeAspect="1" noChangeArrowheads="1"/>
          </p:cNvSpPr>
          <p:nvPr/>
        </p:nvSpPr>
        <p:spPr bwMode="auto">
          <a:xfrm>
            <a:off x="155575" y="-1508125"/>
            <a:ext cx="5943600" cy="314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615337" y="5871724"/>
            <a:ext cx="990985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1800"/>
              </a:spcAft>
              <a:buClr>
                <a:srgbClr val="28516A"/>
              </a:buClr>
              <a:defRPr/>
            </a:pPr>
            <a:r>
              <a:rPr lang="ru-RU" sz="20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Если при проверке нулевая гипотеза не отвергается, нельзя считать её </a:t>
            </a:r>
            <a:r>
              <a:rPr lang="ru-RU" sz="2000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доказанной !!! </a:t>
            </a:r>
            <a:endParaRPr lang="ru-RU" sz="2000" kern="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47872" y="2296966"/>
            <a:ext cx="4105928" cy="2533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186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1362887" y="264196"/>
            <a:ext cx="9144000" cy="620688"/>
          </a:xfrm>
        </p:spPr>
        <p:txBody>
          <a:bodyPr vert="horz" wrap="square" lIns="91440" tIns="45720" rIns="0" bIns="0" rtlCol="0" anchor="t">
            <a:noAutofit/>
          </a:bodyPr>
          <a:lstStyle/>
          <a:p>
            <a:pPr algn="ctr">
              <a:defRPr/>
            </a:pP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r>
              <a:rPr lang="ru-RU" sz="2800" b="1" dirty="0">
                <a:latin typeface="Arial" panose="020B0604020202020204" pitchFamily="34" charset="0"/>
                <a:cs typeface="Arial" panose="020B0604020202020204" pitchFamily="34" charset="0"/>
              </a:rPr>
              <a:t>-критерий для </a:t>
            </a:r>
            <a:r>
              <a:rPr lang="ru-RU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разности </a:t>
            </a:r>
            <a:r>
              <a:rPr lang="ru-RU" sz="2800" b="1" dirty="0">
                <a:latin typeface="Arial" panose="020B0604020202020204" pitchFamily="34" charset="0"/>
                <a:cs typeface="Arial" panose="020B0604020202020204" pitchFamily="34" charset="0"/>
              </a:rPr>
              <a:t>долей для </a:t>
            </a:r>
            <a:r>
              <a:rPr lang="ru-RU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зависимых выборок </a:t>
            </a: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ru-RU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асимтотический</a:t>
            </a: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ru-RU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. Пример</a:t>
            </a:r>
            <a:endParaRPr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18745" y="1887821"/>
            <a:ext cx="11113478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Исследование эффективности новой реабилитационной программы для пациентов после инсульта.</a:t>
            </a:r>
          </a:p>
          <a:p>
            <a:pPr algn="just"/>
            <a:endParaRPr lang="ru-RU" sz="2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/>
            <a:r>
              <a:rPr lang="ru-RU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Группе пациентов </a:t>
            </a:r>
            <a:r>
              <a:rPr lang="ru-RU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после </a:t>
            </a:r>
            <a:r>
              <a:rPr lang="ru-RU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инсульта</a:t>
            </a:r>
            <a:r>
              <a:rPr lang="ru-RU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предложили новый метод </a:t>
            </a:r>
            <a:r>
              <a:rPr lang="ru-RU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реабилитации </a:t>
            </a:r>
            <a:r>
              <a:rPr lang="ru-RU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для </a:t>
            </a:r>
            <a:r>
              <a:rPr lang="ru-RU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улучшения способность </a:t>
            </a:r>
            <a:r>
              <a:rPr lang="ru-RU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пациентов </a:t>
            </a:r>
            <a:r>
              <a:rPr lang="ru-RU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самостоятельно передвигаться. </a:t>
            </a:r>
            <a:endParaRPr lang="ru-RU" sz="2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/>
            <a:endParaRPr lang="ru-RU" sz="2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/>
            <a:r>
              <a:rPr lang="ru-RU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Для начала оценивают статус пациента (</a:t>
            </a:r>
            <a:r>
              <a:rPr lang="ru-RU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самостоятельно </a:t>
            </a:r>
            <a:r>
              <a:rPr lang="ru-RU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передвигается или самостоятельно не передвигается), проводят реабилитацию, опять </a:t>
            </a:r>
            <a:r>
              <a:rPr lang="ru-RU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оценивают </a:t>
            </a:r>
            <a:r>
              <a:rPr lang="ru-RU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статус, сопоставляя результаты до и после реабилитации. Соответственно пациентов делят на 3 категории</a:t>
            </a:r>
            <a:r>
              <a:rPr lang="en-US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улучшение </a:t>
            </a:r>
            <a:r>
              <a:rPr lang="ru-RU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способность пациентов самостоятельно передвигаться</a:t>
            </a:r>
            <a:r>
              <a:rPr lang="ru-RU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ухудшение таковой и тех у кого изменений нет.</a:t>
            </a:r>
            <a:endParaRPr lang="ru-RU" sz="2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/>
            <a:endParaRPr lang="ru-RU" sz="2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Исследователь планирует проверить</a:t>
            </a:r>
            <a:r>
              <a:rPr lang="ru-RU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эффективен ли новый метод. </a:t>
            </a:r>
            <a:endParaRPr lang="ru-RU" sz="2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4572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m="http://schemas.openxmlformats.org/officeDocument/2006/math" xmlns:w="http://schemas.openxmlformats.org/wordprocessingml/2006/main"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" name="Прямоугольник 10"/>
              <p:cNvSpPr/>
              <p:nvPr/>
            </p:nvSpPr>
            <p:spPr bwMode="auto">
              <a:xfrm>
                <a:off x="276888" y="1610633"/>
                <a:ext cx="3404137" cy="600164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pPr>
                  <a:spcAft>
                    <a:spcPts val="180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, …, 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𝑛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∼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𝑖𝑖𝑑</m:t>
                      </m:r>
                      <m:r>
                        <a:rPr lang="ru-RU" sz="24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𝐵𝑒𝑟𝑛</m:t>
                      </m:r>
                      <m:d>
                        <m:d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/>
                                  <a:cs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ru-RU" sz="2400" dirty="0">
                  <a:solidFill>
                    <a:srgbClr val="28516A"/>
                  </a:solidFill>
                </a:endParaRPr>
              </a:p>
            </p:txBody>
          </p:sp>
        </mc:Choice>
        <mc:Fallback xmlns="">
          <p:sp>
            <p:nvSpPr>
              <p:cNvPr id="11" name="Прямоугольник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76888" y="1610633"/>
                <a:ext cx="3404137" cy="600164"/>
              </a:xfrm>
              <a:prstGeom prst="rect">
                <a:avLst/>
              </a:prstGeom>
              <a:blipFill rotWithShape="0">
                <a:blip r:embed="rId3"/>
                <a:stretch>
                  <a:fillRect l="-1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Объект 5"/>
              <p:cNvSpPr txBox="1"/>
              <p:nvPr/>
            </p:nvSpPr>
            <p:spPr bwMode="auto">
              <a:xfrm>
                <a:off x="307873" y="2531180"/>
                <a:ext cx="1656184" cy="478365"/>
              </a:xfrm>
              <a:prstGeom prst="rect">
                <a:avLst/>
              </a:prstGeom>
            </p:spPr>
            <p:txBody>
              <a:bodyPr vert="horz" lIns="0" tIns="0" rIns="0" bIns="0" rtlCol="0">
                <a:noAutofit/>
              </a:bodyPr>
              <a:lstStyle>
                <a:lvl1pPr marL="342900" indent="-342900" algn="l" defTabSz="914400">
                  <a:spcBef>
                    <a:spcPts val="0"/>
                  </a:spcBef>
                  <a:buFont typeface="Arial"/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>
                  <a:spcBef>
                    <a:spcPts val="0"/>
                  </a:spcBef>
                  <a:buFont typeface="Arial"/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>
                  <a:spcBef>
                    <a:spcPts val="0"/>
                  </a:spcBef>
                  <a:buFont typeface="Arial"/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>
                  <a:spcBef>
                    <a:spcPts val="0"/>
                  </a:spcBef>
                  <a:buFont typeface="Arial"/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>
                  <a:spcBef>
                    <a:spcPts val="0"/>
                  </a:spcBef>
                  <a:buFont typeface="Arial"/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>
                  <a:spcBef>
                    <a:spcPts val="0"/>
                  </a:spcBef>
                  <a:buFont typeface="Arial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>
                  <a:spcBef>
                    <a:spcPts val="0"/>
                  </a:spcBef>
                  <a:buFont typeface="Arial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>
                  <a:spcBef>
                    <a:spcPts val="0"/>
                  </a:spcBef>
                  <a:buFont typeface="Arial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>
                  <a:spcBef>
                    <a:spcPts val="0"/>
                  </a:spcBef>
                  <a:buFont typeface="Arial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spcAft>
                    <a:spcPts val="1800"/>
                  </a:spcAft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</a:rPr>
                        <m:t>: 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ru-RU" sz="2400" dirty="0">
                  <a:solidFill>
                    <a:srgbClr val="28516A"/>
                  </a:solidFill>
                </a:endParaRPr>
              </a:p>
              <a:p>
                <a:pPr marL="0" indent="0">
                  <a:spcAft>
                    <a:spcPts val="1800"/>
                  </a:spcAft>
                  <a:buNone/>
                  <a:defRPr/>
                </a:pPr>
                <a:endParaRPr lang="en-US" sz="2400" dirty="0">
                  <a:solidFill>
                    <a:srgbClr val="28516A"/>
                  </a:solidFill>
                </a:endParaRPr>
              </a:p>
            </p:txBody>
          </p:sp>
        </mc:Choice>
        <mc:Fallback xmlns="">
          <p:sp>
            <p:nvSpPr>
              <p:cNvPr id="17" name="Объект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7873" y="2531180"/>
                <a:ext cx="1656184" cy="47836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Объект 5"/>
              <p:cNvSpPr txBox="1"/>
              <p:nvPr/>
            </p:nvSpPr>
            <p:spPr bwMode="auto">
              <a:xfrm>
                <a:off x="307151" y="2933146"/>
                <a:ext cx="1656186" cy="478365"/>
              </a:xfrm>
              <a:prstGeom prst="rect">
                <a:avLst/>
              </a:prstGeom>
            </p:spPr>
            <p:txBody>
              <a:bodyPr vert="horz" lIns="0" tIns="0" rIns="0" bIns="0" rtlCol="0">
                <a:noAutofit/>
              </a:bodyPr>
              <a:lstStyle>
                <a:lvl1pPr marL="342900" indent="-342900" algn="l" defTabSz="914400">
                  <a:spcBef>
                    <a:spcPts val="0"/>
                  </a:spcBef>
                  <a:buFont typeface="Arial"/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>
                  <a:spcBef>
                    <a:spcPts val="0"/>
                  </a:spcBef>
                  <a:buFont typeface="Arial"/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>
                  <a:spcBef>
                    <a:spcPts val="0"/>
                  </a:spcBef>
                  <a:buFont typeface="Arial"/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>
                  <a:spcBef>
                    <a:spcPts val="0"/>
                  </a:spcBef>
                  <a:buFont typeface="Arial"/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>
                  <a:spcBef>
                    <a:spcPts val="0"/>
                  </a:spcBef>
                  <a:buFont typeface="Arial"/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>
                  <a:spcBef>
                    <a:spcPts val="0"/>
                  </a:spcBef>
                  <a:buFont typeface="Arial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>
                  <a:spcBef>
                    <a:spcPts val="0"/>
                  </a:spcBef>
                  <a:buFont typeface="Arial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>
                  <a:spcBef>
                    <a:spcPts val="0"/>
                  </a:spcBef>
                  <a:buFont typeface="Arial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>
                  <a:spcBef>
                    <a:spcPts val="0"/>
                  </a:spcBef>
                  <a:buFont typeface="Arial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spcAft>
                    <a:spcPts val="1800"/>
                  </a:spcAft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𝑎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</a:rPr>
                        <m:t>: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  <m:t> 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&lt;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ru-RU" sz="2400" dirty="0">
                  <a:solidFill>
                    <a:srgbClr val="28516A"/>
                  </a:solidFill>
                </a:endParaRPr>
              </a:p>
            </p:txBody>
          </p:sp>
        </mc:Choice>
        <mc:Fallback xmlns="">
          <p:sp>
            <p:nvSpPr>
              <p:cNvPr id="18" name="Объект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7151" y="2933146"/>
                <a:ext cx="1656186" cy="47836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Прямоугольник 21"/>
              <p:cNvSpPr/>
              <p:nvPr/>
            </p:nvSpPr>
            <p:spPr bwMode="auto">
              <a:xfrm>
                <a:off x="1365837" y="4856135"/>
                <a:ext cx="2617190" cy="967124"/>
              </a:xfrm>
              <a:prstGeom prst="rect">
                <a:avLst/>
              </a:prstGeom>
              <a:grpFill/>
            </p:spPr>
            <p:txBody>
              <a:bodyPr wrap="none" lIns="0" tIns="0" rIns="0" bIns="0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𝑧</m:t>
                      </m:r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fPr>
                        <m:num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𝑐</m:t>
                          </m:r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𝑏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/>
                                  <a:cs typeface="Cambria Math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𝑐</m:t>
                              </m:r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𝑏</m:t>
                              </m:r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 −</m:t>
                              </m:r>
                              <m:f>
                                <m:fPr>
                                  <m:ctrlP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  <a:cs typeface="Cambria Math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/>
                                          <a:cs typeface="Cambria Math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2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/>
                                              <a:cs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  <m:t>𝑐</m:t>
                                          </m:r>
                                          <m:r>
                                            <a:rPr lang="en-US" sz="2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  <m:t>−</m:t>
                                          </m:r>
                                          <m:r>
                                            <a:rPr lang="en-US" sz="2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  <m:t>𝑏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000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rad>
                        </m:den>
                      </m:f>
                    </m:oMath>
                  </m:oMathPara>
                </a14:m>
                <a:endParaRPr lang="en-US" sz="2000" dirty="0">
                  <a:solidFill>
                    <a:srgbClr val="28516A"/>
                  </a:solidFill>
                </a:endParaRPr>
              </a:p>
            </p:txBody>
          </p:sp>
        </mc:Choice>
        <mc:Fallback xmlns="">
          <p:sp>
            <p:nvSpPr>
              <p:cNvPr id="22" name="Прямоугольник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65837" y="4856135"/>
                <a:ext cx="2617190" cy="967124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Прямоугольник 19"/>
              <p:cNvSpPr/>
              <p:nvPr/>
            </p:nvSpPr>
            <p:spPr bwMode="auto">
              <a:xfrm>
                <a:off x="307873" y="2051182"/>
                <a:ext cx="3398045" cy="629339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pPr>
                  <a:spcAft>
                    <a:spcPts val="180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𝑌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, …, 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𝑌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𝑛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∼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𝑖𝑖𝑑</m:t>
                      </m:r>
                      <m:r>
                        <a:rPr lang="ru-RU" sz="24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𝐵𝑒𝑟𝑛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(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𝑦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)  </m:t>
                      </m:r>
                    </m:oMath>
                  </m:oMathPara>
                </a14:m>
                <a:endParaRPr lang="ru-RU" sz="2400" dirty="0">
                  <a:solidFill>
                    <a:srgbClr val="28516A"/>
                  </a:solidFill>
                </a:endParaRPr>
              </a:p>
            </p:txBody>
          </p:sp>
        </mc:Choice>
        <mc:Fallback xmlns="">
          <p:sp>
            <p:nvSpPr>
              <p:cNvPr id="20" name="Прямоугольник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7873" y="2051182"/>
                <a:ext cx="3398045" cy="629339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5" name="Таблица 2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71549469"/>
                  </p:ext>
                </p:extLst>
              </p:nvPr>
            </p:nvGraphicFramePr>
            <p:xfrm>
              <a:off x="8610356" y="1531515"/>
              <a:ext cx="3240360" cy="1419994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008112"/>
                    <a:gridCol w="1152128"/>
                    <a:gridCol w="1080120"/>
                  </a:tblGrid>
                  <a:tr h="481397">
                    <a:tc>
                      <a:txBody>
                        <a:bodyPr/>
                        <a:lstStyle/>
                        <a:p>
                          <a:pPr>
                            <a:defRPr/>
                          </a:pPr>
                          <a:endParaRPr lang="ru-R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algn="ctr">
                          <a:noFill/>
                        </a:lnL>
                        <a:lnR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R>
                        <a:lnT w="12700" algn="ctr">
                          <a:noFill/>
                        </a:lnT>
                        <a:lnB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L>
                        <a:lnR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R>
                        <a:lnT w="12700" algn="ctr">
                          <a:noFill/>
                        </a:lnT>
                        <a:lnB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L>
                        <a:lnR w="12700" algn="ctr">
                          <a:noFill/>
                        </a:lnR>
                        <a:lnT w="12700" algn="ctr">
                          <a:noFill/>
                        </a:lnT>
                        <a:lnB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B>
                      </a:tcPr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sz="2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algn="ctr">
                          <a:noFill/>
                        </a:lnL>
                        <a:lnR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R>
                        <a:lnT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T>
                        <a:lnB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30</m:t>
                                </m:r>
                              </m:oMath>
                            </m:oMathPara>
                          </a14:m>
                          <a:endParaRPr lang="ru-R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L>
                        <a:lnR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R>
                        <a:lnT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T>
                        <a:lnB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oMath>
                            </m:oMathPara>
                          </a14:m>
                          <a:endParaRPr lang="ru-RU" sz="2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L>
                        <a:lnR w="12700" algn="ctr">
                          <a:noFill/>
                        </a:lnR>
                        <a:lnT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T>
                        <a:lnB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B>
                      </a:tcPr>
                    </a:tc>
                  </a:tr>
                  <a:tr h="481397">
                    <a:tc>
                      <a:txBody>
                        <a:bodyPr/>
                        <a:lstStyle/>
                        <a:p>
                          <a:pPr marL="0" marR="0" lvl="0" indent="0" algn="l" defTabSz="91440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sz="2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algn="ctr">
                          <a:noFill/>
                        </a:lnL>
                        <a:lnR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R>
                        <a:lnT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T>
                        <a:lnB w="12700" algn="ctr"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20</m:t>
                                </m:r>
                              </m:oMath>
                            </m:oMathPara>
                          </a14:m>
                          <a:endParaRPr lang="ru-RU" sz="2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L>
                        <a:lnR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R>
                        <a:lnT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T>
                        <a:lnB w="12700" algn="ctr"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40</m:t>
                                </m:r>
                              </m:oMath>
                            </m:oMathPara>
                          </a14:m>
                          <a:endParaRPr lang="ru-R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L>
                        <a:lnR w="12700" algn="ctr">
                          <a:noFill/>
                        </a:lnR>
                        <a:lnT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T>
                        <a:lnB w="12700" algn="ctr">
                          <a:noFill/>
                        </a:lnB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5" name="Таблица 2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71549469"/>
                  </p:ext>
                </p:extLst>
              </p:nvPr>
            </p:nvGraphicFramePr>
            <p:xfrm>
              <a:off x="8610356" y="1531515"/>
              <a:ext cx="3240360" cy="1419994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008112"/>
                    <a:gridCol w="1152128"/>
                    <a:gridCol w="1080120"/>
                  </a:tblGrid>
                  <a:tr h="481397">
                    <a:tc>
                      <a:txBody>
                        <a:bodyPr/>
                        <a:lstStyle/>
                        <a:p>
                          <a:pPr>
                            <a:defRPr/>
                          </a:pPr>
                          <a:endParaRPr lang="ru-R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algn="ctr">
                          <a:noFill/>
                        </a:lnL>
                        <a:lnR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R>
                        <a:lnT w="12700" algn="ctr">
                          <a:noFill/>
                        </a:lnT>
                        <a:lnB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L>
                        <a:lnR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R>
                        <a:lnT w="12700" algn="ctr">
                          <a:noFill/>
                        </a:lnT>
                        <a:lnB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B>
                        <a:blipFill rotWithShape="0">
                          <a:blip r:embed="rId8"/>
                          <a:stretch>
                            <a:fillRect l="-87831" r="-95238" b="-1987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L>
                        <a:lnR w="12700" algn="ctr">
                          <a:noFill/>
                        </a:lnR>
                        <a:lnT w="12700" algn="ctr">
                          <a:noFill/>
                        </a:lnT>
                        <a:lnB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B>
                        <a:blipFill rotWithShape="0">
                          <a:blip r:embed="rId8"/>
                          <a:stretch>
                            <a:fillRect l="-199438" r="-1124" b="-198734"/>
                          </a:stretch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algn="ctr">
                          <a:noFill/>
                        </a:lnL>
                        <a:lnR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R>
                        <a:lnT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T>
                        <a:lnB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B>
                        <a:blipFill rotWithShape="0">
                          <a:blip r:embed="rId8"/>
                          <a:stretch>
                            <a:fillRect t="-103947" r="-222289" b="-1065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L>
                        <a:lnR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R>
                        <a:lnT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T>
                        <a:lnB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B>
                        <a:blipFill rotWithShape="0">
                          <a:blip r:embed="rId8"/>
                          <a:stretch>
                            <a:fillRect l="-87831" t="-103947" r="-95238" b="-1065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L>
                        <a:lnR w="12700" algn="ctr">
                          <a:noFill/>
                        </a:lnR>
                        <a:lnT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T>
                        <a:lnB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B>
                        <a:blipFill rotWithShape="0">
                          <a:blip r:embed="rId8"/>
                          <a:stretch>
                            <a:fillRect l="-199438" t="-103947" r="-1124" b="-106579"/>
                          </a:stretch>
                        </a:blipFill>
                      </a:tcPr>
                    </a:tc>
                  </a:tr>
                  <a:tr h="48139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algn="ctr">
                          <a:noFill/>
                        </a:lnL>
                        <a:lnR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R>
                        <a:lnT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T>
                        <a:lnB w="12700" algn="ctr">
                          <a:noFill/>
                        </a:lnB>
                        <a:blipFill rotWithShape="0">
                          <a:blip r:embed="rId8"/>
                          <a:stretch>
                            <a:fillRect t="-196203" r="-222289" b="-25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L>
                        <a:lnR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R>
                        <a:lnT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T>
                        <a:lnB w="12700" algn="ctr">
                          <a:noFill/>
                        </a:lnB>
                        <a:blipFill rotWithShape="0">
                          <a:blip r:embed="rId8"/>
                          <a:stretch>
                            <a:fillRect l="-87831" t="-196203" r="-95238" b="-25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L>
                        <a:lnR w="12700" algn="ctr">
                          <a:noFill/>
                        </a:lnR>
                        <a:lnT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T>
                        <a:lnB w="12700" algn="ctr">
                          <a:noFill/>
                        </a:lnB>
                        <a:blipFill rotWithShape="0">
                          <a:blip r:embed="rId8"/>
                          <a:stretch>
                            <a:fillRect l="-199438" t="-196203" r="-1124" b="-2532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Прямоугольник 2"/>
              <p:cNvSpPr/>
              <p:nvPr/>
            </p:nvSpPr>
            <p:spPr bwMode="auto">
              <a:xfrm>
                <a:off x="9652493" y="1051910"/>
                <a:ext cx="115608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До</m:t>
                      </m:r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4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Прямоугольник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652493" y="1051910"/>
                <a:ext cx="1156086" cy="461665"/>
              </a:xfrm>
              <a:prstGeom prst="rect">
                <a:avLst/>
              </a:prstGeom>
              <a:blipFill rotWithShape="0">
                <a:blip r:embed="rId9"/>
                <a:stretch>
                  <a:fillRect r="-1579" b="-18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Прямоугольник 30"/>
              <p:cNvSpPr/>
              <p:nvPr/>
            </p:nvSpPr>
            <p:spPr bwMode="auto">
              <a:xfrm>
                <a:off x="6979375" y="1904186"/>
                <a:ext cx="160172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После</m:t>
                      </m:r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Прямоугольник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979375" y="1904186"/>
                <a:ext cx="1601721" cy="461665"/>
              </a:xfrm>
              <a:prstGeom prst="rect">
                <a:avLst/>
              </a:prstGeom>
              <a:blipFill rotWithShape="0">
                <a:blip r:embed="rId10"/>
                <a:stretch>
                  <a:fillRect r="-760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Заголовок 1"/>
          <p:cNvSpPr txBox="1"/>
          <p:nvPr/>
        </p:nvSpPr>
        <p:spPr bwMode="auto">
          <a:xfrm>
            <a:off x="1594338" y="355281"/>
            <a:ext cx="9144000" cy="620688"/>
          </a:xfrm>
          <a:prstGeom prst="rect">
            <a:avLst/>
          </a:prstGeom>
        </p:spPr>
        <p:txBody>
          <a:bodyPr vert="horz" wrap="square" lIns="91440" tIns="45720" rIns="0" bIns="0" rtlCol="0" anchor="t">
            <a:noAutofit/>
          </a:bodyPr>
          <a:lstStyle>
            <a:defPPr>
              <a:defRPr lang="ru-RU"/>
            </a:defPPr>
            <a:lvl1pPr>
              <a:spcBef>
                <a:spcPts val="0"/>
              </a:spcBef>
              <a:buNone/>
              <a:defRPr sz="3200" b="1">
                <a:solidFill>
                  <a:srgbClr val="28516A"/>
                </a:solidFill>
              </a:defRPr>
            </a:lvl1pPr>
          </a:lstStyle>
          <a:p>
            <a:pPr algn="ctr">
              <a:defRPr/>
            </a:pPr>
            <a:r>
              <a:rPr lang="en-US" sz="2800" dirty="0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Z</a:t>
            </a:r>
            <a:r>
              <a:rPr lang="ru-RU" sz="2800" dirty="0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-критерий для разности долей для </a:t>
            </a:r>
            <a:r>
              <a:rPr lang="ru-RU" sz="2800" dirty="0" smtClean="0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зависимых </a:t>
            </a:r>
            <a:r>
              <a:rPr lang="ru-RU" sz="2800" dirty="0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выборок </a:t>
            </a:r>
            <a:r>
              <a:rPr lang="en-US" sz="2800" dirty="0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(</a:t>
            </a:r>
            <a:r>
              <a:rPr lang="ru-RU" sz="2800" dirty="0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асимтотический</a:t>
            </a:r>
            <a:r>
              <a:rPr lang="en-US" sz="2800" dirty="0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)</a:t>
            </a:r>
            <a:r>
              <a:rPr lang="ru-RU" sz="2800" dirty="0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. </a:t>
            </a:r>
            <a:endParaRPr dirty="0"/>
          </a:p>
        </p:txBody>
      </p:sp>
      <p:sp>
        <p:nvSpPr>
          <p:cNvPr id="26" name="Объект 5"/>
          <p:cNvSpPr txBox="1"/>
          <p:nvPr/>
        </p:nvSpPr>
        <p:spPr bwMode="auto">
          <a:xfrm>
            <a:off x="863059" y="3434721"/>
            <a:ext cx="3412576" cy="41418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 algn="l" defTabSz="914400">
              <a:spcBef>
                <a:spcPts val="0"/>
              </a:spcBef>
              <a:buFont typeface="Arial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>
              <a:spcBef>
                <a:spcPts val="0"/>
              </a:spcBef>
              <a:buFont typeface="Arial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>
              <a:spcBef>
                <a:spcPts val="0"/>
              </a:spcBef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>
              <a:spcBef>
                <a:spcPts val="0"/>
              </a:spcBef>
              <a:buFont typeface="Arial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>
              <a:spcBef>
                <a:spcPts val="0"/>
              </a:spcBef>
              <a:buFont typeface="Arial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1800"/>
              </a:spcAft>
              <a:buNone/>
              <a:defRPr/>
            </a:pPr>
            <a:r>
              <a:rPr lang="ru-RU" sz="2400" b="1" dirty="0">
                <a:solidFill>
                  <a:srgbClr val="FF0000"/>
                </a:solidFill>
              </a:rPr>
              <a:t>Выборки </a:t>
            </a:r>
            <a:r>
              <a:rPr lang="ru-RU" sz="2400" b="1" dirty="0" smtClean="0">
                <a:solidFill>
                  <a:srgbClr val="FF0000"/>
                </a:solidFill>
              </a:rPr>
              <a:t>зависимые !!!</a:t>
            </a:r>
            <a:endParaRPr lang="ru-RU" sz="2400" dirty="0">
              <a:solidFill>
                <a:srgbClr val="FF0000"/>
              </a:solidFill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2110234" y="2551399"/>
            <a:ext cx="688283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Доля пациентов которые передвигаются не изменилась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 bwMode="auto">
          <a:xfrm>
            <a:off x="2110234" y="2934621"/>
            <a:ext cx="688283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Доля пациентов которые передвигаются увеличилась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863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w="http://schemas.openxmlformats.org/wordprocessingml/2006/main" xmlns:m="http://schemas.openxmlformats.org/officeDocument/2006/math" xmlns=""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" name="Прямоугольник 10"/>
              <p:cNvSpPr/>
              <p:nvPr/>
            </p:nvSpPr>
            <p:spPr bwMode="auto">
              <a:xfrm>
                <a:off x="276888" y="1610633"/>
                <a:ext cx="3404137" cy="600164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pPr>
                  <a:spcAft>
                    <a:spcPts val="180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, …, 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𝑛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∼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𝑖𝑖𝑑</m:t>
                      </m:r>
                      <m:r>
                        <a:rPr lang="ru-RU" sz="24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𝐵𝑒𝑟𝑛</m:t>
                      </m:r>
                      <m:d>
                        <m:d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/>
                                  <a:cs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ru-RU" sz="2400" dirty="0">
                  <a:solidFill>
                    <a:srgbClr val="28516A"/>
                  </a:solidFill>
                </a:endParaRPr>
              </a:p>
            </p:txBody>
          </p:sp>
        </mc:Choice>
        <mc:Fallback xmlns="">
          <p:sp>
            <p:nvSpPr>
              <p:cNvPr id="11" name="Прямоугольник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76888" y="1610633"/>
                <a:ext cx="3404137" cy="600164"/>
              </a:xfrm>
              <a:prstGeom prst="rect">
                <a:avLst/>
              </a:prstGeom>
              <a:blipFill rotWithShape="0">
                <a:blip r:embed="rId3"/>
                <a:stretch>
                  <a:fillRect l="-1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Объект 5"/>
              <p:cNvSpPr txBox="1"/>
              <p:nvPr/>
            </p:nvSpPr>
            <p:spPr bwMode="auto">
              <a:xfrm>
                <a:off x="307873" y="2531180"/>
                <a:ext cx="1656184" cy="478365"/>
              </a:xfrm>
              <a:prstGeom prst="rect">
                <a:avLst/>
              </a:prstGeom>
            </p:spPr>
            <p:txBody>
              <a:bodyPr vert="horz" lIns="0" tIns="0" rIns="0" bIns="0" rtlCol="0">
                <a:noAutofit/>
              </a:bodyPr>
              <a:lstStyle>
                <a:lvl1pPr marL="342900" indent="-342900" algn="l" defTabSz="914400">
                  <a:spcBef>
                    <a:spcPts val="0"/>
                  </a:spcBef>
                  <a:buFont typeface="Arial"/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>
                  <a:spcBef>
                    <a:spcPts val="0"/>
                  </a:spcBef>
                  <a:buFont typeface="Arial"/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>
                  <a:spcBef>
                    <a:spcPts val="0"/>
                  </a:spcBef>
                  <a:buFont typeface="Arial"/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>
                  <a:spcBef>
                    <a:spcPts val="0"/>
                  </a:spcBef>
                  <a:buFont typeface="Arial"/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>
                  <a:spcBef>
                    <a:spcPts val="0"/>
                  </a:spcBef>
                  <a:buFont typeface="Arial"/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>
                  <a:spcBef>
                    <a:spcPts val="0"/>
                  </a:spcBef>
                  <a:buFont typeface="Arial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>
                  <a:spcBef>
                    <a:spcPts val="0"/>
                  </a:spcBef>
                  <a:buFont typeface="Arial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>
                  <a:spcBef>
                    <a:spcPts val="0"/>
                  </a:spcBef>
                  <a:buFont typeface="Arial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>
                  <a:spcBef>
                    <a:spcPts val="0"/>
                  </a:spcBef>
                  <a:buFont typeface="Arial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spcAft>
                    <a:spcPts val="1800"/>
                  </a:spcAft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</a:rPr>
                        <m:t>: 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ru-RU" sz="2400" dirty="0">
                  <a:solidFill>
                    <a:srgbClr val="28516A"/>
                  </a:solidFill>
                </a:endParaRPr>
              </a:p>
              <a:p>
                <a:pPr marL="0" indent="0">
                  <a:spcAft>
                    <a:spcPts val="1800"/>
                  </a:spcAft>
                  <a:buNone/>
                  <a:defRPr/>
                </a:pPr>
                <a:endParaRPr lang="en-US" sz="2400" dirty="0">
                  <a:solidFill>
                    <a:srgbClr val="28516A"/>
                  </a:solidFill>
                </a:endParaRPr>
              </a:p>
            </p:txBody>
          </p:sp>
        </mc:Choice>
        <mc:Fallback xmlns="">
          <p:sp>
            <p:nvSpPr>
              <p:cNvPr id="17" name="Объект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7873" y="2531180"/>
                <a:ext cx="1656184" cy="47836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Объект 5"/>
              <p:cNvSpPr txBox="1"/>
              <p:nvPr/>
            </p:nvSpPr>
            <p:spPr bwMode="auto">
              <a:xfrm>
                <a:off x="307151" y="2933146"/>
                <a:ext cx="1656186" cy="478365"/>
              </a:xfrm>
              <a:prstGeom prst="rect">
                <a:avLst/>
              </a:prstGeom>
            </p:spPr>
            <p:txBody>
              <a:bodyPr vert="horz" lIns="0" tIns="0" rIns="0" bIns="0" rtlCol="0">
                <a:noAutofit/>
              </a:bodyPr>
              <a:lstStyle>
                <a:lvl1pPr marL="342900" indent="-342900" algn="l" defTabSz="914400">
                  <a:spcBef>
                    <a:spcPts val="0"/>
                  </a:spcBef>
                  <a:buFont typeface="Arial"/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>
                  <a:spcBef>
                    <a:spcPts val="0"/>
                  </a:spcBef>
                  <a:buFont typeface="Arial"/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>
                  <a:spcBef>
                    <a:spcPts val="0"/>
                  </a:spcBef>
                  <a:buFont typeface="Arial"/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>
                  <a:spcBef>
                    <a:spcPts val="0"/>
                  </a:spcBef>
                  <a:buFont typeface="Arial"/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>
                  <a:spcBef>
                    <a:spcPts val="0"/>
                  </a:spcBef>
                  <a:buFont typeface="Arial"/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>
                  <a:spcBef>
                    <a:spcPts val="0"/>
                  </a:spcBef>
                  <a:buFont typeface="Arial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>
                  <a:spcBef>
                    <a:spcPts val="0"/>
                  </a:spcBef>
                  <a:buFont typeface="Arial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>
                  <a:spcBef>
                    <a:spcPts val="0"/>
                  </a:spcBef>
                  <a:buFont typeface="Arial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>
                  <a:spcBef>
                    <a:spcPts val="0"/>
                  </a:spcBef>
                  <a:buFont typeface="Arial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spcAft>
                    <a:spcPts val="1800"/>
                  </a:spcAft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𝑎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</a:rPr>
                        <m:t>: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  <m:t> 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&lt;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ru-RU" sz="2400" dirty="0">
                  <a:solidFill>
                    <a:srgbClr val="28516A"/>
                  </a:solidFill>
                </a:endParaRPr>
              </a:p>
            </p:txBody>
          </p:sp>
        </mc:Choice>
        <mc:Fallback xmlns="">
          <p:sp>
            <p:nvSpPr>
              <p:cNvPr id="18" name="Объект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7151" y="2933146"/>
                <a:ext cx="1656186" cy="47836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Прямоугольник 21"/>
              <p:cNvSpPr/>
              <p:nvPr/>
            </p:nvSpPr>
            <p:spPr bwMode="auto">
              <a:xfrm>
                <a:off x="1365837" y="4856135"/>
                <a:ext cx="2617190" cy="967124"/>
              </a:xfrm>
              <a:prstGeom prst="rect">
                <a:avLst/>
              </a:prstGeom>
              <a:grpFill/>
            </p:spPr>
            <p:txBody>
              <a:bodyPr wrap="none" lIns="0" tIns="0" rIns="0" bIns="0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𝑧</m:t>
                      </m:r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fPr>
                        <m:num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𝑐</m:t>
                          </m:r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𝑏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/>
                                  <a:cs typeface="Cambria Math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𝑐</m:t>
                              </m:r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𝑏</m:t>
                              </m:r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 −</m:t>
                              </m:r>
                              <m:f>
                                <m:fPr>
                                  <m:ctrlP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  <a:cs typeface="Cambria Math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/>
                                          <a:cs typeface="Cambria Math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2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/>
                                              <a:cs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  <m:t>𝑐</m:t>
                                          </m:r>
                                          <m:r>
                                            <a:rPr lang="en-US" sz="2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  <m:t>−</m:t>
                                          </m:r>
                                          <m:r>
                                            <a:rPr lang="en-US" sz="2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  <m:t>𝑏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000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rad>
                        </m:den>
                      </m:f>
                    </m:oMath>
                  </m:oMathPara>
                </a14:m>
                <a:endParaRPr lang="en-US" sz="2000" dirty="0">
                  <a:solidFill>
                    <a:srgbClr val="28516A"/>
                  </a:solidFill>
                </a:endParaRPr>
              </a:p>
            </p:txBody>
          </p:sp>
        </mc:Choice>
        <mc:Fallback xmlns="">
          <p:sp>
            <p:nvSpPr>
              <p:cNvPr id="22" name="Прямоугольник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65837" y="4856135"/>
                <a:ext cx="2617190" cy="967124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Прямоугольник 19"/>
              <p:cNvSpPr/>
              <p:nvPr/>
            </p:nvSpPr>
            <p:spPr bwMode="auto">
              <a:xfrm>
                <a:off x="307873" y="2051182"/>
                <a:ext cx="3398045" cy="629339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pPr>
                  <a:spcAft>
                    <a:spcPts val="180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𝑌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, …, 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𝑌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𝑛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∼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𝑖𝑖𝑑</m:t>
                      </m:r>
                      <m:r>
                        <a:rPr lang="ru-RU" sz="24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𝐵𝑒𝑟𝑛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(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𝑦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)  </m:t>
                      </m:r>
                    </m:oMath>
                  </m:oMathPara>
                </a14:m>
                <a:endParaRPr lang="ru-RU" sz="2400" dirty="0">
                  <a:solidFill>
                    <a:srgbClr val="28516A"/>
                  </a:solidFill>
                </a:endParaRPr>
              </a:p>
            </p:txBody>
          </p:sp>
        </mc:Choice>
        <mc:Fallback xmlns="">
          <p:sp>
            <p:nvSpPr>
              <p:cNvPr id="20" name="Прямоугольник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7873" y="2051182"/>
                <a:ext cx="3398045" cy="629339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5" name="Таблица 2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71549469"/>
                  </p:ext>
                </p:extLst>
              </p:nvPr>
            </p:nvGraphicFramePr>
            <p:xfrm>
              <a:off x="8610356" y="1531515"/>
              <a:ext cx="3240360" cy="1419994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008112"/>
                    <a:gridCol w="1152128"/>
                    <a:gridCol w="1080120"/>
                  </a:tblGrid>
                  <a:tr h="481397">
                    <a:tc>
                      <a:txBody>
                        <a:bodyPr/>
                        <a:lstStyle/>
                        <a:p>
                          <a:pPr>
                            <a:defRPr/>
                          </a:pPr>
                          <a:endParaRPr lang="ru-R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algn="ctr">
                          <a:noFill/>
                        </a:lnL>
                        <a:lnR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R>
                        <a:lnT w="12700" algn="ctr">
                          <a:noFill/>
                        </a:lnT>
                        <a:lnB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L>
                        <a:lnR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R>
                        <a:lnT w="12700" algn="ctr">
                          <a:noFill/>
                        </a:lnT>
                        <a:lnB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L>
                        <a:lnR w="12700" algn="ctr">
                          <a:noFill/>
                        </a:lnR>
                        <a:lnT w="12700" algn="ctr">
                          <a:noFill/>
                        </a:lnT>
                        <a:lnB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B>
                      </a:tcPr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sz="2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algn="ctr">
                          <a:noFill/>
                        </a:lnL>
                        <a:lnR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R>
                        <a:lnT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T>
                        <a:lnB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30</m:t>
                                </m:r>
                              </m:oMath>
                            </m:oMathPara>
                          </a14:m>
                          <a:endParaRPr lang="ru-R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L>
                        <a:lnR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R>
                        <a:lnT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T>
                        <a:lnB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oMath>
                            </m:oMathPara>
                          </a14:m>
                          <a:endParaRPr lang="ru-RU" sz="2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L>
                        <a:lnR w="12700" algn="ctr">
                          <a:noFill/>
                        </a:lnR>
                        <a:lnT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T>
                        <a:lnB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B>
                      </a:tcPr>
                    </a:tc>
                  </a:tr>
                  <a:tr h="481397">
                    <a:tc>
                      <a:txBody>
                        <a:bodyPr/>
                        <a:lstStyle/>
                        <a:p>
                          <a:pPr marL="0" marR="0" lvl="0" indent="0" algn="l" defTabSz="91440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sz="2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algn="ctr">
                          <a:noFill/>
                        </a:lnL>
                        <a:lnR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R>
                        <a:lnT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T>
                        <a:lnB w="12700" algn="ctr"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20</m:t>
                                </m:r>
                              </m:oMath>
                            </m:oMathPara>
                          </a14:m>
                          <a:endParaRPr lang="ru-RU" sz="2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L>
                        <a:lnR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R>
                        <a:lnT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T>
                        <a:lnB w="12700" algn="ctr"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40</m:t>
                                </m:r>
                              </m:oMath>
                            </m:oMathPara>
                          </a14:m>
                          <a:endParaRPr lang="ru-R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L>
                        <a:lnR w="12700" algn="ctr">
                          <a:noFill/>
                        </a:lnR>
                        <a:lnT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T>
                        <a:lnB w="12700" algn="ctr">
                          <a:noFill/>
                        </a:lnB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5" name="Таблица 2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71549469"/>
                  </p:ext>
                </p:extLst>
              </p:nvPr>
            </p:nvGraphicFramePr>
            <p:xfrm>
              <a:off x="8610356" y="1531515"/>
              <a:ext cx="3240360" cy="1419994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008112"/>
                    <a:gridCol w="1152128"/>
                    <a:gridCol w="1080120"/>
                  </a:tblGrid>
                  <a:tr h="481397">
                    <a:tc>
                      <a:txBody>
                        <a:bodyPr/>
                        <a:lstStyle/>
                        <a:p>
                          <a:pPr>
                            <a:defRPr/>
                          </a:pPr>
                          <a:endParaRPr lang="ru-R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algn="ctr">
                          <a:noFill/>
                        </a:lnL>
                        <a:lnR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R>
                        <a:lnT w="12700" algn="ctr">
                          <a:noFill/>
                        </a:lnT>
                        <a:lnB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L>
                        <a:lnR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R>
                        <a:lnT w="12700" algn="ctr">
                          <a:noFill/>
                        </a:lnT>
                        <a:lnB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B>
                        <a:blipFill rotWithShape="0">
                          <a:blip r:embed="rId8"/>
                          <a:stretch>
                            <a:fillRect l="-87831" r="-95238" b="-1987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L>
                        <a:lnR w="12700" algn="ctr">
                          <a:noFill/>
                        </a:lnR>
                        <a:lnT w="12700" algn="ctr">
                          <a:noFill/>
                        </a:lnT>
                        <a:lnB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B>
                        <a:blipFill rotWithShape="0">
                          <a:blip r:embed="rId8"/>
                          <a:stretch>
                            <a:fillRect l="-199438" r="-1124" b="-198734"/>
                          </a:stretch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algn="ctr">
                          <a:noFill/>
                        </a:lnL>
                        <a:lnR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R>
                        <a:lnT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T>
                        <a:lnB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B>
                        <a:blipFill rotWithShape="0">
                          <a:blip r:embed="rId8"/>
                          <a:stretch>
                            <a:fillRect t="-103947" r="-222289" b="-1065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L>
                        <a:lnR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R>
                        <a:lnT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T>
                        <a:lnB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B>
                        <a:blipFill rotWithShape="0">
                          <a:blip r:embed="rId8"/>
                          <a:stretch>
                            <a:fillRect l="-87831" t="-103947" r="-95238" b="-1065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L>
                        <a:lnR w="12700" algn="ctr">
                          <a:noFill/>
                        </a:lnR>
                        <a:lnT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T>
                        <a:lnB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B>
                        <a:blipFill rotWithShape="0">
                          <a:blip r:embed="rId8"/>
                          <a:stretch>
                            <a:fillRect l="-199438" t="-103947" r="-1124" b="-106579"/>
                          </a:stretch>
                        </a:blipFill>
                      </a:tcPr>
                    </a:tc>
                  </a:tr>
                  <a:tr h="48139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algn="ctr">
                          <a:noFill/>
                        </a:lnL>
                        <a:lnR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R>
                        <a:lnT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T>
                        <a:lnB w="12700" algn="ctr">
                          <a:noFill/>
                        </a:lnB>
                        <a:blipFill rotWithShape="0">
                          <a:blip r:embed="rId8"/>
                          <a:stretch>
                            <a:fillRect t="-196203" r="-222289" b="-25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L>
                        <a:lnR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R>
                        <a:lnT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T>
                        <a:lnB w="12700" algn="ctr">
                          <a:noFill/>
                        </a:lnB>
                        <a:blipFill rotWithShape="0">
                          <a:blip r:embed="rId8"/>
                          <a:stretch>
                            <a:fillRect l="-87831" t="-196203" r="-95238" b="-25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L>
                        <a:lnR w="12700" algn="ctr">
                          <a:noFill/>
                        </a:lnR>
                        <a:lnT w="28575" algn="ctr">
                          <a:solidFill>
                            <a:schemeClr val="bg1">
                              <a:lumMod val="75000"/>
                            </a:schemeClr>
                          </a:solidFill>
                        </a:lnT>
                        <a:lnB w="12700" algn="ctr">
                          <a:noFill/>
                        </a:lnB>
                        <a:blipFill rotWithShape="0">
                          <a:blip r:embed="rId8"/>
                          <a:stretch>
                            <a:fillRect l="-199438" t="-196203" r="-1124" b="-2532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Прямоугольник 2"/>
              <p:cNvSpPr/>
              <p:nvPr/>
            </p:nvSpPr>
            <p:spPr bwMode="auto">
              <a:xfrm>
                <a:off x="9652493" y="1051910"/>
                <a:ext cx="115608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До</m:t>
                      </m:r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4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Прямоугольник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652493" y="1051910"/>
                <a:ext cx="1156086" cy="461665"/>
              </a:xfrm>
              <a:prstGeom prst="rect">
                <a:avLst/>
              </a:prstGeom>
              <a:blipFill rotWithShape="0">
                <a:blip r:embed="rId9"/>
                <a:stretch>
                  <a:fillRect r="-1579" b="-18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Прямоугольник 30"/>
              <p:cNvSpPr/>
              <p:nvPr/>
            </p:nvSpPr>
            <p:spPr bwMode="auto">
              <a:xfrm>
                <a:off x="6979375" y="1904186"/>
                <a:ext cx="160172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После</m:t>
                      </m:r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Прямоугольник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979375" y="1904186"/>
                <a:ext cx="1601721" cy="461665"/>
              </a:xfrm>
              <a:prstGeom prst="rect">
                <a:avLst/>
              </a:prstGeom>
              <a:blipFill rotWithShape="0">
                <a:blip r:embed="rId10"/>
                <a:stretch>
                  <a:fillRect r="-760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Заголовок 1"/>
          <p:cNvSpPr txBox="1"/>
          <p:nvPr/>
        </p:nvSpPr>
        <p:spPr bwMode="auto">
          <a:xfrm>
            <a:off x="1594338" y="355281"/>
            <a:ext cx="9144000" cy="620688"/>
          </a:xfrm>
          <a:prstGeom prst="rect">
            <a:avLst/>
          </a:prstGeom>
        </p:spPr>
        <p:txBody>
          <a:bodyPr vert="horz" wrap="square" lIns="91440" tIns="45720" rIns="0" bIns="0" rtlCol="0" anchor="t">
            <a:noAutofit/>
          </a:bodyPr>
          <a:lstStyle>
            <a:defPPr>
              <a:defRPr lang="ru-RU"/>
            </a:defPPr>
            <a:lvl1pPr>
              <a:spcBef>
                <a:spcPts val="0"/>
              </a:spcBef>
              <a:buNone/>
              <a:defRPr sz="3200" b="1">
                <a:solidFill>
                  <a:srgbClr val="28516A"/>
                </a:solidFill>
              </a:defRPr>
            </a:lvl1pPr>
          </a:lstStyle>
          <a:p>
            <a:pPr algn="ctr">
              <a:defRPr/>
            </a:pPr>
            <a:r>
              <a:rPr lang="en-US" sz="2800" dirty="0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Z</a:t>
            </a:r>
            <a:r>
              <a:rPr lang="ru-RU" sz="2800" dirty="0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-критерий для разности долей для </a:t>
            </a:r>
            <a:r>
              <a:rPr lang="ru-RU" sz="2800" dirty="0" smtClean="0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зависимых </a:t>
            </a:r>
            <a:r>
              <a:rPr lang="ru-RU" sz="2800" dirty="0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выборок </a:t>
            </a:r>
            <a:r>
              <a:rPr lang="en-US" sz="2800" dirty="0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(</a:t>
            </a:r>
            <a:r>
              <a:rPr lang="ru-RU" sz="2800" dirty="0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асимтотический</a:t>
            </a:r>
            <a:r>
              <a:rPr lang="en-US" sz="2800" dirty="0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)</a:t>
            </a:r>
            <a:r>
              <a:rPr lang="ru-RU" sz="2800" dirty="0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. </a:t>
            </a:r>
            <a:endParaRPr dirty="0"/>
          </a:p>
        </p:txBody>
      </p:sp>
      <p:sp>
        <p:nvSpPr>
          <p:cNvPr id="26" name="Объект 5"/>
          <p:cNvSpPr txBox="1"/>
          <p:nvPr/>
        </p:nvSpPr>
        <p:spPr bwMode="auto">
          <a:xfrm>
            <a:off x="863059" y="3434721"/>
            <a:ext cx="3412576" cy="41418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 algn="l" defTabSz="914400">
              <a:spcBef>
                <a:spcPts val="0"/>
              </a:spcBef>
              <a:buFont typeface="Arial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>
              <a:spcBef>
                <a:spcPts val="0"/>
              </a:spcBef>
              <a:buFont typeface="Arial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>
              <a:spcBef>
                <a:spcPts val="0"/>
              </a:spcBef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>
              <a:spcBef>
                <a:spcPts val="0"/>
              </a:spcBef>
              <a:buFont typeface="Arial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>
              <a:spcBef>
                <a:spcPts val="0"/>
              </a:spcBef>
              <a:buFont typeface="Arial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1800"/>
              </a:spcAft>
              <a:buNone/>
              <a:defRPr/>
            </a:pPr>
            <a:r>
              <a:rPr lang="ru-RU" sz="2400" b="1" dirty="0">
                <a:solidFill>
                  <a:srgbClr val="FF0000"/>
                </a:solidFill>
              </a:rPr>
              <a:t>Выборки </a:t>
            </a:r>
            <a:r>
              <a:rPr lang="ru-RU" sz="2400" b="1" dirty="0" smtClean="0">
                <a:solidFill>
                  <a:srgbClr val="FF0000"/>
                </a:solidFill>
              </a:rPr>
              <a:t>зависимые !!!</a:t>
            </a:r>
            <a:endParaRPr lang="ru-RU" sz="24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3922759" y="4939587"/>
                <a:ext cx="98527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i="1" kern="0">
                        <a:latin typeface="Cambria Math"/>
                      </a:rPr>
                      <m:t>=</m:t>
                    </m:r>
                    <m:r>
                      <a:rPr lang="ru-RU" sz="2000" i="1" kern="0">
                        <a:latin typeface="Cambria Math"/>
                      </a:rPr>
                      <m:t>1.86</m:t>
                    </m:r>
                  </m:oMath>
                </a14:m>
                <a:r>
                  <a:rPr lang="ru-RU" sz="2000" i="1" kern="0" dirty="0">
                    <a:latin typeface="Cambria Math"/>
                  </a:rPr>
                  <a:t> </a:t>
                </a:r>
                <a:endParaRPr lang="en-US" sz="2000" i="1" kern="0" dirty="0">
                  <a:latin typeface="Cambria Math"/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2759" y="4939587"/>
                <a:ext cx="985270" cy="400110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18"/>
          <p:cNvSpPr/>
          <p:nvPr/>
        </p:nvSpPr>
        <p:spPr bwMode="auto">
          <a:xfrm>
            <a:off x="2110234" y="2551399"/>
            <a:ext cx="688283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Доля пациентов которые передвигаются не изменилась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780236" y="4189258"/>
            <a:ext cx="4324350" cy="266874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806633" y="4158777"/>
            <a:ext cx="914479" cy="914479"/>
          </a:xfrm>
          <a:prstGeom prst="rect">
            <a:avLst/>
          </a:prstGeom>
        </p:spPr>
      </p:pic>
      <p:sp>
        <p:nvSpPr>
          <p:cNvPr id="28" name="Rectangle 27"/>
          <p:cNvSpPr/>
          <p:nvPr/>
        </p:nvSpPr>
        <p:spPr bwMode="auto">
          <a:xfrm>
            <a:off x="2110234" y="2934621"/>
            <a:ext cx="688283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Доля пациентов которые передвигаются увеличилась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384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w="http://schemas.openxmlformats.org/wordprocessingml/2006/main" xmlns:m="http://schemas.openxmlformats.org/officeDocument/2006/math" xmlns=""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912440" y="404446"/>
            <a:ext cx="9144000" cy="620688"/>
          </a:xfrm>
        </p:spPr>
        <p:txBody>
          <a:bodyPr vert="horz" wrap="square" lIns="91440" tIns="45720" rIns="0" bIns="0" rtlCol="0" anchor="t">
            <a:noAutofit/>
          </a:bodyPr>
          <a:lstStyle/>
          <a:p>
            <a:pPr algn="ctr">
              <a:defRPr/>
            </a:pPr>
            <a:r>
              <a:rPr lang="ru-RU" sz="28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Резюме</a:t>
            </a:r>
            <a:endParaRPr sz="28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Объект 5"/>
          <p:cNvSpPr txBox="1"/>
          <p:nvPr/>
        </p:nvSpPr>
        <p:spPr bwMode="auto">
          <a:xfrm>
            <a:off x="386862" y="1765358"/>
            <a:ext cx="10805745" cy="482453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 algn="l" defTabSz="914400">
              <a:spcBef>
                <a:spcPts val="0"/>
              </a:spcBef>
              <a:buFont typeface="Arial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>
              <a:spcBef>
                <a:spcPts val="0"/>
              </a:spcBef>
              <a:buFont typeface="Arial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>
              <a:spcBef>
                <a:spcPts val="0"/>
              </a:spcBef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>
              <a:spcBef>
                <a:spcPts val="0"/>
              </a:spcBef>
              <a:buFont typeface="Arial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>
              <a:spcBef>
                <a:spcPts val="0"/>
              </a:spcBef>
              <a:buFont typeface="Arial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Aft>
                <a:spcPts val="1800"/>
              </a:spcAft>
              <a:buClr>
                <a:srgbClr val="28516A"/>
              </a:buClr>
              <a:defRPr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Aft>
                <a:spcPts val="1800"/>
              </a:spcAft>
              <a:buClr>
                <a:srgbClr val="28516A"/>
              </a:buClr>
              <a:defRPr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Для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проверки гипотезы о долях используется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как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z-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основанный на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ЦПТ, так и точные, основанные на распределении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t.</a:t>
            </a:r>
          </a:p>
          <a:p>
            <a:pPr algn="just">
              <a:spcAft>
                <a:spcPts val="1800"/>
              </a:spcAft>
              <a:buClr>
                <a:srgbClr val="28516A"/>
              </a:buClr>
              <a:defRPr/>
            </a:pP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Aft>
                <a:spcPts val="1800"/>
              </a:spcAft>
              <a:buClr>
                <a:srgbClr val="28516A"/>
              </a:buClr>
              <a:defRPr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случае независимых и зависимых выборок статистика считается немного по-разному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для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зависимых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мы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акцентируем внимание только на изменениях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Aft>
                <a:spcPts val="1800"/>
              </a:spcAft>
              <a:buClr>
                <a:srgbClr val="28516A"/>
              </a:buClr>
              <a:defRPr/>
            </a:pP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1800"/>
              </a:spcAft>
              <a:buClr>
                <a:srgbClr val="28516A"/>
              </a:buClr>
              <a:defRPr/>
            </a:pPr>
            <a:endParaRPr lang="ru-RU" sz="2400" dirty="0">
              <a:solidFill>
                <a:srgbClr val="37373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6018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w="http://schemas.openxmlformats.org/wordprocessingml/2006/main" xmlns:m="http://schemas.openxmlformats.org/officeDocument/2006/math" xmlns=""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 smtClean="0"/>
          </a:p>
          <a:p>
            <a:endParaRPr lang="ru-RU" dirty="0"/>
          </a:p>
          <a:p>
            <a:pPr marL="0" indent="0" algn="ctr">
              <a:buNone/>
            </a:pPr>
            <a:r>
              <a:rPr lang="ru-RU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 !!!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6903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Rectangle"/>
          <p:cNvSpPr/>
          <p:nvPr/>
        </p:nvSpPr>
        <p:spPr bwMode="auto">
          <a:xfrm>
            <a:off x="2072542" y="3640951"/>
            <a:ext cx="7416626" cy="1522639"/>
          </a:xfrm>
          <a:prstGeom prst="rect">
            <a:avLst/>
          </a:prstGeom>
          <a:solidFill>
            <a:srgbClr val="FFFFFF">
              <a:alpha val="60000"/>
            </a:srgbClr>
          </a:solidFill>
          <a:ln w="12700">
            <a:miter lim="400000"/>
          </a:ln>
          <a:effectLst/>
        </p:spPr>
        <p:txBody>
          <a:bodyPr lIns="24207" tIns="24207" rIns="24207" bIns="24207" anchor="ctr"/>
          <a:lstStyle/>
          <a:p>
            <a:pPr algn="ctr">
              <a:defRPr sz="1600" spc="0">
                <a:latin typeface="DIN Alternate Bold"/>
                <a:ea typeface="DIN Alternate Bold"/>
                <a:cs typeface="DIN Alternate Bold"/>
              </a:defRPr>
            </a:pPr>
            <a:endParaRPr sz="160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1568107" y="478776"/>
            <a:ext cx="9144000" cy="620688"/>
          </a:xfrm>
        </p:spPr>
        <p:txBody>
          <a:bodyPr vert="horz" wrap="square" lIns="91440" tIns="45720" rIns="0" bIns="0" rtlCol="0" anchor="t">
            <a:noAutofit/>
          </a:bodyPr>
          <a:lstStyle/>
          <a:p>
            <a:pPr algn="ctr">
              <a:defRPr/>
            </a:pPr>
            <a:r>
              <a:rPr lang="ru-RU" sz="2800" b="1" dirty="0">
                <a:latin typeface="Arial" panose="020B0604020202020204" pitchFamily="34" charset="0"/>
                <a:cs typeface="Arial" panose="020B0604020202020204" pitchFamily="34" charset="0"/>
              </a:rPr>
              <a:t>Презумпция нулевой гипотезы</a:t>
            </a:r>
            <a:endParaRPr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Объект 5"/>
          <p:cNvSpPr txBox="1"/>
          <p:nvPr/>
        </p:nvSpPr>
        <p:spPr bwMode="auto">
          <a:xfrm>
            <a:off x="2207317" y="1911902"/>
            <a:ext cx="8064896" cy="136815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 algn="l" defTabSz="914400">
              <a:spcBef>
                <a:spcPts val="0"/>
              </a:spcBef>
              <a:buFont typeface="Arial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>
              <a:spcBef>
                <a:spcPts val="0"/>
              </a:spcBef>
              <a:buFont typeface="Arial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>
              <a:spcBef>
                <a:spcPts val="0"/>
              </a:spcBef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>
              <a:spcBef>
                <a:spcPts val="0"/>
              </a:spcBef>
              <a:buFont typeface="Arial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>
              <a:spcBef>
                <a:spcPts val="0"/>
              </a:spcBef>
              <a:buFont typeface="Arial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1800"/>
              </a:spcAft>
              <a:buNone/>
              <a:defRPr/>
            </a:pPr>
            <a:endParaRPr lang="ru-RU" sz="2400"/>
          </a:p>
        </p:txBody>
      </p:sp>
      <p:sp>
        <p:nvSpPr>
          <p:cNvPr id="10" name="Объект 5"/>
          <p:cNvSpPr txBox="1"/>
          <p:nvPr/>
        </p:nvSpPr>
        <p:spPr bwMode="auto">
          <a:xfrm>
            <a:off x="1113983" y="1598329"/>
            <a:ext cx="10052248" cy="91842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 algn="l" defTabSz="914400">
              <a:spcBef>
                <a:spcPts val="0"/>
              </a:spcBef>
              <a:buFont typeface="Arial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>
              <a:spcBef>
                <a:spcPts val="0"/>
              </a:spcBef>
              <a:buFont typeface="Arial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>
              <a:spcBef>
                <a:spcPts val="0"/>
              </a:spcBef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>
              <a:spcBef>
                <a:spcPts val="0"/>
              </a:spcBef>
              <a:buFont typeface="Arial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>
              <a:spcBef>
                <a:spcPts val="0"/>
              </a:spcBef>
              <a:buFont typeface="Arial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spcAft>
                <a:spcPts val="1800"/>
              </a:spcAft>
              <a:buNone/>
              <a:defRPr/>
            </a:pP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Презумпция невиновности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человек считается невиновным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пока его вина не будет доказана в суде</a:t>
            </a:r>
            <a:endParaRPr lang="ru-RU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Aft>
                <a:spcPts val="1800"/>
              </a:spcAft>
              <a:buNone/>
              <a:defRPr/>
            </a:pPr>
            <a:endParaRPr lang="ru-RU" sz="2400" b="1" dirty="0">
              <a:solidFill>
                <a:srgbClr val="5C5B5C"/>
              </a:solidFill>
            </a:endParaRPr>
          </a:p>
        </p:txBody>
      </p:sp>
      <p:sp>
        <p:nvSpPr>
          <p:cNvPr id="12" name="Объект 5"/>
          <p:cNvSpPr txBox="1"/>
          <p:nvPr/>
        </p:nvSpPr>
        <p:spPr bwMode="auto">
          <a:xfrm>
            <a:off x="1113983" y="3121615"/>
            <a:ext cx="10052248" cy="91842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 algn="l" defTabSz="914400">
              <a:spcBef>
                <a:spcPts val="0"/>
              </a:spcBef>
              <a:buFont typeface="Arial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>
              <a:spcBef>
                <a:spcPts val="0"/>
              </a:spcBef>
              <a:buFont typeface="Arial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>
              <a:spcBef>
                <a:spcPts val="0"/>
              </a:spcBef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>
              <a:spcBef>
                <a:spcPts val="0"/>
              </a:spcBef>
              <a:buFont typeface="Arial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>
              <a:spcBef>
                <a:spcPts val="0"/>
              </a:spcBef>
              <a:buFont typeface="Arial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spcAft>
                <a:spcPts val="1800"/>
              </a:spcAft>
              <a:buNone/>
              <a:defRPr/>
            </a:pP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Презумпция нулевой гипотезы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мы верим в нулевую гипотезу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пока данные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не опровергнут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её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Объект 5"/>
              <p:cNvSpPr txBox="1"/>
              <p:nvPr/>
            </p:nvSpPr>
            <p:spPr bwMode="auto">
              <a:xfrm>
                <a:off x="1113983" y="4423313"/>
                <a:ext cx="10052248" cy="1179339"/>
              </a:xfrm>
              <a:prstGeom prst="rect">
                <a:avLst/>
              </a:prstGeom>
            </p:spPr>
            <p:txBody>
              <a:bodyPr vert="horz" lIns="0" tIns="0" rIns="0" bIns="0" rtlCol="0">
                <a:noAutofit/>
              </a:bodyPr>
              <a:lstStyle>
                <a:lvl1pPr marL="342900" indent="-342900" algn="l" defTabSz="914400">
                  <a:spcBef>
                    <a:spcPts val="0"/>
                  </a:spcBef>
                  <a:buFont typeface="Arial"/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>
                  <a:spcBef>
                    <a:spcPts val="0"/>
                  </a:spcBef>
                  <a:buFont typeface="Arial"/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>
                  <a:spcBef>
                    <a:spcPts val="0"/>
                  </a:spcBef>
                  <a:buFont typeface="Arial"/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>
                  <a:spcBef>
                    <a:spcPts val="0"/>
                  </a:spcBef>
                  <a:buFont typeface="Arial"/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>
                  <a:spcBef>
                    <a:spcPts val="0"/>
                  </a:spcBef>
                  <a:buFont typeface="Arial"/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>
                  <a:spcBef>
                    <a:spcPts val="0"/>
                  </a:spcBef>
                  <a:buFont typeface="Arial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>
                  <a:spcBef>
                    <a:spcPts val="0"/>
                  </a:spcBef>
                  <a:buFont typeface="Arial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>
                  <a:spcBef>
                    <a:spcPts val="0"/>
                  </a:spcBef>
                  <a:buFont typeface="Arial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>
                  <a:spcBef>
                    <a:spcPts val="0"/>
                  </a:spcBef>
                  <a:buFont typeface="Arial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just">
                  <a:spcAft>
                    <a:spcPts val="1800"/>
                  </a:spcAft>
                  <a:buNone/>
                  <a:defRPr/>
                </a:pPr>
                <a:r>
                  <a:rPr lang="ru-RU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Ошибки первого и второго рода неравнозначны</a:t>
                </a:r>
                <a:r>
                  <a:rPr 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ru-RU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перед </a:t>
                </a:r>
                <a:r>
                  <a:rPr 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экспериментом </a:t>
                </a:r>
                <a:r>
                  <a:rPr lang="ru-RU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мы фиксируем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α</m:t>
                    </m:r>
                    <m:r>
                      <a:rPr lang="en-US" sz="2000" b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</m:oMath>
                </a14:m>
                <a:r>
                  <a:rPr 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β</m:t>
                    </m:r>
                  </m:oMath>
                </a14:m>
                <a:r>
                  <a:rPr 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получается такой какой получается</a:t>
                </a:r>
                <a:endParaRPr sz="20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Объект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13983" y="4423313"/>
                <a:ext cx="10052248" cy="1179339"/>
              </a:xfrm>
              <a:prstGeom prst="rect">
                <a:avLst/>
              </a:prstGeom>
              <a:blipFill rotWithShape="0">
                <a:blip r:embed="rId3"/>
                <a:stretch>
                  <a:fillRect l="-1577" t="-6736" r="-3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3068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w="http://schemas.openxmlformats.org/wordprocessingml/2006/main" xmlns:m="http://schemas.openxmlformats.org/officeDocument/2006/math" xmlns=""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Распределения*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626" y="1690689"/>
            <a:ext cx="2865712" cy="188479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4338" y="1690687"/>
            <a:ext cx="2938118" cy="188479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79044" y="1690689"/>
            <a:ext cx="2886369" cy="188479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5292" y="4276844"/>
            <a:ext cx="3277302" cy="204826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84921" y="4276845"/>
            <a:ext cx="3277303" cy="204826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06316" y="4276845"/>
            <a:ext cx="3318951" cy="216648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047601" y="1690688"/>
            <a:ext cx="2903394" cy="1966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053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87168" y="1843913"/>
            <a:ext cx="8595360" cy="4351338"/>
          </a:xfrm>
        </p:spPr>
        <p:txBody>
          <a:bodyPr/>
          <a:lstStyle/>
          <a:p>
            <a:pPr marL="0" indent="0">
              <a:buNone/>
            </a:pP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R </a:t>
            </a:r>
            <a:r>
              <a:rPr lang="en-U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studio…</a:t>
            </a:r>
          </a:p>
          <a:p>
            <a:pPr marL="0" indent="0">
              <a:buNone/>
            </a:pP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120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9667" y="9890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Критерии (статистические тесты)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78733" y="2266602"/>
            <a:ext cx="1117746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spcAft>
                <a:spcPts val="1800"/>
              </a:spcAft>
              <a:buFont typeface="Arial" panose="020B0604020202020204" pitchFamily="34" charset="0"/>
              <a:buChar char="•"/>
              <a:defRPr/>
            </a:pPr>
            <a:r>
              <a:rPr lang="ru-RU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Параметрические -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включают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себя расчёт параметров конкретного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распределения</a:t>
            </a:r>
          </a:p>
          <a:p>
            <a:pPr marL="342900" indent="-342900" algn="just">
              <a:spcAft>
                <a:spcPts val="1800"/>
              </a:spcAft>
              <a:buFont typeface="Arial" panose="020B0604020202020204" pitchFamily="34" charset="0"/>
              <a:buChar char="•"/>
              <a:defRPr/>
            </a:pPr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spcAft>
                <a:spcPts val="1800"/>
              </a:spcAft>
              <a:buFont typeface="Arial" panose="020B0604020202020204" pitchFamily="34" charset="0"/>
              <a:buChar char="•"/>
              <a:defRPr/>
            </a:pPr>
            <a:r>
              <a:rPr lang="ru-RU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Непараметрические </a:t>
            </a:r>
            <a:r>
              <a:rPr lang="ru-RU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не завязаны на конкретное </a:t>
            </a:r>
            <a:r>
              <a:rPr lang="ru-RU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распределение</a:t>
            </a:r>
          </a:p>
          <a:p>
            <a:pPr algn="just">
              <a:spcAft>
                <a:spcPts val="1800"/>
              </a:spcAft>
              <a:defRPr/>
            </a:pPr>
            <a:endParaRPr lang="en-US" sz="20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spcAft>
                <a:spcPts val="1800"/>
              </a:spcAft>
              <a:buFont typeface="Arial" panose="020B0604020202020204" pitchFamily="34" charset="0"/>
              <a:buChar char="•"/>
              <a:defRPr/>
            </a:pPr>
            <a:r>
              <a:rPr lang="ru-RU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Наиболее мощный критерий это критерий, который при фиксированном размере выборки и фиксированной ошибке первого рода будет давать наименьшую ошибку второго рода</a:t>
            </a:r>
            <a:endParaRPr lang="ru-RU" sz="20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0596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hoosing the right statistical tes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039" y="855645"/>
            <a:ext cx="4923083" cy="5842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8396116" y="6282689"/>
            <a:ext cx="338971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00B0F0"/>
                </a:solidFill>
              </a:rPr>
              <a:t>https://www.scribbr.com/statistics/statistical-tests/</a:t>
            </a:r>
            <a:endParaRPr lang="en-US" sz="1200" dirty="0">
              <a:solidFill>
                <a:srgbClr val="00B0F0"/>
              </a:solidFill>
            </a:endParaRPr>
          </a:p>
        </p:txBody>
      </p:sp>
      <p:sp>
        <p:nvSpPr>
          <p:cNvPr id="14" name="Cross 13"/>
          <p:cNvSpPr/>
          <p:nvPr/>
        </p:nvSpPr>
        <p:spPr bwMode="auto">
          <a:xfrm rot="2640025">
            <a:off x="1303166" y="1614535"/>
            <a:ext cx="4320826" cy="4324278"/>
          </a:xfrm>
          <a:prstGeom prst="plus">
            <a:avLst>
              <a:gd name="adj" fmla="val 44344"/>
            </a:avLst>
          </a:prstGeom>
          <a:solidFill>
            <a:srgbClr val="C050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6525058" y="2587301"/>
            <a:ext cx="52607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Выбор статистического теста определяется статистической гипотезой !!!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309585" y="224256"/>
            <a:ext cx="6420027" cy="4801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90000"/>
              </a:lnSpc>
              <a:spcBef>
                <a:spcPct val="0"/>
              </a:spcBef>
            </a:pPr>
            <a:r>
              <a:rPr lang="ru-RU" sz="2800" b="1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Как выбрать статистический тест?</a:t>
            </a:r>
          </a:p>
        </p:txBody>
      </p:sp>
    </p:spTree>
    <p:extLst>
      <p:ext uri="{BB962C8B-B14F-4D97-AF65-F5344CB8AC3E}">
        <p14:creationId xmlns:p14="http://schemas.microsoft.com/office/powerpoint/2010/main" val="2786189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4" grpId="0" animBg="1"/>
      <p:bldP spid="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5398</TotalTime>
  <Words>2208</Words>
  <Application>Microsoft Office PowerPoint</Application>
  <PresentationFormat>Widescreen</PresentationFormat>
  <Paragraphs>472</Paragraphs>
  <Slides>44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4" baseType="lpstr">
      <vt:lpstr>Arial</vt:lpstr>
      <vt:lpstr>Arial Black</vt:lpstr>
      <vt:lpstr>Calibri</vt:lpstr>
      <vt:lpstr>Calibri Light</vt:lpstr>
      <vt:lpstr>Cambria Math</vt:lpstr>
      <vt:lpstr>DIN Alternate Bold</vt:lpstr>
      <vt:lpstr>Myriad Pro</vt:lpstr>
      <vt:lpstr>MyriadPro-Bold</vt:lpstr>
      <vt:lpstr>Times New Roman</vt:lpstr>
      <vt:lpstr>Office Theme</vt:lpstr>
      <vt:lpstr>Классические статистические тесты</vt:lpstr>
      <vt:lpstr>Клиническая и статистическая гипотеза</vt:lpstr>
      <vt:lpstr>Алгоритм проверки статистических гипотез</vt:lpstr>
      <vt:lpstr>Алгоритм проверки статистических гипотез</vt:lpstr>
      <vt:lpstr>Презумпция нулевой гипотезы</vt:lpstr>
      <vt:lpstr>Распределения*</vt:lpstr>
      <vt:lpstr>PowerPoint Presentation</vt:lpstr>
      <vt:lpstr>Критерии (статистические тесты)</vt:lpstr>
      <vt:lpstr>PowerPoint Presentation</vt:lpstr>
      <vt:lpstr>PowerPoint Presentation</vt:lpstr>
      <vt:lpstr>Асимптотические versus Точные тесты</vt:lpstr>
      <vt:lpstr>Z-критерий для среднего (асимптотический)</vt:lpstr>
      <vt:lpstr>Z-критерий для среднего (точный)</vt:lpstr>
      <vt:lpstr>t-критерий для среднего (точный)</vt:lpstr>
      <vt:lpstr>PowerPoint Presentation</vt:lpstr>
      <vt:lpstr>Пример</vt:lpstr>
      <vt:lpstr>t-критерий для среднего (точный). Пример </vt:lpstr>
      <vt:lpstr>t-критерий для среднего (точный). Пример </vt:lpstr>
      <vt:lpstr>PowerPoint Presentation</vt:lpstr>
      <vt:lpstr>PowerPoint Presentation</vt:lpstr>
      <vt:lpstr>Разности средних. Независимые выборки. Пример  </vt:lpstr>
      <vt:lpstr>Разности средних. Независимые выборки. Пример  </vt:lpstr>
      <vt:lpstr>Разности средних. Независимые выборки. Пример  </vt:lpstr>
      <vt:lpstr>PowerPoint Presentation</vt:lpstr>
      <vt:lpstr>Разность средних (зависимые выборки). Пример  </vt:lpstr>
      <vt:lpstr>Резюме</vt:lpstr>
      <vt:lpstr>PowerPoint Presentation</vt:lpstr>
      <vt:lpstr>Z-критерий для доли (асимтотический)</vt:lpstr>
      <vt:lpstr>Z-критерий для доли (асимтотический). Пример</vt:lpstr>
      <vt:lpstr>Z-критерий для доли (асимтотический). Пример</vt:lpstr>
      <vt:lpstr>Z-критерий для доли (асимтотический). Пример</vt:lpstr>
      <vt:lpstr>Точный критерий для доли </vt:lpstr>
      <vt:lpstr>Точный критерий для доли. Пример </vt:lpstr>
      <vt:lpstr>Точный критерий для доли. Пример </vt:lpstr>
      <vt:lpstr>Z-критерий для разности долей для независимых выборок (асимтотический)</vt:lpstr>
      <vt:lpstr>Z-критерий для разности долей для независимых выборок (асимтотический). Пример</vt:lpstr>
      <vt:lpstr>Z-критерий для разности долей для независимых выборок (асимтотический). Пример</vt:lpstr>
      <vt:lpstr>Z-критерий для разности долей для независимых выборок (асимтотический). Пример</vt:lpstr>
      <vt:lpstr>PowerPoint Presentation</vt:lpstr>
      <vt:lpstr>Z-критерий для разности долей для зависимых выборок (асимтотический). Пример</vt:lpstr>
      <vt:lpstr>PowerPoint Presentation</vt:lpstr>
      <vt:lpstr>PowerPoint Presentation</vt:lpstr>
      <vt:lpstr>Резюме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Классические статистические тесты</dc:title>
  <dc:creator>Admin</dc:creator>
  <cp:lastModifiedBy>Admin</cp:lastModifiedBy>
  <cp:revision>168</cp:revision>
  <dcterms:created xsi:type="dcterms:W3CDTF">2023-11-06T07:02:29Z</dcterms:created>
  <dcterms:modified xsi:type="dcterms:W3CDTF">2023-11-11T19:15:13Z</dcterms:modified>
</cp:coreProperties>
</file>