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824f8b3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824f8b3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824f8b3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824f8b3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824f8b3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824f8b3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824f8b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824f8b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824f8b3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824f8b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824f8b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824f8b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824f8b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824f8b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824f8b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824f8b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824f8b3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824f8b3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824f8b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824f8b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824f8b3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824f8b3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542218" y="685800"/>
            <a:ext cx="4133100" cy="164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9597" y="3628113"/>
            <a:ext cx="797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-"/>
              <a:defRPr sz="2800">
                <a:solidFill>
                  <a:srgbClr val="0F243E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-"/>
              <a:defRPr>
                <a:solidFill>
                  <a:srgbClr val="0F243E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-"/>
              <a:defRPr>
                <a:solidFill>
                  <a:srgbClr val="0F243E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-"/>
              <a:defRPr>
                <a:solidFill>
                  <a:srgbClr val="0F243E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-"/>
              <a:defRPr>
                <a:solidFill>
                  <a:srgbClr val="0F243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166505" y="450782"/>
            <a:ext cx="6461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600"/>
              <a:buFont typeface="Calibri"/>
              <a:buNone/>
              <a:defRPr sz="3600">
                <a:solidFill>
                  <a:srgbClr val="00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166505" y="1214307"/>
            <a:ext cx="64614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32691" y="234772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5965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b="1" sz="2400">
                <a:solidFill>
                  <a:srgbClr val="0F243E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068932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>
                <a:solidFill>
                  <a:srgbClr val="0F243E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>
                <a:solidFill>
                  <a:srgbClr val="0F243E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>
                <a:solidFill>
                  <a:srgbClr val="0F243E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>
                <a:solidFill>
                  <a:srgbClr val="0F243E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>
                <a:solidFill>
                  <a:srgbClr val="0F243E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5965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b="1" sz="2400">
                <a:solidFill>
                  <a:srgbClr val="0F243E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068932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>
                <a:solidFill>
                  <a:srgbClr val="0F243E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>
                <a:solidFill>
                  <a:srgbClr val="0F243E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>
                <a:solidFill>
                  <a:srgbClr val="0F243E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>
                <a:solidFill>
                  <a:srgbClr val="0F243E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>
                <a:solidFill>
                  <a:srgbClr val="0F243E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42226" y="685800"/>
            <a:ext cx="4681500" cy="16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GeoApp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Proyecto Serious Game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49597" y="3628113"/>
            <a:ext cx="79755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ca"/>
              <a:t>Arnau Vigil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Extras de la </a:t>
            </a:r>
            <a:r>
              <a:rPr lang="ca"/>
              <a:t>aplicación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Música</a:t>
            </a:r>
            <a:r>
              <a:rPr lang="ca"/>
              <a:t> ambiental de fondo, con opción de parar o reanudar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El nombre de usuario se mantiene aun saliendo de la aplicación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El usuario puede escoger la imagen que quiera de su propia galería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625" y="3533225"/>
            <a:ext cx="971899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600" y="3533225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075" y="3533225"/>
            <a:ext cx="971900" cy="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Futuras Mejoras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Añadir </a:t>
            </a:r>
            <a:r>
              <a:rPr lang="ca"/>
              <a:t>más</a:t>
            </a:r>
            <a:r>
              <a:rPr lang="ca"/>
              <a:t> secciones: </a:t>
            </a:r>
            <a:r>
              <a:rPr lang="ca"/>
              <a:t>ríos</a:t>
            </a:r>
            <a:r>
              <a:rPr lang="ca"/>
              <a:t>, montañas…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Guardar la imagen de usuario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Guardar puntuacion usuario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Tienda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Musica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00" y="2518700"/>
            <a:ext cx="2019226" cy="20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Demo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100" y="1224125"/>
            <a:ext cx="3313800" cy="3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Breve </a:t>
            </a:r>
            <a:r>
              <a:rPr lang="ca" sz="2400"/>
              <a:t>explicación</a:t>
            </a:r>
            <a:r>
              <a:rPr lang="ca" sz="2400"/>
              <a:t> de la </a:t>
            </a:r>
            <a:r>
              <a:rPr lang="ca" sz="2400"/>
              <a:t>aplicación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Target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Funcionalidades </a:t>
            </a:r>
            <a:r>
              <a:rPr lang="ca" sz="2400"/>
              <a:t>básicas</a:t>
            </a:r>
            <a:r>
              <a:rPr lang="ca" sz="2400"/>
              <a:t> (fases y sistema de puntos)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Comparativa con la idea principal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Extras de la </a:t>
            </a:r>
            <a:r>
              <a:rPr lang="ca" sz="2400"/>
              <a:t>aplicación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Futuras mejoras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Demo</a:t>
            </a:r>
            <a:endParaRPr sz="2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25" y="31663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425" y="3166325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GeoApp: Que es?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Aplicación</a:t>
            </a:r>
            <a:r>
              <a:rPr lang="ca" sz="2400"/>
              <a:t> para aprender </a:t>
            </a:r>
            <a:r>
              <a:rPr lang="ca" sz="2400"/>
              <a:t>Geografía</a:t>
            </a:r>
            <a:endParaRPr sz="24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4 mapas con 3 niveles de dificultad</a:t>
            </a:r>
            <a:endParaRPr sz="24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Área</a:t>
            </a:r>
            <a:r>
              <a:rPr lang="ca" sz="2400"/>
              <a:t> de usuario y puntuaciones </a:t>
            </a:r>
            <a:r>
              <a:rPr lang="ca" sz="2400"/>
              <a:t>máximas</a:t>
            </a:r>
            <a:endParaRPr sz="240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6709" l="0" r="1787" t="12554"/>
          <a:stretch/>
        </p:blipFill>
        <p:spPr>
          <a:xfrm>
            <a:off x="6741550" y="1267900"/>
            <a:ext cx="1909275" cy="3313802"/>
          </a:xfrm>
          <a:prstGeom prst="rect">
            <a:avLst/>
          </a:prstGeom>
          <a:noFill/>
          <a:ln cap="rnd" cmpd="thickThin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Público</a:t>
            </a:r>
            <a:r>
              <a:rPr lang="ca"/>
              <a:t> Dirigido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Mayormente dirigido a la Primaria/ESO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Adolescentes que le cueste la </a:t>
            </a:r>
            <a:r>
              <a:rPr lang="ca" sz="2400"/>
              <a:t>Geografía</a:t>
            </a:r>
            <a:r>
              <a:rPr lang="ca" sz="2400"/>
              <a:t> </a:t>
            </a:r>
            <a:endParaRPr sz="2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744" y="2363828"/>
            <a:ext cx="4138076" cy="21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Funcionalidades Básicas: Mapas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Se tiene que desbloquear un mapa, para acceder al siguiente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Los mapas se desbloquean cuando se ha superado el nivel normal o difícil del mapa anterior</a:t>
            </a:r>
            <a:endParaRPr sz="240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14765" l="0" r="0" t="9631"/>
          <a:stretch/>
        </p:blipFill>
        <p:spPr>
          <a:xfrm>
            <a:off x="944750" y="2619175"/>
            <a:ext cx="1307201" cy="2086574"/>
          </a:xfrm>
          <a:prstGeom prst="rect">
            <a:avLst/>
          </a:prstGeom>
          <a:noFill/>
          <a:ln cap="flat" cmpd="thinThick" w="381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12269" l="0" r="3288" t="9434"/>
          <a:stretch/>
        </p:blipFill>
        <p:spPr>
          <a:xfrm>
            <a:off x="7204125" y="2625049"/>
            <a:ext cx="1220786" cy="2086574"/>
          </a:xfrm>
          <a:prstGeom prst="rect">
            <a:avLst/>
          </a:prstGeom>
          <a:noFill/>
          <a:ln cap="flat" cmpd="thinThick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5">
            <a:alphaModFix/>
          </a:blip>
          <a:srcRect b="14057" l="0" r="0" t="7933"/>
          <a:stretch/>
        </p:blipFill>
        <p:spPr>
          <a:xfrm>
            <a:off x="3044687" y="2619176"/>
            <a:ext cx="1266788" cy="2086574"/>
          </a:xfrm>
          <a:prstGeom prst="rect">
            <a:avLst/>
          </a:prstGeom>
          <a:noFill/>
          <a:ln cap="flat" cmpd="thinThick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6">
            <a:alphaModFix/>
          </a:blip>
          <a:srcRect b="14682" l="0" r="0" t="10141"/>
          <a:stretch/>
        </p:blipFill>
        <p:spPr>
          <a:xfrm>
            <a:off x="5104200" y="2625051"/>
            <a:ext cx="1307201" cy="2074829"/>
          </a:xfrm>
          <a:prstGeom prst="rect">
            <a:avLst/>
          </a:prstGeom>
          <a:noFill/>
          <a:ln cap="flat" cmpd="thinThick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18"/>
          <p:cNvSpPr/>
          <p:nvPr/>
        </p:nvSpPr>
        <p:spPr>
          <a:xfrm>
            <a:off x="2409363" y="3500488"/>
            <a:ext cx="477900" cy="335700"/>
          </a:xfrm>
          <a:prstGeom prst="rightArrow">
            <a:avLst>
              <a:gd fmla="val 21760" name="adj1"/>
              <a:gd fmla="val 624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468875" y="3500488"/>
            <a:ext cx="477900" cy="335700"/>
          </a:xfrm>
          <a:prstGeom prst="rightArrow">
            <a:avLst>
              <a:gd fmla="val 21760" name="adj1"/>
              <a:gd fmla="val 624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568800" y="3494600"/>
            <a:ext cx="477900" cy="335700"/>
          </a:xfrm>
          <a:prstGeom prst="rightArrow">
            <a:avLst>
              <a:gd fmla="val 21760" name="adj1"/>
              <a:gd fmla="val 624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Funcionalidades Básicas: Niveles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ca"/>
              <a:t>Fácil:					Normal:			  	Difícil: 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9005" l="0" r="0" t="4898"/>
          <a:stretch/>
        </p:blipFill>
        <p:spPr>
          <a:xfrm>
            <a:off x="3724525" y="1896925"/>
            <a:ext cx="1452825" cy="2640983"/>
          </a:xfrm>
          <a:prstGeom prst="rect">
            <a:avLst/>
          </a:prstGeom>
          <a:noFill/>
          <a:ln cap="flat" cmpd="thinThick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8153" l="0" r="0" t="5743"/>
          <a:stretch/>
        </p:blipFill>
        <p:spPr>
          <a:xfrm>
            <a:off x="990198" y="1896900"/>
            <a:ext cx="1452834" cy="2641024"/>
          </a:xfrm>
          <a:prstGeom prst="rect">
            <a:avLst/>
          </a:prstGeom>
          <a:noFill/>
          <a:ln cap="flat" cmpd="thinThick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19357" l="105411" r="-103624" t="19363"/>
          <a:stretch/>
        </p:blipFill>
        <p:spPr>
          <a:xfrm>
            <a:off x="3093700" y="1488325"/>
            <a:ext cx="2392699" cy="31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6">
            <a:alphaModFix/>
          </a:blip>
          <a:srcRect b="6741" l="0" r="4067" t="7163"/>
          <a:stretch/>
        </p:blipFill>
        <p:spPr>
          <a:xfrm>
            <a:off x="6458850" y="1896925"/>
            <a:ext cx="1393725" cy="2640973"/>
          </a:xfrm>
          <a:prstGeom prst="rect">
            <a:avLst/>
          </a:prstGeom>
          <a:noFill/>
          <a:ln cap="flat" cmpd="thinThick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Funcionalidades Básicas: Usuario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En el apartado de usuario podemos encontrar que, se puede modificar la imagen de perfil, el nombre de usuario y ver la puntuación de este mismo.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15106" l="0" r="2685" t="4326"/>
          <a:stretch/>
        </p:blipFill>
        <p:spPr>
          <a:xfrm>
            <a:off x="3465800" y="2706725"/>
            <a:ext cx="1302276" cy="2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Funcionalidades Básicas: Puntuación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ca"/>
              <a:t>El sistema de puntos </a:t>
            </a:r>
            <a:r>
              <a:rPr lang="ca"/>
              <a:t>está</a:t>
            </a:r>
            <a:r>
              <a:rPr lang="ca"/>
              <a:t> creado para que siempre se guarde la puntuación </a:t>
            </a:r>
            <a:r>
              <a:rPr lang="ca"/>
              <a:t>más</a:t>
            </a:r>
            <a:r>
              <a:rPr lang="ca"/>
              <a:t> alta de cada nivel y según los puntos, aparecerán diferentes trofeos</a:t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20829" l="0" r="0" t="14741"/>
          <a:stretch/>
        </p:blipFill>
        <p:spPr>
          <a:xfrm>
            <a:off x="3642238" y="2652001"/>
            <a:ext cx="1771075" cy="2409124"/>
          </a:xfrm>
          <a:prstGeom prst="rect">
            <a:avLst/>
          </a:prstGeom>
          <a:noFill/>
          <a:ln cap="flat" cmpd="thinThick" w="381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04720" y="312824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Comparativa idea principal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26843" y="1224116"/>
            <a:ext cx="82461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Inicialment 5 niveles: Maresme/Cataluña/España/Europa/Mundial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Sistema de puntos: cuando se alcanza la mitad de la puntuación total, se </a:t>
            </a:r>
            <a:r>
              <a:rPr lang="ca" sz="1800"/>
              <a:t>desbloquea</a:t>
            </a:r>
            <a:r>
              <a:rPr lang="ca" sz="1800"/>
              <a:t> el mapa siguiente</a:t>
            </a:r>
            <a:endParaRPr sz="1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Elemento correcto: 100 puntos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Elemento Incorrecto: 20 puntos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86725"/>
            <a:ext cx="1851200" cy="18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