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86" r:id="rId3"/>
    <p:sldMasterId id="2147483688" r:id="rId4"/>
    <p:sldMasterId id="2147483690" r:id="rId5"/>
    <p:sldMasterId id="2147483692" r:id="rId6"/>
    <p:sldMasterId id="2147483694" r:id="rId7"/>
  </p:sldMasterIdLst>
  <p:notesMasterIdLst>
    <p:notesMasterId r:id="rId12"/>
  </p:notesMasterIdLst>
  <p:handoutMasterIdLst>
    <p:handoutMasterId r:id="rId13"/>
  </p:handoutMasterIdLst>
  <p:sldIdLst>
    <p:sldId id="317" r:id="rId8"/>
    <p:sldId id="314" r:id="rId9"/>
    <p:sldId id="330" r:id="rId10"/>
    <p:sldId id="316" r:id="rId11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00FF00"/>
    <a:srgbClr val="0099FF"/>
    <a:srgbClr val="003300"/>
    <a:srgbClr val="CC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5" autoAdjust="0"/>
  </p:normalViewPr>
  <p:slideViewPr>
    <p:cSldViewPr>
      <p:cViewPr>
        <p:scale>
          <a:sx n="100" d="100"/>
          <a:sy n="100" d="100"/>
        </p:scale>
        <p:origin x="72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1086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820162B4-029C-49CF-8417-89FA33182909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275F2792-1FED-4FDE-9A91-8554D603B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643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A41F1141-1904-49C7-861E-740D470282B7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62" tIns="47781" rIns="95562" bIns="47781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389DE149-DE1B-4C8A-AFBD-6C69CF2348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403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DE149-DE1B-4C8A-AFBD-6C69CF23482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61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DE149-DE1B-4C8A-AFBD-6C69CF23482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fld id="{02780E95-D14E-CF4D-A655-DB09EC233B98}" type="datetime4">
              <a:rPr lang="fr-FR" smtClean="0"/>
              <a:t>11 janvier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fld id="{60E010C5-1110-FB41-A82E-0E16443DD5C0}" type="datetime4">
              <a:rPr lang="fr-FR" smtClean="0"/>
              <a:t>11 janvier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fld id="{AB47B2F2-B210-0142-BA5F-E3BD8F12DA2E}" type="datetime4">
              <a:rPr lang="fr-FR" smtClean="0"/>
              <a:t>11 janvier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fld id="{0E6B245B-37C0-3641-B4D2-3CBC9F832430}" type="datetime4">
              <a:rPr lang="fr-FR" smtClean="0"/>
              <a:t>11 janvier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fld id="{E17A4DFC-A64D-894A-B2F4-B5994D961482}" type="datetime4">
              <a:rPr lang="fr-FR" smtClean="0"/>
              <a:t>11 janvier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fld id="{FBB19393-F18D-DC47-AF5D-B95E468E7AB8}" type="datetime4">
              <a:rPr lang="fr-FR" smtClean="0"/>
              <a:t>11 janvier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fld id="{D346C58D-B2B9-CF4D-8FE2-A0B7FBD6A0D4}" type="datetime4">
              <a:rPr lang="fr-FR" smtClean="0"/>
              <a:t>11 janvier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fld id="{CF214E81-051C-C74F-B654-636CFC64A016}" type="datetime4">
              <a:rPr lang="fr-FR" smtClean="0"/>
              <a:t>11 janvier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fld id="{26297F0F-A93B-6245-869A-432ED5633910}" type="datetime4">
              <a:rPr lang="fr-FR" smtClean="0"/>
              <a:t>11 janvier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fld id="{0151B660-50CF-3D41-BA12-9366F3C4D2D2}" type="datetime4">
              <a:rPr lang="fr-FR" smtClean="0"/>
              <a:t>11 janvier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fld id="{E909D755-A83F-C244-80D4-339442889D35}" type="datetime4">
              <a:rPr lang="fr-FR" smtClean="0"/>
              <a:t>11 janvier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2.xml"/><Relationship Id="rId1" Type="http://schemas.openxmlformats.org/officeDocument/2006/relationships/theme" Target="../theme/theme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5919" y="190698"/>
            <a:ext cx="10727165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6856029" y="6468453"/>
            <a:ext cx="1448217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pPr defTabSz="914199"/>
            <a:fld id="{06C9FCBD-F9A6-9548-B3DD-344A5C26A31F}" type="datetime4">
              <a:rPr lang="fr-FR" smtClean="0"/>
              <a:pPr defTabSz="914199"/>
              <a:t>11 janvier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708622" y="6502208"/>
            <a:ext cx="6059453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pPr defTabSz="914199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62840" y="6502208"/>
            <a:ext cx="394968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pPr defTabSz="914199"/>
            <a:fld id="{AF43E6FD-AB27-4108-A2FC-346BB5F75E3F}" type="slidenum">
              <a:rPr lang="fr-FR" smtClean="0"/>
              <a:pPr defTabSz="914199"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708621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719667" y="1054174"/>
            <a:ext cx="855764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12191637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99"/>
            <a:endParaRPr lang="en-GB" sz="1800">
              <a:solidFill>
                <a:srgbClr val="FFFFFF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687917" y="1484314"/>
            <a:ext cx="10784416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800523" y="6286978"/>
            <a:ext cx="747951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4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74651" y="0"/>
            <a:ext cx="1122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2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-25792" y="6203419"/>
            <a:ext cx="908051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269C802-422D-47A9-94D1-A65438DE723B}" type="slidenum">
              <a:rPr lang="fr-FR" sz="2000">
                <a:solidFill>
                  <a:srgbClr val="808080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 sz="2000" dirty="0">
              <a:solidFill>
                <a:srgbClr val="80808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55751" y="1295401"/>
            <a:ext cx="9886949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Niveau 2</a:t>
            </a:r>
          </a:p>
          <a:p>
            <a:pPr lvl="2"/>
            <a:r>
              <a:rPr lang="fr-FR" dirty="0"/>
              <a:t>Niveau 3</a:t>
            </a:r>
          </a:p>
          <a:p>
            <a:pPr lvl="1"/>
            <a:endParaRPr lang="fr-FR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5486400" y="3138489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fr-FR" sz="2400">
              <a:solidFill>
                <a:srgbClr val="800000"/>
              </a:solidFill>
              <a:latin typeface="BlacklightD" pitchFamily="66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12192000" cy="92233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fr-FR" sz="240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517651" y="0"/>
            <a:ext cx="9971616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modifier le titre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8269" y="6021289"/>
            <a:ext cx="2748337" cy="7213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ransition spd="med">
    <p:cut/>
  </p:transition>
  <p:hf sldNum="0"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n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20000"/>
        </a:spcAft>
        <a:buClr>
          <a:srgbClr val="FC790C"/>
        </a:buClr>
        <a:buFontTx/>
        <a:buBlip>
          <a:blip r:embed="rId3"/>
        </a:buBlip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§"/>
        <a:defRPr sz="2200">
          <a:solidFill>
            <a:srgbClr val="5F5F5F"/>
          </a:solidFill>
          <a:latin typeface="+mn-lt"/>
        </a:defRPr>
      </a:lvl2pPr>
      <a:lvl3pPr marL="1347788" indent="-4333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55000"/>
        <a:buChar char="•"/>
        <a:defRPr sz="1800">
          <a:solidFill>
            <a:srgbClr val="5F5F5F"/>
          </a:solidFill>
          <a:latin typeface="+mn-lt"/>
        </a:defRPr>
      </a:lvl3pPr>
      <a:lvl4pPr marL="1747838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omic Sans MS" pitchFamily="66" charset="0"/>
        </a:defRPr>
      </a:lvl4pPr>
      <a:lvl5pPr marL="2166938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omic Sans MS" pitchFamily="66" charset="0"/>
        </a:defRPr>
      </a:lvl5pPr>
      <a:lvl6pPr marL="2624138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omic Sans MS" pitchFamily="66" charset="0"/>
        </a:defRPr>
      </a:lvl6pPr>
      <a:lvl7pPr marL="3081338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omic Sans MS" pitchFamily="66" charset="0"/>
        </a:defRPr>
      </a:lvl7pPr>
      <a:lvl8pPr marL="3538538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omic Sans MS" pitchFamily="66" charset="0"/>
        </a:defRPr>
      </a:lvl8pPr>
      <a:lvl9pPr marL="3995738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omic Sans MS" pitchFamily="66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74651" y="0"/>
            <a:ext cx="1122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2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-25792" y="6203419"/>
            <a:ext cx="908051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269C802-422D-47A9-94D1-A65438DE723B}" type="slidenum">
              <a:rPr lang="fr-FR" sz="2000">
                <a:solidFill>
                  <a:srgbClr val="808080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 sz="2000" dirty="0">
              <a:solidFill>
                <a:srgbClr val="80808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55751" y="1295401"/>
            <a:ext cx="9886949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Niveau 2</a:t>
            </a:r>
          </a:p>
          <a:p>
            <a:pPr lvl="2"/>
            <a:r>
              <a:rPr lang="fr-FR" dirty="0"/>
              <a:t>Niveau 3</a:t>
            </a:r>
          </a:p>
          <a:p>
            <a:pPr lvl="1"/>
            <a:endParaRPr lang="fr-FR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5486400" y="3138489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fr-FR" sz="2400">
              <a:solidFill>
                <a:srgbClr val="800000"/>
              </a:solidFill>
              <a:latin typeface="BlacklightD" pitchFamily="66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12192000" cy="92233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fr-FR" sz="240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517651" y="0"/>
            <a:ext cx="9971616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modifier le titre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8269" y="6021289"/>
            <a:ext cx="2748337" cy="7213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ransition spd="med">
    <p:cut/>
  </p:transition>
  <p:hf sldNum="0"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n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20000"/>
        </a:spcAft>
        <a:buClr>
          <a:srgbClr val="FC790C"/>
        </a:buClr>
        <a:buFontTx/>
        <a:buBlip>
          <a:blip r:embed="rId3"/>
        </a:buBlip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§"/>
        <a:defRPr sz="2200">
          <a:solidFill>
            <a:srgbClr val="5F5F5F"/>
          </a:solidFill>
          <a:latin typeface="+mn-lt"/>
        </a:defRPr>
      </a:lvl2pPr>
      <a:lvl3pPr marL="1347788" indent="-4333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55000"/>
        <a:buChar char="•"/>
        <a:defRPr sz="1800">
          <a:solidFill>
            <a:srgbClr val="5F5F5F"/>
          </a:solidFill>
          <a:latin typeface="+mn-lt"/>
        </a:defRPr>
      </a:lvl3pPr>
      <a:lvl4pPr marL="1747838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omic Sans MS" pitchFamily="66" charset="0"/>
        </a:defRPr>
      </a:lvl4pPr>
      <a:lvl5pPr marL="2166938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omic Sans MS" pitchFamily="66" charset="0"/>
        </a:defRPr>
      </a:lvl5pPr>
      <a:lvl6pPr marL="2624138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omic Sans MS" pitchFamily="66" charset="0"/>
        </a:defRPr>
      </a:lvl6pPr>
      <a:lvl7pPr marL="3081338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omic Sans MS" pitchFamily="66" charset="0"/>
        </a:defRPr>
      </a:lvl7pPr>
      <a:lvl8pPr marL="3538538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omic Sans MS" pitchFamily="66" charset="0"/>
        </a:defRPr>
      </a:lvl8pPr>
      <a:lvl9pPr marL="3995738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omic Sans MS" pitchFamily="66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74651" y="0"/>
            <a:ext cx="1122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2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-25792" y="6203419"/>
            <a:ext cx="908051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269C802-422D-47A9-94D1-A65438DE723B}" type="slidenum">
              <a:rPr lang="fr-FR" sz="2000">
                <a:solidFill>
                  <a:srgbClr val="808080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 sz="2000" dirty="0">
              <a:solidFill>
                <a:srgbClr val="80808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55751" y="1295401"/>
            <a:ext cx="9886949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Niveau 2</a:t>
            </a:r>
          </a:p>
          <a:p>
            <a:pPr lvl="2"/>
            <a:r>
              <a:rPr lang="fr-FR" dirty="0"/>
              <a:t>Niveau 3</a:t>
            </a:r>
          </a:p>
          <a:p>
            <a:pPr lvl="1"/>
            <a:endParaRPr lang="fr-FR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5486400" y="3138489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fr-FR" sz="2400">
              <a:solidFill>
                <a:srgbClr val="800000"/>
              </a:solidFill>
              <a:latin typeface="BlacklightD" pitchFamily="66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12192000" cy="92233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fr-FR" sz="240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517651" y="0"/>
            <a:ext cx="9971616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modifier le titre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8269" y="6021289"/>
            <a:ext cx="2748337" cy="7213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ransition spd="med">
    <p:cut/>
  </p:transition>
  <p:hf sldNum="0"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n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20000"/>
        </a:spcAft>
        <a:buClr>
          <a:srgbClr val="FC790C"/>
        </a:buClr>
        <a:buFontTx/>
        <a:buBlip>
          <a:blip r:embed="rId3"/>
        </a:buBlip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§"/>
        <a:defRPr sz="2200">
          <a:solidFill>
            <a:srgbClr val="5F5F5F"/>
          </a:solidFill>
          <a:latin typeface="+mn-lt"/>
        </a:defRPr>
      </a:lvl2pPr>
      <a:lvl3pPr marL="1347788" indent="-4333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55000"/>
        <a:buChar char="•"/>
        <a:defRPr sz="1800">
          <a:solidFill>
            <a:srgbClr val="5F5F5F"/>
          </a:solidFill>
          <a:latin typeface="+mn-lt"/>
        </a:defRPr>
      </a:lvl3pPr>
      <a:lvl4pPr marL="1747838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omic Sans MS" pitchFamily="66" charset="0"/>
        </a:defRPr>
      </a:lvl4pPr>
      <a:lvl5pPr marL="2166938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omic Sans MS" pitchFamily="66" charset="0"/>
        </a:defRPr>
      </a:lvl5pPr>
      <a:lvl6pPr marL="2624138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omic Sans MS" pitchFamily="66" charset="0"/>
        </a:defRPr>
      </a:lvl6pPr>
      <a:lvl7pPr marL="3081338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omic Sans MS" pitchFamily="66" charset="0"/>
        </a:defRPr>
      </a:lvl7pPr>
      <a:lvl8pPr marL="3538538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omic Sans MS" pitchFamily="66" charset="0"/>
        </a:defRPr>
      </a:lvl8pPr>
      <a:lvl9pPr marL="3995738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omic Sans MS" pitchFamily="66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74651" y="0"/>
            <a:ext cx="1122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2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-25792" y="6203419"/>
            <a:ext cx="908051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269C802-422D-47A9-94D1-A65438DE723B}" type="slidenum">
              <a:rPr lang="fr-FR" sz="2000">
                <a:solidFill>
                  <a:srgbClr val="808080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 sz="2000" dirty="0">
              <a:solidFill>
                <a:srgbClr val="80808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55751" y="1295401"/>
            <a:ext cx="9886949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Niveau 2</a:t>
            </a:r>
          </a:p>
          <a:p>
            <a:pPr lvl="2"/>
            <a:r>
              <a:rPr lang="fr-FR" dirty="0"/>
              <a:t>Niveau 3</a:t>
            </a:r>
          </a:p>
          <a:p>
            <a:pPr lvl="1"/>
            <a:endParaRPr lang="fr-FR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5486400" y="3138489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fr-FR" sz="2400">
              <a:solidFill>
                <a:srgbClr val="800000"/>
              </a:solidFill>
              <a:latin typeface="BlacklightD" pitchFamily="66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12192000" cy="92233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fr-FR" sz="240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517651" y="0"/>
            <a:ext cx="9971616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modifier le titre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8269" y="6021289"/>
            <a:ext cx="2748337" cy="7213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ransition spd="med">
    <p:cut/>
  </p:transition>
  <p:hf sldNum="0"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n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20000"/>
        </a:spcAft>
        <a:buClr>
          <a:srgbClr val="FC790C"/>
        </a:buClr>
        <a:buFontTx/>
        <a:buBlip>
          <a:blip r:embed="rId3"/>
        </a:buBlip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§"/>
        <a:defRPr sz="2200">
          <a:solidFill>
            <a:srgbClr val="5F5F5F"/>
          </a:solidFill>
          <a:latin typeface="+mn-lt"/>
        </a:defRPr>
      </a:lvl2pPr>
      <a:lvl3pPr marL="1347788" indent="-4333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55000"/>
        <a:buChar char="•"/>
        <a:defRPr sz="1800">
          <a:solidFill>
            <a:srgbClr val="5F5F5F"/>
          </a:solidFill>
          <a:latin typeface="+mn-lt"/>
        </a:defRPr>
      </a:lvl3pPr>
      <a:lvl4pPr marL="1747838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omic Sans MS" pitchFamily="66" charset="0"/>
        </a:defRPr>
      </a:lvl4pPr>
      <a:lvl5pPr marL="2166938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omic Sans MS" pitchFamily="66" charset="0"/>
        </a:defRPr>
      </a:lvl5pPr>
      <a:lvl6pPr marL="2624138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omic Sans MS" pitchFamily="66" charset="0"/>
        </a:defRPr>
      </a:lvl6pPr>
      <a:lvl7pPr marL="3081338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omic Sans MS" pitchFamily="66" charset="0"/>
        </a:defRPr>
      </a:lvl7pPr>
      <a:lvl8pPr marL="3538538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omic Sans MS" pitchFamily="66" charset="0"/>
        </a:defRPr>
      </a:lvl8pPr>
      <a:lvl9pPr marL="3995738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omic Sans MS" pitchFamily="66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74651" y="0"/>
            <a:ext cx="1122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 sz="2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-25792" y="6203419"/>
            <a:ext cx="908051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269C802-422D-47A9-94D1-A65438DE723B}" type="slidenum">
              <a:rPr lang="fr-FR" sz="2000">
                <a:solidFill>
                  <a:srgbClr val="808080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 sz="2000" dirty="0">
              <a:solidFill>
                <a:srgbClr val="80808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55751" y="1295401"/>
            <a:ext cx="9886949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Niveau 2</a:t>
            </a:r>
          </a:p>
          <a:p>
            <a:pPr lvl="2"/>
            <a:r>
              <a:rPr lang="fr-FR" dirty="0"/>
              <a:t>Niveau 3</a:t>
            </a:r>
          </a:p>
          <a:p>
            <a:pPr lvl="1"/>
            <a:endParaRPr lang="fr-FR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5486400" y="3138489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fr-FR" sz="2400">
              <a:solidFill>
                <a:srgbClr val="800000"/>
              </a:solidFill>
              <a:latin typeface="BlacklightD" pitchFamily="66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12192000" cy="92233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fr-FR" sz="240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517651" y="0"/>
            <a:ext cx="9971616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modifier le titre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8269" y="6021289"/>
            <a:ext cx="2748337" cy="7213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transition spd="med">
    <p:cut/>
  </p:transition>
  <p:hf sldNum="0"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n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20000"/>
        </a:spcAft>
        <a:buClr>
          <a:srgbClr val="FC790C"/>
        </a:buClr>
        <a:buFontTx/>
        <a:buBlip>
          <a:blip r:embed="rId3"/>
        </a:buBlip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§"/>
        <a:defRPr sz="2200">
          <a:solidFill>
            <a:srgbClr val="5F5F5F"/>
          </a:solidFill>
          <a:latin typeface="+mn-lt"/>
        </a:defRPr>
      </a:lvl2pPr>
      <a:lvl3pPr marL="1347788" indent="-4333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55000"/>
        <a:buChar char="•"/>
        <a:defRPr sz="1800">
          <a:solidFill>
            <a:srgbClr val="5F5F5F"/>
          </a:solidFill>
          <a:latin typeface="+mn-lt"/>
        </a:defRPr>
      </a:lvl3pPr>
      <a:lvl4pPr marL="1747838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omic Sans MS" pitchFamily="66" charset="0"/>
        </a:defRPr>
      </a:lvl4pPr>
      <a:lvl5pPr marL="2166938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omic Sans MS" pitchFamily="66" charset="0"/>
        </a:defRPr>
      </a:lvl5pPr>
      <a:lvl6pPr marL="2624138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omic Sans MS" pitchFamily="66" charset="0"/>
        </a:defRPr>
      </a:lvl6pPr>
      <a:lvl7pPr marL="3081338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omic Sans MS" pitchFamily="66" charset="0"/>
        </a:defRPr>
      </a:lvl7pPr>
      <a:lvl8pPr marL="3538538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omic Sans MS" pitchFamily="66" charset="0"/>
        </a:defRPr>
      </a:lvl8pPr>
      <a:lvl9pPr marL="3995738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omic Sans MS" pitchFamily="66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2637" y="5657717"/>
            <a:ext cx="1961456" cy="98072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4886750"/>
            <a:ext cx="3363243" cy="1910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rot="19560000">
            <a:off x="1786124" y="1903443"/>
            <a:ext cx="7531497" cy="1204306"/>
          </a:xfrm>
        </p:spPr>
        <p:txBody>
          <a:bodyPr/>
          <a:lstStyle/>
          <a:p>
            <a:r>
              <a:rPr lang="fr-FR" sz="4000" dirty="0"/>
              <a:t>Mission impossible !</a:t>
            </a: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 rot="19560000">
            <a:off x="2313010" y="2643966"/>
            <a:ext cx="8681508" cy="329259"/>
          </a:xfrm>
        </p:spPr>
        <p:txBody>
          <a:bodyPr/>
          <a:lstStyle/>
          <a:p>
            <a:r>
              <a:rPr lang="fr-FR" dirty="0"/>
              <a:t>Les graphiques d’influence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38" y="6859"/>
            <a:ext cx="4292331" cy="10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55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Mission impossible : les graphiques d’influence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4294967295"/>
          </p:nvPr>
        </p:nvSpPr>
        <p:spPr>
          <a:xfrm>
            <a:off x="510722" y="1137001"/>
            <a:ext cx="10985877" cy="3511153"/>
          </a:xfrm>
          <a:prstGeom prst="rect">
            <a:avLst/>
          </a:prstGeom>
        </p:spPr>
        <p:txBody>
          <a:bodyPr/>
          <a:lstStyle/>
          <a:p>
            <a:r>
              <a:rPr lang="fr-FR" sz="2000" dirty="0"/>
              <a:t>Contexte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Jim Phelps a contacté les 24h du code pour une mission de la plus haute importance : son équipe a récupéré une base de données des réseaux d’influence des terroristes du </a:t>
            </a:r>
            <a:r>
              <a:rPr lang="fr-FR" b="1" dirty="0">
                <a:solidFill>
                  <a:srgbClr val="C00000"/>
                </a:solidFill>
              </a:rPr>
              <a:t>GIA</a:t>
            </a:r>
            <a:r>
              <a:rPr lang="fr-FR" dirty="0"/>
              <a:t> (</a:t>
            </a:r>
            <a:r>
              <a:rPr lang="fr-FR" b="1" dirty="0">
                <a:solidFill>
                  <a:srgbClr val="C00000"/>
                </a:solidFill>
              </a:rPr>
              <a:t>G</a:t>
            </a:r>
            <a:r>
              <a:rPr lang="fr-FR" dirty="0"/>
              <a:t>roupement des </a:t>
            </a:r>
            <a:r>
              <a:rPr lang="fr-FR" b="1" dirty="0">
                <a:solidFill>
                  <a:srgbClr val="C00000"/>
                </a:solidFill>
              </a:rPr>
              <a:t>I</a:t>
            </a:r>
            <a:r>
              <a:rPr lang="fr-FR" dirty="0"/>
              <a:t>nformaticiens de l’</a:t>
            </a:r>
            <a:r>
              <a:rPr lang="fr-FR" b="1" dirty="0">
                <a:solidFill>
                  <a:srgbClr val="C00000"/>
                </a:solidFill>
              </a:rPr>
              <a:t>A</a:t>
            </a:r>
            <a:r>
              <a:rPr lang="fr-FR" dirty="0"/>
              <a:t>pocalypse)</a:t>
            </a:r>
          </a:p>
          <a:p>
            <a:pPr lvl="1"/>
            <a:r>
              <a:rPr lang="fr-FR" dirty="0"/>
              <a:t>Notre mission si toute fois nous l’acceptons est de faire parler ces données</a:t>
            </a:r>
          </a:p>
          <a:p>
            <a:pPr lvl="1"/>
            <a:endParaRPr lang="fr-FR" dirty="0"/>
          </a:p>
          <a:p>
            <a:r>
              <a:rPr lang="fr-FR" sz="2000" dirty="0"/>
              <a:t>Objectifs</a:t>
            </a:r>
            <a:r>
              <a:rPr lang="fr-FR" dirty="0"/>
              <a:t> : </a:t>
            </a:r>
          </a:p>
          <a:p>
            <a:pPr lvl="1"/>
            <a:r>
              <a:rPr lang="fr-FR" b="1" dirty="0">
                <a:solidFill>
                  <a:srgbClr val="C00000"/>
                </a:solidFill>
              </a:rPr>
              <a:t>Analyser les données récupérées</a:t>
            </a:r>
          </a:p>
          <a:p>
            <a:pPr lvl="1"/>
            <a:r>
              <a:rPr lang="fr-FR" b="1" dirty="0">
                <a:solidFill>
                  <a:srgbClr val="C00000"/>
                </a:solidFill>
              </a:rPr>
              <a:t>Transformer les données au format Graphe pour leur donner du sens</a:t>
            </a:r>
          </a:p>
          <a:p>
            <a:pPr lvl="1"/>
            <a:r>
              <a:rPr lang="fr-FR" b="1" dirty="0">
                <a:solidFill>
                  <a:srgbClr val="C00000"/>
                </a:solidFill>
              </a:rPr>
              <a:t>Trouver les leader de ce groupe et les moyens de le détruire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754DDD-1BDB-43DE-B7AA-7B5581AB1D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4614221"/>
            <a:ext cx="2175917" cy="13260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4B17117-B926-44F9-9FBD-2611F0C24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048" y="4310869"/>
            <a:ext cx="2362200" cy="1933575"/>
          </a:xfrm>
          <a:prstGeom prst="rect">
            <a:avLst/>
          </a:prstGeom>
        </p:spPr>
      </p:pic>
      <p:sp>
        <p:nvSpPr>
          <p:cNvPr id="8" name="Flèche : droite rayée 7">
            <a:extLst>
              <a:ext uri="{FF2B5EF4-FFF2-40B4-BE49-F238E27FC236}">
                <a16:creationId xmlns:a16="http://schemas.microsoft.com/office/drawing/2014/main" id="{7C858675-D737-4426-A503-7182595F7DD8}"/>
              </a:ext>
            </a:extLst>
          </p:cNvPr>
          <p:cNvSpPr/>
          <p:nvPr/>
        </p:nvSpPr>
        <p:spPr>
          <a:xfrm>
            <a:off x="2850961" y="5013176"/>
            <a:ext cx="652752" cy="432048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9" name="Image 8" descr="Une image contenant pluie, nature&#10;&#10;Description générée automatiquement">
            <a:extLst>
              <a:ext uri="{FF2B5EF4-FFF2-40B4-BE49-F238E27FC236}">
                <a16:creationId xmlns:a16="http://schemas.microsoft.com/office/drawing/2014/main" id="{43C8CCA7-9A45-4E08-94E1-59BF2ED6D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236" y="3463682"/>
            <a:ext cx="4712956" cy="3511153"/>
          </a:xfrm>
          <a:prstGeom prst="rect">
            <a:avLst/>
          </a:prstGeom>
        </p:spPr>
      </p:pic>
      <p:sp>
        <p:nvSpPr>
          <p:cNvPr id="10" name="Flèche : droite rayée 9">
            <a:extLst>
              <a:ext uri="{FF2B5EF4-FFF2-40B4-BE49-F238E27FC236}">
                <a16:creationId xmlns:a16="http://schemas.microsoft.com/office/drawing/2014/main" id="{07E46824-79AF-4C2D-854C-1FFCB2189E48}"/>
              </a:ext>
            </a:extLst>
          </p:cNvPr>
          <p:cNvSpPr/>
          <p:nvPr/>
        </p:nvSpPr>
        <p:spPr>
          <a:xfrm>
            <a:off x="6744072" y="4990022"/>
            <a:ext cx="652752" cy="432048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00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3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4294967295"/>
          </p:nvPr>
        </p:nvSpPr>
        <p:spPr>
          <a:xfrm>
            <a:off x="5906198" y="1320347"/>
            <a:ext cx="5990838" cy="8196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/>
            <a:r>
              <a:rPr lang="fr-FR" dirty="0"/>
              <a:t>Etape 0 : Constituer l’équipe (CCI Le Mans – France)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fr-FR" dirty="0"/>
              <a:t> Jim Phelps compte sur NOUS !</a:t>
            </a:r>
          </a:p>
        </p:txBody>
      </p:sp>
      <p:pic>
        <p:nvPicPr>
          <p:cNvPr id="10" name="Image 9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879A7448-1207-4DC8-82D6-F5434D3AAC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9" r="31327" b="23464"/>
          <a:stretch/>
        </p:blipFill>
        <p:spPr>
          <a:xfrm>
            <a:off x="0" y="1266881"/>
            <a:ext cx="5818246" cy="5118248"/>
          </a:xfrm>
          <a:prstGeom prst="rect">
            <a:avLst/>
          </a:prstGeom>
        </p:spPr>
      </p:pic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C4BF25D5-44CA-4AF4-A665-EC8C996FA286}"/>
              </a:ext>
            </a:extLst>
          </p:cNvPr>
          <p:cNvSpPr/>
          <p:nvPr/>
        </p:nvSpPr>
        <p:spPr>
          <a:xfrm>
            <a:off x="2833312" y="2741091"/>
            <a:ext cx="269260" cy="1084914"/>
          </a:xfrm>
          <a:custGeom>
            <a:avLst/>
            <a:gdLst>
              <a:gd name="connsiteX0" fmla="*/ 293253 w 293253"/>
              <a:gd name="connsiteY0" fmla="*/ 0 h 1123950"/>
              <a:gd name="connsiteX1" fmla="*/ 1153 w 293253"/>
              <a:gd name="connsiteY1" fmla="*/ 793750 h 1123950"/>
              <a:gd name="connsiteX2" fmla="*/ 210703 w 293253"/>
              <a:gd name="connsiteY2" fmla="*/ 112395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253" h="1123950">
                <a:moveTo>
                  <a:pt x="293253" y="0"/>
                </a:moveTo>
                <a:cubicBezTo>
                  <a:pt x="154082" y="303212"/>
                  <a:pt x="14911" y="606425"/>
                  <a:pt x="1153" y="793750"/>
                </a:cubicBezTo>
                <a:cubicBezTo>
                  <a:pt x="-12605" y="981075"/>
                  <a:pt x="99049" y="1052512"/>
                  <a:pt x="210703" y="1123950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97040282-EF63-464B-9851-43FE470292A1}"/>
              </a:ext>
            </a:extLst>
          </p:cNvPr>
          <p:cNvSpPr/>
          <p:nvPr/>
        </p:nvSpPr>
        <p:spPr>
          <a:xfrm flipH="1">
            <a:off x="685223" y="3100368"/>
            <a:ext cx="2315947" cy="948271"/>
          </a:xfrm>
          <a:custGeom>
            <a:avLst/>
            <a:gdLst>
              <a:gd name="connsiteX0" fmla="*/ 293253 w 293253"/>
              <a:gd name="connsiteY0" fmla="*/ 0 h 1123950"/>
              <a:gd name="connsiteX1" fmla="*/ 1153 w 293253"/>
              <a:gd name="connsiteY1" fmla="*/ 793750 h 1123950"/>
              <a:gd name="connsiteX2" fmla="*/ 210703 w 293253"/>
              <a:gd name="connsiteY2" fmla="*/ 1123950 h 1123950"/>
              <a:gd name="connsiteX0" fmla="*/ 135091 w 135091"/>
              <a:gd name="connsiteY0" fmla="*/ 0 h 1123950"/>
              <a:gd name="connsiteX1" fmla="*/ 53534 w 135091"/>
              <a:gd name="connsiteY1" fmla="*/ 793749 h 1123950"/>
              <a:gd name="connsiteX2" fmla="*/ 52541 w 135091"/>
              <a:gd name="connsiteY2" fmla="*/ 1123950 h 1123950"/>
              <a:gd name="connsiteX0" fmla="*/ 321730 w 321730"/>
              <a:gd name="connsiteY0" fmla="*/ 0 h 1104393"/>
              <a:gd name="connsiteX1" fmla="*/ 240173 w 321730"/>
              <a:gd name="connsiteY1" fmla="*/ 793749 h 1104393"/>
              <a:gd name="connsiteX2" fmla="*/ 26349 w 321730"/>
              <a:gd name="connsiteY2" fmla="*/ 1104393 h 1104393"/>
              <a:gd name="connsiteX0" fmla="*/ 323582 w 323582"/>
              <a:gd name="connsiteY0" fmla="*/ 0 h 1104393"/>
              <a:gd name="connsiteX1" fmla="*/ 218377 w 323582"/>
              <a:gd name="connsiteY1" fmla="*/ 500400 h 1104393"/>
              <a:gd name="connsiteX2" fmla="*/ 28201 w 323582"/>
              <a:gd name="connsiteY2" fmla="*/ 1104393 h 1104393"/>
              <a:gd name="connsiteX0" fmla="*/ 329765 w 329765"/>
              <a:gd name="connsiteY0" fmla="*/ 0 h 1251068"/>
              <a:gd name="connsiteX1" fmla="*/ 218457 w 329765"/>
              <a:gd name="connsiteY1" fmla="*/ 647075 h 1251068"/>
              <a:gd name="connsiteX2" fmla="*/ 28281 w 329765"/>
              <a:gd name="connsiteY2" fmla="*/ 1251068 h 1251068"/>
              <a:gd name="connsiteX0" fmla="*/ 331183 w 331183"/>
              <a:gd name="connsiteY0" fmla="*/ 0 h 1280403"/>
              <a:gd name="connsiteX1" fmla="*/ 219875 w 331183"/>
              <a:gd name="connsiteY1" fmla="*/ 647075 h 1280403"/>
              <a:gd name="connsiteX2" fmla="*/ 28173 w 331183"/>
              <a:gd name="connsiteY2" fmla="*/ 1280403 h 1280403"/>
              <a:gd name="connsiteX0" fmla="*/ 303010 w 303010"/>
              <a:gd name="connsiteY0" fmla="*/ 0 h 1335891"/>
              <a:gd name="connsiteX1" fmla="*/ 191702 w 303010"/>
              <a:gd name="connsiteY1" fmla="*/ 647075 h 1335891"/>
              <a:gd name="connsiteX2" fmla="*/ 0 w 303010"/>
              <a:gd name="connsiteY2" fmla="*/ 1280403 h 1335891"/>
              <a:gd name="connsiteX0" fmla="*/ 303010 w 303010"/>
              <a:gd name="connsiteY0" fmla="*/ 0 h 1362269"/>
              <a:gd name="connsiteX1" fmla="*/ 205433 w 303010"/>
              <a:gd name="connsiteY1" fmla="*/ 930646 h 1362269"/>
              <a:gd name="connsiteX2" fmla="*/ 0 w 303010"/>
              <a:gd name="connsiteY2" fmla="*/ 1280403 h 1362269"/>
              <a:gd name="connsiteX0" fmla="*/ 303010 w 303010"/>
              <a:gd name="connsiteY0" fmla="*/ 0 h 1391113"/>
              <a:gd name="connsiteX1" fmla="*/ 205433 w 303010"/>
              <a:gd name="connsiteY1" fmla="*/ 930646 h 1391113"/>
              <a:gd name="connsiteX2" fmla="*/ 0 w 303010"/>
              <a:gd name="connsiteY2" fmla="*/ 1280403 h 1391113"/>
              <a:gd name="connsiteX0" fmla="*/ 303010 w 303010"/>
              <a:gd name="connsiteY0" fmla="*/ 0 h 1391113"/>
              <a:gd name="connsiteX1" fmla="*/ 205433 w 303010"/>
              <a:gd name="connsiteY1" fmla="*/ 930646 h 1391113"/>
              <a:gd name="connsiteX2" fmla="*/ 0 w 303010"/>
              <a:gd name="connsiteY2" fmla="*/ 1280403 h 1391113"/>
              <a:gd name="connsiteX0" fmla="*/ 303010 w 303010"/>
              <a:gd name="connsiteY0" fmla="*/ 121663 h 1512776"/>
              <a:gd name="connsiteX1" fmla="*/ 205433 w 303010"/>
              <a:gd name="connsiteY1" fmla="*/ 1052309 h 1512776"/>
              <a:gd name="connsiteX2" fmla="*/ 0 w 303010"/>
              <a:gd name="connsiteY2" fmla="*/ 1402066 h 1512776"/>
              <a:gd name="connsiteX0" fmla="*/ 303010 w 303010"/>
              <a:gd name="connsiteY0" fmla="*/ 121663 h 1512776"/>
              <a:gd name="connsiteX1" fmla="*/ 145793 w 303010"/>
              <a:gd name="connsiteY1" fmla="*/ 1052309 h 1512776"/>
              <a:gd name="connsiteX2" fmla="*/ 0 w 303010"/>
              <a:gd name="connsiteY2" fmla="*/ 1402066 h 15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0" h="1512776">
                <a:moveTo>
                  <a:pt x="303010" y="121663"/>
                </a:moveTo>
                <a:cubicBezTo>
                  <a:pt x="186724" y="-344945"/>
                  <a:pt x="184852" y="653121"/>
                  <a:pt x="145793" y="1052309"/>
                </a:cubicBezTo>
                <a:cubicBezTo>
                  <a:pt x="106734" y="1451497"/>
                  <a:pt x="137793" y="1653312"/>
                  <a:pt x="0" y="1402066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7CD604D5-4D79-4091-A23D-0D66CBE7917B}"/>
              </a:ext>
            </a:extLst>
          </p:cNvPr>
          <p:cNvSpPr/>
          <p:nvPr/>
        </p:nvSpPr>
        <p:spPr>
          <a:xfrm flipH="1">
            <a:off x="61955" y="3182760"/>
            <a:ext cx="1148734" cy="2883840"/>
          </a:xfrm>
          <a:custGeom>
            <a:avLst/>
            <a:gdLst>
              <a:gd name="connsiteX0" fmla="*/ 293253 w 293253"/>
              <a:gd name="connsiteY0" fmla="*/ 0 h 1123950"/>
              <a:gd name="connsiteX1" fmla="*/ 1153 w 293253"/>
              <a:gd name="connsiteY1" fmla="*/ 793750 h 1123950"/>
              <a:gd name="connsiteX2" fmla="*/ 210703 w 293253"/>
              <a:gd name="connsiteY2" fmla="*/ 1123950 h 1123950"/>
              <a:gd name="connsiteX0" fmla="*/ 135091 w 135091"/>
              <a:gd name="connsiteY0" fmla="*/ 0 h 1123950"/>
              <a:gd name="connsiteX1" fmla="*/ 53534 w 135091"/>
              <a:gd name="connsiteY1" fmla="*/ 793749 h 1123950"/>
              <a:gd name="connsiteX2" fmla="*/ 52541 w 135091"/>
              <a:gd name="connsiteY2" fmla="*/ 1123950 h 1123950"/>
              <a:gd name="connsiteX0" fmla="*/ 321730 w 321730"/>
              <a:gd name="connsiteY0" fmla="*/ 0 h 1104393"/>
              <a:gd name="connsiteX1" fmla="*/ 240173 w 321730"/>
              <a:gd name="connsiteY1" fmla="*/ 793749 h 1104393"/>
              <a:gd name="connsiteX2" fmla="*/ 26349 w 321730"/>
              <a:gd name="connsiteY2" fmla="*/ 1104393 h 1104393"/>
              <a:gd name="connsiteX0" fmla="*/ 323582 w 323582"/>
              <a:gd name="connsiteY0" fmla="*/ 0 h 1104393"/>
              <a:gd name="connsiteX1" fmla="*/ 218377 w 323582"/>
              <a:gd name="connsiteY1" fmla="*/ 500400 h 1104393"/>
              <a:gd name="connsiteX2" fmla="*/ 28201 w 323582"/>
              <a:gd name="connsiteY2" fmla="*/ 1104393 h 1104393"/>
              <a:gd name="connsiteX0" fmla="*/ 329765 w 329765"/>
              <a:gd name="connsiteY0" fmla="*/ 0 h 1251068"/>
              <a:gd name="connsiteX1" fmla="*/ 218457 w 329765"/>
              <a:gd name="connsiteY1" fmla="*/ 647075 h 1251068"/>
              <a:gd name="connsiteX2" fmla="*/ 28281 w 329765"/>
              <a:gd name="connsiteY2" fmla="*/ 1251068 h 1251068"/>
              <a:gd name="connsiteX0" fmla="*/ 331183 w 331183"/>
              <a:gd name="connsiteY0" fmla="*/ 0 h 1280403"/>
              <a:gd name="connsiteX1" fmla="*/ 219875 w 331183"/>
              <a:gd name="connsiteY1" fmla="*/ 647075 h 1280403"/>
              <a:gd name="connsiteX2" fmla="*/ 28173 w 331183"/>
              <a:gd name="connsiteY2" fmla="*/ 1280403 h 1280403"/>
              <a:gd name="connsiteX0" fmla="*/ 303010 w 303010"/>
              <a:gd name="connsiteY0" fmla="*/ 0 h 1335891"/>
              <a:gd name="connsiteX1" fmla="*/ 191702 w 303010"/>
              <a:gd name="connsiteY1" fmla="*/ 647075 h 1335891"/>
              <a:gd name="connsiteX2" fmla="*/ 0 w 303010"/>
              <a:gd name="connsiteY2" fmla="*/ 1280403 h 1335891"/>
              <a:gd name="connsiteX0" fmla="*/ 303010 w 303010"/>
              <a:gd name="connsiteY0" fmla="*/ 0 h 1362269"/>
              <a:gd name="connsiteX1" fmla="*/ 205433 w 303010"/>
              <a:gd name="connsiteY1" fmla="*/ 930646 h 1362269"/>
              <a:gd name="connsiteX2" fmla="*/ 0 w 303010"/>
              <a:gd name="connsiteY2" fmla="*/ 1280403 h 1362269"/>
              <a:gd name="connsiteX0" fmla="*/ 303010 w 303010"/>
              <a:gd name="connsiteY0" fmla="*/ 0 h 1391113"/>
              <a:gd name="connsiteX1" fmla="*/ 205433 w 303010"/>
              <a:gd name="connsiteY1" fmla="*/ 930646 h 1391113"/>
              <a:gd name="connsiteX2" fmla="*/ 0 w 303010"/>
              <a:gd name="connsiteY2" fmla="*/ 1280403 h 1391113"/>
              <a:gd name="connsiteX0" fmla="*/ 303010 w 303010"/>
              <a:gd name="connsiteY0" fmla="*/ 0 h 1391113"/>
              <a:gd name="connsiteX1" fmla="*/ 205433 w 303010"/>
              <a:gd name="connsiteY1" fmla="*/ 930646 h 1391113"/>
              <a:gd name="connsiteX2" fmla="*/ 0 w 303010"/>
              <a:gd name="connsiteY2" fmla="*/ 1280403 h 1391113"/>
              <a:gd name="connsiteX0" fmla="*/ 324369 w 324369"/>
              <a:gd name="connsiteY0" fmla="*/ 949052 h 1916747"/>
              <a:gd name="connsiteX1" fmla="*/ 226792 w 324369"/>
              <a:gd name="connsiteY1" fmla="*/ 1879698 h 1916747"/>
              <a:gd name="connsiteX2" fmla="*/ 0 w 324369"/>
              <a:gd name="connsiteY2" fmla="*/ 0 h 1916747"/>
              <a:gd name="connsiteX0" fmla="*/ 324369 w 324369"/>
              <a:gd name="connsiteY0" fmla="*/ 1061110 h 2028806"/>
              <a:gd name="connsiteX1" fmla="*/ 226792 w 324369"/>
              <a:gd name="connsiteY1" fmla="*/ 1991756 h 2028806"/>
              <a:gd name="connsiteX2" fmla="*/ 0 w 324369"/>
              <a:gd name="connsiteY2" fmla="*/ 112058 h 2028806"/>
              <a:gd name="connsiteX0" fmla="*/ 324369 w 324369"/>
              <a:gd name="connsiteY0" fmla="*/ 1718349 h 1865133"/>
              <a:gd name="connsiteX1" fmla="*/ 216875 w 324369"/>
              <a:gd name="connsiteY1" fmla="*/ 47966 h 1865133"/>
              <a:gd name="connsiteX2" fmla="*/ 0 w 324369"/>
              <a:gd name="connsiteY2" fmla="*/ 769297 h 1865133"/>
              <a:gd name="connsiteX0" fmla="*/ 347254 w 347254"/>
              <a:gd name="connsiteY0" fmla="*/ 1479303 h 1636881"/>
              <a:gd name="connsiteX1" fmla="*/ 216875 w 347254"/>
              <a:gd name="connsiteY1" fmla="*/ 33821 h 1636881"/>
              <a:gd name="connsiteX2" fmla="*/ 0 w 347254"/>
              <a:gd name="connsiteY2" fmla="*/ 755152 h 1636881"/>
              <a:gd name="connsiteX0" fmla="*/ 347254 w 347254"/>
              <a:gd name="connsiteY0" fmla="*/ 1479301 h 1479301"/>
              <a:gd name="connsiteX1" fmla="*/ 216875 w 347254"/>
              <a:gd name="connsiteY1" fmla="*/ 33819 h 1479301"/>
              <a:gd name="connsiteX2" fmla="*/ 0 w 347254"/>
              <a:gd name="connsiteY2" fmla="*/ 755150 h 1479301"/>
              <a:gd name="connsiteX0" fmla="*/ 131294 w 131294"/>
              <a:gd name="connsiteY0" fmla="*/ 1698778 h 6317140"/>
              <a:gd name="connsiteX1" fmla="*/ 915 w 131294"/>
              <a:gd name="connsiteY1" fmla="*/ 253296 h 6317140"/>
              <a:gd name="connsiteX2" fmla="*/ 69063 w 131294"/>
              <a:gd name="connsiteY2" fmla="*/ 6317141 h 6317140"/>
              <a:gd name="connsiteX0" fmla="*/ 62231 w 137703"/>
              <a:gd name="connsiteY0" fmla="*/ 277959 h 4896323"/>
              <a:gd name="connsiteX1" fmla="*/ 137124 w 137703"/>
              <a:gd name="connsiteY1" fmla="*/ 2352668 h 4896323"/>
              <a:gd name="connsiteX2" fmla="*/ 0 w 137703"/>
              <a:gd name="connsiteY2" fmla="*/ 4896322 h 4896323"/>
              <a:gd name="connsiteX0" fmla="*/ 62231 w 138716"/>
              <a:gd name="connsiteY0" fmla="*/ 0 h 4618363"/>
              <a:gd name="connsiteX1" fmla="*/ 137124 w 138716"/>
              <a:gd name="connsiteY1" fmla="*/ 2074709 h 4618363"/>
              <a:gd name="connsiteX2" fmla="*/ 0 w 138716"/>
              <a:gd name="connsiteY2" fmla="*/ 4618363 h 4618363"/>
              <a:gd name="connsiteX0" fmla="*/ 73327 w 150296"/>
              <a:gd name="connsiteY0" fmla="*/ 0 h 4600584"/>
              <a:gd name="connsiteX1" fmla="*/ 148220 w 150296"/>
              <a:gd name="connsiteY1" fmla="*/ 2074709 h 4600584"/>
              <a:gd name="connsiteX2" fmla="*/ 0 w 150296"/>
              <a:gd name="connsiteY2" fmla="*/ 4600584 h 4600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296" h="4600584">
                <a:moveTo>
                  <a:pt x="73327" y="0"/>
                </a:moveTo>
                <a:cubicBezTo>
                  <a:pt x="116543" y="985918"/>
                  <a:pt x="160441" y="1307945"/>
                  <a:pt x="148220" y="2074709"/>
                </a:cubicBezTo>
                <a:cubicBezTo>
                  <a:pt x="135999" y="2841473"/>
                  <a:pt x="2771" y="3952225"/>
                  <a:pt x="0" y="4600584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47F77679-F39C-43B7-81E1-35FD2F70BD85}"/>
              </a:ext>
            </a:extLst>
          </p:cNvPr>
          <p:cNvSpPr/>
          <p:nvPr/>
        </p:nvSpPr>
        <p:spPr>
          <a:xfrm flipH="1">
            <a:off x="3291435" y="2759827"/>
            <a:ext cx="2111883" cy="552003"/>
          </a:xfrm>
          <a:custGeom>
            <a:avLst/>
            <a:gdLst>
              <a:gd name="connsiteX0" fmla="*/ 293253 w 293253"/>
              <a:gd name="connsiteY0" fmla="*/ 0 h 1123950"/>
              <a:gd name="connsiteX1" fmla="*/ 1153 w 293253"/>
              <a:gd name="connsiteY1" fmla="*/ 793750 h 1123950"/>
              <a:gd name="connsiteX2" fmla="*/ 210703 w 293253"/>
              <a:gd name="connsiteY2" fmla="*/ 1123950 h 1123950"/>
              <a:gd name="connsiteX0" fmla="*/ 135091 w 135091"/>
              <a:gd name="connsiteY0" fmla="*/ 0 h 1123950"/>
              <a:gd name="connsiteX1" fmla="*/ 53534 w 135091"/>
              <a:gd name="connsiteY1" fmla="*/ 793749 h 1123950"/>
              <a:gd name="connsiteX2" fmla="*/ 52541 w 135091"/>
              <a:gd name="connsiteY2" fmla="*/ 1123950 h 1123950"/>
              <a:gd name="connsiteX0" fmla="*/ 321730 w 321730"/>
              <a:gd name="connsiteY0" fmla="*/ 0 h 1104393"/>
              <a:gd name="connsiteX1" fmla="*/ 240173 w 321730"/>
              <a:gd name="connsiteY1" fmla="*/ 793749 h 1104393"/>
              <a:gd name="connsiteX2" fmla="*/ 26349 w 321730"/>
              <a:gd name="connsiteY2" fmla="*/ 1104393 h 1104393"/>
              <a:gd name="connsiteX0" fmla="*/ 323582 w 323582"/>
              <a:gd name="connsiteY0" fmla="*/ 0 h 1104393"/>
              <a:gd name="connsiteX1" fmla="*/ 218377 w 323582"/>
              <a:gd name="connsiteY1" fmla="*/ 500400 h 1104393"/>
              <a:gd name="connsiteX2" fmla="*/ 28201 w 323582"/>
              <a:gd name="connsiteY2" fmla="*/ 1104393 h 1104393"/>
              <a:gd name="connsiteX0" fmla="*/ 329765 w 329765"/>
              <a:gd name="connsiteY0" fmla="*/ 0 h 1251068"/>
              <a:gd name="connsiteX1" fmla="*/ 218457 w 329765"/>
              <a:gd name="connsiteY1" fmla="*/ 647075 h 1251068"/>
              <a:gd name="connsiteX2" fmla="*/ 28281 w 329765"/>
              <a:gd name="connsiteY2" fmla="*/ 1251068 h 1251068"/>
              <a:gd name="connsiteX0" fmla="*/ 331183 w 331183"/>
              <a:gd name="connsiteY0" fmla="*/ 0 h 1280403"/>
              <a:gd name="connsiteX1" fmla="*/ 219875 w 331183"/>
              <a:gd name="connsiteY1" fmla="*/ 647075 h 1280403"/>
              <a:gd name="connsiteX2" fmla="*/ 28173 w 331183"/>
              <a:gd name="connsiteY2" fmla="*/ 1280403 h 1280403"/>
              <a:gd name="connsiteX0" fmla="*/ 303010 w 303010"/>
              <a:gd name="connsiteY0" fmla="*/ 0 h 1335891"/>
              <a:gd name="connsiteX1" fmla="*/ 191702 w 303010"/>
              <a:gd name="connsiteY1" fmla="*/ 647075 h 1335891"/>
              <a:gd name="connsiteX2" fmla="*/ 0 w 303010"/>
              <a:gd name="connsiteY2" fmla="*/ 1280403 h 1335891"/>
              <a:gd name="connsiteX0" fmla="*/ 303010 w 303010"/>
              <a:gd name="connsiteY0" fmla="*/ 0 h 1362269"/>
              <a:gd name="connsiteX1" fmla="*/ 205433 w 303010"/>
              <a:gd name="connsiteY1" fmla="*/ 930646 h 1362269"/>
              <a:gd name="connsiteX2" fmla="*/ 0 w 303010"/>
              <a:gd name="connsiteY2" fmla="*/ 1280403 h 1362269"/>
              <a:gd name="connsiteX0" fmla="*/ 303010 w 303010"/>
              <a:gd name="connsiteY0" fmla="*/ 0 h 1391113"/>
              <a:gd name="connsiteX1" fmla="*/ 205433 w 303010"/>
              <a:gd name="connsiteY1" fmla="*/ 930646 h 1391113"/>
              <a:gd name="connsiteX2" fmla="*/ 0 w 303010"/>
              <a:gd name="connsiteY2" fmla="*/ 1280403 h 1391113"/>
              <a:gd name="connsiteX0" fmla="*/ 303010 w 303010"/>
              <a:gd name="connsiteY0" fmla="*/ 0 h 1391113"/>
              <a:gd name="connsiteX1" fmla="*/ 205433 w 303010"/>
              <a:gd name="connsiteY1" fmla="*/ 930646 h 1391113"/>
              <a:gd name="connsiteX2" fmla="*/ 0 w 303010"/>
              <a:gd name="connsiteY2" fmla="*/ 1280403 h 1391113"/>
              <a:gd name="connsiteX0" fmla="*/ 324369 w 324369"/>
              <a:gd name="connsiteY0" fmla="*/ 949052 h 1916747"/>
              <a:gd name="connsiteX1" fmla="*/ 226792 w 324369"/>
              <a:gd name="connsiteY1" fmla="*/ 1879698 h 1916747"/>
              <a:gd name="connsiteX2" fmla="*/ 0 w 324369"/>
              <a:gd name="connsiteY2" fmla="*/ 0 h 1916747"/>
              <a:gd name="connsiteX0" fmla="*/ 324369 w 324369"/>
              <a:gd name="connsiteY0" fmla="*/ 1061110 h 2028806"/>
              <a:gd name="connsiteX1" fmla="*/ 226792 w 324369"/>
              <a:gd name="connsiteY1" fmla="*/ 1991756 h 2028806"/>
              <a:gd name="connsiteX2" fmla="*/ 0 w 324369"/>
              <a:gd name="connsiteY2" fmla="*/ 112058 h 2028806"/>
              <a:gd name="connsiteX0" fmla="*/ 324369 w 324369"/>
              <a:gd name="connsiteY0" fmla="*/ 1718349 h 1865133"/>
              <a:gd name="connsiteX1" fmla="*/ 216875 w 324369"/>
              <a:gd name="connsiteY1" fmla="*/ 47966 h 1865133"/>
              <a:gd name="connsiteX2" fmla="*/ 0 w 324369"/>
              <a:gd name="connsiteY2" fmla="*/ 769297 h 1865133"/>
              <a:gd name="connsiteX0" fmla="*/ 347254 w 347254"/>
              <a:gd name="connsiteY0" fmla="*/ 1479303 h 1636881"/>
              <a:gd name="connsiteX1" fmla="*/ 216875 w 347254"/>
              <a:gd name="connsiteY1" fmla="*/ 33821 h 1636881"/>
              <a:gd name="connsiteX2" fmla="*/ 0 w 347254"/>
              <a:gd name="connsiteY2" fmla="*/ 755152 h 1636881"/>
              <a:gd name="connsiteX0" fmla="*/ 347254 w 347254"/>
              <a:gd name="connsiteY0" fmla="*/ 1479301 h 1479301"/>
              <a:gd name="connsiteX1" fmla="*/ 216875 w 347254"/>
              <a:gd name="connsiteY1" fmla="*/ 33819 h 1479301"/>
              <a:gd name="connsiteX2" fmla="*/ 0 w 347254"/>
              <a:gd name="connsiteY2" fmla="*/ 755150 h 1479301"/>
              <a:gd name="connsiteX0" fmla="*/ 603567 w 603567"/>
              <a:gd name="connsiteY0" fmla="*/ 1446566 h 1446566"/>
              <a:gd name="connsiteX1" fmla="*/ 473188 w 603567"/>
              <a:gd name="connsiteY1" fmla="*/ 1084 h 1446566"/>
              <a:gd name="connsiteX2" fmla="*/ 0 w 603567"/>
              <a:gd name="connsiteY2" fmla="*/ 1260222 h 1446566"/>
              <a:gd name="connsiteX0" fmla="*/ 275548 w 478119"/>
              <a:gd name="connsiteY0" fmla="*/ 842959 h 1341097"/>
              <a:gd name="connsiteX1" fmla="*/ 473188 w 478119"/>
              <a:gd name="connsiteY1" fmla="*/ 81959 h 1341097"/>
              <a:gd name="connsiteX2" fmla="*/ 0 w 478119"/>
              <a:gd name="connsiteY2" fmla="*/ 1341097 h 1341097"/>
              <a:gd name="connsiteX0" fmla="*/ 275548 w 275548"/>
              <a:gd name="connsiteY0" fmla="*/ 302528 h 1481179"/>
              <a:gd name="connsiteX1" fmla="*/ 147457 w 275548"/>
              <a:gd name="connsiteY1" fmla="*/ 1477633 h 1481179"/>
              <a:gd name="connsiteX2" fmla="*/ 0 w 275548"/>
              <a:gd name="connsiteY2" fmla="*/ 800666 h 1481179"/>
              <a:gd name="connsiteX0" fmla="*/ 275548 w 275548"/>
              <a:gd name="connsiteY0" fmla="*/ 302528 h 1489354"/>
              <a:gd name="connsiteX1" fmla="*/ 147457 w 275548"/>
              <a:gd name="connsiteY1" fmla="*/ 1477633 h 1489354"/>
              <a:gd name="connsiteX2" fmla="*/ 0 w 275548"/>
              <a:gd name="connsiteY2" fmla="*/ 800666 h 1489354"/>
              <a:gd name="connsiteX0" fmla="*/ 276311 w 276311"/>
              <a:gd name="connsiteY0" fmla="*/ 284163 h 1705618"/>
              <a:gd name="connsiteX1" fmla="*/ 147457 w 276311"/>
              <a:gd name="connsiteY1" fmla="*/ 1684169 h 1705618"/>
              <a:gd name="connsiteX2" fmla="*/ 0 w 276311"/>
              <a:gd name="connsiteY2" fmla="*/ 1007202 h 1705618"/>
              <a:gd name="connsiteX0" fmla="*/ 276311 w 276311"/>
              <a:gd name="connsiteY0" fmla="*/ -1 h 1421453"/>
              <a:gd name="connsiteX1" fmla="*/ 147457 w 276311"/>
              <a:gd name="connsiteY1" fmla="*/ 1400005 h 1421453"/>
              <a:gd name="connsiteX2" fmla="*/ 0 w 276311"/>
              <a:gd name="connsiteY2" fmla="*/ 723038 h 1421453"/>
              <a:gd name="connsiteX0" fmla="*/ 276311 w 276311"/>
              <a:gd name="connsiteY0" fmla="*/ 0 h 1408266"/>
              <a:gd name="connsiteX1" fmla="*/ 147457 w 276311"/>
              <a:gd name="connsiteY1" fmla="*/ 1400006 h 1408266"/>
              <a:gd name="connsiteX2" fmla="*/ 0 w 276311"/>
              <a:gd name="connsiteY2" fmla="*/ 723039 h 1408266"/>
              <a:gd name="connsiteX0" fmla="*/ 276311 w 276311"/>
              <a:gd name="connsiteY0" fmla="*/ 0 h 880610"/>
              <a:gd name="connsiteX1" fmla="*/ 143296 w 276311"/>
              <a:gd name="connsiteY1" fmla="*/ 866645 h 880610"/>
              <a:gd name="connsiteX2" fmla="*/ 0 w 276311"/>
              <a:gd name="connsiteY2" fmla="*/ 723039 h 88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311" h="880610">
                <a:moveTo>
                  <a:pt x="276311" y="0"/>
                </a:moveTo>
                <a:cubicBezTo>
                  <a:pt x="252328" y="889911"/>
                  <a:pt x="189348" y="746139"/>
                  <a:pt x="143296" y="866645"/>
                </a:cubicBezTo>
                <a:cubicBezTo>
                  <a:pt x="97244" y="987151"/>
                  <a:pt x="56100" y="275581"/>
                  <a:pt x="0" y="723039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Cercle : creux 14">
            <a:extLst>
              <a:ext uri="{FF2B5EF4-FFF2-40B4-BE49-F238E27FC236}">
                <a16:creationId xmlns:a16="http://schemas.microsoft.com/office/drawing/2014/main" id="{53EA0FE5-3AF3-4365-A704-A31AAA1CCAC5}"/>
              </a:ext>
            </a:extLst>
          </p:cNvPr>
          <p:cNvSpPr/>
          <p:nvPr/>
        </p:nvSpPr>
        <p:spPr>
          <a:xfrm>
            <a:off x="3084624" y="2614878"/>
            <a:ext cx="165273" cy="173748"/>
          </a:xfrm>
          <a:prstGeom prst="donut">
            <a:avLst>
              <a:gd name="adj" fmla="val 3314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Cercle : creux 15">
            <a:extLst>
              <a:ext uri="{FF2B5EF4-FFF2-40B4-BE49-F238E27FC236}">
                <a16:creationId xmlns:a16="http://schemas.microsoft.com/office/drawing/2014/main" id="{4A93A1D2-74D4-4BCC-898F-BE5308419340}"/>
              </a:ext>
            </a:extLst>
          </p:cNvPr>
          <p:cNvSpPr/>
          <p:nvPr/>
        </p:nvSpPr>
        <p:spPr>
          <a:xfrm>
            <a:off x="2976363" y="3813866"/>
            <a:ext cx="165273" cy="173748"/>
          </a:xfrm>
          <a:prstGeom prst="donut">
            <a:avLst>
              <a:gd name="adj" fmla="val 33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Cercle : creux 16">
            <a:extLst>
              <a:ext uri="{FF2B5EF4-FFF2-40B4-BE49-F238E27FC236}">
                <a16:creationId xmlns:a16="http://schemas.microsoft.com/office/drawing/2014/main" id="{3CF9C959-EFFC-4EF9-B888-1A335A38C8DA}"/>
              </a:ext>
            </a:extLst>
          </p:cNvPr>
          <p:cNvSpPr/>
          <p:nvPr/>
        </p:nvSpPr>
        <p:spPr>
          <a:xfrm>
            <a:off x="566597" y="3094824"/>
            <a:ext cx="165273" cy="173748"/>
          </a:xfrm>
          <a:prstGeom prst="donut">
            <a:avLst>
              <a:gd name="adj" fmla="val 33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Cercle : creux 17">
            <a:extLst>
              <a:ext uri="{FF2B5EF4-FFF2-40B4-BE49-F238E27FC236}">
                <a16:creationId xmlns:a16="http://schemas.microsoft.com/office/drawing/2014/main" id="{316C201C-F346-4886-81EB-EA1CB2F3701E}"/>
              </a:ext>
            </a:extLst>
          </p:cNvPr>
          <p:cNvSpPr/>
          <p:nvPr/>
        </p:nvSpPr>
        <p:spPr>
          <a:xfrm>
            <a:off x="5326980" y="3181699"/>
            <a:ext cx="165273" cy="173748"/>
          </a:xfrm>
          <a:prstGeom prst="donut">
            <a:avLst>
              <a:gd name="adj" fmla="val 33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Cercle : creux 18">
            <a:extLst>
              <a:ext uri="{FF2B5EF4-FFF2-40B4-BE49-F238E27FC236}">
                <a16:creationId xmlns:a16="http://schemas.microsoft.com/office/drawing/2014/main" id="{A803BAB0-D6C3-4E6F-A366-17BAF9966F05}"/>
              </a:ext>
            </a:extLst>
          </p:cNvPr>
          <p:cNvSpPr/>
          <p:nvPr/>
        </p:nvSpPr>
        <p:spPr>
          <a:xfrm>
            <a:off x="3211254" y="2701753"/>
            <a:ext cx="165273" cy="173748"/>
          </a:xfrm>
          <a:prstGeom prst="donut">
            <a:avLst>
              <a:gd name="adj" fmla="val 33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Cercle : creux 7">
            <a:extLst>
              <a:ext uri="{FF2B5EF4-FFF2-40B4-BE49-F238E27FC236}">
                <a16:creationId xmlns:a16="http://schemas.microsoft.com/office/drawing/2014/main" id="{A950971F-D673-4CDA-824A-E68E30C4BBEA}"/>
              </a:ext>
            </a:extLst>
          </p:cNvPr>
          <p:cNvSpPr/>
          <p:nvPr/>
        </p:nvSpPr>
        <p:spPr>
          <a:xfrm>
            <a:off x="1124424" y="5987541"/>
            <a:ext cx="165273" cy="173748"/>
          </a:xfrm>
          <a:prstGeom prst="donut">
            <a:avLst>
              <a:gd name="adj" fmla="val 33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EC7EC156-39B5-4489-A5D0-FB4115B5CEC7}"/>
              </a:ext>
            </a:extLst>
          </p:cNvPr>
          <p:cNvSpPr/>
          <p:nvPr/>
        </p:nvSpPr>
        <p:spPr>
          <a:xfrm flipH="1">
            <a:off x="1238586" y="3313919"/>
            <a:ext cx="4138227" cy="2832098"/>
          </a:xfrm>
          <a:custGeom>
            <a:avLst/>
            <a:gdLst>
              <a:gd name="connsiteX0" fmla="*/ 293253 w 293253"/>
              <a:gd name="connsiteY0" fmla="*/ 0 h 1123950"/>
              <a:gd name="connsiteX1" fmla="*/ 1153 w 293253"/>
              <a:gd name="connsiteY1" fmla="*/ 793750 h 1123950"/>
              <a:gd name="connsiteX2" fmla="*/ 210703 w 293253"/>
              <a:gd name="connsiteY2" fmla="*/ 1123950 h 1123950"/>
              <a:gd name="connsiteX0" fmla="*/ 135091 w 135091"/>
              <a:gd name="connsiteY0" fmla="*/ 0 h 1123950"/>
              <a:gd name="connsiteX1" fmla="*/ 53534 w 135091"/>
              <a:gd name="connsiteY1" fmla="*/ 793749 h 1123950"/>
              <a:gd name="connsiteX2" fmla="*/ 52541 w 135091"/>
              <a:gd name="connsiteY2" fmla="*/ 1123950 h 1123950"/>
              <a:gd name="connsiteX0" fmla="*/ 321730 w 321730"/>
              <a:gd name="connsiteY0" fmla="*/ 0 h 1104393"/>
              <a:gd name="connsiteX1" fmla="*/ 240173 w 321730"/>
              <a:gd name="connsiteY1" fmla="*/ 793749 h 1104393"/>
              <a:gd name="connsiteX2" fmla="*/ 26349 w 321730"/>
              <a:gd name="connsiteY2" fmla="*/ 1104393 h 1104393"/>
              <a:gd name="connsiteX0" fmla="*/ 323582 w 323582"/>
              <a:gd name="connsiteY0" fmla="*/ 0 h 1104393"/>
              <a:gd name="connsiteX1" fmla="*/ 218377 w 323582"/>
              <a:gd name="connsiteY1" fmla="*/ 500400 h 1104393"/>
              <a:gd name="connsiteX2" fmla="*/ 28201 w 323582"/>
              <a:gd name="connsiteY2" fmla="*/ 1104393 h 1104393"/>
              <a:gd name="connsiteX0" fmla="*/ 329765 w 329765"/>
              <a:gd name="connsiteY0" fmla="*/ 0 h 1251068"/>
              <a:gd name="connsiteX1" fmla="*/ 218457 w 329765"/>
              <a:gd name="connsiteY1" fmla="*/ 647075 h 1251068"/>
              <a:gd name="connsiteX2" fmla="*/ 28281 w 329765"/>
              <a:gd name="connsiteY2" fmla="*/ 1251068 h 1251068"/>
              <a:gd name="connsiteX0" fmla="*/ 331183 w 331183"/>
              <a:gd name="connsiteY0" fmla="*/ 0 h 1280403"/>
              <a:gd name="connsiteX1" fmla="*/ 219875 w 331183"/>
              <a:gd name="connsiteY1" fmla="*/ 647075 h 1280403"/>
              <a:gd name="connsiteX2" fmla="*/ 28173 w 331183"/>
              <a:gd name="connsiteY2" fmla="*/ 1280403 h 1280403"/>
              <a:gd name="connsiteX0" fmla="*/ 303010 w 303010"/>
              <a:gd name="connsiteY0" fmla="*/ 0 h 1335891"/>
              <a:gd name="connsiteX1" fmla="*/ 191702 w 303010"/>
              <a:gd name="connsiteY1" fmla="*/ 647075 h 1335891"/>
              <a:gd name="connsiteX2" fmla="*/ 0 w 303010"/>
              <a:gd name="connsiteY2" fmla="*/ 1280403 h 1335891"/>
              <a:gd name="connsiteX0" fmla="*/ 303010 w 303010"/>
              <a:gd name="connsiteY0" fmla="*/ 0 h 1362269"/>
              <a:gd name="connsiteX1" fmla="*/ 205433 w 303010"/>
              <a:gd name="connsiteY1" fmla="*/ 930646 h 1362269"/>
              <a:gd name="connsiteX2" fmla="*/ 0 w 303010"/>
              <a:gd name="connsiteY2" fmla="*/ 1280403 h 1362269"/>
              <a:gd name="connsiteX0" fmla="*/ 303010 w 303010"/>
              <a:gd name="connsiteY0" fmla="*/ 0 h 1391113"/>
              <a:gd name="connsiteX1" fmla="*/ 205433 w 303010"/>
              <a:gd name="connsiteY1" fmla="*/ 930646 h 1391113"/>
              <a:gd name="connsiteX2" fmla="*/ 0 w 303010"/>
              <a:gd name="connsiteY2" fmla="*/ 1280403 h 1391113"/>
              <a:gd name="connsiteX0" fmla="*/ 303010 w 303010"/>
              <a:gd name="connsiteY0" fmla="*/ 0 h 1391113"/>
              <a:gd name="connsiteX1" fmla="*/ 205433 w 303010"/>
              <a:gd name="connsiteY1" fmla="*/ 930646 h 1391113"/>
              <a:gd name="connsiteX2" fmla="*/ 0 w 303010"/>
              <a:gd name="connsiteY2" fmla="*/ 1280403 h 1391113"/>
              <a:gd name="connsiteX0" fmla="*/ 324369 w 324369"/>
              <a:gd name="connsiteY0" fmla="*/ 949052 h 1916747"/>
              <a:gd name="connsiteX1" fmla="*/ 226792 w 324369"/>
              <a:gd name="connsiteY1" fmla="*/ 1879698 h 1916747"/>
              <a:gd name="connsiteX2" fmla="*/ 0 w 324369"/>
              <a:gd name="connsiteY2" fmla="*/ 0 h 1916747"/>
              <a:gd name="connsiteX0" fmla="*/ 324369 w 324369"/>
              <a:gd name="connsiteY0" fmla="*/ 1061110 h 2028806"/>
              <a:gd name="connsiteX1" fmla="*/ 226792 w 324369"/>
              <a:gd name="connsiteY1" fmla="*/ 1991756 h 2028806"/>
              <a:gd name="connsiteX2" fmla="*/ 0 w 324369"/>
              <a:gd name="connsiteY2" fmla="*/ 112058 h 2028806"/>
              <a:gd name="connsiteX0" fmla="*/ 324369 w 324369"/>
              <a:gd name="connsiteY0" fmla="*/ 1718349 h 1865133"/>
              <a:gd name="connsiteX1" fmla="*/ 216875 w 324369"/>
              <a:gd name="connsiteY1" fmla="*/ 47966 h 1865133"/>
              <a:gd name="connsiteX2" fmla="*/ 0 w 324369"/>
              <a:gd name="connsiteY2" fmla="*/ 769297 h 1865133"/>
              <a:gd name="connsiteX0" fmla="*/ 347254 w 347254"/>
              <a:gd name="connsiteY0" fmla="*/ 1479303 h 1636881"/>
              <a:gd name="connsiteX1" fmla="*/ 216875 w 347254"/>
              <a:gd name="connsiteY1" fmla="*/ 33821 h 1636881"/>
              <a:gd name="connsiteX2" fmla="*/ 0 w 347254"/>
              <a:gd name="connsiteY2" fmla="*/ 755152 h 1636881"/>
              <a:gd name="connsiteX0" fmla="*/ 347254 w 347254"/>
              <a:gd name="connsiteY0" fmla="*/ 1479301 h 1479301"/>
              <a:gd name="connsiteX1" fmla="*/ 216875 w 347254"/>
              <a:gd name="connsiteY1" fmla="*/ 33819 h 1479301"/>
              <a:gd name="connsiteX2" fmla="*/ 0 w 347254"/>
              <a:gd name="connsiteY2" fmla="*/ 755150 h 1479301"/>
              <a:gd name="connsiteX0" fmla="*/ 131294 w 131294"/>
              <a:gd name="connsiteY0" fmla="*/ 1698778 h 6317140"/>
              <a:gd name="connsiteX1" fmla="*/ 915 w 131294"/>
              <a:gd name="connsiteY1" fmla="*/ 253296 h 6317140"/>
              <a:gd name="connsiteX2" fmla="*/ 69063 w 131294"/>
              <a:gd name="connsiteY2" fmla="*/ 6317141 h 6317140"/>
              <a:gd name="connsiteX0" fmla="*/ 62231 w 137703"/>
              <a:gd name="connsiteY0" fmla="*/ 277959 h 4896323"/>
              <a:gd name="connsiteX1" fmla="*/ 137124 w 137703"/>
              <a:gd name="connsiteY1" fmla="*/ 2352668 h 4896323"/>
              <a:gd name="connsiteX2" fmla="*/ 0 w 137703"/>
              <a:gd name="connsiteY2" fmla="*/ 4896322 h 4896323"/>
              <a:gd name="connsiteX0" fmla="*/ 62231 w 138716"/>
              <a:gd name="connsiteY0" fmla="*/ 0 h 4618363"/>
              <a:gd name="connsiteX1" fmla="*/ 137124 w 138716"/>
              <a:gd name="connsiteY1" fmla="*/ 2074709 h 4618363"/>
              <a:gd name="connsiteX2" fmla="*/ 0 w 138716"/>
              <a:gd name="connsiteY2" fmla="*/ 4618363 h 4618363"/>
              <a:gd name="connsiteX0" fmla="*/ 73327 w 150296"/>
              <a:gd name="connsiteY0" fmla="*/ 0 h 4600584"/>
              <a:gd name="connsiteX1" fmla="*/ 148220 w 150296"/>
              <a:gd name="connsiteY1" fmla="*/ 2074709 h 4600584"/>
              <a:gd name="connsiteX2" fmla="*/ 0 w 150296"/>
              <a:gd name="connsiteY2" fmla="*/ 4600584 h 4600584"/>
              <a:gd name="connsiteX0" fmla="*/ 19235 w 148304"/>
              <a:gd name="connsiteY0" fmla="*/ 2316914 h 2526147"/>
              <a:gd name="connsiteX1" fmla="*/ 148220 w 148304"/>
              <a:gd name="connsiteY1" fmla="*/ 272 h 2526147"/>
              <a:gd name="connsiteX2" fmla="*/ 0 w 148304"/>
              <a:gd name="connsiteY2" fmla="*/ 2526147 h 2526147"/>
              <a:gd name="connsiteX0" fmla="*/ 549952 w 552215"/>
              <a:gd name="connsiteY0" fmla="*/ 4423590 h 4632823"/>
              <a:gd name="connsiteX1" fmla="*/ 14 w 552215"/>
              <a:gd name="connsiteY1" fmla="*/ 166 h 4632823"/>
              <a:gd name="connsiteX2" fmla="*/ 530717 w 552215"/>
              <a:gd name="connsiteY2" fmla="*/ 4632823 h 4632823"/>
              <a:gd name="connsiteX0" fmla="*/ 598381 w 601033"/>
              <a:gd name="connsiteY0" fmla="*/ 4652804 h 4785782"/>
              <a:gd name="connsiteX1" fmla="*/ 48443 w 601033"/>
              <a:gd name="connsiteY1" fmla="*/ 229380 h 4785782"/>
              <a:gd name="connsiteX2" fmla="*/ 25744 w 601033"/>
              <a:gd name="connsiteY2" fmla="*/ 995160 h 4785782"/>
              <a:gd name="connsiteX0" fmla="*/ 572637 w 576489"/>
              <a:gd name="connsiteY0" fmla="*/ 3778030 h 4054665"/>
              <a:gd name="connsiteX1" fmla="*/ 187749 w 576489"/>
              <a:gd name="connsiteY1" fmla="*/ 2234762 h 4054665"/>
              <a:gd name="connsiteX2" fmla="*/ 0 w 576489"/>
              <a:gd name="connsiteY2" fmla="*/ 120386 h 4054665"/>
              <a:gd name="connsiteX0" fmla="*/ 566396 w 570303"/>
              <a:gd name="connsiteY0" fmla="*/ 3876520 h 4144946"/>
              <a:gd name="connsiteX1" fmla="*/ 187749 w 570303"/>
              <a:gd name="connsiteY1" fmla="*/ 2235468 h 4144946"/>
              <a:gd name="connsiteX2" fmla="*/ 0 w 570303"/>
              <a:gd name="connsiteY2" fmla="*/ 121092 h 4144946"/>
              <a:gd name="connsiteX0" fmla="*/ 566396 w 566396"/>
              <a:gd name="connsiteY0" fmla="*/ 3876520 h 3899191"/>
              <a:gd name="connsiteX1" fmla="*/ 187749 w 566396"/>
              <a:gd name="connsiteY1" fmla="*/ 2235468 h 3899191"/>
              <a:gd name="connsiteX2" fmla="*/ 0 w 566396"/>
              <a:gd name="connsiteY2" fmla="*/ 121092 h 3899191"/>
              <a:gd name="connsiteX0" fmla="*/ 552526 w 552526"/>
              <a:gd name="connsiteY0" fmla="*/ 4487392 h 4511856"/>
              <a:gd name="connsiteX1" fmla="*/ 173879 w 552526"/>
              <a:gd name="connsiteY1" fmla="*/ 2846340 h 4511856"/>
              <a:gd name="connsiteX2" fmla="*/ 0 w 552526"/>
              <a:gd name="connsiteY2" fmla="*/ 100818 h 4511856"/>
              <a:gd name="connsiteX0" fmla="*/ 552526 w 552526"/>
              <a:gd name="connsiteY0" fmla="*/ 4386574 h 4411038"/>
              <a:gd name="connsiteX1" fmla="*/ 173879 w 552526"/>
              <a:gd name="connsiteY1" fmla="*/ 2745522 h 4411038"/>
              <a:gd name="connsiteX2" fmla="*/ 0 w 552526"/>
              <a:gd name="connsiteY2" fmla="*/ 0 h 4411038"/>
              <a:gd name="connsiteX0" fmla="*/ 541430 w 541430"/>
              <a:gd name="connsiteY0" fmla="*/ 4493246 h 4518041"/>
              <a:gd name="connsiteX1" fmla="*/ 162783 w 541430"/>
              <a:gd name="connsiteY1" fmla="*/ 2852194 h 4518041"/>
              <a:gd name="connsiteX2" fmla="*/ 0 w 541430"/>
              <a:gd name="connsiteY2" fmla="*/ 0 h 4518041"/>
              <a:gd name="connsiteX0" fmla="*/ 541430 w 541430"/>
              <a:gd name="connsiteY0" fmla="*/ 4493246 h 4518041"/>
              <a:gd name="connsiteX1" fmla="*/ 162783 w 541430"/>
              <a:gd name="connsiteY1" fmla="*/ 2852194 h 4518041"/>
              <a:gd name="connsiteX2" fmla="*/ 0 w 541430"/>
              <a:gd name="connsiteY2" fmla="*/ 0 h 451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430" h="4518041">
                <a:moveTo>
                  <a:pt x="541430" y="4493246"/>
                </a:moveTo>
                <a:cubicBezTo>
                  <a:pt x="445255" y="4696900"/>
                  <a:pt x="253021" y="3601068"/>
                  <a:pt x="162783" y="2852194"/>
                </a:cubicBezTo>
                <a:cubicBezTo>
                  <a:pt x="72545" y="2103320"/>
                  <a:pt x="39526" y="1298414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5" name="Cercle : creux 24">
            <a:extLst>
              <a:ext uri="{FF2B5EF4-FFF2-40B4-BE49-F238E27FC236}">
                <a16:creationId xmlns:a16="http://schemas.microsoft.com/office/drawing/2014/main" id="{B3FA0EC8-E06F-431D-AB24-D78FA7395E59}"/>
              </a:ext>
            </a:extLst>
          </p:cNvPr>
          <p:cNvSpPr/>
          <p:nvPr/>
        </p:nvSpPr>
        <p:spPr>
          <a:xfrm>
            <a:off x="21709939" y="2486663"/>
            <a:ext cx="165273" cy="173748"/>
          </a:xfrm>
          <a:prstGeom prst="donut">
            <a:avLst>
              <a:gd name="adj" fmla="val 3314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Espace réservé du contenu 4">
            <a:extLst>
              <a:ext uri="{FF2B5EF4-FFF2-40B4-BE49-F238E27FC236}">
                <a16:creationId xmlns:a16="http://schemas.microsoft.com/office/drawing/2014/main" id="{F0BE4DD0-DC9F-4250-8789-43E8CA243DB4}"/>
              </a:ext>
            </a:extLst>
          </p:cNvPr>
          <p:cNvSpPr txBox="1">
            <a:spLocks/>
          </p:cNvSpPr>
          <p:nvPr/>
        </p:nvSpPr>
        <p:spPr>
          <a:xfrm>
            <a:off x="5909131" y="2071804"/>
            <a:ext cx="5990838" cy="81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fr-FR" dirty="0"/>
              <a:t>Etape 1 : Opération Barkhane (Quelque part dans le désert - Mali)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fr-FR" dirty="0"/>
              <a:t> Récupérer le fichier en possession de l’IMF et le déverrouiller</a:t>
            </a:r>
          </a:p>
        </p:txBody>
      </p:sp>
      <p:sp>
        <p:nvSpPr>
          <p:cNvPr id="28" name="Espace réservé du contenu 4">
            <a:extLst>
              <a:ext uri="{FF2B5EF4-FFF2-40B4-BE49-F238E27FC236}">
                <a16:creationId xmlns:a16="http://schemas.microsoft.com/office/drawing/2014/main" id="{CDAB4A3A-8868-41C6-8058-E7CF45A0955D}"/>
              </a:ext>
            </a:extLst>
          </p:cNvPr>
          <p:cNvSpPr txBox="1">
            <a:spLocks/>
          </p:cNvSpPr>
          <p:nvPr/>
        </p:nvSpPr>
        <p:spPr>
          <a:xfrm>
            <a:off x="5906198" y="2735347"/>
            <a:ext cx="6178211" cy="10884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fr-FR" dirty="0"/>
              <a:t>Etape 2 : ICIJ </a:t>
            </a:r>
            <a:r>
              <a:rPr lang="en-US" dirty="0"/>
              <a:t>« </a:t>
            </a:r>
            <a:r>
              <a:rPr lang="en-US" i="1" dirty="0"/>
              <a:t>International Consortium of Investigative Journalists</a:t>
            </a:r>
            <a:r>
              <a:rPr lang="en-US" dirty="0"/>
              <a:t> »  	(</a:t>
            </a:r>
            <a:r>
              <a:rPr lang="fr-FR" dirty="0" err="1"/>
              <a:t>Wachington</a:t>
            </a:r>
            <a:r>
              <a:rPr lang="fr-FR" dirty="0"/>
              <a:t> DC - USA)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fr-FR" dirty="0"/>
              <a:t> Reproduire l’utilisation de NEO4J dans le cadre des « Panama Papers » pour faire parler les données</a:t>
            </a:r>
          </a:p>
        </p:txBody>
      </p:sp>
      <p:sp>
        <p:nvSpPr>
          <p:cNvPr id="29" name="Espace réservé du contenu 4">
            <a:extLst>
              <a:ext uri="{FF2B5EF4-FFF2-40B4-BE49-F238E27FC236}">
                <a16:creationId xmlns:a16="http://schemas.microsoft.com/office/drawing/2014/main" id="{F2214B95-E17E-4A70-A083-F3D6A5657728}"/>
              </a:ext>
            </a:extLst>
          </p:cNvPr>
          <p:cNvSpPr txBox="1">
            <a:spLocks/>
          </p:cNvSpPr>
          <p:nvPr/>
        </p:nvSpPr>
        <p:spPr>
          <a:xfrm>
            <a:off x="5909822" y="3821772"/>
            <a:ext cx="6482985" cy="81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fr-FR" dirty="0"/>
              <a:t>Etape 3 : Bureau régional de l’IMF (INTERPOL Buenos Aires – Argentine)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fr-FR" dirty="0"/>
              <a:t> Proposer une représentation des données</a:t>
            </a:r>
          </a:p>
        </p:txBody>
      </p:sp>
      <p:sp>
        <p:nvSpPr>
          <p:cNvPr id="30" name="Espace réservé du contenu 4">
            <a:extLst>
              <a:ext uri="{FF2B5EF4-FFF2-40B4-BE49-F238E27FC236}">
                <a16:creationId xmlns:a16="http://schemas.microsoft.com/office/drawing/2014/main" id="{93785FEC-356E-4635-80BB-3BD4F1194096}"/>
              </a:ext>
            </a:extLst>
          </p:cNvPr>
          <p:cNvSpPr txBox="1">
            <a:spLocks/>
          </p:cNvSpPr>
          <p:nvPr/>
        </p:nvSpPr>
        <p:spPr>
          <a:xfrm>
            <a:off x="5907451" y="4523075"/>
            <a:ext cx="5990838" cy="901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fr-FR" dirty="0"/>
              <a:t>Etape 4 : Lieu indéterminé (Afghanistan)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fr-FR" dirty="0"/>
              <a:t> Localiser le leader du GIA grâce aux indices fournis et envoyer l’IMF le neutraliser</a:t>
            </a:r>
          </a:p>
        </p:txBody>
      </p:sp>
      <p:sp>
        <p:nvSpPr>
          <p:cNvPr id="33" name="Espace réservé du contenu 4">
            <a:extLst>
              <a:ext uri="{FF2B5EF4-FFF2-40B4-BE49-F238E27FC236}">
                <a16:creationId xmlns:a16="http://schemas.microsoft.com/office/drawing/2014/main" id="{5D450C0C-7713-422B-A9ED-D41B925FDA03}"/>
              </a:ext>
            </a:extLst>
          </p:cNvPr>
          <p:cNvSpPr txBox="1">
            <a:spLocks/>
          </p:cNvSpPr>
          <p:nvPr/>
        </p:nvSpPr>
        <p:spPr>
          <a:xfrm>
            <a:off x="5907451" y="5424909"/>
            <a:ext cx="5990838" cy="81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fr-FR" dirty="0"/>
              <a:t>Etape 5 : QG de l’IMF (INTERPOL Lyon – France)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fr-FR" dirty="0"/>
              <a:t> Proposer une interface d’interrogation des données</a:t>
            </a:r>
          </a:p>
        </p:txBody>
      </p:sp>
    </p:spTree>
    <p:extLst>
      <p:ext uri="{BB962C8B-B14F-4D97-AF65-F5344CB8AC3E}">
        <p14:creationId xmlns:p14="http://schemas.microsoft.com/office/powerpoint/2010/main" val="291182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8" grpId="0" animBg="1"/>
      <p:bldP spid="9" grpId="0" animBg="1"/>
      <p:bldP spid="27" grpId="0"/>
      <p:bldP spid="28" grpId="0"/>
      <p:bldP spid="29" grpId="0"/>
      <p:bldP spid="30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Critères d’évaluation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4294967295"/>
          </p:nvPr>
        </p:nvSpPr>
        <p:spPr>
          <a:xfrm>
            <a:off x="983432" y="1196752"/>
            <a:ext cx="10513168" cy="475252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fr-FR" sz="2000" dirty="0">
                <a:solidFill>
                  <a:srgbClr val="C00000"/>
                </a:solidFill>
              </a:rPr>
              <a:t>Comme toujours dans ce type de mission, la rapidité et la précision sont indispensables</a:t>
            </a:r>
          </a:p>
          <a:p>
            <a:endParaRPr lang="fr-FR" sz="2000" dirty="0">
              <a:solidFill>
                <a:srgbClr val="C00000"/>
              </a:solidFill>
            </a:endParaRPr>
          </a:p>
          <a:p>
            <a:r>
              <a:rPr lang="fr-FR" sz="2000" dirty="0">
                <a:solidFill>
                  <a:srgbClr val="C00000"/>
                </a:solidFill>
              </a:rPr>
              <a:t>Chaque étape réussie devra être validée par l’IMF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FR" sz="2000" dirty="0"/>
              <a:t>15 points de rapidité par étape (5 pour le 1</a:t>
            </a:r>
            <a:r>
              <a:rPr lang="fr-FR" sz="2000" baseline="30000" dirty="0"/>
              <a:t>er</a:t>
            </a:r>
            <a:r>
              <a:rPr lang="fr-FR" sz="2000" dirty="0"/>
              <a:t>, 4 pour le 2</a:t>
            </a:r>
            <a:r>
              <a:rPr lang="fr-FR" sz="2000" baseline="30000" dirty="0"/>
              <a:t>ème</a:t>
            </a:r>
            <a:r>
              <a:rPr lang="fr-FR" sz="2000" dirty="0"/>
              <a:t>, 3 pour le 3</a:t>
            </a:r>
            <a:r>
              <a:rPr lang="fr-FR" sz="2000" baseline="30000" dirty="0"/>
              <a:t>ème</a:t>
            </a:r>
            <a:r>
              <a:rPr lang="fr-FR" sz="2000" dirty="0"/>
              <a:t>…)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FR" sz="2000" dirty="0"/>
              <a:t>1 note de satisfaction sur 50 du Comité Exécutif d’Interpol sur la représentation des données</a:t>
            </a:r>
          </a:p>
          <a:p>
            <a:pPr marL="694944" lvl="2" indent="-457200">
              <a:buFont typeface="+mj-lt"/>
              <a:buAutoNum type="arabicPeriod"/>
            </a:pPr>
            <a:r>
              <a:rPr lang="fr-FR" sz="2000" dirty="0"/>
              <a:t>Interrogation des réseaux d’influence d’1 individu</a:t>
            </a:r>
          </a:p>
          <a:p>
            <a:pPr marL="694944" lvl="2" indent="-457200">
              <a:buFont typeface="+mj-lt"/>
              <a:buAutoNum type="arabicPeriod"/>
            </a:pPr>
            <a:r>
              <a:rPr lang="fr-FR" sz="2000" dirty="0"/>
              <a:t>Chaine d’influence entre 2 individus</a:t>
            </a:r>
          </a:p>
          <a:p>
            <a:pPr marL="694944" lvl="2" indent="-457200">
              <a:buFont typeface="+mj-lt"/>
              <a:buAutoNum type="arabicPeriod"/>
            </a:pPr>
            <a:r>
              <a:rPr lang="fr-FR" sz="2000" dirty="0"/>
              <a:t>Cartographie des influences</a:t>
            </a:r>
          </a:p>
          <a:p>
            <a:pPr marL="694944" lvl="2" indent="-457200">
              <a:buFont typeface="+mj-lt"/>
              <a:buAutoNum type="arabicPeriod"/>
            </a:pPr>
            <a:r>
              <a:rPr lang="fr-FR" sz="2000" dirty="0"/>
              <a:t>…</a:t>
            </a:r>
          </a:p>
          <a:p>
            <a:pPr marL="237744" lvl="2" indent="0">
              <a:buNone/>
            </a:pPr>
            <a:endParaRPr lang="fr-FR" sz="2000" dirty="0"/>
          </a:p>
          <a:p>
            <a:r>
              <a:rPr lang="fr-FR" sz="2000" dirty="0">
                <a:solidFill>
                  <a:srgbClr val="C00000"/>
                </a:solidFill>
              </a:rPr>
              <a:t>La collaboration est une vertu primordiale de l’IMF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b="0" dirty="0"/>
              <a:t>Chaque équipe peut consulter le centre technique de l’IMF ou les autres équipes moyennant 1 jeton « 24h »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b="0" dirty="0"/>
              <a:t>Le nombre de jetons restant à la fin des 24h sera ajouté à la note globale obtenue</a:t>
            </a:r>
          </a:p>
          <a:p>
            <a:endParaRPr lang="fr-FR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8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PT_TYPE-ENT">
  <a:themeElements>
    <a:clrScheme name="Cesi entreprises V.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esi entreprises V.04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fr-FR" sz="24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BlacklightD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fr-FR" sz="24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BlacklightD" pitchFamily="66" charset="0"/>
          </a:defRPr>
        </a:defPPr>
      </a:lstStyle>
    </a:lnDef>
  </a:objectDefaults>
  <a:extraClrSchemeLst>
    <a:extraClrScheme>
      <a:clrScheme name="Cesi entreprises V.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si entreprises V.04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si entreprises V.04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si entreprises V.04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si entreprises V.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si entreprises V.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si entreprises V.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PT_TYPE-ENT">
  <a:themeElements>
    <a:clrScheme name="Cesi entreprises V.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esi entreprises V.04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fr-FR" sz="24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BlacklightD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fr-FR" sz="24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BlacklightD" pitchFamily="66" charset="0"/>
          </a:defRPr>
        </a:defPPr>
      </a:lstStyle>
    </a:lnDef>
  </a:objectDefaults>
  <a:extraClrSchemeLst>
    <a:extraClrScheme>
      <a:clrScheme name="Cesi entreprises V.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si entreprises V.04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si entreprises V.04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si entreprises V.04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si entreprises V.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si entreprises V.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si entreprises V.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PPT_TYPE-ENT">
  <a:themeElements>
    <a:clrScheme name="Cesi entreprises V.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esi entreprises V.04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fr-FR" sz="24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BlacklightD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fr-FR" sz="24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BlacklightD" pitchFamily="66" charset="0"/>
          </a:defRPr>
        </a:defPPr>
      </a:lstStyle>
    </a:lnDef>
  </a:objectDefaults>
  <a:extraClrSchemeLst>
    <a:extraClrScheme>
      <a:clrScheme name="Cesi entreprises V.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si entreprises V.04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si entreprises V.04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si entreprises V.04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si entreprises V.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si entreprises V.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si entreprises V.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PPT_TYPE-ENT">
  <a:themeElements>
    <a:clrScheme name="Cesi entreprises V.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esi entreprises V.04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fr-FR" sz="24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BlacklightD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fr-FR" sz="24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BlacklightD" pitchFamily="66" charset="0"/>
          </a:defRPr>
        </a:defPPr>
      </a:lstStyle>
    </a:lnDef>
  </a:objectDefaults>
  <a:extraClrSchemeLst>
    <a:extraClrScheme>
      <a:clrScheme name="Cesi entreprises V.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si entreprises V.04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si entreprises V.04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si entreprises V.04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si entreprises V.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si entreprises V.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si entreprises V.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PPT_TYPE-ENT">
  <a:themeElements>
    <a:clrScheme name="Cesi entreprises V.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esi entreprises V.04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fr-FR" sz="24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BlacklightD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fr-FR" sz="2400" b="0" i="0" u="none" strike="noStrike" cap="none" normalizeH="0" baseline="0" smtClean="0">
            <a:ln>
              <a:noFill/>
            </a:ln>
            <a:solidFill>
              <a:srgbClr val="800000"/>
            </a:solidFill>
            <a:effectLst/>
            <a:latin typeface="BlacklightD" pitchFamily="66" charset="0"/>
          </a:defRPr>
        </a:defPPr>
      </a:lstStyle>
    </a:lnDef>
  </a:objectDefaults>
  <a:extraClrSchemeLst>
    <a:extraClrScheme>
      <a:clrScheme name="Cesi entreprises V.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si entreprises V.04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si entreprises V.04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si entreprises V.04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si entreprises V.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si entreprises V.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si entreprises V.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4557</TotalTime>
  <Words>313</Words>
  <Application>Microsoft Office PowerPoint</Application>
  <PresentationFormat>Grand écran</PresentationFormat>
  <Paragraphs>40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4</vt:i4>
      </vt:variant>
    </vt:vector>
  </HeadingPairs>
  <TitlesOfParts>
    <vt:vector size="20" baseType="lpstr">
      <vt:lpstr>Arial</vt:lpstr>
      <vt:lpstr>BlacklightD</vt:lpstr>
      <vt:lpstr>Calibri</vt:lpstr>
      <vt:lpstr>Comic Sans MS</vt:lpstr>
      <vt:lpstr>Franklin Gothic Book</vt:lpstr>
      <vt:lpstr>Franklin Gothic Medium</vt:lpstr>
      <vt:lpstr>Symbol</vt:lpstr>
      <vt:lpstr>Tahoma</vt:lpstr>
      <vt:lpstr>Wingdings</vt:lpstr>
      <vt:lpstr>Angles</vt:lpstr>
      <vt:lpstr>FR_Template_SopraSteria_Consulting_SopraHR</vt:lpstr>
      <vt:lpstr>PPT_TYPE-ENT</vt:lpstr>
      <vt:lpstr>1_PPT_TYPE-ENT</vt:lpstr>
      <vt:lpstr>2_PPT_TYPE-ENT</vt:lpstr>
      <vt:lpstr>3_PPT_TYPE-ENT</vt:lpstr>
      <vt:lpstr>4_PPT_TYPE-ENT</vt:lpstr>
      <vt:lpstr>Mission impossible !</vt:lpstr>
      <vt:lpstr>Mission impossible : les graphiques d’influence</vt:lpstr>
      <vt:lpstr>Cahier des charges</vt:lpstr>
      <vt:lpstr>Critères d’évaluation</vt:lpstr>
    </vt:vector>
  </TitlesOfParts>
  <Company>Université du Maine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ENSIM</dc:creator>
  <cp:lastModifiedBy>Vincent GIRAUD</cp:lastModifiedBy>
  <cp:revision>140</cp:revision>
  <cp:lastPrinted>2016-01-22T13:11:36Z</cp:lastPrinted>
  <dcterms:created xsi:type="dcterms:W3CDTF">2016-01-19T13:36:30Z</dcterms:created>
  <dcterms:modified xsi:type="dcterms:W3CDTF">2019-01-13T16:48:19Z</dcterms:modified>
</cp:coreProperties>
</file>