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varScale="1">
        <p:scale>
          <a:sx n="82" d="100"/>
          <a:sy n="82" d="100"/>
        </p:scale>
        <p:origin x="610"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5/22/2023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5/22/2023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Situation</a:t>
            </a:r>
          </a:p>
          <a:p>
            <a:pPr marL="393750" lvl="1" indent="-285750">
              <a:buClr>
                <a:schemeClr val="tx2">
                  <a:lumMod val="100000"/>
                </a:schemeClr>
              </a:buClr>
              <a:buSzPct val="100000"/>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which they believe is caused by price sensitivities. One possible strategy is to offer a 20% discount to customers who are likely to churn.</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Machine Learning Modeling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Following data cleaning, DEA, and feature engineering, several classification models were compared, including </a:t>
            </a:r>
            <a:r>
              <a:rPr lang="en-US" sz="1600" dirty="0" err="1">
                <a:solidFill>
                  <a:schemeClr val="tx1">
                    <a:lumMod val="100000"/>
                  </a:schemeClr>
                </a:solidFill>
                <a:latin typeface="Trebuchet MS" panose="020B0703020202090204" pitchFamily="34" charset="0"/>
              </a:rPr>
              <a:t>LogisticRegression</a:t>
            </a:r>
            <a:r>
              <a:rPr lang="en-US" sz="1600" dirty="0">
                <a:solidFill>
                  <a:schemeClr val="tx1">
                    <a:lumMod val="100000"/>
                  </a:schemeClr>
                </a:solidFill>
                <a:latin typeface="Trebuchet MS" panose="020B0703020202090204" pitchFamily="34" charset="0"/>
              </a:rPr>
              <a:t>, Random Forest, and SVC. Finally, an </a:t>
            </a:r>
            <a:r>
              <a:rPr lang="en-US" sz="1600" dirty="0" err="1">
                <a:solidFill>
                  <a:schemeClr val="tx1">
                    <a:lumMod val="100000"/>
                  </a:schemeClr>
                </a:solidFill>
                <a:latin typeface="Trebuchet MS" panose="020B0703020202090204" pitchFamily="34" charset="0"/>
              </a:rPr>
              <a:t>XGBoost</a:t>
            </a:r>
            <a:r>
              <a:rPr lang="en-US" sz="1600" dirty="0">
                <a:solidFill>
                  <a:schemeClr val="tx1">
                    <a:lumMod val="100000"/>
                  </a:schemeClr>
                </a:solidFill>
                <a:latin typeface="Trebuchet MS" panose="020B0703020202090204" pitchFamily="34" charset="0"/>
              </a:rPr>
              <a:t> model was developed to predict customer churn probability, with an accuracy of 0.92 and an AUC score of 0.72 on the test set. </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 Current customers have a churn rate of around 10%.</a:t>
            </a:r>
          </a:p>
          <a:p>
            <a:pPr marL="393750" lvl="1"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Major factors influencing customer churn include:</a:t>
            </a:r>
          </a:p>
          <a:p>
            <a:pPr marL="620550" lvl="2"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 substantial net profit on power subscriptions</a:t>
            </a:r>
          </a:p>
          <a:p>
            <a:pPr marL="620550" lvl="2"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 high gross margin on electricity subscription</a:t>
            </a:r>
          </a:p>
          <a:p>
            <a:pPr marL="620550" lvl="2"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Original campaigns to which customers first subscribed, particularly with '</a:t>
            </a:r>
            <a:r>
              <a:rPr lang="en-US" sz="1600" dirty="0" err="1">
                <a:solidFill>
                  <a:schemeClr val="tx1">
                    <a:lumMod val="100000"/>
                  </a:schemeClr>
                </a:solidFill>
                <a:latin typeface="Trebuchet MS" panose="020B0703020202090204" pitchFamily="34" charset="0"/>
              </a:rPr>
              <a:t>lxid</a:t>
            </a:r>
            <a:r>
              <a:rPr lang="en-US" sz="1600" dirty="0">
                <a:solidFill>
                  <a:schemeClr val="tx1">
                    <a:lumMod val="100000"/>
                  </a:schemeClr>
                </a:solidFill>
                <a:latin typeface="Trebuchet MS" panose="020B0703020202090204" pitchFamily="34" charset="0"/>
              </a:rPr>
              <a:t>'</a:t>
            </a:r>
          </a:p>
          <a:p>
            <a:pPr marL="620550" lvl="2" indent="-285750">
              <a:buClr>
                <a:schemeClr val="tx2">
                  <a:lumMod val="100000"/>
                </a:schemeClr>
              </a:buClr>
              <a:buSzPct val="100000"/>
            </a:pPr>
            <a:r>
              <a:rPr lang="en-US" sz="1600" dirty="0">
                <a:solidFill>
                  <a:schemeClr val="tx1">
                    <a:lumMod val="100000"/>
                  </a:schemeClr>
                </a:solidFill>
                <a:latin typeface="Trebuchet MS" panose="020B0703020202090204" pitchFamily="34" charset="0"/>
              </a:rPr>
              <a:t>A low level of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148</Words>
  <Application>Microsoft Office PowerPoint</Application>
  <PresentationFormat>Widescreen</PresentationFormat>
  <Paragraphs>15</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ARNAV SINGH</cp:lastModifiedBy>
  <cp:revision>458</cp:revision>
  <cp:lastPrinted>2016-04-06T18:59:25Z</cp:lastPrinted>
  <dcterms:created xsi:type="dcterms:W3CDTF">2016-11-04T11:46:04Z</dcterms:created>
  <dcterms:modified xsi:type="dcterms:W3CDTF">2023-05-22T11:22:44Z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