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1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8E3268-73BB-479E-94B6-3C06B8298D34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6A29AC-594D-4E2E-9336-EB99E3C001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(CS313a) –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Manjot</a:t>
            </a:r>
            <a:r>
              <a:rPr lang="en-US" dirty="0" smtClean="0"/>
              <a:t> Singh	-	2017330</a:t>
            </a:r>
          </a:p>
          <a:p>
            <a:r>
              <a:rPr lang="en-US" dirty="0" smtClean="0"/>
              <a:t>Arnav deep		-	2017316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8" y="430983"/>
            <a:ext cx="11646568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8: Calculate Height Using </a:t>
            </a:r>
            <a:r>
              <a:rPr lang="en-US" dirty="0" err="1" smtClean="0"/>
              <a:t>Jaccard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Jaccard</a:t>
            </a:r>
            <a:r>
              <a:rPr lang="en-US" dirty="0" smtClean="0"/>
              <a:t> index between actual shadow, S</a:t>
            </a:r>
            <a:r>
              <a:rPr lang="en-US" baseline="-25000" dirty="0" smtClean="0"/>
              <a:t>M</a:t>
            </a:r>
            <a:r>
              <a:rPr lang="en-US" dirty="0" smtClean="0"/>
              <a:t>, and generated artificial shadow, S</a:t>
            </a:r>
            <a:r>
              <a:rPr lang="en-US" baseline="-25000" dirty="0" smtClean="0"/>
              <a:t>AR</a:t>
            </a:r>
            <a:r>
              <a:rPr lang="en-US" dirty="0" smtClean="0"/>
              <a:t>, is calculated for various heights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baseline="30000" dirty="0" err="1" smtClean="0"/>
              <a:t>min</a:t>
            </a:r>
            <a:r>
              <a:rPr lang="en-US" dirty="0" smtClean="0"/>
              <a:t> to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baseline="30000" dirty="0" err="1" smtClean="0"/>
              <a:t>max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This is done till an optimal </a:t>
            </a:r>
            <a:r>
              <a:rPr lang="en-US" dirty="0" err="1" smtClean="0"/>
              <a:t>Jaccard</a:t>
            </a:r>
            <a:r>
              <a:rPr lang="en-US" dirty="0" smtClean="0"/>
              <a:t> Index is found, and is used to calculate the optimal height.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80673" y="930443"/>
            <a:ext cx="2053390" cy="4652210"/>
            <a:chOff x="2005263" y="1010653"/>
            <a:chExt cx="2053390" cy="46522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27" t="2608" r="48166" b="7328"/>
            <a:stretch/>
          </p:blipFill>
          <p:spPr>
            <a:xfrm>
              <a:off x="2005263" y="1010653"/>
              <a:ext cx="1026695" cy="46522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80" t="2608" r="7816" b="7328"/>
            <a:stretch/>
          </p:blipFill>
          <p:spPr>
            <a:xfrm>
              <a:off x="2951747" y="1010653"/>
              <a:ext cx="1106906" cy="46522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87" y="2835742"/>
            <a:ext cx="3895725" cy="5524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05884" y="5525306"/>
            <a:ext cx="2072125" cy="369334"/>
            <a:chOff x="1968952" y="5665623"/>
            <a:chExt cx="2072125" cy="369334"/>
          </a:xfrm>
        </p:grpSpPr>
        <p:sp>
          <p:nvSpPr>
            <p:cNvPr id="11" name="TextBox 10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r>
                <a:rPr lang="en-US" baseline="-25000" dirty="0" smtClean="0"/>
                <a:t>AC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3352" y="5665625"/>
              <a:ext cx="11577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r>
                <a:rPr lang="en-US" baseline="-25000" dirty="0" smtClean="0"/>
                <a:t>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68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The Complete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2608" r="7816" b="7328"/>
          <a:stretch/>
        </p:blipFill>
        <p:spPr>
          <a:xfrm>
            <a:off x="2067827" y="1042737"/>
            <a:ext cx="811730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50" y="62045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8568" y="1631959"/>
            <a:ext cx="9961282" cy="468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Jaccardian</a:t>
            </a:r>
            <a:r>
              <a:rPr lang="en-US" sz="2800" dirty="0" smtClean="0"/>
              <a:t> Index finds similarities between the Artificial Shadows and the Actual Shadow, and the height which gives the most similarity gives the optimal height of the </a:t>
            </a:r>
            <a:r>
              <a:rPr lang="en-US" sz="2800" smtClean="0"/>
              <a:t>building</a:t>
            </a:r>
            <a:r>
              <a:rPr lang="en-US" sz="280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0659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83" y="3103943"/>
            <a:ext cx="10058400" cy="1450757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100" dirty="0">
                <a:latin typeface="Garamond" panose="02020404030301010803" pitchFamily="18" charset="0"/>
              </a:rPr>
              <a:t>A Shadow-Overlapping Algorithm for </a:t>
            </a:r>
            <a:r>
              <a:rPr lang="en-US" sz="4100" dirty="0" smtClean="0">
                <a:latin typeface="Garamond" panose="02020404030301010803" pitchFamily="18" charset="0"/>
              </a:rPr>
              <a:t>Estimating Building </a:t>
            </a:r>
            <a:r>
              <a:rPr lang="en-US" sz="4100" dirty="0">
                <a:latin typeface="Garamond" panose="02020404030301010803" pitchFamily="18" charset="0"/>
              </a:rPr>
              <a:t>Heights From VHR Satellite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Montserrat" panose="00000500000000000000" pitchFamily="2" charset="0"/>
              </a:rPr>
              <a:t> </a:t>
            </a:r>
            <a:r>
              <a:rPr lang="en-US" sz="2800" b="1" dirty="0" smtClean="0">
                <a:latin typeface="Montserrat" panose="00000500000000000000" pitchFamily="2" charset="0"/>
              </a:rPr>
              <a:t>Objective</a:t>
            </a:r>
            <a:r>
              <a:rPr lang="en-US" sz="2800" dirty="0" smtClean="0">
                <a:latin typeface="Montserrat" panose="00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  <a:r>
              <a:rPr lang="en-US" dirty="0" smtClean="0">
                <a:latin typeface="Montserrat" panose="00000500000000000000" pitchFamily="2" charset="0"/>
              </a:rPr>
              <a:t>To identify height of a building from it’s shadow on pan-sharpened 		VHR (Very High Resolution) satellite images.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Montserrat" panose="00000500000000000000" pitchFamily="2" charset="0"/>
              </a:rPr>
              <a:t>The Procedure are mentioned in the following slides.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7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1: Obtain Shadow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 Linear Mapping Function used: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Resultant pixels form image V. NIR channel is taken from tiff file in the dataset.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 = V * NIR	;	T = V / NIR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</a:t>
            </a:r>
            <a:r>
              <a:rPr lang="en-US" b="1" baseline="-25000" dirty="0" smtClean="0"/>
              <a:t>S</a:t>
            </a:r>
            <a:r>
              <a:rPr lang="en-US" b="1" dirty="0" smtClean="0"/>
              <a:t> </a:t>
            </a:r>
            <a:r>
              <a:rPr lang="en-US" b="1" dirty="0" err="1" smtClean="0"/>
              <a:t>is</a:t>
            </a:r>
            <a:r>
              <a:rPr lang="en-US" b="1" dirty="0" smtClean="0"/>
              <a:t> the shadow darkened image of the original, as shown.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r="68262" b="7977"/>
          <a:stretch/>
        </p:blipFill>
        <p:spPr>
          <a:xfrm>
            <a:off x="1836387" y="684883"/>
            <a:ext cx="2037348" cy="4753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78" y="1591348"/>
            <a:ext cx="3014543" cy="1226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426" y="4168346"/>
            <a:ext cx="2134490" cy="4255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02669" y="5438275"/>
            <a:ext cx="1904783" cy="646331"/>
            <a:chOff x="1968952" y="5527124"/>
            <a:chExt cx="190478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1968952" y="5527124"/>
              <a:ext cx="9144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Initial Image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9335" y="566562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5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Step 2: Create Initial Shadow Mask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Thresholding is applied to I</a:t>
            </a:r>
            <a:r>
              <a:rPr lang="en-US" baseline="-25000" dirty="0" smtClean="0"/>
              <a:t>s</a:t>
            </a:r>
            <a:r>
              <a:rPr lang="en-US" dirty="0"/>
              <a:t> </a:t>
            </a:r>
            <a:r>
              <a:rPr lang="en-US" dirty="0" smtClean="0"/>
              <a:t>and M</a:t>
            </a:r>
            <a:r>
              <a:rPr lang="en-US" baseline="-25000" dirty="0" smtClean="0"/>
              <a:t>SI</a:t>
            </a:r>
            <a:r>
              <a:rPr lang="en-US" dirty="0" smtClean="0"/>
              <a:t> (Initial Shadow Mask) is obtained, which includes </a:t>
            </a:r>
            <a:r>
              <a:rPr lang="en-US" dirty="0"/>
              <a:t>all </a:t>
            </a:r>
            <a:r>
              <a:rPr lang="en-US" dirty="0" smtClean="0"/>
              <a:t>the vegetation’s and other </a:t>
            </a:r>
            <a:r>
              <a:rPr lang="en-US" dirty="0" err="1" smtClean="0"/>
              <a:t>irrelavent</a:t>
            </a:r>
            <a:r>
              <a:rPr lang="en-US" dirty="0" smtClean="0"/>
              <a:t> </a:t>
            </a:r>
            <a:r>
              <a:rPr lang="en-US" dirty="0"/>
              <a:t>small object’s shadow.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This gives an Initial Shadow Mask, M</a:t>
            </a:r>
            <a:r>
              <a:rPr lang="en-US" b="1" baseline="-25000" dirty="0" smtClean="0"/>
              <a:t>SI</a:t>
            </a:r>
            <a:r>
              <a:rPr lang="en-US" b="1" dirty="0" smtClean="0"/>
              <a:t>, of the image, as shown.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r="57878" b="8072"/>
          <a:stretch/>
        </p:blipFill>
        <p:spPr>
          <a:xfrm>
            <a:off x="1782515" y="786065"/>
            <a:ext cx="2042984" cy="474846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51615" y="5577655"/>
            <a:ext cx="1904783" cy="369333"/>
            <a:chOff x="1968952" y="5665623"/>
            <a:chExt cx="1904783" cy="369333"/>
          </a:xfrm>
        </p:grpSpPr>
        <p:sp>
          <p:nvSpPr>
            <p:cNvPr id="8" name="TextBox 7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9335" y="566562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SI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8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3: Filtering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si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Regions whose areas are less than a certain threshold are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Shadow Mask, M</a:t>
            </a:r>
            <a:r>
              <a:rPr lang="en-US" b="1" baseline="-25000" dirty="0" smtClean="0"/>
              <a:t>S</a:t>
            </a:r>
            <a:r>
              <a:rPr lang="en-US" b="1" dirty="0" smtClean="0"/>
              <a:t> (or actual shadow, S</a:t>
            </a:r>
            <a:r>
              <a:rPr lang="en-US" b="1" baseline="-25000" dirty="0" smtClean="0"/>
              <a:t>AC</a:t>
            </a:r>
            <a:r>
              <a:rPr lang="en-US" b="1" dirty="0" smtClean="0"/>
              <a:t>), is obtained, as shown.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48486" b="7896"/>
          <a:stretch/>
        </p:blipFill>
        <p:spPr>
          <a:xfrm>
            <a:off x="1852429" y="536334"/>
            <a:ext cx="2021306" cy="47575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68952" y="5432394"/>
            <a:ext cx="1904783" cy="369333"/>
            <a:chOff x="1968952" y="5665623"/>
            <a:chExt cx="1904783" cy="369333"/>
          </a:xfrm>
        </p:grpSpPr>
        <p:sp>
          <p:nvSpPr>
            <p:cNvPr id="8" name="TextBox 7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SI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9335" y="5665624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S</a:t>
              </a:r>
              <a:r>
                <a:rPr lang="en-US" dirty="0" smtClean="0"/>
                <a:t>/S</a:t>
              </a:r>
              <a:r>
                <a:rPr lang="en-US" baseline="-25000" dirty="0" smtClean="0"/>
                <a:t>AC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6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70" y="280723"/>
            <a:ext cx="10882964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4: Segmenting Image to obtain Building Mask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Image segmentation is performed to obtain the building mask.</a:t>
            </a:r>
          </a:p>
          <a:p>
            <a:pPr marL="0" indent="0">
              <a:buNone/>
            </a:pPr>
            <a:r>
              <a:rPr lang="en-US" dirty="0" smtClean="0"/>
              <a:t>Foreground is separated and background is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Building Mask, M</a:t>
            </a:r>
            <a:r>
              <a:rPr lang="en-US" b="1" baseline="-25000" dirty="0" smtClean="0"/>
              <a:t>BI</a:t>
            </a:r>
            <a:r>
              <a:rPr lang="en-US" b="1" dirty="0" smtClean="0"/>
              <a:t>, is obtained, as shown.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72699" y="780184"/>
            <a:ext cx="2021306" cy="4652210"/>
            <a:chOff x="2239477" y="786064"/>
            <a:chExt cx="2021306" cy="46522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2608" r="77991" b="7328"/>
            <a:stretch/>
          </p:blipFill>
          <p:spPr>
            <a:xfrm>
              <a:off x="2239477" y="786064"/>
              <a:ext cx="1058779" cy="46522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3" t="2608" r="38438" b="7328"/>
            <a:stretch/>
          </p:blipFill>
          <p:spPr>
            <a:xfrm>
              <a:off x="3298256" y="786064"/>
              <a:ext cx="962527" cy="465221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979086" y="5293895"/>
            <a:ext cx="1935187" cy="646331"/>
            <a:chOff x="1968952" y="5527124"/>
            <a:chExt cx="1935187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1968952" y="5527124"/>
              <a:ext cx="9144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nitial Image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9334" y="5665625"/>
              <a:ext cx="94480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7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5: </a:t>
            </a:r>
            <a:r>
              <a:rPr lang="en-US" dirty="0" err="1" smtClean="0"/>
              <a:t>Binarize</a:t>
            </a:r>
            <a:r>
              <a:rPr lang="en-US" dirty="0" smtClean="0"/>
              <a:t> M</a:t>
            </a:r>
            <a:r>
              <a:rPr lang="en-US" baseline="-25000" dirty="0" smtClean="0"/>
              <a:t>BI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Building Mask is converted to Black and White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Resulting image is the Building Mask, M</a:t>
            </a:r>
            <a:r>
              <a:rPr lang="en-US" b="1" baseline="-25000" dirty="0" smtClean="0"/>
              <a:t>B</a:t>
            </a:r>
            <a:r>
              <a:rPr lang="en-US" b="1" dirty="0" smtClean="0"/>
              <a:t>, as shown.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4" t="2608" r="28390" b="7328"/>
          <a:stretch/>
        </p:blipFill>
        <p:spPr>
          <a:xfrm>
            <a:off x="1974857" y="786064"/>
            <a:ext cx="1989222" cy="4652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74857" y="5480520"/>
            <a:ext cx="1935187" cy="369334"/>
            <a:chOff x="1968952" y="5665623"/>
            <a:chExt cx="1935187" cy="369334"/>
          </a:xfrm>
        </p:grpSpPr>
        <p:sp>
          <p:nvSpPr>
            <p:cNvPr id="8" name="TextBox 7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BI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9334" y="5665625"/>
              <a:ext cx="94480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60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6: Obtain Perimeter of Building, M</a:t>
            </a:r>
            <a:r>
              <a:rPr lang="en-US" baseline="-25000" dirty="0" smtClean="0"/>
              <a:t>BP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1187116"/>
            <a:ext cx="5791200" cy="46819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operations are performed:</a:t>
            </a:r>
          </a:p>
          <a:p>
            <a:pPr marL="0" indent="0">
              <a:buNone/>
            </a:pPr>
            <a:r>
              <a:rPr lang="en-US" dirty="0" smtClean="0"/>
              <a:t>	M</a:t>
            </a:r>
            <a:r>
              <a:rPr lang="en-US" baseline="-25000" dirty="0" smtClean="0"/>
              <a:t>BC</a:t>
            </a:r>
            <a:r>
              <a:rPr lang="en-US" dirty="0" smtClean="0"/>
              <a:t> = 1 – M</a:t>
            </a:r>
            <a:r>
              <a:rPr lang="en-US" baseline="-25000" dirty="0" smtClean="0"/>
              <a:t>B</a:t>
            </a:r>
            <a:r>
              <a:rPr lang="en-US" dirty="0" smtClean="0"/>
              <a:t>;</a:t>
            </a:r>
            <a:r>
              <a:rPr lang="en-US" dirty="0"/>
              <a:t>	</a:t>
            </a:r>
            <a:r>
              <a:rPr lang="en-US" dirty="0" smtClean="0"/>
              <a:t>    M</a:t>
            </a:r>
            <a:r>
              <a:rPr lang="en-US" baseline="-25000" dirty="0" smtClean="0"/>
              <a:t>BA</a:t>
            </a:r>
            <a:r>
              <a:rPr lang="en-US" dirty="0" smtClean="0"/>
              <a:t> =  M</a:t>
            </a:r>
            <a:r>
              <a:rPr lang="en-US" baseline="-25000" dirty="0" smtClean="0"/>
              <a:t>BC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 O;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O is a 3×3 matrix of 1.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BP</a:t>
            </a:r>
            <a:r>
              <a:rPr lang="en-US" dirty="0" smtClean="0">
                <a:sym typeface="Symbol" panose="05050102010706020507" pitchFamily="18" charset="2"/>
              </a:rPr>
              <a:t> is obtained from intersection of M</a:t>
            </a:r>
            <a:r>
              <a:rPr lang="en-US" baseline="-25000" dirty="0" smtClean="0">
                <a:sym typeface="Symbol" panose="05050102010706020507" pitchFamily="18" charset="2"/>
              </a:rPr>
              <a:t>BA</a:t>
            </a:r>
            <a:r>
              <a:rPr lang="en-US" dirty="0" smtClean="0">
                <a:sym typeface="Symbol" panose="05050102010706020507" pitchFamily="18" charset="2"/>
              </a:rPr>
              <a:t> with M</a:t>
            </a:r>
            <a:r>
              <a:rPr lang="en-US" baseline="-25000" dirty="0" smtClean="0">
                <a:sym typeface="Symbol" panose="05050102010706020507" pitchFamily="18" charset="2"/>
              </a:rPr>
              <a:t>BP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The resultant is the Building Perimeter, M</a:t>
            </a:r>
            <a:r>
              <a:rPr lang="en-US" b="1" baseline="-25000" dirty="0" smtClean="0">
                <a:sym typeface="Symbol" panose="05050102010706020507" pitchFamily="18" charset="2"/>
              </a:rPr>
              <a:t>BP</a:t>
            </a:r>
            <a:r>
              <a:rPr lang="en-US" b="1" dirty="0" smtClean="0">
                <a:sym typeface="Symbol" panose="05050102010706020507" pitchFamily="18" charset="2"/>
              </a:rPr>
              <a:t>, as shown.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2" t="2608" r="18502" b="7328"/>
          <a:stretch/>
        </p:blipFill>
        <p:spPr>
          <a:xfrm>
            <a:off x="2068999" y="978569"/>
            <a:ext cx="1989221" cy="4652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6015" y="5509074"/>
            <a:ext cx="2072125" cy="369334"/>
            <a:chOff x="1968952" y="5665623"/>
            <a:chExt cx="2072125" cy="369334"/>
          </a:xfrm>
        </p:grpSpPr>
        <p:sp>
          <p:nvSpPr>
            <p:cNvPr id="8" name="TextBox 7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3352" y="5665625"/>
              <a:ext cx="11577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568" y="1700463"/>
            <a:ext cx="1042736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946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 7: Create Artificial Shadows of Buildings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48650" y="914400"/>
            <a:ext cx="5791200" cy="495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Artificial Shadows, S</a:t>
            </a:r>
            <a:r>
              <a:rPr lang="en-US" sz="1800" baseline="-25000" dirty="0" smtClean="0"/>
              <a:t>AR</a:t>
            </a:r>
            <a:r>
              <a:rPr lang="en-US" sz="1800" dirty="0" smtClean="0"/>
              <a:t>, of buildings are generated using a linear structuring element made by: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1800" dirty="0" smtClean="0"/>
              <a:t>where,	A</a:t>
            </a:r>
            <a:r>
              <a:rPr lang="en-US" sz="1800" baseline="-25000" dirty="0" smtClean="0"/>
              <a:t>Z</a:t>
            </a:r>
            <a:r>
              <a:rPr lang="en-US" sz="1800" dirty="0" smtClean="0"/>
              <a:t> is the Azimuth angle = 173.2</a:t>
            </a:r>
            <a:r>
              <a:rPr lang="en-US" sz="1800" dirty="0" smtClean="0">
                <a:sym typeface="Symbol" panose="05050102010706020507" pitchFamily="18" charset="2"/>
              </a:rPr>
              <a:t></a:t>
            </a:r>
            <a:r>
              <a:rPr lang="en-US" sz="1800" dirty="0" smtClean="0"/>
              <a:t> (in metadata),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ym typeface="Symbol" panose="05050102010706020507" pitchFamily="18" charset="2"/>
              </a:rPr>
              <a:t> is the Solar Elevation = 16.3 (in metadata),</a:t>
            </a:r>
          </a:p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dirty="0" err="1" smtClean="0">
                <a:sym typeface="Symbol" panose="05050102010706020507" pitchFamily="18" charset="2"/>
              </a:rPr>
              <a:t>R</a:t>
            </a:r>
            <a:r>
              <a:rPr lang="en-US" sz="1800" baseline="-25000" dirty="0" err="1" smtClean="0">
                <a:sym typeface="Symbol" panose="05050102010706020507" pitchFamily="18" charset="2"/>
              </a:rPr>
              <a:t>img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 smtClean="0">
                <a:sym typeface="Symbol" panose="05050102010706020507" pitchFamily="18" charset="2"/>
              </a:rPr>
              <a:t>is resolution of the image,</a:t>
            </a:r>
          </a:p>
          <a:p>
            <a:pPr marL="0" indent="0">
              <a:buNone/>
            </a:pPr>
            <a:r>
              <a:rPr lang="en-US" sz="1800" dirty="0" smtClean="0">
                <a:sym typeface="Symbol" panose="05050102010706020507" pitchFamily="18" charset="2"/>
              </a:rPr>
              <a:t>       and,	</a:t>
            </a:r>
            <a:r>
              <a:rPr lang="en-US" sz="1800" dirty="0" err="1" smtClean="0">
                <a:sym typeface="Symbol" panose="05050102010706020507" pitchFamily="18" charset="2"/>
              </a:rPr>
              <a:t>H</a:t>
            </a:r>
            <a:r>
              <a:rPr lang="en-US" sz="1800" baseline="-25000" dirty="0" err="1">
                <a:sym typeface="Symbol" panose="05050102010706020507" pitchFamily="18" charset="2"/>
              </a:rPr>
              <a:t>T</a:t>
            </a:r>
            <a:r>
              <a:rPr lang="en-US" sz="1800" baseline="30000" dirty="0" err="1" smtClean="0">
                <a:sym typeface="Symbol" panose="05050102010706020507" pitchFamily="18" charset="2"/>
              </a:rPr>
              <a:t>max</a:t>
            </a:r>
            <a:r>
              <a:rPr lang="en-US" sz="1800" dirty="0" smtClean="0">
                <a:sym typeface="Symbol" panose="05050102010706020507" pitchFamily="18" charset="2"/>
              </a:rPr>
              <a:t> is the maximum height threshold.</a:t>
            </a:r>
          </a:p>
          <a:p>
            <a:pPr marL="0" indent="0">
              <a:buNone/>
            </a:pPr>
            <a:endParaRPr lang="en-US" sz="1800" b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Symbol" panose="05050102010706020507" pitchFamily="18" charset="2"/>
              </a:rPr>
              <a:t>Using neighborhood from the structuring element above, S</a:t>
            </a:r>
            <a:r>
              <a:rPr lang="en-US" sz="1800" b="1" baseline="-25000" dirty="0" smtClean="0">
                <a:sym typeface="Symbol" panose="05050102010706020507" pitchFamily="18" charset="2"/>
              </a:rPr>
              <a:t>AR</a:t>
            </a:r>
            <a:r>
              <a:rPr lang="en-US" sz="1800" b="1" dirty="0" smtClean="0">
                <a:sym typeface="Symbol" panose="05050102010706020507" pitchFamily="18" charset="2"/>
              </a:rPr>
              <a:t> is obtained, as shown.</a:t>
            </a:r>
            <a:endParaRPr lang="en-US" sz="1800" b="1" dirty="0">
              <a:sym typeface="Symbol" panose="05050102010706020507" pitchFamily="18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4" t="2608" r="7816" b="7328"/>
          <a:stretch/>
        </p:blipFill>
        <p:spPr>
          <a:xfrm>
            <a:off x="607868" y="786060"/>
            <a:ext cx="4074695" cy="465221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3726" y="5438270"/>
            <a:ext cx="2072125" cy="369334"/>
            <a:chOff x="1968952" y="5665623"/>
            <a:chExt cx="2072125" cy="369334"/>
          </a:xfrm>
        </p:grpSpPr>
        <p:sp>
          <p:nvSpPr>
            <p:cNvPr id="9" name="TextBox 8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BI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83352" y="5665625"/>
              <a:ext cx="11577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5851" y="5438273"/>
            <a:ext cx="2072125" cy="369334"/>
            <a:chOff x="1968952" y="5665623"/>
            <a:chExt cx="2072125" cy="369334"/>
          </a:xfrm>
        </p:grpSpPr>
        <p:sp>
          <p:nvSpPr>
            <p:cNvPr id="12" name="TextBox 11"/>
            <p:cNvSpPr txBox="1"/>
            <p:nvPr/>
          </p:nvSpPr>
          <p:spPr>
            <a:xfrm>
              <a:off x="1968952" y="5665623"/>
              <a:ext cx="914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r>
                <a:rPr lang="en-US" baseline="-25000" dirty="0" smtClean="0"/>
                <a:t>BP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352" y="5665625"/>
              <a:ext cx="115772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r>
                <a:rPr lang="en-US" baseline="-25000" dirty="0" smtClean="0"/>
                <a:t>AR</a:t>
              </a:r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12" y="1472151"/>
            <a:ext cx="2124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01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352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Montserrat</vt:lpstr>
      <vt:lpstr>Symbol</vt:lpstr>
      <vt:lpstr>Retrospect</vt:lpstr>
      <vt:lpstr>Image Processing (CS313a) – Project</vt:lpstr>
      <vt:lpstr>A Shadow-Overlapping Algorithm for Estimating Building Heights From VHR Satellite Images</vt:lpstr>
      <vt:lpstr>Step 1: Obtain Shadow Image</vt:lpstr>
      <vt:lpstr>Step 2: Create Initial Shadow Mask</vt:lpstr>
      <vt:lpstr>Step 3: Filtering Msi</vt:lpstr>
      <vt:lpstr>Step 4: Segmenting Image to obtain Building Mask</vt:lpstr>
      <vt:lpstr>Step 5: Binarize MBI</vt:lpstr>
      <vt:lpstr>Step 6: Obtain Perimeter of Building, MBP</vt:lpstr>
      <vt:lpstr>Step 7: Create Artificial Shadows of Buildings</vt:lpstr>
      <vt:lpstr>Step 8: Calculate Height Using Jaccard Index</vt:lpstr>
      <vt:lpstr>The Complete Process</vt:lpstr>
      <vt:lpstr>Results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(CS312) – Project</dc:title>
  <dc:creator>Arnav Deep</dc:creator>
  <cp:lastModifiedBy>Arnav Deep</cp:lastModifiedBy>
  <cp:revision>18</cp:revision>
  <dcterms:created xsi:type="dcterms:W3CDTF">2020-06-29T18:05:34Z</dcterms:created>
  <dcterms:modified xsi:type="dcterms:W3CDTF">2020-06-29T23:59:39Z</dcterms:modified>
</cp:coreProperties>
</file>