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Bold Ink" charset="1" panose="00000500000000000000"/>
      <p:regular r:id="rId30"/>
    </p:embeddedFont>
    <p:embeddedFont>
      <p:font typeface="Akzidenz-Grotesk" charset="1" panose="02000503030000020003"/>
      <p:regular r:id="rId31"/>
    </p:embeddedFont>
    <p:embeddedFont>
      <p:font typeface="Open Sans" charset="1" panose="020B0606030504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15177" y="7433767"/>
            <a:ext cx="9430353" cy="4715177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456827" y="10338182"/>
            <a:ext cx="4661316" cy="2330658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4966490" y="-1328888"/>
            <a:ext cx="9430353" cy="4715177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5583791" y="-2142757"/>
            <a:ext cx="4661316" cy="233065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4067202" y="9359478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166334" y="-824125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29631" y="2736171"/>
            <a:ext cx="12381836" cy="240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4"/>
              </a:lnSpc>
            </a:pPr>
            <a:r>
              <a:rPr lang="en-US" sz="10581">
                <a:solidFill>
                  <a:srgbClr val="365B6D"/>
                </a:solidFill>
                <a:latin typeface="Bold Ink"/>
                <a:ea typeface="Bold Ink"/>
                <a:cs typeface="Bold Ink"/>
                <a:sym typeface="Bold Ink"/>
              </a:rPr>
              <a:t>QUANTUM BRAINATHON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423622" y="6072052"/>
            <a:ext cx="7593854" cy="139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3"/>
              </a:lnSpc>
            </a:pPr>
            <a:r>
              <a:rPr lang="en-US" sz="3788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Arnav Makkar</a:t>
            </a:r>
          </a:p>
          <a:p>
            <a:pPr algn="ctr">
              <a:lnSpc>
                <a:spcPts val="5303"/>
              </a:lnSpc>
              <a:spcBef>
                <a:spcPct val="0"/>
              </a:spcBef>
            </a:pPr>
            <a:r>
              <a:rPr lang="en-US" sz="3788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IIIT Delhi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12397" y="8367735"/>
            <a:ext cx="402031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365B6D"/>
                </a:solidFill>
                <a:latin typeface="Open Sans"/>
                <a:ea typeface="Open Sans"/>
                <a:cs typeface="Open Sans"/>
                <a:sym typeface="Open Sans"/>
              </a:rPr>
              <a:t>arnavmakkar080505@gmail.com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423622" y="8367735"/>
            <a:ext cx="221984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365B6D"/>
                </a:solidFill>
                <a:latin typeface="Open Sans"/>
                <a:ea typeface="Open Sans"/>
                <a:cs typeface="Open Sans"/>
                <a:sym typeface="Open Sans"/>
              </a:rPr>
              <a:t>+91-921-312-5921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730873" y="1635570"/>
            <a:ext cx="12826255" cy="10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4"/>
              </a:lnSpc>
            </a:pPr>
            <a:r>
              <a:rPr lang="en-US" sz="8452">
                <a:solidFill>
                  <a:srgbClr val="365B6D"/>
                </a:solidFill>
                <a:latin typeface="Bold Ink"/>
                <a:ea typeface="Bold Ink"/>
                <a:cs typeface="Bold Ink"/>
                <a:sym typeface="Bold Ink"/>
              </a:rPr>
              <a:t>MODEL SELECTION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58522" y="4313281"/>
            <a:ext cx="12481808" cy="401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5915" indent="-332957" lvl="1">
              <a:lnSpc>
                <a:spcPts val="3454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Advantages: Leverages quantum computing for potential speedups on specific problems; ideal for exploring quantum advantages in EEG classification.</a:t>
            </a:r>
          </a:p>
          <a:p>
            <a:pPr algn="just">
              <a:lnSpc>
                <a:spcPts val="3454"/>
              </a:lnSpc>
            </a:pPr>
          </a:p>
          <a:p>
            <a:pPr algn="just" marL="665915" indent="-332957" lvl="1">
              <a:lnSpc>
                <a:spcPts val="3454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Challenges: Limited by qubit count (e.g., 6 qubits), noisy simulations, and longer training times (e.g., ~1.5 min/subject).</a:t>
            </a:r>
          </a:p>
          <a:p>
            <a:pPr algn="just">
              <a:lnSpc>
                <a:spcPts val="3454"/>
              </a:lnSpc>
            </a:pPr>
          </a:p>
          <a:p>
            <a:pPr algn="just" marL="665915" indent="-332957" lvl="1">
              <a:lnSpc>
                <a:spcPts val="3454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Suitability: Best for research into quantum machine learning or when quantum hardware improves significantly.</a:t>
            </a:r>
          </a:p>
        </p:txBody>
      </p:sp>
      <p:grpSp>
        <p:nvGrpSpPr>
          <p:cNvPr name="Group 19" id="19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473325" y="3169798"/>
            <a:ext cx="8312364" cy="763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5"/>
              </a:lnSpc>
              <a:spcBef>
                <a:spcPct val="0"/>
              </a:spcBef>
            </a:pPr>
            <a:r>
              <a:rPr lang="en-US" sz="4046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Variational Quantum Classifier (VQC)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730873" y="1635570"/>
            <a:ext cx="12826255" cy="10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4"/>
              </a:lnSpc>
            </a:pPr>
            <a:r>
              <a:rPr lang="en-US" sz="8452">
                <a:solidFill>
                  <a:srgbClr val="365B6D"/>
                </a:solidFill>
                <a:latin typeface="Bold Ink"/>
                <a:ea typeface="Bold Ink"/>
                <a:cs typeface="Bold Ink"/>
                <a:sym typeface="Bold Ink"/>
              </a:rPr>
              <a:t>MODEL SELECTION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58522" y="4313281"/>
            <a:ext cx="12481808" cy="3574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5915" indent="-332957" lvl="1">
              <a:lnSpc>
                <a:spcPts val="3454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Advantages: Robust, interpretable classical method; handles structured data well with moderate training time.</a:t>
            </a:r>
          </a:p>
          <a:p>
            <a:pPr algn="just">
              <a:lnSpc>
                <a:spcPts val="3454"/>
              </a:lnSpc>
            </a:pPr>
          </a:p>
          <a:p>
            <a:pPr algn="just" marL="665915" indent="-332957" lvl="1">
              <a:lnSpc>
                <a:spcPts val="3454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Challenges: Slower than XGBoost, less optimized for high-dimensional data compared to modern gradient boosters.</a:t>
            </a:r>
          </a:p>
          <a:p>
            <a:pPr algn="just">
              <a:lnSpc>
                <a:spcPts val="3454"/>
              </a:lnSpc>
            </a:pPr>
          </a:p>
          <a:p>
            <a:pPr algn="just" marL="665915" indent="-332957" lvl="1">
              <a:lnSpc>
                <a:spcPts val="3454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Suitability: Suitable for small-to-medium datasets with clear feature importance needs.</a:t>
            </a:r>
          </a:p>
        </p:txBody>
      </p:sp>
      <p:grpSp>
        <p:nvGrpSpPr>
          <p:cNvPr name="Group 19" id="19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473325" y="3169798"/>
            <a:ext cx="8312364" cy="763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5"/>
              </a:lnSpc>
              <a:spcBef>
                <a:spcPct val="0"/>
              </a:spcBef>
            </a:pPr>
            <a:r>
              <a:rPr lang="en-US" sz="4046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Gradient Boosting (GB):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730873" y="1635570"/>
            <a:ext cx="12826255" cy="10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4"/>
              </a:lnSpc>
            </a:pPr>
            <a:r>
              <a:rPr lang="en-US" sz="8452">
                <a:solidFill>
                  <a:srgbClr val="365B6D"/>
                </a:solidFill>
                <a:latin typeface="Bold Ink"/>
                <a:ea typeface="Bold Ink"/>
                <a:cs typeface="Bold Ink"/>
                <a:sym typeface="Bold Ink"/>
              </a:rPr>
              <a:t>MODEL SELECTION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58522" y="4313281"/>
            <a:ext cx="12481808" cy="3574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5915" indent="-332957" lvl="1">
              <a:lnSpc>
                <a:spcPts val="3454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Advantages: Fast, scalable, and highly accurate; excels with imbalanced data and high-dimensional features.</a:t>
            </a:r>
          </a:p>
          <a:p>
            <a:pPr algn="just">
              <a:lnSpc>
                <a:spcPts val="3454"/>
              </a:lnSpc>
            </a:pPr>
          </a:p>
          <a:p>
            <a:pPr algn="just" marL="665915" indent="-332957" lvl="1">
              <a:lnSpc>
                <a:spcPts val="3454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Challenges: Requires tuning for optimal performance; less interpretable than GB.</a:t>
            </a:r>
          </a:p>
          <a:p>
            <a:pPr algn="just">
              <a:lnSpc>
                <a:spcPts val="3454"/>
              </a:lnSpc>
            </a:pPr>
          </a:p>
          <a:p>
            <a:pPr algn="just" marL="665915" indent="-332957" lvl="1">
              <a:lnSpc>
                <a:spcPts val="3454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Suitability: Preferred for real-world applications requiring high accuracy and efficiency.</a:t>
            </a:r>
          </a:p>
        </p:txBody>
      </p:sp>
      <p:grpSp>
        <p:nvGrpSpPr>
          <p:cNvPr name="Group 19" id="19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473325" y="3169798"/>
            <a:ext cx="8629214" cy="763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5"/>
              </a:lnSpc>
              <a:spcBef>
                <a:spcPct val="0"/>
              </a:spcBef>
            </a:pPr>
            <a:r>
              <a:rPr lang="en-US" sz="4046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Extreme Gradient Boosting (XGBoost)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873762" y="4132349"/>
            <a:ext cx="10540477" cy="239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RESULTS ANALYSIS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91988" y="1356297"/>
            <a:ext cx="12304025" cy="6090492"/>
          </a:xfrm>
          <a:custGeom>
            <a:avLst/>
            <a:gdLst/>
            <a:ahLst/>
            <a:cxnLst/>
            <a:rect r="r" b="b" t="t" l="l"/>
            <a:pathLst>
              <a:path h="6090492" w="12304025">
                <a:moveTo>
                  <a:pt x="0" y="0"/>
                </a:moveTo>
                <a:lnTo>
                  <a:pt x="12304024" y="0"/>
                </a:lnTo>
                <a:lnTo>
                  <a:pt x="12304024" y="6090492"/>
                </a:lnTo>
                <a:lnTo>
                  <a:pt x="0" y="6090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91988" y="7446789"/>
            <a:ext cx="12304025" cy="2430045"/>
          </a:xfrm>
          <a:custGeom>
            <a:avLst/>
            <a:gdLst/>
            <a:ahLst/>
            <a:cxnLst/>
            <a:rect r="r" b="b" t="t" l="l"/>
            <a:pathLst>
              <a:path h="2430045" w="12304025">
                <a:moveTo>
                  <a:pt x="0" y="0"/>
                </a:moveTo>
                <a:lnTo>
                  <a:pt x="12304024" y="0"/>
                </a:lnTo>
                <a:lnTo>
                  <a:pt x="12304024" y="2430045"/>
                </a:lnTo>
                <a:lnTo>
                  <a:pt x="0" y="24300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65055" y="315573"/>
            <a:ext cx="13957889" cy="713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6"/>
              </a:lnSpc>
            </a:pPr>
            <a:r>
              <a:rPr lang="en-US" sz="5971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VARIATIONAL QUANTUM CLASSIFIER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8635" y="1220945"/>
            <a:ext cx="12490729" cy="6182911"/>
          </a:xfrm>
          <a:custGeom>
            <a:avLst/>
            <a:gdLst/>
            <a:ahLst/>
            <a:cxnLst/>
            <a:rect r="r" b="b" t="t" l="l"/>
            <a:pathLst>
              <a:path h="6182911" w="12490729">
                <a:moveTo>
                  <a:pt x="0" y="0"/>
                </a:moveTo>
                <a:lnTo>
                  <a:pt x="12490730" y="0"/>
                </a:lnTo>
                <a:lnTo>
                  <a:pt x="12490730" y="6182911"/>
                </a:lnTo>
                <a:lnTo>
                  <a:pt x="0" y="6182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98635" y="7403856"/>
            <a:ext cx="12490729" cy="2466919"/>
          </a:xfrm>
          <a:custGeom>
            <a:avLst/>
            <a:gdLst/>
            <a:ahLst/>
            <a:cxnLst/>
            <a:rect r="r" b="b" t="t" l="l"/>
            <a:pathLst>
              <a:path h="2466919" w="12490729">
                <a:moveTo>
                  <a:pt x="0" y="0"/>
                </a:moveTo>
                <a:lnTo>
                  <a:pt x="12490730" y="0"/>
                </a:lnTo>
                <a:lnTo>
                  <a:pt x="12490730" y="2466919"/>
                </a:lnTo>
                <a:lnTo>
                  <a:pt x="0" y="2466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65055" y="315573"/>
            <a:ext cx="13957889" cy="713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6"/>
              </a:lnSpc>
            </a:pPr>
            <a:r>
              <a:rPr lang="en-US" sz="5971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GRADIENT BOOSTING CLASSIFIER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29213" y="1251562"/>
            <a:ext cx="12629574" cy="6251639"/>
          </a:xfrm>
          <a:custGeom>
            <a:avLst/>
            <a:gdLst/>
            <a:ahLst/>
            <a:cxnLst/>
            <a:rect r="r" b="b" t="t" l="l"/>
            <a:pathLst>
              <a:path h="6251639" w="12629574">
                <a:moveTo>
                  <a:pt x="0" y="0"/>
                </a:moveTo>
                <a:lnTo>
                  <a:pt x="12629574" y="0"/>
                </a:lnTo>
                <a:lnTo>
                  <a:pt x="12629574" y="6251640"/>
                </a:lnTo>
                <a:lnTo>
                  <a:pt x="0" y="6251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29213" y="7503202"/>
            <a:ext cx="12629574" cy="2494341"/>
          </a:xfrm>
          <a:custGeom>
            <a:avLst/>
            <a:gdLst/>
            <a:ahLst/>
            <a:cxnLst/>
            <a:rect r="r" b="b" t="t" l="l"/>
            <a:pathLst>
              <a:path h="2494341" w="12629574">
                <a:moveTo>
                  <a:pt x="0" y="0"/>
                </a:moveTo>
                <a:lnTo>
                  <a:pt x="12629574" y="0"/>
                </a:lnTo>
                <a:lnTo>
                  <a:pt x="12629574" y="2494340"/>
                </a:lnTo>
                <a:lnTo>
                  <a:pt x="0" y="24943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65055" y="315573"/>
            <a:ext cx="13957889" cy="713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6"/>
              </a:lnSpc>
            </a:pPr>
            <a:r>
              <a:rPr lang="en-US" sz="5971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XGBOOST CLASSIFIER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1431687"/>
            <a:ext cx="11301259" cy="1794075"/>
          </a:xfrm>
          <a:custGeom>
            <a:avLst/>
            <a:gdLst/>
            <a:ahLst/>
            <a:cxnLst/>
            <a:rect r="r" b="b" t="t" l="l"/>
            <a:pathLst>
              <a:path h="1794075" w="11301259">
                <a:moveTo>
                  <a:pt x="0" y="0"/>
                </a:moveTo>
                <a:lnTo>
                  <a:pt x="11301258" y="0"/>
                </a:lnTo>
                <a:lnTo>
                  <a:pt x="11301258" y="1794075"/>
                </a:lnTo>
                <a:lnTo>
                  <a:pt x="0" y="1794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8613" y="3375270"/>
            <a:ext cx="11301259" cy="1778818"/>
          </a:xfrm>
          <a:custGeom>
            <a:avLst/>
            <a:gdLst/>
            <a:ahLst/>
            <a:cxnLst/>
            <a:rect r="r" b="b" t="t" l="l"/>
            <a:pathLst>
              <a:path h="1778818" w="11301259">
                <a:moveTo>
                  <a:pt x="0" y="0"/>
                </a:moveTo>
                <a:lnTo>
                  <a:pt x="11301259" y="0"/>
                </a:lnTo>
                <a:lnTo>
                  <a:pt x="11301259" y="1778817"/>
                </a:lnTo>
                <a:lnTo>
                  <a:pt x="0" y="17788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1" r="0" b="-1379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18613" y="5306487"/>
            <a:ext cx="11301259" cy="1455037"/>
          </a:xfrm>
          <a:custGeom>
            <a:avLst/>
            <a:gdLst/>
            <a:ahLst/>
            <a:cxnLst/>
            <a:rect r="r" b="b" t="t" l="l"/>
            <a:pathLst>
              <a:path h="1455037" w="11301259">
                <a:moveTo>
                  <a:pt x="0" y="0"/>
                </a:moveTo>
                <a:lnTo>
                  <a:pt x="11301259" y="0"/>
                </a:lnTo>
                <a:lnTo>
                  <a:pt x="11301259" y="1455038"/>
                </a:lnTo>
                <a:lnTo>
                  <a:pt x="0" y="1455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18613" y="6913925"/>
            <a:ext cx="11301259" cy="1737569"/>
          </a:xfrm>
          <a:custGeom>
            <a:avLst/>
            <a:gdLst/>
            <a:ahLst/>
            <a:cxnLst/>
            <a:rect r="r" b="b" t="t" l="l"/>
            <a:pathLst>
              <a:path h="1737569" w="11301259">
                <a:moveTo>
                  <a:pt x="0" y="0"/>
                </a:moveTo>
                <a:lnTo>
                  <a:pt x="11301259" y="0"/>
                </a:lnTo>
                <a:lnTo>
                  <a:pt x="11301259" y="1737568"/>
                </a:lnTo>
                <a:lnTo>
                  <a:pt x="0" y="17375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9561" y="420353"/>
            <a:ext cx="15964604" cy="861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5"/>
              </a:lnSpc>
            </a:pPr>
            <a:r>
              <a:rPr lang="en-US" sz="5871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Accuracy Results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1859054"/>
            <a:ext cx="11301259" cy="3249112"/>
          </a:xfrm>
          <a:custGeom>
            <a:avLst/>
            <a:gdLst/>
            <a:ahLst/>
            <a:cxnLst/>
            <a:rect r="r" b="b" t="t" l="l"/>
            <a:pathLst>
              <a:path h="3249112" w="11301259">
                <a:moveTo>
                  <a:pt x="0" y="0"/>
                </a:moveTo>
                <a:lnTo>
                  <a:pt x="11301258" y="0"/>
                </a:lnTo>
                <a:lnTo>
                  <a:pt x="11301258" y="3249112"/>
                </a:lnTo>
                <a:lnTo>
                  <a:pt x="0" y="3249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5689191"/>
            <a:ext cx="11301259" cy="3785922"/>
          </a:xfrm>
          <a:custGeom>
            <a:avLst/>
            <a:gdLst/>
            <a:ahLst/>
            <a:cxnLst/>
            <a:rect r="r" b="b" t="t" l="l"/>
            <a:pathLst>
              <a:path h="3785922" w="11301259">
                <a:moveTo>
                  <a:pt x="0" y="0"/>
                </a:moveTo>
                <a:lnTo>
                  <a:pt x="11301258" y="0"/>
                </a:lnTo>
                <a:lnTo>
                  <a:pt x="11301258" y="3785922"/>
                </a:lnTo>
                <a:lnTo>
                  <a:pt x="0" y="37859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61698" y="416203"/>
            <a:ext cx="15964604" cy="861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5"/>
              </a:lnSpc>
            </a:pPr>
            <a:r>
              <a:rPr lang="en-US" sz="5871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Accuracy Results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1870719"/>
            <a:ext cx="11301259" cy="3206732"/>
          </a:xfrm>
          <a:custGeom>
            <a:avLst/>
            <a:gdLst/>
            <a:ahLst/>
            <a:cxnLst/>
            <a:rect r="r" b="b" t="t" l="l"/>
            <a:pathLst>
              <a:path h="3206732" w="11301259">
                <a:moveTo>
                  <a:pt x="0" y="0"/>
                </a:moveTo>
                <a:lnTo>
                  <a:pt x="11301258" y="0"/>
                </a:lnTo>
                <a:lnTo>
                  <a:pt x="11301258" y="3206732"/>
                </a:lnTo>
                <a:lnTo>
                  <a:pt x="0" y="3206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5687051"/>
            <a:ext cx="11301259" cy="3446884"/>
          </a:xfrm>
          <a:custGeom>
            <a:avLst/>
            <a:gdLst/>
            <a:ahLst/>
            <a:cxnLst/>
            <a:rect r="r" b="b" t="t" l="l"/>
            <a:pathLst>
              <a:path h="3446884" w="11301259">
                <a:moveTo>
                  <a:pt x="0" y="0"/>
                </a:moveTo>
                <a:lnTo>
                  <a:pt x="11301258" y="0"/>
                </a:lnTo>
                <a:lnTo>
                  <a:pt x="11301258" y="3446884"/>
                </a:lnTo>
                <a:lnTo>
                  <a:pt x="0" y="3446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61698" y="399230"/>
            <a:ext cx="15964604" cy="861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5"/>
              </a:lnSpc>
            </a:pPr>
            <a:r>
              <a:rPr lang="en-US" sz="5871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Accuracy Results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388472" y="4408527"/>
            <a:ext cx="3562030" cy="5373871"/>
          </a:xfrm>
          <a:custGeom>
            <a:avLst/>
            <a:gdLst/>
            <a:ahLst/>
            <a:cxnLst/>
            <a:rect r="r" b="b" t="t" l="l"/>
            <a:pathLst>
              <a:path h="5373871" w="3562030">
                <a:moveTo>
                  <a:pt x="0" y="0"/>
                </a:moveTo>
                <a:lnTo>
                  <a:pt x="3562030" y="0"/>
                </a:lnTo>
                <a:lnTo>
                  <a:pt x="3562030" y="5373871"/>
                </a:lnTo>
                <a:lnTo>
                  <a:pt x="0" y="5373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54" r="-1722" b="-3511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952949" y="1027760"/>
            <a:ext cx="8382101" cy="100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2"/>
              </a:lnSpc>
            </a:pPr>
            <a:r>
              <a:rPr lang="en-US" sz="8391">
                <a:solidFill>
                  <a:srgbClr val="365B6D"/>
                </a:solidFill>
                <a:latin typeface="Bold Ink"/>
                <a:ea typeface="Bold Ink"/>
                <a:cs typeface="Bold Ink"/>
                <a:sym typeface="Bold Ink"/>
              </a:rPr>
              <a:t>INTRODUCTION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125802" y="2419352"/>
            <a:ext cx="12036395" cy="1425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</a:pPr>
            <a:r>
              <a:rPr lang="en-US" sz="3882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Thinking, Fast and Slow</a:t>
            </a:r>
          </a:p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882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~David Kahneman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167726" y="7448740"/>
            <a:ext cx="9952548" cy="1674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6"/>
              </a:lnSpc>
              <a:spcBef>
                <a:spcPct val="0"/>
              </a:spcBef>
            </a:pPr>
            <a:r>
              <a:rPr lang="en-US" sz="3090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EEG analysis can help study these cognitive processes, and QML may enhance insights into decision-making and neural activity.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351489" y="4606746"/>
            <a:ext cx="9585021" cy="168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  <a:spcBef>
                <a:spcPct val="0"/>
              </a:spcBef>
            </a:pPr>
            <a:r>
              <a:rPr lang="en-US" sz="3091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Kahneman described System 1 as fast, intuitive, and automatic, while System 2 is slow, analytical, and effortful.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53926" y="5143500"/>
            <a:ext cx="13180149" cy="1977022"/>
          </a:xfrm>
          <a:custGeom>
            <a:avLst/>
            <a:gdLst/>
            <a:ahLst/>
            <a:cxnLst/>
            <a:rect r="r" b="b" t="t" l="l"/>
            <a:pathLst>
              <a:path h="1977022" w="13180149">
                <a:moveTo>
                  <a:pt x="0" y="0"/>
                </a:moveTo>
                <a:lnTo>
                  <a:pt x="13180148" y="0"/>
                </a:lnTo>
                <a:lnTo>
                  <a:pt x="13180148" y="1977022"/>
                </a:lnTo>
                <a:lnTo>
                  <a:pt x="0" y="1977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61698" y="1057275"/>
            <a:ext cx="15964604" cy="253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5"/>
              </a:lnSpc>
            </a:pPr>
            <a:r>
              <a:rPr lang="en-US" sz="5871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All the classification techniques: VQC, GB, XGB</a:t>
            </a:r>
            <a:r>
              <a:rPr lang="en-US" sz="5871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 performed on </a:t>
            </a:r>
            <a:r>
              <a:rPr lang="en-US" sz="5871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5 subjects each for all the given paradigms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730873" y="1052974"/>
            <a:ext cx="12826255" cy="10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4"/>
              </a:lnSpc>
            </a:pPr>
            <a:r>
              <a:rPr lang="en-US" sz="8452">
                <a:solidFill>
                  <a:srgbClr val="365B6D"/>
                </a:solidFill>
                <a:latin typeface="Bold Ink"/>
                <a:ea typeface="Bold Ink"/>
                <a:cs typeface="Bold Ink"/>
                <a:sym typeface="Bold Ink"/>
              </a:rPr>
              <a:t>CONCLUSION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03096" y="2429907"/>
            <a:ext cx="12481808" cy="613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Accuracy</a:t>
            </a:r>
          </a:p>
          <a:p>
            <a:pPr algn="just" marL="665915" indent="-332957" lvl="1">
              <a:lnSpc>
                <a:spcPts val="4318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Achieved 90–97.5% accuracy in EEG classification (vs. 40–52.5% for VQC, 82.5–92.5% for GB), as shown in results.</a:t>
            </a:r>
          </a:p>
          <a:p>
            <a:pPr algn="just" marL="665915" indent="-332957" lvl="1">
              <a:lnSpc>
                <a:spcPts val="4318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XGB handles imbalanced data effectively with robust regularization and gradient optimization.</a:t>
            </a:r>
          </a:p>
          <a:p>
            <a:pPr algn="just">
              <a:lnSpc>
                <a:spcPts val="4318"/>
              </a:lnSpc>
            </a:pPr>
          </a:p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Efficiency</a:t>
            </a:r>
          </a:p>
          <a:p>
            <a:pPr algn="just" marL="665915" indent="-332957" lvl="1">
              <a:lnSpc>
                <a:spcPts val="4318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Faster training and prediction times than GB and VQC, leveraging parallel processing and optimized algorithms.</a:t>
            </a:r>
          </a:p>
          <a:p>
            <a:pPr algn="just" marL="665915" indent="-332957" lvl="1">
              <a:lnSpc>
                <a:spcPts val="4318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Outperforms VQC (limited by quantum noise and qubit constraints) and GB (less optimized for large datasets).</a:t>
            </a:r>
          </a:p>
        </p:txBody>
      </p:sp>
      <p:grpSp>
        <p:nvGrpSpPr>
          <p:cNvPr name="Group 19" id="19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730873" y="1052974"/>
            <a:ext cx="12826255" cy="10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4"/>
              </a:lnSpc>
            </a:pPr>
            <a:r>
              <a:rPr lang="en-US" sz="8452">
                <a:solidFill>
                  <a:srgbClr val="365B6D"/>
                </a:solidFill>
                <a:latin typeface="Bold Ink"/>
                <a:ea typeface="Bold Ink"/>
                <a:cs typeface="Bold Ink"/>
                <a:sym typeface="Bold Ink"/>
              </a:rPr>
              <a:t>CONCLUSION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03096" y="2495996"/>
            <a:ext cx="12481808" cy="613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Scalability</a:t>
            </a:r>
          </a:p>
          <a:p>
            <a:pPr algn="just" marL="665915" indent="-332957" lvl="1">
              <a:lnSpc>
                <a:spcPts val="4318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Scales well with high-dimensional EEG features and large datasets, unlike VQC’s qubit limitations.</a:t>
            </a:r>
          </a:p>
          <a:p>
            <a:pPr algn="just" marL="665915" indent="-332957" lvl="1">
              <a:lnSpc>
                <a:spcPts val="4318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Supports GPU acceleration for further speed gains, reducing runtime significantly.</a:t>
            </a:r>
          </a:p>
          <a:p>
            <a:pPr algn="just">
              <a:lnSpc>
                <a:spcPts val="4318"/>
              </a:lnSpc>
            </a:pPr>
          </a:p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Robustness</a:t>
            </a:r>
          </a:p>
          <a:p>
            <a:pPr algn="just" marL="665915" indent="-332957" lvl="1">
              <a:lnSpc>
                <a:spcPts val="4318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Manages noise and outliers in EEG data better than VQC (prone to simulation noise) and GB (less adaptive to complex patterns).</a:t>
            </a:r>
          </a:p>
          <a:p>
            <a:pPr algn="just" marL="665915" indent="-332957" lvl="1">
              <a:lnSpc>
                <a:spcPts val="4318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Proven in real-world applications, making it ideal for brain-computer interfaces or diagnostics.</a:t>
            </a:r>
          </a:p>
        </p:txBody>
      </p:sp>
      <p:grpSp>
        <p:nvGrpSpPr>
          <p:cNvPr name="Group 19" id="19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748807" y="1919159"/>
            <a:ext cx="10790387" cy="85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4"/>
              </a:lnSpc>
            </a:pPr>
            <a:r>
              <a:rPr lang="en-US" sz="7134">
                <a:solidFill>
                  <a:srgbClr val="365B6D"/>
                </a:solidFill>
                <a:latin typeface="Bold Ink"/>
                <a:ea typeface="Bold Ink"/>
                <a:cs typeface="Bold Ink"/>
                <a:sym typeface="Bold Ink"/>
              </a:rPr>
              <a:t>FUTURE IMPROVEMENTS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22158" y="3320055"/>
            <a:ext cx="13948401" cy="492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1792" indent="-375896" lvl="1">
              <a:lnSpc>
                <a:spcPts val="4874"/>
              </a:lnSpc>
              <a:buFont typeface="Arial"/>
              <a:buChar char="•"/>
            </a:pPr>
            <a:r>
              <a:rPr lang="en-US" sz="3482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Increasing qubit count as quantum hardware improves, capturing more complex patterns.</a:t>
            </a:r>
          </a:p>
          <a:p>
            <a:pPr algn="just">
              <a:lnSpc>
                <a:spcPts val="4874"/>
              </a:lnSpc>
            </a:pPr>
          </a:p>
          <a:p>
            <a:pPr algn="just" marL="751792" indent="-375896" lvl="1">
              <a:lnSpc>
                <a:spcPts val="4874"/>
              </a:lnSpc>
              <a:buFont typeface="Arial"/>
              <a:buChar char="•"/>
            </a:pPr>
            <a:r>
              <a:rPr lang="en-US" sz="3482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Experimenting with deeper quantum circuits (e.g. more layers in ZZFeatureMap/RealAmplitudes) for better expressivity.</a:t>
            </a:r>
          </a:p>
          <a:p>
            <a:pPr algn="just">
              <a:lnSpc>
                <a:spcPts val="4874"/>
              </a:lnSpc>
            </a:pPr>
          </a:p>
          <a:p>
            <a:pPr algn="just" marL="751792" indent="-375896" lvl="1">
              <a:lnSpc>
                <a:spcPts val="4874"/>
              </a:lnSpc>
              <a:buFont typeface="Arial"/>
              <a:buChar char="•"/>
            </a:pPr>
            <a:r>
              <a:rPr lang="en-US" sz="3482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Combining QML with deep learning (e.g. LSTMs/CNNs) for superior performance on temporal EEG data.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29631" y="3439211"/>
            <a:ext cx="12228738" cy="398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365B6D"/>
                </a:solidFill>
                <a:latin typeface="Bold Ink"/>
                <a:ea typeface="Bold Ink"/>
                <a:cs typeface="Bold Ink"/>
                <a:sym typeface="Bold Ink"/>
              </a:rPr>
              <a:t>THANK</a:t>
            </a:r>
          </a:p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365B6D"/>
                </a:solidFill>
                <a:latin typeface="Bold Ink"/>
                <a:ea typeface="Bold Ink"/>
                <a:cs typeface="Bold Ink"/>
                <a:sym typeface="Bold Ink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873762" y="2579469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OBJECTIVES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57982" y="4018582"/>
            <a:ext cx="4907750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F7F7F7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Data Preprocessing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22438" y="4313857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57982" y="4927871"/>
            <a:ext cx="4739006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F7F7F7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Feature Extraction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022438" y="5223146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57982" y="5837160"/>
            <a:ext cx="6899953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F7F7F7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Designing a quantum circuit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22438" y="6132435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957982" y="6746448"/>
            <a:ext cx="8112879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F7F7F7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Applying suitable QML techniques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957982" y="7656858"/>
            <a:ext cx="8112879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F7F7F7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Results Visualisation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022438" y="7041723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022438" y="7952133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977392" y="6118655"/>
            <a:ext cx="12676117" cy="2646139"/>
          </a:xfrm>
          <a:custGeom>
            <a:avLst/>
            <a:gdLst/>
            <a:ahLst/>
            <a:cxnLst/>
            <a:rect r="r" b="b" t="t" l="l"/>
            <a:pathLst>
              <a:path h="2646139" w="12676117">
                <a:moveTo>
                  <a:pt x="0" y="0"/>
                </a:moveTo>
                <a:lnTo>
                  <a:pt x="12676116" y="0"/>
                </a:lnTo>
                <a:lnTo>
                  <a:pt x="12676116" y="2646139"/>
                </a:lnTo>
                <a:lnTo>
                  <a:pt x="0" y="2646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730873" y="1957259"/>
            <a:ext cx="12826255" cy="10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4"/>
              </a:lnSpc>
            </a:pPr>
            <a:r>
              <a:rPr lang="en-US" sz="8452">
                <a:solidFill>
                  <a:srgbClr val="365B6D"/>
                </a:solidFill>
                <a:latin typeface="Bold Ink"/>
                <a:ea typeface="Bold Ink"/>
                <a:cs typeface="Bold Ink"/>
                <a:sym typeface="Bold Ink"/>
              </a:rPr>
              <a:t>DATA PREPROCESSING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297252" y="3363730"/>
            <a:ext cx="12036395" cy="1992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971" indent="-397485" lvl="1">
              <a:lnSpc>
                <a:spcPts val="5154"/>
              </a:lnSpc>
              <a:buFont typeface="Arial"/>
              <a:buChar char="•"/>
            </a:pPr>
            <a:r>
              <a:rPr lang="en-US" sz="3682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Scale data to fit quantum circuit requirements.</a:t>
            </a:r>
          </a:p>
          <a:p>
            <a:pPr algn="l" marL="794971" indent="-397485" lvl="1">
              <a:lnSpc>
                <a:spcPts val="5154"/>
              </a:lnSpc>
              <a:buFont typeface="Arial"/>
              <a:buChar char="•"/>
            </a:pPr>
            <a:r>
              <a:rPr lang="en-US" sz="3682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Applying Bandpass Filter to clean EEG signals.</a:t>
            </a:r>
          </a:p>
          <a:p>
            <a:pPr algn="l" marL="794971" indent="-397485" lvl="1">
              <a:lnSpc>
                <a:spcPts val="5154"/>
              </a:lnSpc>
              <a:buFont typeface="Arial"/>
              <a:buChar char="•"/>
            </a:pPr>
            <a:r>
              <a:rPr lang="en-US" sz="3682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Use PCA to reduce feature space for limited qubits.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299313" y="3104883"/>
            <a:ext cx="13689373" cy="2452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9892" indent="-369946" lvl="1">
              <a:lnSpc>
                <a:spcPts val="4797"/>
              </a:lnSpc>
              <a:buFont typeface="Arial"/>
              <a:buChar char="•"/>
            </a:pPr>
            <a:r>
              <a:rPr lang="en-US" sz="3427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Extract spectral band powers (e.g., delta, theta, alpha, beta, gamma).</a:t>
            </a:r>
          </a:p>
          <a:p>
            <a:pPr algn="l" marL="739892" indent="-369946" lvl="1">
              <a:lnSpc>
                <a:spcPts val="4797"/>
              </a:lnSpc>
              <a:buFont typeface="Arial"/>
              <a:buChar char="•"/>
            </a:pPr>
            <a:r>
              <a:rPr lang="en-US" sz="3427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Compute connectivity measures between EEG channels.</a:t>
            </a:r>
          </a:p>
          <a:p>
            <a:pPr algn="l" marL="739892" indent="-369946" lvl="1">
              <a:lnSpc>
                <a:spcPts val="4797"/>
              </a:lnSpc>
              <a:spcBef>
                <a:spcPct val="0"/>
              </a:spcBef>
              <a:buFont typeface="Arial"/>
              <a:buChar char="•"/>
            </a:pPr>
            <a:r>
              <a:rPr lang="en-US" sz="3427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Capture key brain activity patterns to distinguish cognitive states effectively.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3493371" y="5904903"/>
            <a:ext cx="11301259" cy="3079593"/>
          </a:xfrm>
          <a:custGeom>
            <a:avLst/>
            <a:gdLst/>
            <a:ahLst/>
            <a:cxnLst/>
            <a:rect r="r" b="b" t="t" l="l"/>
            <a:pathLst>
              <a:path h="3079593" w="11301259">
                <a:moveTo>
                  <a:pt x="0" y="0"/>
                </a:moveTo>
                <a:lnTo>
                  <a:pt x="11301258" y="0"/>
                </a:lnTo>
                <a:lnTo>
                  <a:pt x="11301258" y="3079593"/>
                </a:lnTo>
                <a:lnTo>
                  <a:pt x="0" y="3079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730873" y="1767649"/>
            <a:ext cx="12826255" cy="10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4"/>
              </a:lnSpc>
            </a:pPr>
            <a:r>
              <a:rPr lang="en-US" sz="8452">
                <a:solidFill>
                  <a:srgbClr val="365B6D"/>
                </a:solidFill>
                <a:latin typeface="Bold Ink"/>
                <a:ea typeface="Bold Ink"/>
                <a:cs typeface="Bold Ink"/>
                <a:sym typeface="Bold Ink"/>
              </a:rPr>
              <a:t>FEATURE EXTRACTION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015935" y="6508845"/>
            <a:ext cx="10682458" cy="2749455"/>
          </a:xfrm>
          <a:custGeom>
            <a:avLst/>
            <a:gdLst/>
            <a:ahLst/>
            <a:cxnLst/>
            <a:rect r="r" b="b" t="t" l="l"/>
            <a:pathLst>
              <a:path h="2749455" w="10682458">
                <a:moveTo>
                  <a:pt x="0" y="0"/>
                </a:moveTo>
                <a:lnTo>
                  <a:pt x="10682458" y="0"/>
                </a:lnTo>
                <a:lnTo>
                  <a:pt x="10682458" y="2749455"/>
                </a:lnTo>
                <a:lnTo>
                  <a:pt x="0" y="2749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2562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44037" y="1605466"/>
            <a:ext cx="12826255" cy="10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4"/>
              </a:lnSpc>
            </a:pPr>
            <a:r>
              <a:rPr lang="en-US" sz="8452">
                <a:solidFill>
                  <a:srgbClr val="365B6D"/>
                </a:solidFill>
                <a:latin typeface="Bold Ink"/>
                <a:ea typeface="Bold Ink"/>
                <a:cs typeface="Bold Ink"/>
                <a:sym typeface="Bold Ink"/>
              </a:rPr>
              <a:t>QUANTUM CIRCUIT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63833" y="3301142"/>
            <a:ext cx="13386663" cy="269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8"/>
              </a:lnSpc>
            </a:pPr>
            <a:r>
              <a:rPr lang="en-US" sz="31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n_qubits = 6</a:t>
            </a:r>
          </a:p>
          <a:p>
            <a:pPr algn="ctr" marL="151130" indent="-75565" lvl="1">
              <a:lnSpc>
                <a:spcPts val="979"/>
              </a:lnSpc>
              <a:buFont typeface="Arial"/>
              <a:buChar char="•"/>
            </a:pPr>
          </a:p>
          <a:p>
            <a:pPr algn="just" marL="601146" indent="-300573" lvl="1">
              <a:lnSpc>
                <a:spcPts val="3898"/>
              </a:lnSpc>
              <a:buFont typeface="Arial"/>
              <a:buChar char="•"/>
            </a:pPr>
            <a:r>
              <a:rPr lang="en-US" sz="27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6 qubits provide 2⁶ = 64 dimensions, which is sufficient for reduced EEG features.</a:t>
            </a:r>
          </a:p>
          <a:p>
            <a:pPr algn="just" marL="601146" indent="-300573" lvl="1">
              <a:lnSpc>
                <a:spcPts val="3898"/>
              </a:lnSpc>
              <a:buFont typeface="Arial"/>
              <a:buChar char="•"/>
            </a:pPr>
            <a:r>
              <a:rPr lang="en-US" sz="27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Balances computational cost and problem complexity.</a:t>
            </a:r>
          </a:p>
          <a:p>
            <a:pPr algn="just" marL="601146" indent="-300573" lvl="1">
              <a:lnSpc>
                <a:spcPts val="3898"/>
              </a:lnSpc>
              <a:buFont typeface="Arial"/>
              <a:buChar char="•"/>
            </a:pPr>
            <a:r>
              <a:rPr lang="en-US" sz="27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Matches the resource constraints of quantum simulators/hardware while retaining expressiveness.</a:t>
            </a:r>
          </a:p>
        </p:txBody>
      </p:sp>
      <p:grpSp>
        <p:nvGrpSpPr>
          <p:cNvPr name="Group 20" id="20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944037" y="1605466"/>
            <a:ext cx="12826255" cy="10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4"/>
              </a:lnSpc>
            </a:pPr>
            <a:r>
              <a:rPr lang="en-US" sz="8452">
                <a:solidFill>
                  <a:srgbClr val="365B6D"/>
                </a:solidFill>
                <a:latin typeface="Bold Ink"/>
                <a:ea typeface="Bold Ink"/>
                <a:cs typeface="Bold Ink"/>
                <a:sym typeface="Bold Ink"/>
              </a:rPr>
              <a:t>QUANTUM CIRCUIT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86949" y="3845020"/>
            <a:ext cx="12481808" cy="1674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5915" indent="-332957" lvl="1">
              <a:lnSpc>
                <a:spcPts val="4318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Encoding: ZZFeatureMap to map classical EEG features into quantum states.</a:t>
            </a:r>
          </a:p>
          <a:p>
            <a:pPr algn="just" marL="665915" indent="-332957" lvl="1">
              <a:lnSpc>
                <a:spcPts val="4318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Processing: RealAmplitudes variational form for trainable classification.</a:t>
            </a:r>
          </a:p>
        </p:txBody>
      </p:sp>
      <p:grpSp>
        <p:nvGrpSpPr>
          <p:cNvPr name="Group 19" id="19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687679" y="3013508"/>
            <a:ext cx="1949950" cy="763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5"/>
              </a:lnSpc>
              <a:spcBef>
                <a:spcPct val="0"/>
              </a:spcBef>
            </a:pPr>
            <a:r>
              <a:rPr lang="en-US" sz="4046" strike="noStrike" u="none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Design: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687679" y="6975053"/>
            <a:ext cx="12481808" cy="2217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5915" indent="-332957" lvl="1">
              <a:lnSpc>
                <a:spcPts val="4318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Quantum Circuits leverage quantum gates for parallel computation and optimization.</a:t>
            </a:r>
          </a:p>
          <a:p>
            <a:pPr algn="just" marL="665915" indent="-332957" lvl="1">
              <a:lnSpc>
                <a:spcPts val="4318"/>
              </a:lnSpc>
              <a:buFont typeface="Arial"/>
              <a:buChar char="•"/>
            </a:pPr>
            <a:r>
              <a:rPr lang="en-US" sz="3084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Quantum parallelism may outperform classical methods for specific tasks.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687679" y="6143541"/>
            <a:ext cx="2853966" cy="763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5"/>
              </a:lnSpc>
              <a:spcBef>
                <a:spcPct val="0"/>
              </a:spcBef>
            </a:pPr>
            <a:r>
              <a:rPr lang="en-US" sz="4046">
                <a:solidFill>
                  <a:srgbClr val="365B6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Advantage: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12724" y="1556735"/>
            <a:ext cx="12862551" cy="8505362"/>
          </a:xfrm>
          <a:custGeom>
            <a:avLst/>
            <a:gdLst/>
            <a:ahLst/>
            <a:cxnLst/>
            <a:rect r="r" b="b" t="t" l="l"/>
            <a:pathLst>
              <a:path h="8505362" w="12862551">
                <a:moveTo>
                  <a:pt x="0" y="0"/>
                </a:moveTo>
                <a:lnTo>
                  <a:pt x="12862552" y="0"/>
                </a:lnTo>
                <a:lnTo>
                  <a:pt x="12862552" y="8505362"/>
                </a:lnTo>
                <a:lnTo>
                  <a:pt x="0" y="850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66741" y="546620"/>
            <a:ext cx="9954518" cy="794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1"/>
              </a:lnSpc>
            </a:pPr>
            <a:r>
              <a:rPr lang="en-US" sz="6671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DATA VISUALIZATION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3013" y="1612884"/>
            <a:ext cx="16041974" cy="8020987"/>
          </a:xfrm>
          <a:custGeom>
            <a:avLst/>
            <a:gdLst/>
            <a:ahLst/>
            <a:cxnLst/>
            <a:rect r="r" b="b" t="t" l="l"/>
            <a:pathLst>
              <a:path h="8020987" w="16041974">
                <a:moveTo>
                  <a:pt x="0" y="0"/>
                </a:moveTo>
                <a:lnTo>
                  <a:pt x="16041974" y="0"/>
                </a:lnTo>
                <a:lnTo>
                  <a:pt x="16041974" y="8020987"/>
                </a:lnTo>
                <a:lnTo>
                  <a:pt x="0" y="8020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66741" y="569237"/>
            <a:ext cx="9954518" cy="794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1"/>
              </a:lnSpc>
            </a:pPr>
            <a:r>
              <a:rPr lang="en-US" sz="6671">
                <a:solidFill>
                  <a:srgbClr val="F7F7F7"/>
                </a:solidFill>
                <a:latin typeface="Bold Ink"/>
                <a:ea typeface="Bold Ink"/>
                <a:cs typeface="Bold Ink"/>
                <a:sym typeface="Bold Ink"/>
              </a:rPr>
              <a:t>DATA VISUALIZATION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DAGfw7ukFkU</dc:identifier>
  <dcterms:modified xsi:type="dcterms:W3CDTF">2011-08-01T06:04:30Z</dcterms:modified>
  <cp:revision>1</cp:revision>
  <dc:title>Quantum Brainathon</dc:title>
</cp:coreProperties>
</file>