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8965" y="92074"/>
            <a:ext cx="1096137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xfrm>
            <a:off x="2035628" y="1107168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13343B"/>
                </a:solidFill>
              </a:defRPr>
            </a:lvl1pPr>
          </a:lstStyle>
          <a:p>
            <a:r>
              <a:rPr dirty="0"/>
              <a:t>Advanced CCTV Person Detection &amp; Tracking System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889250" y="2786743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400"/>
              </a:spcBef>
              <a:defRPr sz="2000">
                <a:solidFill>
                  <a:srgbClr val="626C71"/>
                </a:solidFill>
              </a:defRPr>
            </a:pPr>
            <a:r>
              <a:rPr dirty="0" err="1"/>
              <a:t>Optimi</a:t>
            </a:r>
            <a:r>
              <a:rPr lang="en-GB" dirty="0"/>
              <a:t>z</a:t>
            </a:r>
            <a:r>
              <a:rPr dirty="0"/>
              <a:t>ed Real-Time Surveillance with AI-Powered Re-identification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9768">
              <a:defRPr sz="4136"/>
            </a:lvl1pPr>
          </a:lstStyle>
          <a:p>
            <a:r>
              <a:t>System Requirements &amp; Specifications</a:t>
            </a:r>
          </a:p>
        </p:txBody>
      </p:sp>
      <p:sp>
        <p:nvSpPr>
          <p:cNvPr id="14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 b="1"/>
            </a:pPr>
            <a:r>
              <a:t>Hardware Requirements:</a:t>
            </a:r>
          </a:p>
          <a:p>
            <a:pPr>
              <a:spcBef>
                <a:spcPts val="300"/>
              </a:spcBef>
              <a:defRPr sz="1600"/>
            </a:pPr>
            <a:r>
              <a:t>  • GPU support (CUDA preferred, Tesla T4 tested)</a:t>
            </a:r>
          </a:p>
          <a:p>
            <a:pPr>
              <a:spcBef>
                <a:spcPts val="300"/>
              </a:spcBef>
              <a:defRPr sz="1600"/>
            </a:pPr>
            <a:r>
              <a:t>  • Minimum 8GB RAM (16GB recommended)</a:t>
            </a:r>
          </a:p>
          <a:p>
            <a:pPr>
              <a:spcBef>
                <a:spcPts val="300"/>
              </a:spcBef>
              <a:defRPr sz="1600"/>
            </a:pPr>
            <a:r>
              <a:t>  • Multi-core processor (4+ cores optimal)</a:t>
            </a:r>
          </a:p>
          <a:p>
            <a:pPr>
              <a:spcBef>
                <a:spcPts val="300"/>
              </a:spcBef>
              <a:defRPr sz="1600"/>
            </a:pPr>
            <a:endParaRPr/>
          </a:p>
          <a:p>
            <a:pPr>
              <a:spcBef>
                <a:spcPts val="400"/>
              </a:spcBef>
              <a:defRPr sz="1800" b="1"/>
            </a:pPr>
            <a:r>
              <a:t>Software Stack:</a:t>
            </a:r>
          </a:p>
          <a:p>
            <a:pPr>
              <a:spcBef>
                <a:spcPts val="300"/>
              </a:spcBef>
              <a:defRPr sz="1600"/>
            </a:pPr>
            <a:r>
              <a:t>  • Python 3.8+ with PyTorch framework</a:t>
            </a:r>
          </a:p>
          <a:p>
            <a:pPr>
              <a:spcBef>
                <a:spcPts val="300"/>
              </a:spcBef>
              <a:defRPr sz="1600"/>
            </a:pPr>
            <a:r>
              <a:t>  • YOLOv8 (Ultralytics implementation)</a:t>
            </a:r>
          </a:p>
          <a:p>
            <a:pPr>
              <a:spcBef>
                <a:spcPts val="300"/>
              </a:spcBef>
              <a:defRPr sz="1600"/>
            </a:pPr>
            <a:r>
              <a:t>  • DeepSORT tracking algorithm</a:t>
            </a:r>
          </a:p>
          <a:p>
            <a:pPr>
              <a:spcBef>
                <a:spcPts val="300"/>
              </a:spcBef>
              <a:defRPr sz="1600"/>
            </a:pPr>
            <a:r>
              <a:t>  • OpenCV 4.x, SQLite database</a:t>
            </a:r>
          </a:p>
          <a:p>
            <a:pPr>
              <a:spcBef>
                <a:spcPts val="300"/>
              </a:spcBef>
              <a:defRPr sz="1600"/>
            </a:pPr>
            <a:r>
              <a:t>  • CUDA toolkit for GPU acceleration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xfrm>
            <a:off x="1012168" y="244639"/>
            <a:ext cx="8229601" cy="1143001"/>
          </a:xfrm>
          <a:prstGeom prst="rect">
            <a:avLst/>
          </a:prstGeom>
        </p:spPr>
        <p:txBody>
          <a:bodyPr/>
          <a:lstStyle/>
          <a:p>
            <a:r>
              <a:t>Our Solution</a:t>
            </a:r>
          </a:p>
        </p:txBody>
      </p:sp>
      <p:sp>
        <p:nvSpPr>
          <p:cNvPr id="10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pPr>
              <a:spcBef>
                <a:spcPts val="400"/>
              </a:spcBef>
              <a:defRPr sz="1800" b="1">
                <a:solidFill>
                  <a:srgbClr val="21808D"/>
                </a:solidFill>
              </a:defRPr>
            </a:pPr>
            <a:r>
              <a:t>Real-time person detection using YOLOv8 algorithm</a:t>
            </a:r>
          </a:p>
          <a:p>
            <a:pPr>
              <a:spcBef>
                <a:spcPts val="400"/>
              </a:spcBef>
              <a:defRPr sz="1800" b="1">
                <a:solidFill>
                  <a:srgbClr val="21808D"/>
                </a:solidFill>
              </a:defRPr>
            </a:pPr>
            <a:r>
              <a:t>Multi-object tracking with DeepSORT re-identification</a:t>
            </a:r>
          </a:p>
          <a:p>
            <a:pPr>
              <a:spcBef>
                <a:spcPts val="400"/>
              </a:spcBef>
              <a:defRPr sz="1800" b="1">
                <a:solidFill>
                  <a:srgbClr val="21808D"/>
                </a:solidFill>
              </a:defRPr>
            </a:pPr>
            <a:r>
              <a:t>SQLite database integration for forensic analysis</a:t>
            </a:r>
          </a:p>
          <a:p>
            <a:pPr>
              <a:spcBef>
                <a:spcPts val="400"/>
              </a:spcBef>
              <a:defRPr sz="1800" b="1">
                <a:solidFill>
                  <a:srgbClr val="21808D"/>
                </a:solidFill>
              </a:defRPr>
            </a:pPr>
            <a:r>
              <a:t>GPU optimisation for maximum performance</a:t>
            </a:r>
          </a:p>
          <a:p>
            <a:pPr>
              <a:spcBef>
                <a:spcPts val="400"/>
              </a:spcBef>
              <a:defRPr sz="1800" b="1">
                <a:solidFill>
                  <a:srgbClr val="21808D"/>
                </a:solidFill>
              </a:defRPr>
            </a:pPr>
            <a:r>
              <a:t>Batch processing architecture for scalability</a:t>
            </a:r>
          </a:p>
          <a:p>
            <a:pPr>
              <a:spcBef>
                <a:spcPts val="400"/>
              </a:spcBef>
              <a:defRPr sz="1800" b="1">
                <a:solidFill>
                  <a:srgbClr val="21808D"/>
                </a:solidFill>
              </a:defRPr>
            </a:pPr>
            <a:r>
              <a:t>Multi-threading support for parallel processing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2"/>
          <p:cNvSpPr txBox="1"/>
          <p:nvPr/>
        </p:nvSpPr>
        <p:spPr>
          <a:xfrm>
            <a:off x="3988167" y="274320"/>
            <a:ext cx="3910866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>
                <a:solidFill>
                  <a:srgbClr val="13343B"/>
                </a:solidFill>
              </a:defRPr>
            </a:lvl1pPr>
          </a:lstStyle>
          <a:p>
            <a:r>
              <a:t>System Architecture</a:t>
            </a:r>
          </a:p>
        </p:txBody>
      </p:sp>
      <p:grpSp>
        <p:nvGrpSpPr>
          <p:cNvPr id="106" name="Rounded Rectangle 3"/>
          <p:cNvGrpSpPr/>
          <p:nvPr/>
        </p:nvGrpSpPr>
        <p:grpSpPr>
          <a:xfrm>
            <a:off x="914400" y="1828800"/>
            <a:ext cx="1828800" cy="914400"/>
            <a:chOff x="0" y="0"/>
            <a:chExt cx="1828800" cy="914400"/>
          </a:xfrm>
        </p:grpSpPr>
        <p:sp>
          <p:nvSpPr>
            <p:cNvPr id="104" name="Rounded Rectangle"/>
            <p:cNvSpPr/>
            <p:nvPr/>
          </p:nvSpPr>
          <p:spPr>
            <a:xfrm>
              <a:off x="0" y="0"/>
              <a:ext cx="1828800" cy="914400"/>
            </a:xfrm>
            <a:prstGeom prst="roundRect">
              <a:avLst>
                <a:gd name="adj" fmla="val 16667"/>
              </a:avLst>
            </a:prstGeom>
            <a:solidFill>
              <a:srgbClr val="21808D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5" name="Video Input"/>
            <p:cNvSpPr txBox="1"/>
            <p:nvPr/>
          </p:nvSpPr>
          <p:spPr>
            <a:xfrm>
              <a:off x="95119" y="316800"/>
              <a:ext cx="1638562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</a:defRPr>
              </a:lvl1pPr>
            </a:lstStyle>
            <a:p>
              <a:r>
                <a:t>Video Input</a:t>
              </a:r>
            </a:p>
          </p:txBody>
        </p:sp>
      </p:grpSp>
      <p:grpSp>
        <p:nvGrpSpPr>
          <p:cNvPr id="109" name="Rounded Rectangle 4"/>
          <p:cNvGrpSpPr/>
          <p:nvPr/>
        </p:nvGrpSpPr>
        <p:grpSpPr>
          <a:xfrm>
            <a:off x="3200400" y="1828800"/>
            <a:ext cx="1828800" cy="914400"/>
            <a:chOff x="0" y="0"/>
            <a:chExt cx="1828800" cy="914400"/>
          </a:xfrm>
        </p:grpSpPr>
        <p:sp>
          <p:nvSpPr>
            <p:cNvPr id="107" name="Rounded Rectangle"/>
            <p:cNvSpPr/>
            <p:nvPr/>
          </p:nvSpPr>
          <p:spPr>
            <a:xfrm>
              <a:off x="0" y="0"/>
              <a:ext cx="1828800" cy="914400"/>
            </a:xfrm>
            <a:prstGeom prst="roundRect">
              <a:avLst>
                <a:gd name="adj" fmla="val 16667"/>
              </a:avLst>
            </a:prstGeom>
            <a:solidFill>
              <a:srgbClr val="21808D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YOLO Detection"/>
            <p:cNvSpPr txBox="1"/>
            <p:nvPr/>
          </p:nvSpPr>
          <p:spPr>
            <a:xfrm>
              <a:off x="95119" y="316800"/>
              <a:ext cx="1638562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</a:defRPr>
              </a:lvl1pPr>
            </a:lstStyle>
            <a:p>
              <a:r>
                <a:t>YOLO Detection</a:t>
              </a:r>
            </a:p>
          </p:txBody>
        </p:sp>
      </p:grpSp>
      <p:grpSp>
        <p:nvGrpSpPr>
          <p:cNvPr id="112" name="Rounded Rectangle 5"/>
          <p:cNvGrpSpPr/>
          <p:nvPr/>
        </p:nvGrpSpPr>
        <p:grpSpPr>
          <a:xfrm>
            <a:off x="5486400" y="1828800"/>
            <a:ext cx="1828800" cy="914400"/>
            <a:chOff x="0" y="0"/>
            <a:chExt cx="1828800" cy="914400"/>
          </a:xfrm>
        </p:grpSpPr>
        <p:sp>
          <p:nvSpPr>
            <p:cNvPr id="110" name="Rounded Rectangle"/>
            <p:cNvSpPr/>
            <p:nvPr/>
          </p:nvSpPr>
          <p:spPr>
            <a:xfrm>
              <a:off x="0" y="0"/>
              <a:ext cx="1828800" cy="914400"/>
            </a:xfrm>
            <a:prstGeom prst="roundRect">
              <a:avLst>
                <a:gd name="adj" fmla="val 16667"/>
              </a:avLst>
            </a:prstGeom>
            <a:solidFill>
              <a:srgbClr val="21808D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DeepSORT Tracking"/>
            <p:cNvSpPr txBox="1"/>
            <p:nvPr/>
          </p:nvSpPr>
          <p:spPr>
            <a:xfrm>
              <a:off x="95119" y="316800"/>
              <a:ext cx="1638562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</a:defRPr>
              </a:lvl1pPr>
            </a:lstStyle>
            <a:p>
              <a:r>
                <a:t>DeepSORT Tracking</a:t>
              </a:r>
            </a:p>
          </p:txBody>
        </p:sp>
      </p:grpSp>
      <p:grpSp>
        <p:nvGrpSpPr>
          <p:cNvPr id="115" name="Rounded Rectangle 6"/>
          <p:cNvGrpSpPr/>
          <p:nvPr/>
        </p:nvGrpSpPr>
        <p:grpSpPr>
          <a:xfrm>
            <a:off x="7772400" y="1828800"/>
            <a:ext cx="1828800" cy="914400"/>
            <a:chOff x="0" y="0"/>
            <a:chExt cx="1828800" cy="914400"/>
          </a:xfrm>
        </p:grpSpPr>
        <p:sp>
          <p:nvSpPr>
            <p:cNvPr id="113" name="Rounded Rectangle"/>
            <p:cNvSpPr/>
            <p:nvPr/>
          </p:nvSpPr>
          <p:spPr>
            <a:xfrm>
              <a:off x="0" y="0"/>
              <a:ext cx="1828800" cy="914400"/>
            </a:xfrm>
            <a:prstGeom prst="roundRect">
              <a:avLst>
                <a:gd name="adj" fmla="val 16667"/>
              </a:avLst>
            </a:prstGeom>
            <a:solidFill>
              <a:srgbClr val="21808D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" name="Database Storage"/>
            <p:cNvSpPr txBox="1"/>
            <p:nvPr/>
          </p:nvSpPr>
          <p:spPr>
            <a:xfrm>
              <a:off x="95119" y="316800"/>
              <a:ext cx="1638562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</a:defRPr>
              </a:lvl1pPr>
            </a:lstStyle>
            <a:p>
              <a:r>
                <a:t>Database Storage</a:t>
              </a:r>
            </a:p>
          </p:txBody>
        </p:sp>
      </p:grpSp>
      <p:grpSp>
        <p:nvGrpSpPr>
          <p:cNvPr id="118" name="Rounded Rectangle 7"/>
          <p:cNvGrpSpPr/>
          <p:nvPr/>
        </p:nvGrpSpPr>
        <p:grpSpPr>
          <a:xfrm>
            <a:off x="10058400" y="1828800"/>
            <a:ext cx="1828800" cy="914400"/>
            <a:chOff x="0" y="0"/>
            <a:chExt cx="1828800" cy="914400"/>
          </a:xfrm>
        </p:grpSpPr>
        <p:sp>
          <p:nvSpPr>
            <p:cNvPr id="116" name="Rounded Rectangle"/>
            <p:cNvSpPr/>
            <p:nvPr/>
          </p:nvSpPr>
          <p:spPr>
            <a:xfrm>
              <a:off x="0" y="0"/>
              <a:ext cx="1828800" cy="914400"/>
            </a:xfrm>
            <a:prstGeom prst="roundRect">
              <a:avLst>
                <a:gd name="adj" fmla="val 16667"/>
              </a:avLst>
            </a:prstGeom>
            <a:solidFill>
              <a:srgbClr val="21808D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Report Generation"/>
            <p:cNvSpPr txBox="1"/>
            <p:nvPr/>
          </p:nvSpPr>
          <p:spPr>
            <a:xfrm>
              <a:off x="95119" y="316800"/>
              <a:ext cx="1638562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</a:defRPr>
              </a:lvl1pPr>
            </a:lstStyle>
            <a:p>
              <a:r>
                <a:t>Report Generation</a:t>
              </a:r>
            </a:p>
          </p:txBody>
        </p:sp>
      </p:grpSp>
      <p:grpSp>
        <p:nvGrpSpPr>
          <p:cNvPr id="121" name="Rounded Rectangle 8"/>
          <p:cNvGrpSpPr/>
          <p:nvPr/>
        </p:nvGrpSpPr>
        <p:grpSpPr>
          <a:xfrm>
            <a:off x="3200400" y="3657600"/>
            <a:ext cx="1828800" cy="914400"/>
            <a:chOff x="0" y="0"/>
            <a:chExt cx="1828800" cy="914400"/>
          </a:xfrm>
        </p:grpSpPr>
        <p:sp>
          <p:nvSpPr>
            <p:cNvPr id="119" name="Rounded Rectangle"/>
            <p:cNvSpPr/>
            <p:nvPr/>
          </p:nvSpPr>
          <p:spPr>
            <a:xfrm>
              <a:off x="0" y="0"/>
              <a:ext cx="1828800" cy="914400"/>
            </a:xfrm>
            <a:prstGeom prst="roundRect">
              <a:avLst>
                <a:gd name="adj" fmla="val 16667"/>
              </a:avLst>
            </a:prstGeom>
            <a:solidFill>
              <a:srgbClr val="21808D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0" name="GPU Optimization"/>
            <p:cNvSpPr txBox="1"/>
            <p:nvPr/>
          </p:nvSpPr>
          <p:spPr>
            <a:xfrm>
              <a:off x="95119" y="316800"/>
              <a:ext cx="1638562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</a:defRPr>
              </a:lvl1pPr>
            </a:lstStyle>
            <a:p>
              <a:r>
                <a:t>GPU Optimization</a:t>
              </a:r>
            </a:p>
          </p:txBody>
        </p:sp>
      </p:grpSp>
      <p:grpSp>
        <p:nvGrpSpPr>
          <p:cNvPr id="124" name="Rounded Rectangle 9"/>
          <p:cNvGrpSpPr/>
          <p:nvPr/>
        </p:nvGrpSpPr>
        <p:grpSpPr>
          <a:xfrm>
            <a:off x="5486400" y="3657600"/>
            <a:ext cx="1828800" cy="914400"/>
            <a:chOff x="0" y="0"/>
            <a:chExt cx="1828800" cy="914400"/>
          </a:xfrm>
        </p:grpSpPr>
        <p:sp>
          <p:nvSpPr>
            <p:cNvPr id="122" name="Rounded Rectangle"/>
            <p:cNvSpPr/>
            <p:nvPr/>
          </p:nvSpPr>
          <p:spPr>
            <a:xfrm>
              <a:off x="0" y="0"/>
              <a:ext cx="1828800" cy="914400"/>
            </a:xfrm>
            <a:prstGeom prst="roundRect">
              <a:avLst>
                <a:gd name="adj" fmla="val 16667"/>
              </a:avLst>
            </a:prstGeom>
            <a:solidFill>
              <a:srgbClr val="21808D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Batch Processing"/>
            <p:cNvSpPr txBox="1"/>
            <p:nvPr/>
          </p:nvSpPr>
          <p:spPr>
            <a:xfrm>
              <a:off x="95119" y="316800"/>
              <a:ext cx="1638562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</a:defRPr>
              </a:lvl1pPr>
            </a:lstStyle>
            <a:p>
              <a:r>
                <a:t>Batch Processing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YOLO-based Person Detection</a:t>
            </a:r>
          </a:p>
        </p:txBody>
      </p:sp>
      <p:sp>
        <p:nvSpPr>
          <p:cNvPr id="1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pPr>
              <a:spcBef>
                <a:spcPts val="400"/>
              </a:spcBef>
              <a:defRPr sz="1800"/>
            </a:pPr>
            <a:r>
              <a:t>Single-pass detection (You Only Look Once methodology)</a:t>
            </a:r>
          </a:p>
          <a:p>
            <a:pPr>
              <a:spcBef>
                <a:spcPts val="400"/>
              </a:spcBef>
              <a:defRPr sz="1800"/>
            </a:pPr>
            <a:r>
              <a:t>Real-time performance up to 155 FPS capability</a:t>
            </a:r>
          </a:p>
          <a:p>
            <a:pPr>
              <a:spcBef>
                <a:spcPts val="400"/>
              </a:spcBef>
              <a:defRPr sz="1800"/>
            </a:pPr>
            <a:r>
              <a:t>High accuracy with 37.2% mAP on COCO dataset</a:t>
            </a:r>
          </a:p>
          <a:p>
            <a:pPr>
              <a:spcBef>
                <a:spcPts val="400"/>
              </a:spcBef>
              <a:defRPr sz="1800"/>
            </a:pPr>
            <a:r>
              <a:t>Optimised specifically for person class detection</a:t>
            </a:r>
          </a:p>
          <a:p>
            <a:pPr>
              <a:spcBef>
                <a:spcPts val="400"/>
              </a:spcBef>
              <a:defRPr sz="1800"/>
            </a:pPr>
            <a:r>
              <a:t>GPU-accelerated inference with CUDA support</a:t>
            </a:r>
          </a:p>
          <a:p>
            <a:pPr>
              <a:spcBef>
                <a:spcPts val="400"/>
              </a:spcBef>
              <a:defRPr sz="1800"/>
            </a:pPr>
            <a:r>
              <a:t>Batch processing for improved throughput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DeepSORT Multi-Object Tracking</a:t>
            </a:r>
          </a:p>
        </p:txBody>
      </p:sp>
      <p:sp>
        <p:nvSpPr>
          <p:cNvPr id="13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pPr>
              <a:spcBef>
                <a:spcPts val="400"/>
              </a:spcBef>
              <a:defRPr sz="1800"/>
            </a:pPr>
            <a:r>
              <a:t>Combines motion prediction with appearance descriptors</a:t>
            </a:r>
          </a:p>
          <a:p>
            <a:pPr>
              <a:spcBef>
                <a:spcPts val="400"/>
              </a:spcBef>
              <a:defRPr sz="1800"/>
            </a:pPr>
            <a:r>
              <a:t>Kalman filter for accurate motion prediction</a:t>
            </a:r>
          </a:p>
          <a:p>
            <a:pPr>
              <a:spcBef>
                <a:spcPts val="400"/>
              </a:spcBef>
              <a:defRPr sz="1800"/>
            </a:pPr>
            <a:r>
              <a:t>Hungarian algorithm for optimal data association</a:t>
            </a:r>
          </a:p>
          <a:p>
            <a:pPr>
              <a:spcBef>
                <a:spcPts val="400"/>
              </a:spcBef>
              <a:defRPr sz="1800"/>
            </a:pPr>
            <a:r>
              <a:t>Reduces identity switches by 70% vs basic SORT</a:t>
            </a:r>
          </a:p>
          <a:p>
            <a:pPr>
              <a:spcBef>
                <a:spcPts val="400"/>
              </a:spcBef>
              <a:defRPr sz="1800"/>
            </a:pPr>
            <a:r>
              <a:t>Effective occlusion handling and re-identification</a:t>
            </a:r>
          </a:p>
          <a:p>
            <a:pPr>
              <a:spcBef>
                <a:spcPts val="400"/>
              </a:spcBef>
              <a:defRPr sz="1800"/>
            </a:pPr>
            <a:r>
              <a:t>MobileNet embedder for appearance features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Performance Engineering</a:t>
            </a:r>
          </a:p>
        </p:txBody>
      </p:sp>
      <p:sp>
        <p:nvSpPr>
          <p:cNvPr id="13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pPr>
              <a:spcBef>
                <a:spcPts val="400"/>
              </a:spcBef>
              <a:defRPr sz="1800"/>
            </a:pPr>
            <a:r>
              <a:t>GPU acceleration with CUDA memory optimisation</a:t>
            </a:r>
          </a:p>
          <a:p>
            <a:pPr>
              <a:spcBef>
                <a:spcPts val="400"/>
              </a:spcBef>
              <a:defRPr sz="1800"/>
            </a:pPr>
            <a:r>
              <a:t>Batch processing with configurable 8-frame batches</a:t>
            </a:r>
          </a:p>
          <a:p>
            <a:pPr>
              <a:spcBef>
                <a:spcPts val="400"/>
              </a:spcBef>
              <a:defRPr sz="1800"/>
            </a:pPr>
            <a:r>
              <a:t>Multi-threading using ThreadPoolExecutor (4 workers)</a:t>
            </a:r>
          </a:p>
          <a:p>
            <a:pPr>
              <a:spcBef>
                <a:spcPts val="400"/>
              </a:spcBef>
              <a:defRPr sz="1800"/>
            </a:pPr>
            <a:r>
              <a:t>Dynamic memory management and garbage collection</a:t>
            </a:r>
          </a:p>
          <a:p>
            <a:pPr>
              <a:spcBef>
                <a:spcPts val="400"/>
              </a:spcBef>
              <a:defRPr sz="1800"/>
            </a:pPr>
            <a:r>
              <a:t>Frame skipping for resource-constrained environments</a:t>
            </a:r>
          </a:p>
          <a:p>
            <a:pPr>
              <a:spcBef>
                <a:spcPts val="400"/>
              </a:spcBef>
              <a:defRPr sz="1800"/>
            </a:pPr>
            <a:r>
              <a:t>Benchmarking and performance monitoring integration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Intelligent Data Management</a:t>
            </a:r>
          </a:p>
        </p:txBody>
      </p:sp>
      <p:sp>
        <p:nvSpPr>
          <p:cNvPr id="1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pPr>
              <a:spcBef>
                <a:spcPts val="400"/>
              </a:spcBef>
              <a:defRPr sz="1800"/>
            </a:pPr>
            <a:r>
              <a:t>SQLite database for efficient detection storage</a:t>
            </a:r>
          </a:p>
          <a:p>
            <a:pPr>
              <a:spcBef>
                <a:spcPts val="400"/>
              </a:spcBef>
              <a:defRPr sz="1800"/>
            </a:pPr>
            <a:r>
              <a:t>Indexed queries on person_id and timestamp fields</a:t>
            </a:r>
          </a:p>
          <a:p>
            <a:pPr>
              <a:spcBef>
                <a:spcPts val="400"/>
              </a:spcBef>
              <a:defRPr sz="1800"/>
            </a:pPr>
            <a:r>
              <a:t>Complete person appearance tracking with coordinates</a:t>
            </a:r>
          </a:p>
          <a:p>
            <a:pPr>
              <a:spcBef>
                <a:spcPts val="400"/>
              </a:spcBef>
              <a:defRPr sz="1800"/>
            </a:pPr>
            <a:r>
              <a:t>Forensic analysis capabilities with frame-level data</a:t>
            </a:r>
          </a:p>
          <a:p>
            <a:pPr>
              <a:spcBef>
                <a:spcPts val="400"/>
              </a:spcBef>
              <a:defRPr sz="1800"/>
            </a:pPr>
            <a:r>
              <a:t>Scalable architecture supporting large datasets</a:t>
            </a:r>
          </a:p>
          <a:p>
            <a:pPr>
              <a:spcBef>
                <a:spcPts val="400"/>
              </a:spcBef>
              <a:defRPr sz="1800"/>
            </a:pPr>
            <a:r>
              <a:t>JSON export functionality for detailed reporting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2"/>
          <p:cNvSpPr txBox="1"/>
          <p:nvPr/>
        </p:nvSpPr>
        <p:spPr>
          <a:xfrm>
            <a:off x="2958127" y="274320"/>
            <a:ext cx="5970946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600" b="1"/>
            </a:lvl1pPr>
          </a:lstStyle>
          <a:p>
            <a:r>
              <a:t>Performance Metrics &amp; Results</a:t>
            </a:r>
          </a:p>
        </p:txBody>
      </p:sp>
      <p:sp>
        <p:nvSpPr>
          <p:cNvPr id="139" name="TextBox 3"/>
          <p:cNvSpPr txBox="1"/>
          <p:nvPr/>
        </p:nvSpPr>
        <p:spPr>
          <a:xfrm>
            <a:off x="960119" y="1371600"/>
            <a:ext cx="6787268" cy="2473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Key Performance Achievements:</a:t>
            </a:r>
          </a:p>
          <a:p>
            <a:pPr>
              <a:defRPr sz="2000"/>
            </a:pPr>
            <a:endParaRPr dirty="0"/>
          </a:p>
          <a:p>
            <a:pPr>
              <a:defRPr sz="2000" b="1">
                <a:solidFill>
                  <a:srgbClr val="21808D"/>
                </a:solidFill>
              </a:defRPr>
            </a:pPr>
            <a:r>
              <a:rPr dirty="0"/>
              <a:t>• Processing Speed: 18.87 FPS achieved</a:t>
            </a:r>
          </a:p>
          <a:p>
            <a:pPr>
              <a:defRPr sz="2000" b="1">
                <a:solidFill>
                  <a:srgbClr val="21808D"/>
                </a:solidFill>
              </a:defRPr>
            </a:pPr>
            <a:r>
              <a:rPr dirty="0"/>
              <a:t>• Total Processing Time: 7.95 seconds  </a:t>
            </a:r>
          </a:p>
          <a:p>
            <a:pPr>
              <a:defRPr sz="2000" b="1">
                <a:solidFill>
                  <a:srgbClr val="21808D"/>
                </a:solidFill>
              </a:defRPr>
            </a:pPr>
            <a:r>
              <a:rPr dirty="0"/>
              <a:t>• Detection Accuracy: 91.07% person detection rate</a:t>
            </a:r>
          </a:p>
          <a:p>
            <a:pPr>
              <a:defRPr sz="2000" b="1">
                <a:solidFill>
                  <a:srgbClr val="21808D"/>
                </a:solidFill>
              </a:defRPr>
            </a:pPr>
            <a:r>
              <a:rPr dirty="0"/>
              <a:t>• Unique Persons Tracked: 9 individuals identified</a:t>
            </a:r>
          </a:p>
          <a:p>
            <a:pPr>
              <a:defRPr sz="2000" b="1">
                <a:solidFill>
                  <a:srgbClr val="21808D"/>
                </a:solidFill>
              </a:defRPr>
            </a:pPr>
            <a:r>
              <a:rPr dirty="0"/>
              <a:t>• Total Detections: 693 person detections processed</a:t>
            </a:r>
          </a:p>
          <a:p>
            <a:pPr>
              <a:defRPr sz="2000" b="1">
                <a:solidFill>
                  <a:srgbClr val="21808D"/>
                </a:solidFill>
              </a:defRPr>
            </a:pPr>
            <a:r>
              <a:rPr dirty="0"/>
              <a:t>• Video Specifications: 1280x720 resolution, 30 FPS, 150 frames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Performance Comparison</a:t>
            </a:r>
          </a:p>
        </p:txBody>
      </p:sp>
      <p:sp>
        <p:nvSpPr>
          <p:cNvPr id="1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 b="1">
                <a:solidFill>
                  <a:srgbClr val="13343B"/>
                </a:solidFill>
              </a:defRPr>
            </a:pPr>
            <a:r>
              <a:rPr dirty="0"/>
              <a:t>YOLO vs Traditional Methods:</a:t>
            </a:r>
          </a:p>
          <a:p>
            <a:pPr>
              <a:spcBef>
                <a:spcPts val="300"/>
              </a:spcBef>
              <a:defRPr sz="1600"/>
            </a:pPr>
            <a:r>
              <a:rPr dirty="0"/>
              <a:t>  • 10x faster than two-stage detectors (R-CNN family)</a:t>
            </a:r>
          </a:p>
          <a:p>
            <a:pPr>
              <a:spcBef>
                <a:spcPts val="300"/>
              </a:spcBef>
              <a:defRPr sz="1600"/>
            </a:pPr>
            <a:r>
              <a:rPr dirty="0"/>
              <a:t>  • Single forward pass vs multiple region proposals</a:t>
            </a:r>
          </a:p>
          <a:p>
            <a:pPr>
              <a:spcBef>
                <a:spcPts val="300"/>
              </a:spcBef>
              <a:defRPr sz="1600"/>
            </a:pPr>
            <a:endParaRPr dirty="0"/>
          </a:p>
          <a:p>
            <a:pPr>
              <a:spcBef>
                <a:spcPts val="400"/>
              </a:spcBef>
              <a:defRPr sz="1800" b="1">
                <a:solidFill>
                  <a:srgbClr val="13343B"/>
                </a:solidFill>
              </a:defRPr>
            </a:pPr>
            <a:r>
              <a:rPr dirty="0" err="1"/>
              <a:t>DeepSORT</a:t>
            </a:r>
            <a:r>
              <a:rPr dirty="0"/>
              <a:t> vs Basic SORT:</a:t>
            </a:r>
          </a:p>
          <a:p>
            <a:pPr>
              <a:spcBef>
                <a:spcPts val="300"/>
              </a:spcBef>
              <a:defRPr sz="1600"/>
            </a:pPr>
            <a:r>
              <a:rPr dirty="0"/>
              <a:t>  • 70% reduction in identity switches</a:t>
            </a:r>
          </a:p>
          <a:p>
            <a:pPr>
              <a:spcBef>
                <a:spcPts val="300"/>
              </a:spcBef>
              <a:defRPr sz="1600"/>
            </a:pPr>
            <a:r>
              <a:rPr dirty="0"/>
              <a:t>  • Superior handling of occlusions and re-entries</a:t>
            </a:r>
          </a:p>
          <a:p>
            <a:pPr>
              <a:spcBef>
                <a:spcPts val="300"/>
              </a:spcBef>
              <a:defRPr sz="16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Custom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Advanced CCTV Person Detection &amp; Tracking System</vt:lpstr>
      <vt:lpstr>Our Solution</vt:lpstr>
      <vt:lpstr>PowerPoint Presentation</vt:lpstr>
      <vt:lpstr>YOLO-based Person Detection</vt:lpstr>
      <vt:lpstr>DeepSORT Multi-Object Tracking</vt:lpstr>
      <vt:lpstr>Performance Engineering</vt:lpstr>
      <vt:lpstr>Intelligent Data Management</vt:lpstr>
      <vt:lpstr>PowerPoint Presentation</vt:lpstr>
      <vt:lpstr>Performance Comparison</vt:lpstr>
      <vt:lpstr>System Requirements &amp; Specifications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ARNAV GUPTA</cp:lastModifiedBy>
  <cp:revision>1</cp:revision>
  <dcterms:modified xsi:type="dcterms:W3CDTF">2025-08-10T08:58:41Z</dcterms:modified>
</cp:coreProperties>
</file>