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9"/>
  </p:notesMasterIdLst>
  <p:sldIdLst>
    <p:sldId id="458" r:id="rId2"/>
    <p:sldId id="388" r:id="rId3"/>
    <p:sldId id="389" r:id="rId4"/>
    <p:sldId id="367" r:id="rId5"/>
    <p:sldId id="460" r:id="rId6"/>
    <p:sldId id="439" r:id="rId7"/>
    <p:sldId id="436" r:id="rId8"/>
    <p:sldId id="441" r:id="rId9"/>
    <p:sldId id="443" r:id="rId10"/>
    <p:sldId id="444" r:id="rId11"/>
    <p:sldId id="445" r:id="rId12"/>
    <p:sldId id="446" r:id="rId13"/>
    <p:sldId id="447" r:id="rId14"/>
    <p:sldId id="448" r:id="rId15"/>
    <p:sldId id="450" r:id="rId16"/>
    <p:sldId id="451" r:id="rId17"/>
    <p:sldId id="296" r:id="rId18"/>
    <p:sldId id="452" r:id="rId19"/>
    <p:sldId id="279" r:id="rId20"/>
    <p:sldId id="280" r:id="rId21"/>
    <p:sldId id="298" r:id="rId22"/>
    <p:sldId id="276" r:id="rId23"/>
    <p:sldId id="297" r:id="rId24"/>
    <p:sldId id="281" r:id="rId25"/>
    <p:sldId id="285" r:id="rId26"/>
    <p:sldId id="284" r:id="rId27"/>
    <p:sldId id="289" r:id="rId28"/>
    <p:sldId id="290" r:id="rId29"/>
    <p:sldId id="456" r:id="rId30"/>
    <p:sldId id="455" r:id="rId31"/>
    <p:sldId id="457" r:id="rId32"/>
    <p:sldId id="283" r:id="rId33"/>
    <p:sldId id="287" r:id="rId34"/>
    <p:sldId id="293" r:id="rId35"/>
    <p:sldId id="288" r:id="rId36"/>
    <p:sldId id="294" r:id="rId37"/>
    <p:sldId id="295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 autoAdjust="0"/>
    <p:restoredTop sz="94708" autoAdjust="0"/>
  </p:normalViewPr>
  <p:slideViewPr>
    <p:cSldViewPr>
      <p:cViewPr varScale="1">
        <p:scale>
          <a:sx n="108" d="100"/>
          <a:sy n="108" d="100"/>
        </p:scale>
        <p:origin x="64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9/28/2022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9/28/2022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9/28/2022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9/28/2022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9/28/2022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9/28/2022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77724" y="-2401326"/>
            <a:ext cx="1354979" cy="8062627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02EE3-1F28-5644-B80E-459C6F45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624" y="1174879"/>
            <a:ext cx="7517548" cy="857894"/>
          </a:xfrm>
        </p:spPr>
        <p:txBody>
          <a:bodyPr>
            <a:normAutofit fontScale="90000"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ESO207A</a:t>
            </a:r>
            <a:br>
              <a:rPr lang="en-US" sz="3500" dirty="0">
                <a:solidFill>
                  <a:srgbClr val="FFFFFF"/>
                </a:solidFill>
              </a:rPr>
            </a:br>
            <a:r>
              <a:rPr lang="en-US" sz="3500" dirty="0">
                <a:solidFill>
                  <a:srgbClr val="FFFFFF"/>
                </a:solidFill>
              </a:rPr>
              <a:t>Statistics of Mid Semester Exam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3939C-ABB9-6E4B-9DC8-80C79DC0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147D3F34-CCFE-4664-990B-25D48250FF76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1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5C5BF9F-27DB-F142-A509-F98FDDFC887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60997298"/>
                  </p:ext>
                </p:extLst>
              </p:nvPr>
            </p:nvGraphicFramePr>
            <p:xfrm>
              <a:off x="734752" y="3200400"/>
              <a:ext cx="6428048" cy="2819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360">
                      <a:extLst>
                        <a:ext uri="{9D8B030D-6E8A-4147-A177-3AD203B41FA5}">
                          <a16:colId xmlns:a16="http://schemas.microsoft.com/office/drawing/2014/main" val="2257797499"/>
                        </a:ext>
                      </a:extLst>
                    </a:gridCol>
                    <a:gridCol w="2827688">
                      <a:extLst>
                        <a:ext uri="{9D8B030D-6E8A-4147-A177-3AD203B41FA5}">
                          <a16:colId xmlns:a16="http://schemas.microsoft.com/office/drawing/2014/main" val="1282618702"/>
                        </a:ext>
                      </a:extLst>
                    </a:gridCol>
                  </a:tblGrid>
                  <a:tr h="563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No. of Students</a:t>
                          </a:r>
                        </a:p>
                      </a:txBody>
                      <a:tcPr marL="92947" marR="92947" marT="46474" marB="4647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Marks</a:t>
                          </a:r>
                        </a:p>
                      </a:txBody>
                      <a:tcPr marL="92947" marR="92947" marT="46474" marB="46474" anchor="ctr"/>
                    </a:tc>
                    <a:extLst>
                      <a:ext uri="{0D108BD9-81ED-4DB2-BD59-A6C34878D82A}">
                        <a16:rowId xmlns:a16="http://schemas.microsoft.com/office/drawing/2014/main" val="3289161704"/>
                      </a:ext>
                    </a:extLst>
                  </a:tr>
                  <a:tr h="5638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marL="92947" marR="92947" marT="46474" marB="4647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marL="92947" marR="92947" marT="46474" marB="46474" anchor="ctr"/>
                    </a:tc>
                    <a:extLst>
                      <a:ext uri="{0D108BD9-81ED-4DB2-BD59-A6C34878D82A}">
                        <a16:rowId xmlns:a16="http://schemas.microsoft.com/office/drawing/2014/main" val="3145012917"/>
                      </a:ext>
                    </a:extLst>
                  </a:tr>
                  <a:tr h="5638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58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marL="92947" marR="92947" marT="46474" marB="4647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≥40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marL="92947" marR="92947" marT="46474" marB="46474" anchor="ctr"/>
                    </a:tc>
                    <a:extLst>
                      <a:ext uri="{0D108BD9-81ED-4DB2-BD59-A6C34878D82A}">
                        <a16:rowId xmlns:a16="http://schemas.microsoft.com/office/drawing/2014/main" val="568972285"/>
                      </a:ext>
                    </a:extLst>
                  </a:tr>
                  <a:tr h="5638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marL="92947" marR="92947" marT="46474" marB="4647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≤15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marL="92947" marR="92947" marT="46474" marB="46474" anchor="ctr"/>
                    </a:tc>
                    <a:extLst>
                      <a:ext uri="{0D108BD9-81ED-4DB2-BD59-A6C34878D82A}">
                        <a16:rowId xmlns:a16="http://schemas.microsoft.com/office/drawing/2014/main" val="1409684083"/>
                      </a:ext>
                    </a:extLst>
                  </a:tr>
                  <a:tr h="5638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marL="92947" marR="92947" marT="46474" marB="4647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marL="92947" marR="92947" marT="46474" marB="46474" anchor="ctr"/>
                    </a:tc>
                    <a:extLst>
                      <a:ext uri="{0D108BD9-81ED-4DB2-BD59-A6C34878D82A}">
                        <a16:rowId xmlns:a16="http://schemas.microsoft.com/office/drawing/2014/main" val="36231948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5C5BF9F-27DB-F142-A509-F98FDDFC887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60997298"/>
                  </p:ext>
                </p:extLst>
              </p:nvPr>
            </p:nvGraphicFramePr>
            <p:xfrm>
              <a:off x="734752" y="3200400"/>
              <a:ext cx="6428048" cy="2819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360">
                      <a:extLst>
                        <a:ext uri="{9D8B030D-6E8A-4147-A177-3AD203B41FA5}">
                          <a16:colId xmlns:a16="http://schemas.microsoft.com/office/drawing/2014/main" val="2257797499"/>
                        </a:ext>
                      </a:extLst>
                    </a:gridCol>
                    <a:gridCol w="2827688">
                      <a:extLst>
                        <a:ext uri="{9D8B030D-6E8A-4147-A177-3AD203B41FA5}">
                          <a16:colId xmlns:a16="http://schemas.microsoft.com/office/drawing/2014/main" val="1282618702"/>
                        </a:ext>
                      </a:extLst>
                    </a:gridCol>
                  </a:tblGrid>
                  <a:tr h="563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No. of Students</a:t>
                          </a:r>
                        </a:p>
                      </a:txBody>
                      <a:tcPr marL="92947" marR="92947" marT="46474" marB="4647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Marks</a:t>
                          </a:r>
                        </a:p>
                      </a:txBody>
                      <a:tcPr marL="92947" marR="92947" marT="46474" marB="46474" anchor="ctr"/>
                    </a:tc>
                    <a:extLst>
                      <a:ext uri="{0D108BD9-81ED-4DB2-BD59-A6C34878D82A}">
                        <a16:rowId xmlns:a16="http://schemas.microsoft.com/office/drawing/2014/main" val="3289161704"/>
                      </a:ext>
                    </a:extLst>
                  </a:tr>
                  <a:tr h="563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2947" marR="92947" marT="46474" marB="46474" anchor="ctr">
                        <a:blipFill>
                          <a:blip r:embed="rId2"/>
                          <a:stretch>
                            <a:fillRect l="-169" t="-107609" r="-79357" b="-3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2947" marR="92947" marT="46474" marB="46474" anchor="ctr">
                        <a:blipFill>
                          <a:blip r:embed="rId2"/>
                          <a:stretch>
                            <a:fillRect l="-127586" t="-107609" r="-1078" b="-3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5012917"/>
                      </a:ext>
                    </a:extLst>
                  </a:tr>
                  <a:tr h="563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2947" marR="92947" marT="46474" marB="46474" anchor="ctr">
                        <a:blipFill>
                          <a:blip r:embed="rId2"/>
                          <a:stretch>
                            <a:fillRect l="-169" t="-205376" r="-79357" b="-2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2947" marR="92947" marT="46474" marB="46474" anchor="ctr">
                        <a:blipFill>
                          <a:blip r:embed="rId2"/>
                          <a:stretch>
                            <a:fillRect l="-127586" t="-205376" r="-1078" b="-201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8972285"/>
                      </a:ext>
                    </a:extLst>
                  </a:tr>
                  <a:tr h="563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2947" marR="92947" marT="46474" marB="46474" anchor="ctr">
                        <a:blipFill>
                          <a:blip r:embed="rId2"/>
                          <a:stretch>
                            <a:fillRect l="-169" t="-308696" r="-79357" b="-103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2947" marR="92947" marT="46474" marB="46474" anchor="ctr">
                        <a:blipFill>
                          <a:blip r:embed="rId2"/>
                          <a:stretch>
                            <a:fillRect l="-127586" t="-308696" r="-1078" b="-1032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9684083"/>
                      </a:ext>
                    </a:extLst>
                  </a:tr>
                  <a:tr h="563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2947" marR="92947" marT="46474" marB="46474" anchor="ctr">
                        <a:blipFill>
                          <a:blip r:embed="rId2"/>
                          <a:stretch>
                            <a:fillRect l="-169" t="-404301" r="-79357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2947" marR="92947" marT="46474" marB="46474" anchor="ctr">
                        <a:blipFill>
                          <a:blip r:embed="rId2"/>
                          <a:stretch>
                            <a:fillRect l="-127586" t="-404301" r="-1078" b="-2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31948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2F860B-C606-4546-9A28-219E107A9E61}"/>
                  </a:ext>
                </a:extLst>
              </p:cNvPr>
              <p:cNvSpPr txBox="1"/>
              <p:nvPr/>
            </p:nvSpPr>
            <p:spPr>
              <a:xfrm>
                <a:off x="1779485" y="2299027"/>
                <a:ext cx="5825826" cy="46166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Total number of students who appeared in exam: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319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2F860B-C606-4546-9A28-219E107A9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485" y="2299027"/>
                <a:ext cx="5825826" cy="461665"/>
              </a:xfrm>
              <a:prstGeom prst="rect">
                <a:avLst/>
              </a:prstGeom>
              <a:blipFill>
                <a:blip r:embed="rId3"/>
                <a:stretch>
                  <a:fillRect l="-1151" b="-197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DABB10-E59C-8047-85FA-43C83A037FEC}"/>
                  </a:ext>
                </a:extLst>
              </p:cNvPr>
              <p:cNvSpPr txBox="1"/>
              <p:nvPr/>
            </p:nvSpPr>
            <p:spPr>
              <a:xfrm>
                <a:off x="3200400" y="2760692"/>
                <a:ext cx="2487219" cy="46166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Average Marks 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0.2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DABB10-E59C-8047-85FA-43C83A037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760692"/>
                <a:ext cx="2487219" cy="461665"/>
              </a:xfrm>
              <a:prstGeom prst="rect">
                <a:avLst/>
              </a:prstGeom>
              <a:blipFill>
                <a:blip r:embed="rId4"/>
                <a:stretch>
                  <a:fillRect l="-2451" b="-197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71E354F-2CF6-5545-A6F5-22EAFEE65398}"/>
              </a:ext>
            </a:extLst>
          </p:cNvPr>
          <p:cNvSpPr txBox="1"/>
          <p:nvPr/>
        </p:nvSpPr>
        <p:spPr>
          <a:xfrm>
            <a:off x="7605311" y="4942582"/>
            <a:ext cx="1420551" cy="1077218"/>
          </a:xfrm>
          <a:prstGeom prst="rect">
            <a:avLst/>
          </a:prstGeom>
          <a:solidFill>
            <a:srgbClr val="FF0000">
              <a:alpha val="79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Danger </a:t>
            </a:r>
          </a:p>
          <a:p>
            <a:r>
              <a:rPr lang="en-US" sz="3200" dirty="0"/>
              <a:t>zone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C7267F57-59A2-2D4E-B822-EB2261864C1C}"/>
              </a:ext>
            </a:extLst>
          </p:cNvPr>
          <p:cNvSpPr/>
          <p:nvPr/>
        </p:nvSpPr>
        <p:spPr>
          <a:xfrm>
            <a:off x="7170800" y="4942582"/>
            <a:ext cx="373000" cy="1077218"/>
          </a:xfrm>
          <a:prstGeom prst="rightBrac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638E6-52AA-0C0B-42EA-574C46486FF4}"/>
              </a:ext>
            </a:extLst>
          </p:cNvPr>
          <p:cNvSpPr txBox="1"/>
          <p:nvPr/>
        </p:nvSpPr>
        <p:spPr>
          <a:xfrm>
            <a:off x="90742" y="6019800"/>
            <a:ext cx="7925824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While I am always happy to help any student for any genuine problem related to the course,</a:t>
            </a:r>
          </a:p>
          <a:p>
            <a:r>
              <a:rPr lang="en-US" sz="1600" dirty="0"/>
              <a:t>I must not and will not compromise the minimum requirement to pass this course. </a:t>
            </a:r>
          </a:p>
          <a:p>
            <a:r>
              <a:rPr lang="en-US" sz="1600" dirty="0"/>
              <a:t>This should be a wake-up call to all students who are taking the course lightly till now.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2302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>
            <a:extLst>
              <a:ext uri="{FF2B5EF4-FFF2-40B4-BE49-F238E27FC236}">
                <a16:creationId xmlns:a16="http://schemas.microsoft.com/office/drawing/2014/main" id="{A4CCD60B-BD64-6649-AEF0-62C09CAE7636}"/>
              </a:ext>
            </a:extLst>
          </p:cNvPr>
          <p:cNvSpPr/>
          <p:nvPr/>
        </p:nvSpPr>
        <p:spPr>
          <a:xfrm>
            <a:off x="4103633" y="1600200"/>
            <a:ext cx="315966" cy="30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19600" y="48006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8" name="Oval 7"/>
          <p:cNvSpPr/>
          <p:nvPr/>
        </p:nvSpPr>
        <p:spPr>
          <a:xfrm>
            <a:off x="4648200" y="4114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5" idx="3"/>
          </p:cNvCxnSpPr>
          <p:nvPr/>
        </p:nvCxnSpPr>
        <p:spPr>
          <a:xfrm flipH="1">
            <a:off x="4343400" y="1349282"/>
            <a:ext cx="174718" cy="3271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191000" y="16764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5" idx="5"/>
          </p:cNvCxnSpPr>
          <p:nvPr/>
        </p:nvCxnSpPr>
        <p:spPr>
          <a:xfrm>
            <a:off x="4321082" y="1806482"/>
            <a:ext cx="212818" cy="3159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343400" y="2286000"/>
            <a:ext cx="22860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94871" y="2122441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672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38600" y="32766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103633" y="2895600"/>
            <a:ext cx="217449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76800" y="3733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endCxn id="26" idx="2"/>
          </p:cNvCxnSpPr>
          <p:nvPr/>
        </p:nvCxnSpPr>
        <p:spPr>
          <a:xfrm>
            <a:off x="4191000" y="3417841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7" idx="2"/>
          </p:cNvCxnSpPr>
          <p:nvPr/>
        </p:nvCxnSpPr>
        <p:spPr>
          <a:xfrm>
            <a:off x="4572000" y="3646441"/>
            <a:ext cx="3048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4"/>
            <a:endCxn id="8" idx="7"/>
          </p:cNvCxnSpPr>
          <p:nvPr/>
        </p:nvCxnSpPr>
        <p:spPr>
          <a:xfrm flipH="1">
            <a:off x="4778282" y="3886200"/>
            <a:ext cx="174718" cy="2509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>
            <a:off x="3810000" y="2057400"/>
            <a:ext cx="381000" cy="4572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008856" y="1806482"/>
            <a:ext cx="174718" cy="2509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/>
          <p:cNvSpPr/>
          <p:nvPr/>
        </p:nvSpPr>
        <p:spPr>
          <a:xfrm>
            <a:off x="3733800" y="3657600"/>
            <a:ext cx="381000" cy="4572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932656" y="3406682"/>
            <a:ext cx="174718" cy="2509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Isosceles Triangle 37"/>
          <p:cNvSpPr/>
          <p:nvPr/>
        </p:nvSpPr>
        <p:spPr>
          <a:xfrm>
            <a:off x="4114800" y="3908518"/>
            <a:ext cx="381000" cy="4572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313656" y="3657600"/>
            <a:ext cx="174718" cy="2509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/>
        </p:nvSpPr>
        <p:spPr>
          <a:xfrm>
            <a:off x="4648200" y="1535159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610100" y="1371600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Isosceles Triangle 41"/>
          <p:cNvSpPr/>
          <p:nvPr/>
        </p:nvSpPr>
        <p:spPr>
          <a:xfrm>
            <a:off x="5067300" y="3973559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029200" y="3810000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495800" y="1219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4686300" y="2373359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648200" y="2209800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Isosceles Triangle 49"/>
          <p:cNvSpPr/>
          <p:nvPr/>
        </p:nvSpPr>
        <p:spPr>
          <a:xfrm>
            <a:off x="4457700" y="2982959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419600" y="2819400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Isosceles Triangle 52"/>
          <p:cNvSpPr/>
          <p:nvPr/>
        </p:nvSpPr>
        <p:spPr>
          <a:xfrm>
            <a:off x="4800600" y="4430759"/>
            <a:ext cx="342900" cy="398386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762500" y="4267200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Isosceles Triangle 55"/>
          <p:cNvSpPr/>
          <p:nvPr/>
        </p:nvSpPr>
        <p:spPr>
          <a:xfrm>
            <a:off x="4343400" y="4495800"/>
            <a:ext cx="381000" cy="333345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542256" y="4244882"/>
            <a:ext cx="174718" cy="2509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572000" y="38216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320736-A28F-AD4E-82C4-86A8A904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Is there any </a:t>
            </a:r>
            <a:r>
              <a:rPr lang="en-US" sz="3200" b="1" dirty="0"/>
              <a:t>order</a:t>
            </a:r>
            <a:r>
              <a:rPr lang="en-US" sz="3200" dirty="0"/>
              <a:t> among the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blue</a:t>
            </a: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dirty="0"/>
              <a:t>subtrees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B846C-AE80-CAF0-A590-C88DC02E2A8F}"/>
              </a:ext>
            </a:extLst>
          </p:cNvPr>
          <p:cNvSpPr txBox="1"/>
          <p:nvPr/>
        </p:nvSpPr>
        <p:spPr>
          <a:xfrm>
            <a:off x="-31654" y="5559039"/>
            <a:ext cx="3765454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Each key in subtree “4” is less than the key </a:t>
            </a:r>
          </a:p>
          <a:p>
            <a:r>
              <a:rPr lang="en-US" sz="1600" dirty="0">
                <a:solidFill>
                  <a:schemeClr val="tx1"/>
                </a:solidFill>
              </a:rPr>
              <a:t>of the </a:t>
            </a:r>
            <a:r>
              <a:rPr lang="en-US" sz="1600" dirty="0">
                <a:solidFill>
                  <a:srgbClr val="0070C0"/>
                </a:solidFill>
              </a:rPr>
              <a:t>blue</a:t>
            </a:r>
            <a:r>
              <a:rPr lang="en-US" sz="1600" dirty="0">
                <a:solidFill>
                  <a:schemeClr val="tx1"/>
                </a:solidFill>
              </a:rPr>
              <a:t> node with </a:t>
            </a:r>
            <a:r>
              <a:rPr lang="en-US" sz="1600" dirty="0">
                <a:solidFill>
                  <a:srgbClr val="C00000"/>
                </a:solidFill>
              </a:rPr>
              <a:t>red</a:t>
            </a:r>
            <a:r>
              <a:rPr lang="en-US" sz="1600" dirty="0">
                <a:solidFill>
                  <a:schemeClr val="tx1"/>
                </a:solidFill>
              </a:rPr>
              <a:t> background.</a:t>
            </a:r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BB3028-6A12-25F1-6750-06ECDFFADB37}"/>
              </a:ext>
            </a:extLst>
          </p:cNvPr>
          <p:cNvSpPr txBox="1"/>
          <p:nvPr/>
        </p:nvSpPr>
        <p:spPr>
          <a:xfrm>
            <a:off x="5143500" y="5220422"/>
            <a:ext cx="3996094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Each key in subtrees “3” or “2” or “1”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is greater than the key of the </a:t>
            </a:r>
            <a:r>
              <a:rPr lang="en-US" sz="1800" dirty="0">
                <a:solidFill>
                  <a:srgbClr val="0070C0"/>
                </a:solidFill>
              </a:rPr>
              <a:t>blue</a:t>
            </a:r>
            <a:r>
              <a:rPr lang="en-US" sz="1800" dirty="0">
                <a:solidFill>
                  <a:schemeClr val="tx1"/>
                </a:solidFill>
              </a:rPr>
              <a:t> node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with </a:t>
            </a:r>
            <a:r>
              <a:rPr lang="en-US" sz="1800" dirty="0">
                <a:solidFill>
                  <a:srgbClr val="C00000"/>
                </a:solidFill>
              </a:rPr>
              <a:t>red</a:t>
            </a:r>
            <a:r>
              <a:rPr lang="en-US" sz="1800" dirty="0">
                <a:solidFill>
                  <a:schemeClr val="tx1"/>
                </a:solidFill>
              </a:rPr>
              <a:t> background. 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00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 animBg="1"/>
      <p:bldP spid="6" grpId="1" animBg="1"/>
      <p:bldP spid="9" grpId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>
            <a:extLst>
              <a:ext uri="{FF2B5EF4-FFF2-40B4-BE49-F238E27FC236}">
                <a16:creationId xmlns:a16="http://schemas.microsoft.com/office/drawing/2014/main" id="{A4CCD60B-BD64-6649-AEF0-62C09CAE7636}"/>
              </a:ext>
            </a:extLst>
          </p:cNvPr>
          <p:cNvSpPr/>
          <p:nvPr/>
        </p:nvSpPr>
        <p:spPr>
          <a:xfrm>
            <a:off x="3951234" y="3200400"/>
            <a:ext cx="315966" cy="30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19600" y="48006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8" name="Oval 7"/>
          <p:cNvSpPr/>
          <p:nvPr/>
        </p:nvSpPr>
        <p:spPr>
          <a:xfrm>
            <a:off x="4648200" y="4114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5" idx="3"/>
          </p:cNvCxnSpPr>
          <p:nvPr/>
        </p:nvCxnSpPr>
        <p:spPr>
          <a:xfrm flipH="1">
            <a:off x="4343400" y="1349282"/>
            <a:ext cx="174718" cy="3271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191000" y="16764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5" idx="5"/>
          </p:cNvCxnSpPr>
          <p:nvPr/>
        </p:nvCxnSpPr>
        <p:spPr>
          <a:xfrm>
            <a:off x="4321082" y="1806482"/>
            <a:ext cx="212818" cy="3159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343400" y="2286000"/>
            <a:ext cx="22860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94871" y="2122441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672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38600" y="32766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103633" y="2895600"/>
            <a:ext cx="217449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76800" y="3733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endCxn id="26" idx="2"/>
          </p:cNvCxnSpPr>
          <p:nvPr/>
        </p:nvCxnSpPr>
        <p:spPr>
          <a:xfrm>
            <a:off x="4191000" y="3417841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7" idx="2"/>
          </p:cNvCxnSpPr>
          <p:nvPr/>
        </p:nvCxnSpPr>
        <p:spPr>
          <a:xfrm>
            <a:off x="4572000" y="3646441"/>
            <a:ext cx="3048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4"/>
            <a:endCxn id="8" idx="7"/>
          </p:cNvCxnSpPr>
          <p:nvPr/>
        </p:nvCxnSpPr>
        <p:spPr>
          <a:xfrm flipH="1">
            <a:off x="4778282" y="3886200"/>
            <a:ext cx="174718" cy="2509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>
            <a:off x="3810000" y="2057400"/>
            <a:ext cx="381000" cy="4572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008856" y="1806482"/>
            <a:ext cx="174718" cy="2509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/>
          <p:cNvSpPr/>
          <p:nvPr/>
        </p:nvSpPr>
        <p:spPr>
          <a:xfrm>
            <a:off x="3733800" y="3657600"/>
            <a:ext cx="381000" cy="4572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932656" y="3406682"/>
            <a:ext cx="174718" cy="2509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Isosceles Triangle 37"/>
          <p:cNvSpPr/>
          <p:nvPr/>
        </p:nvSpPr>
        <p:spPr>
          <a:xfrm>
            <a:off x="4114800" y="3908518"/>
            <a:ext cx="381000" cy="4572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313656" y="3657600"/>
            <a:ext cx="174718" cy="2509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/>
        </p:nvSpPr>
        <p:spPr>
          <a:xfrm>
            <a:off x="4648200" y="1535159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610100" y="1371600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Isosceles Triangle 41"/>
          <p:cNvSpPr/>
          <p:nvPr/>
        </p:nvSpPr>
        <p:spPr>
          <a:xfrm>
            <a:off x="5067300" y="3973559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029200" y="3810000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495800" y="1219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4686300" y="2373359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648200" y="2209800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Isosceles Triangle 49"/>
          <p:cNvSpPr/>
          <p:nvPr/>
        </p:nvSpPr>
        <p:spPr>
          <a:xfrm>
            <a:off x="4457700" y="2982959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419600" y="2819400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Isosceles Triangle 52"/>
          <p:cNvSpPr/>
          <p:nvPr/>
        </p:nvSpPr>
        <p:spPr>
          <a:xfrm>
            <a:off x="4800600" y="4430759"/>
            <a:ext cx="342900" cy="398386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762500" y="4267200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Isosceles Triangle 55"/>
          <p:cNvSpPr/>
          <p:nvPr/>
        </p:nvSpPr>
        <p:spPr>
          <a:xfrm>
            <a:off x="4343400" y="4495800"/>
            <a:ext cx="381000" cy="333345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542256" y="4244882"/>
            <a:ext cx="174718" cy="2509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572000" y="38216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320736-A28F-AD4E-82C4-86A8A904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77CD84-5166-4C00-A5BF-CED10A110AE1}"/>
              </a:ext>
            </a:extLst>
          </p:cNvPr>
          <p:cNvSpPr txBox="1"/>
          <p:nvPr/>
        </p:nvSpPr>
        <p:spPr>
          <a:xfrm>
            <a:off x="0" y="5559039"/>
            <a:ext cx="3869649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Each key in subtree “3” is less than the key </a:t>
            </a:r>
          </a:p>
          <a:p>
            <a:r>
              <a:rPr lang="en-US" sz="1600" dirty="0">
                <a:solidFill>
                  <a:schemeClr val="tx1"/>
                </a:solidFill>
              </a:rPr>
              <a:t>of the </a:t>
            </a:r>
            <a:r>
              <a:rPr lang="en-US" sz="1600" dirty="0">
                <a:solidFill>
                  <a:srgbClr val="0070C0"/>
                </a:solidFill>
              </a:rPr>
              <a:t>blue</a:t>
            </a:r>
            <a:r>
              <a:rPr lang="en-US" sz="1600" dirty="0">
                <a:solidFill>
                  <a:schemeClr val="tx1"/>
                </a:solidFill>
              </a:rPr>
              <a:t> node with </a:t>
            </a:r>
            <a:r>
              <a:rPr lang="en-US" sz="1600" dirty="0">
                <a:solidFill>
                  <a:srgbClr val="C00000"/>
                </a:solidFill>
              </a:rPr>
              <a:t>red</a:t>
            </a:r>
            <a:r>
              <a:rPr lang="en-US" sz="1600" dirty="0">
                <a:solidFill>
                  <a:schemeClr val="tx1"/>
                </a:solidFill>
              </a:rPr>
              <a:t> background.</a:t>
            </a:r>
            <a:endParaRPr lang="en-IN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0E511-6B85-677C-B75E-EC5D54A0C2EA}"/>
              </a:ext>
            </a:extLst>
          </p:cNvPr>
          <p:cNvSpPr txBox="1"/>
          <p:nvPr/>
        </p:nvSpPr>
        <p:spPr>
          <a:xfrm>
            <a:off x="5143500" y="5220422"/>
            <a:ext cx="3996094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Each key in subtrees “2” or “1”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is greater than the key of the </a:t>
            </a:r>
            <a:r>
              <a:rPr lang="en-US" sz="1800" dirty="0">
                <a:solidFill>
                  <a:srgbClr val="0070C0"/>
                </a:solidFill>
              </a:rPr>
              <a:t>blue</a:t>
            </a:r>
            <a:r>
              <a:rPr lang="en-US" sz="1800" dirty="0">
                <a:solidFill>
                  <a:schemeClr val="tx1"/>
                </a:solidFill>
              </a:rPr>
              <a:t> node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with </a:t>
            </a:r>
            <a:r>
              <a:rPr lang="en-US" sz="1800" dirty="0">
                <a:solidFill>
                  <a:srgbClr val="C00000"/>
                </a:solidFill>
              </a:rPr>
              <a:t>red</a:t>
            </a:r>
            <a:r>
              <a:rPr lang="en-US" sz="1800" dirty="0">
                <a:solidFill>
                  <a:schemeClr val="tx1"/>
                </a:solidFill>
              </a:rPr>
              <a:t> background. 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18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>
            <a:extLst>
              <a:ext uri="{FF2B5EF4-FFF2-40B4-BE49-F238E27FC236}">
                <a16:creationId xmlns:a16="http://schemas.microsoft.com/office/drawing/2014/main" id="{A4CCD60B-BD64-6649-AEF0-62C09CAE7636}"/>
              </a:ext>
            </a:extLst>
          </p:cNvPr>
          <p:cNvSpPr/>
          <p:nvPr/>
        </p:nvSpPr>
        <p:spPr>
          <a:xfrm>
            <a:off x="4332234" y="3429000"/>
            <a:ext cx="315966" cy="30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19600" y="48006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8" name="Oval 7"/>
          <p:cNvSpPr/>
          <p:nvPr/>
        </p:nvSpPr>
        <p:spPr>
          <a:xfrm>
            <a:off x="4648200" y="4114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5" idx="3"/>
          </p:cNvCxnSpPr>
          <p:nvPr/>
        </p:nvCxnSpPr>
        <p:spPr>
          <a:xfrm flipH="1">
            <a:off x="4343400" y="1349282"/>
            <a:ext cx="174718" cy="3271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191000" y="16764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5" idx="5"/>
          </p:cNvCxnSpPr>
          <p:nvPr/>
        </p:nvCxnSpPr>
        <p:spPr>
          <a:xfrm>
            <a:off x="4321082" y="1806482"/>
            <a:ext cx="212818" cy="3159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343400" y="2286000"/>
            <a:ext cx="22860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94871" y="2122441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672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38600" y="32766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103633" y="2895600"/>
            <a:ext cx="217449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76800" y="3733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endCxn id="26" idx="2"/>
          </p:cNvCxnSpPr>
          <p:nvPr/>
        </p:nvCxnSpPr>
        <p:spPr>
          <a:xfrm>
            <a:off x="4191000" y="3417841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7" idx="2"/>
          </p:cNvCxnSpPr>
          <p:nvPr/>
        </p:nvCxnSpPr>
        <p:spPr>
          <a:xfrm>
            <a:off x="4572000" y="3646441"/>
            <a:ext cx="3048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4"/>
            <a:endCxn id="8" idx="7"/>
          </p:cNvCxnSpPr>
          <p:nvPr/>
        </p:nvCxnSpPr>
        <p:spPr>
          <a:xfrm flipH="1">
            <a:off x="4778282" y="3886200"/>
            <a:ext cx="174718" cy="2509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>
            <a:off x="3810000" y="2057400"/>
            <a:ext cx="381000" cy="4572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008856" y="1806482"/>
            <a:ext cx="174718" cy="2509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/>
          <p:cNvSpPr/>
          <p:nvPr/>
        </p:nvSpPr>
        <p:spPr>
          <a:xfrm>
            <a:off x="3733800" y="3657600"/>
            <a:ext cx="381000" cy="4572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932656" y="3406682"/>
            <a:ext cx="174718" cy="2509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Isosceles Triangle 37"/>
          <p:cNvSpPr/>
          <p:nvPr/>
        </p:nvSpPr>
        <p:spPr>
          <a:xfrm>
            <a:off x="4114800" y="3908518"/>
            <a:ext cx="381000" cy="4572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313656" y="3657600"/>
            <a:ext cx="174718" cy="2509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/>
        </p:nvSpPr>
        <p:spPr>
          <a:xfrm>
            <a:off x="4648200" y="1535159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610100" y="1371600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Isosceles Triangle 41"/>
          <p:cNvSpPr/>
          <p:nvPr/>
        </p:nvSpPr>
        <p:spPr>
          <a:xfrm>
            <a:off x="5067300" y="3973559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029200" y="3810000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495800" y="1219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4686300" y="2373359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648200" y="2209800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Isosceles Triangle 49"/>
          <p:cNvSpPr/>
          <p:nvPr/>
        </p:nvSpPr>
        <p:spPr>
          <a:xfrm>
            <a:off x="4457700" y="2982959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419600" y="2819400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Isosceles Triangle 52"/>
          <p:cNvSpPr/>
          <p:nvPr/>
        </p:nvSpPr>
        <p:spPr>
          <a:xfrm>
            <a:off x="4800600" y="4430759"/>
            <a:ext cx="342900" cy="398386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762500" y="4267200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Isosceles Triangle 55"/>
          <p:cNvSpPr/>
          <p:nvPr/>
        </p:nvSpPr>
        <p:spPr>
          <a:xfrm>
            <a:off x="4343400" y="4495800"/>
            <a:ext cx="381000" cy="333345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542256" y="4244882"/>
            <a:ext cx="174718" cy="2509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572000" y="38216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7A7D326-4B34-8545-B059-A283C5504D9B}"/>
              </a:ext>
            </a:extLst>
          </p:cNvPr>
          <p:cNvSpPr/>
          <p:nvPr/>
        </p:nvSpPr>
        <p:spPr>
          <a:xfrm>
            <a:off x="4648200" y="4114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138914D-FCE7-DA48-ADF1-FA84C4F4C307}"/>
              </a:ext>
            </a:extLst>
          </p:cNvPr>
          <p:cNvSpPr/>
          <p:nvPr/>
        </p:nvSpPr>
        <p:spPr>
          <a:xfrm>
            <a:off x="4191000" y="16764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734392A-4720-AD40-BE42-6EB17405447E}"/>
              </a:ext>
            </a:extLst>
          </p:cNvPr>
          <p:cNvSpPr/>
          <p:nvPr/>
        </p:nvSpPr>
        <p:spPr>
          <a:xfrm>
            <a:off x="4494871" y="2122441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E5A3697-854F-F04B-A173-7BF6FBAB5CA6}"/>
              </a:ext>
            </a:extLst>
          </p:cNvPr>
          <p:cNvSpPr/>
          <p:nvPr/>
        </p:nvSpPr>
        <p:spPr>
          <a:xfrm>
            <a:off x="42672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78E6A7A-A255-124C-94F6-3D664E8D60DB}"/>
              </a:ext>
            </a:extLst>
          </p:cNvPr>
          <p:cNvSpPr/>
          <p:nvPr/>
        </p:nvSpPr>
        <p:spPr>
          <a:xfrm>
            <a:off x="4038600" y="32766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C1070CA-CC6F-E045-8CC7-49D2B233A315}"/>
              </a:ext>
            </a:extLst>
          </p:cNvPr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677D522-C3B8-E74E-A179-1C763A29570D}"/>
              </a:ext>
            </a:extLst>
          </p:cNvPr>
          <p:cNvSpPr/>
          <p:nvPr/>
        </p:nvSpPr>
        <p:spPr>
          <a:xfrm>
            <a:off x="4876800" y="3733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366BB50-1D34-A14E-A604-196A1027BBDE}"/>
              </a:ext>
            </a:extLst>
          </p:cNvPr>
          <p:cNvCxnSpPr/>
          <p:nvPr/>
        </p:nvCxnSpPr>
        <p:spPr>
          <a:xfrm flipH="1">
            <a:off x="3932656" y="3406682"/>
            <a:ext cx="174718" cy="2509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C02C9BF0-7C2E-4E4A-8F28-7EC8D244FBA3}"/>
              </a:ext>
            </a:extLst>
          </p:cNvPr>
          <p:cNvSpPr/>
          <p:nvPr/>
        </p:nvSpPr>
        <p:spPr>
          <a:xfrm>
            <a:off x="4495800" y="1219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D0FF98-F4F1-7430-F8D4-0957BDE5C0FC}"/>
              </a:ext>
            </a:extLst>
          </p:cNvPr>
          <p:cNvSpPr txBox="1"/>
          <p:nvPr/>
        </p:nvSpPr>
        <p:spPr>
          <a:xfrm>
            <a:off x="0" y="5559039"/>
            <a:ext cx="3765454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Each key in subtree “2” is less than the key </a:t>
            </a:r>
          </a:p>
          <a:p>
            <a:r>
              <a:rPr lang="en-US" sz="1600" dirty="0">
                <a:solidFill>
                  <a:schemeClr val="tx1"/>
                </a:solidFill>
              </a:rPr>
              <a:t>of the </a:t>
            </a:r>
            <a:r>
              <a:rPr lang="en-US" sz="1600" dirty="0">
                <a:solidFill>
                  <a:srgbClr val="0070C0"/>
                </a:solidFill>
              </a:rPr>
              <a:t>blue</a:t>
            </a:r>
            <a:r>
              <a:rPr lang="en-US" sz="1600" dirty="0">
                <a:solidFill>
                  <a:schemeClr val="tx1"/>
                </a:solidFill>
              </a:rPr>
              <a:t> node with </a:t>
            </a:r>
            <a:r>
              <a:rPr lang="en-US" sz="1600" dirty="0">
                <a:solidFill>
                  <a:srgbClr val="C00000"/>
                </a:solidFill>
              </a:rPr>
              <a:t>red</a:t>
            </a:r>
            <a:r>
              <a:rPr lang="en-US" sz="1600" dirty="0">
                <a:solidFill>
                  <a:schemeClr val="tx1"/>
                </a:solidFill>
              </a:rPr>
              <a:t> background.</a:t>
            </a:r>
            <a:endParaRPr lang="en-IN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7AB7A4-F9F6-F59D-E741-DF26B1C0B7B0}"/>
              </a:ext>
            </a:extLst>
          </p:cNvPr>
          <p:cNvSpPr txBox="1"/>
          <p:nvPr/>
        </p:nvSpPr>
        <p:spPr>
          <a:xfrm>
            <a:off x="5143500" y="5220422"/>
            <a:ext cx="3996094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Each key in subtree “1”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is greater than the key of the </a:t>
            </a:r>
            <a:r>
              <a:rPr lang="en-US" sz="1800" dirty="0">
                <a:solidFill>
                  <a:srgbClr val="0070C0"/>
                </a:solidFill>
              </a:rPr>
              <a:t>blue</a:t>
            </a:r>
            <a:r>
              <a:rPr lang="en-US" sz="1800" dirty="0">
                <a:solidFill>
                  <a:schemeClr val="tx1"/>
                </a:solidFill>
              </a:rPr>
              <a:t> node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with </a:t>
            </a:r>
            <a:r>
              <a:rPr lang="en-US" sz="1800" dirty="0">
                <a:solidFill>
                  <a:srgbClr val="C00000"/>
                </a:solidFill>
              </a:rPr>
              <a:t>red</a:t>
            </a:r>
            <a:r>
              <a:rPr lang="en-US" sz="1800" dirty="0">
                <a:solidFill>
                  <a:schemeClr val="tx1"/>
                </a:solidFill>
              </a:rPr>
              <a:t> background. 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052A0C72-3E41-1B23-7902-00A8582DD7EB}"/>
              </a:ext>
            </a:extLst>
          </p:cNvPr>
          <p:cNvSpPr/>
          <p:nvPr/>
        </p:nvSpPr>
        <p:spPr>
          <a:xfrm>
            <a:off x="4968782" y="1828801"/>
            <a:ext cx="4327618" cy="1374648"/>
          </a:xfrm>
          <a:prstGeom prst="cloudCallout">
            <a:avLst>
              <a:gd name="adj1" fmla="val 48099"/>
              <a:gd name="adj2" fmla="val 6394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see the </a:t>
            </a:r>
            <a:r>
              <a:rPr lang="en-US" b="1" dirty="0">
                <a:solidFill>
                  <a:schemeClr val="tx1"/>
                </a:solidFill>
              </a:rPr>
              <a:t>order</a:t>
            </a:r>
            <a:r>
              <a:rPr lang="en-US" dirty="0">
                <a:solidFill>
                  <a:schemeClr val="tx1"/>
                </a:solidFill>
              </a:rPr>
              <a:t> among all the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blue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subtrees and all the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blue</a:t>
            </a:r>
            <a:r>
              <a:rPr lang="en-US" dirty="0">
                <a:solidFill>
                  <a:schemeClr val="tx1"/>
                </a:solidFill>
              </a:rPr>
              <a:t> nodes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726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5" grpId="0" animBg="1"/>
      <p:bldP spid="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19600" y="48006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8" name="Oval 7"/>
          <p:cNvSpPr/>
          <p:nvPr/>
        </p:nvSpPr>
        <p:spPr>
          <a:xfrm>
            <a:off x="4648200" y="4114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5" idx="3"/>
          </p:cNvCxnSpPr>
          <p:nvPr/>
        </p:nvCxnSpPr>
        <p:spPr>
          <a:xfrm flipH="1">
            <a:off x="4343400" y="1349282"/>
            <a:ext cx="174718" cy="3271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191000" y="16764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5" idx="5"/>
          </p:cNvCxnSpPr>
          <p:nvPr/>
        </p:nvCxnSpPr>
        <p:spPr>
          <a:xfrm>
            <a:off x="4321082" y="1806482"/>
            <a:ext cx="212818" cy="3159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343400" y="2286000"/>
            <a:ext cx="22860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94871" y="2122441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672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38600" y="32766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103633" y="2895600"/>
            <a:ext cx="217449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76800" y="3733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endCxn id="26" idx="2"/>
          </p:cNvCxnSpPr>
          <p:nvPr/>
        </p:nvCxnSpPr>
        <p:spPr>
          <a:xfrm>
            <a:off x="4191000" y="3417841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7" idx="2"/>
          </p:cNvCxnSpPr>
          <p:nvPr/>
        </p:nvCxnSpPr>
        <p:spPr>
          <a:xfrm>
            <a:off x="4572000" y="3646441"/>
            <a:ext cx="3048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4"/>
            <a:endCxn id="8" idx="7"/>
          </p:cNvCxnSpPr>
          <p:nvPr/>
        </p:nvCxnSpPr>
        <p:spPr>
          <a:xfrm flipH="1">
            <a:off x="4778282" y="3886200"/>
            <a:ext cx="174718" cy="2509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>
            <a:off x="76200" y="5562600"/>
            <a:ext cx="381000" cy="4572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Isosceles Triangle 33"/>
          <p:cNvSpPr/>
          <p:nvPr/>
        </p:nvSpPr>
        <p:spPr>
          <a:xfrm>
            <a:off x="1219200" y="5567011"/>
            <a:ext cx="381000" cy="4572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Isosceles Triangle 37"/>
          <p:cNvSpPr/>
          <p:nvPr/>
        </p:nvSpPr>
        <p:spPr>
          <a:xfrm>
            <a:off x="2438400" y="5571671"/>
            <a:ext cx="381000" cy="4572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" name="Isosceles Triangle 28"/>
          <p:cNvSpPr/>
          <p:nvPr/>
        </p:nvSpPr>
        <p:spPr>
          <a:xfrm>
            <a:off x="4648200" y="1535159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610100" y="1371600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Isosceles Triangle 41"/>
          <p:cNvSpPr/>
          <p:nvPr/>
        </p:nvSpPr>
        <p:spPr>
          <a:xfrm>
            <a:off x="5067300" y="3973559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029200" y="3810000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495800" y="1219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4686300" y="2373359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648200" y="2209800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Isosceles Triangle 49"/>
          <p:cNvSpPr/>
          <p:nvPr/>
        </p:nvSpPr>
        <p:spPr>
          <a:xfrm>
            <a:off x="4457700" y="2982959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419600" y="2819400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Isosceles Triangle 52"/>
          <p:cNvSpPr/>
          <p:nvPr/>
        </p:nvSpPr>
        <p:spPr>
          <a:xfrm>
            <a:off x="4800600" y="4430759"/>
            <a:ext cx="342900" cy="398386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762500" y="4267200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Isosceles Triangle 55"/>
          <p:cNvSpPr/>
          <p:nvPr/>
        </p:nvSpPr>
        <p:spPr>
          <a:xfrm>
            <a:off x="3733800" y="5715000"/>
            <a:ext cx="381000" cy="333345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572000" y="38216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7A7D326-4B34-8545-B059-A283C5504D9B}"/>
              </a:ext>
            </a:extLst>
          </p:cNvPr>
          <p:cNvSpPr/>
          <p:nvPr/>
        </p:nvSpPr>
        <p:spPr>
          <a:xfrm>
            <a:off x="4648200" y="4114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138914D-FCE7-DA48-ADF1-FA84C4F4C307}"/>
              </a:ext>
            </a:extLst>
          </p:cNvPr>
          <p:cNvSpPr/>
          <p:nvPr/>
        </p:nvSpPr>
        <p:spPr>
          <a:xfrm>
            <a:off x="762000" y="56388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734392A-4720-AD40-BE42-6EB17405447E}"/>
              </a:ext>
            </a:extLst>
          </p:cNvPr>
          <p:cNvSpPr/>
          <p:nvPr/>
        </p:nvSpPr>
        <p:spPr>
          <a:xfrm>
            <a:off x="4494871" y="2122441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E5A3697-854F-F04B-A173-7BF6FBAB5CA6}"/>
              </a:ext>
            </a:extLst>
          </p:cNvPr>
          <p:cNvSpPr/>
          <p:nvPr/>
        </p:nvSpPr>
        <p:spPr>
          <a:xfrm>
            <a:off x="42672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78E6A7A-A255-124C-94F6-3D664E8D60DB}"/>
              </a:ext>
            </a:extLst>
          </p:cNvPr>
          <p:cNvSpPr/>
          <p:nvPr/>
        </p:nvSpPr>
        <p:spPr>
          <a:xfrm>
            <a:off x="1981200" y="56388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C1070CA-CC6F-E045-8CC7-49D2B233A315}"/>
              </a:ext>
            </a:extLst>
          </p:cNvPr>
          <p:cNvSpPr/>
          <p:nvPr/>
        </p:nvSpPr>
        <p:spPr>
          <a:xfrm>
            <a:off x="3276600" y="56388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677D522-C3B8-E74E-A179-1C763A29570D}"/>
              </a:ext>
            </a:extLst>
          </p:cNvPr>
          <p:cNvSpPr/>
          <p:nvPr/>
        </p:nvSpPr>
        <p:spPr>
          <a:xfrm>
            <a:off x="4876800" y="3733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02C9BF0-7C2E-4E4A-8F28-7EC8D244FBA3}"/>
              </a:ext>
            </a:extLst>
          </p:cNvPr>
          <p:cNvSpPr/>
          <p:nvPr/>
        </p:nvSpPr>
        <p:spPr>
          <a:xfrm>
            <a:off x="4495800" y="1219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91F3D-2660-6844-AB3A-438D354E7D13}"/>
              </a:ext>
            </a:extLst>
          </p:cNvPr>
          <p:cNvSpPr txBox="1"/>
          <p:nvPr/>
        </p:nvSpPr>
        <p:spPr>
          <a:xfrm>
            <a:off x="426177" y="55433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037789-14E2-6D4B-94D7-5134971C11F8}"/>
              </a:ext>
            </a:extLst>
          </p:cNvPr>
          <p:cNvSpPr txBox="1"/>
          <p:nvPr/>
        </p:nvSpPr>
        <p:spPr>
          <a:xfrm>
            <a:off x="1042925" y="55433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A1F48F-AF67-0547-B241-7D9F1EC13012}"/>
              </a:ext>
            </a:extLst>
          </p:cNvPr>
          <p:cNvSpPr txBox="1"/>
          <p:nvPr/>
        </p:nvSpPr>
        <p:spPr>
          <a:xfrm>
            <a:off x="1659673" y="55433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2312D1-8998-C840-B5CF-37CD2807A242}"/>
              </a:ext>
            </a:extLst>
          </p:cNvPr>
          <p:cNvSpPr txBox="1"/>
          <p:nvPr/>
        </p:nvSpPr>
        <p:spPr>
          <a:xfrm>
            <a:off x="2276421" y="55433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85A1E5-16B1-CF47-9F09-4C4A9F52765D}"/>
              </a:ext>
            </a:extLst>
          </p:cNvPr>
          <p:cNvSpPr txBox="1"/>
          <p:nvPr/>
        </p:nvSpPr>
        <p:spPr>
          <a:xfrm>
            <a:off x="2893169" y="55433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1AE28C5-ADAA-734C-9486-A2F36D0DF187}"/>
              </a:ext>
            </a:extLst>
          </p:cNvPr>
          <p:cNvSpPr txBox="1"/>
          <p:nvPr/>
        </p:nvSpPr>
        <p:spPr>
          <a:xfrm>
            <a:off x="3509918" y="55433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A77FB1-8DB0-1144-91E1-2BBA7A352379}"/>
              </a:ext>
            </a:extLst>
          </p:cNvPr>
          <p:cNvSpPr txBox="1"/>
          <p:nvPr/>
        </p:nvSpPr>
        <p:spPr>
          <a:xfrm>
            <a:off x="4572000" y="3810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D8644D4-EBDE-EC42-8C9D-F421AE6FFD69}"/>
              </a:ext>
            </a:extLst>
          </p:cNvPr>
          <p:cNvSpPr/>
          <p:nvPr/>
        </p:nvSpPr>
        <p:spPr>
          <a:xfrm>
            <a:off x="4648200" y="4114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E98C068D-96E5-3139-8D20-5A62A48E1E84}"/>
              </a:ext>
            </a:extLst>
          </p:cNvPr>
          <p:cNvSpPr/>
          <p:nvPr/>
        </p:nvSpPr>
        <p:spPr>
          <a:xfrm>
            <a:off x="5029200" y="1806483"/>
            <a:ext cx="4267200" cy="1396966"/>
          </a:xfrm>
          <a:prstGeom prst="cloudCallout">
            <a:avLst>
              <a:gd name="adj1" fmla="val 48099"/>
              <a:gd name="adj2" fmla="val 6394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see the </a:t>
            </a:r>
            <a:r>
              <a:rPr lang="en-US" b="1" dirty="0">
                <a:solidFill>
                  <a:schemeClr val="tx1"/>
                </a:solidFill>
              </a:rPr>
              <a:t>order</a:t>
            </a:r>
            <a:r>
              <a:rPr lang="en-US" dirty="0">
                <a:solidFill>
                  <a:schemeClr val="tx1"/>
                </a:solidFill>
              </a:rPr>
              <a:t> among all the </a:t>
            </a:r>
            <a:r>
              <a:rPr lang="en-US" b="1" dirty="0">
                <a:solidFill>
                  <a:srgbClr val="FFC000"/>
                </a:solidFill>
              </a:rPr>
              <a:t>golden</a:t>
            </a:r>
            <a:r>
              <a:rPr lang="en-US" dirty="0">
                <a:solidFill>
                  <a:schemeClr val="tx1"/>
                </a:solidFill>
              </a:rPr>
              <a:t> nodes and all the </a:t>
            </a:r>
            <a:r>
              <a:rPr lang="en-US" dirty="0">
                <a:solidFill>
                  <a:srgbClr val="006C31"/>
                </a:solidFill>
              </a:rPr>
              <a:t>green </a:t>
            </a:r>
            <a:r>
              <a:rPr lang="en-US" dirty="0">
                <a:solidFill>
                  <a:schemeClr val="tx1"/>
                </a:solidFill>
              </a:rPr>
              <a:t>subtrees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394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3" grpId="0"/>
      <p:bldP spid="64" grpId="0"/>
      <p:bldP spid="65" grpId="0"/>
      <p:bldP spid="66" grpId="0"/>
      <p:bldP spid="67" grpId="0"/>
      <p:bldP spid="3" grpId="0" animBg="1"/>
      <p:bldP spid="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19600" y="48006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8" name="Oval 7"/>
          <p:cNvSpPr/>
          <p:nvPr/>
        </p:nvSpPr>
        <p:spPr>
          <a:xfrm>
            <a:off x="4648200" y="4114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5" idx="3"/>
          </p:cNvCxnSpPr>
          <p:nvPr/>
        </p:nvCxnSpPr>
        <p:spPr>
          <a:xfrm flipH="1">
            <a:off x="4343400" y="1349282"/>
            <a:ext cx="174718" cy="3271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191000" y="16764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5" idx="5"/>
          </p:cNvCxnSpPr>
          <p:nvPr/>
        </p:nvCxnSpPr>
        <p:spPr>
          <a:xfrm>
            <a:off x="4321082" y="1806482"/>
            <a:ext cx="212818" cy="3159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343400" y="2286000"/>
            <a:ext cx="22860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94871" y="2122441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672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38600" y="32766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103633" y="2895600"/>
            <a:ext cx="217449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76800" y="3733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endCxn id="26" idx="2"/>
          </p:cNvCxnSpPr>
          <p:nvPr/>
        </p:nvCxnSpPr>
        <p:spPr>
          <a:xfrm>
            <a:off x="4191000" y="3417841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7" idx="2"/>
          </p:cNvCxnSpPr>
          <p:nvPr/>
        </p:nvCxnSpPr>
        <p:spPr>
          <a:xfrm>
            <a:off x="4572000" y="3646441"/>
            <a:ext cx="3048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4"/>
            <a:endCxn id="8" idx="7"/>
          </p:cNvCxnSpPr>
          <p:nvPr/>
        </p:nvCxnSpPr>
        <p:spPr>
          <a:xfrm flipH="1">
            <a:off x="4778282" y="3886200"/>
            <a:ext cx="174718" cy="2509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>
            <a:off x="76200" y="5562600"/>
            <a:ext cx="381000" cy="4572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Isosceles Triangle 33"/>
          <p:cNvSpPr/>
          <p:nvPr/>
        </p:nvSpPr>
        <p:spPr>
          <a:xfrm>
            <a:off x="1219200" y="5567011"/>
            <a:ext cx="381000" cy="4572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Isosceles Triangle 37"/>
          <p:cNvSpPr/>
          <p:nvPr/>
        </p:nvSpPr>
        <p:spPr>
          <a:xfrm>
            <a:off x="2438400" y="5571671"/>
            <a:ext cx="381000" cy="4572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" name="Isosceles Triangle 28"/>
          <p:cNvSpPr/>
          <p:nvPr/>
        </p:nvSpPr>
        <p:spPr>
          <a:xfrm>
            <a:off x="8686800" y="5562600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42" name="Isosceles Triangle 41"/>
          <p:cNvSpPr/>
          <p:nvPr/>
        </p:nvSpPr>
        <p:spPr>
          <a:xfrm>
            <a:off x="5943600" y="5562600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5" name="Oval 44"/>
          <p:cNvSpPr/>
          <p:nvPr/>
        </p:nvSpPr>
        <p:spPr>
          <a:xfrm>
            <a:off x="4495800" y="1219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7696200" y="5562600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0" name="Isosceles Triangle 49"/>
          <p:cNvSpPr/>
          <p:nvPr/>
        </p:nvSpPr>
        <p:spPr>
          <a:xfrm>
            <a:off x="6781800" y="5562600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3" name="Isosceles Triangle 52"/>
          <p:cNvSpPr/>
          <p:nvPr/>
        </p:nvSpPr>
        <p:spPr>
          <a:xfrm>
            <a:off x="5067300" y="5638800"/>
            <a:ext cx="342900" cy="398386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6" name="Isosceles Triangle 55"/>
          <p:cNvSpPr/>
          <p:nvPr/>
        </p:nvSpPr>
        <p:spPr>
          <a:xfrm>
            <a:off x="3733800" y="5715000"/>
            <a:ext cx="381000" cy="333345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572000" y="38216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7A7D326-4B34-8545-B059-A283C5504D9B}"/>
              </a:ext>
            </a:extLst>
          </p:cNvPr>
          <p:cNvSpPr/>
          <p:nvPr/>
        </p:nvSpPr>
        <p:spPr>
          <a:xfrm>
            <a:off x="4648200" y="4114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138914D-FCE7-DA48-ADF1-FA84C4F4C307}"/>
              </a:ext>
            </a:extLst>
          </p:cNvPr>
          <p:cNvSpPr/>
          <p:nvPr/>
        </p:nvSpPr>
        <p:spPr>
          <a:xfrm>
            <a:off x="762000" y="56388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734392A-4720-AD40-BE42-6EB17405447E}"/>
              </a:ext>
            </a:extLst>
          </p:cNvPr>
          <p:cNvSpPr/>
          <p:nvPr/>
        </p:nvSpPr>
        <p:spPr>
          <a:xfrm>
            <a:off x="7391400" y="5715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E5A3697-854F-F04B-A173-7BF6FBAB5CA6}"/>
              </a:ext>
            </a:extLst>
          </p:cNvPr>
          <p:cNvSpPr/>
          <p:nvPr/>
        </p:nvSpPr>
        <p:spPr>
          <a:xfrm>
            <a:off x="6477000" y="5715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78E6A7A-A255-124C-94F6-3D664E8D60DB}"/>
              </a:ext>
            </a:extLst>
          </p:cNvPr>
          <p:cNvSpPr/>
          <p:nvPr/>
        </p:nvSpPr>
        <p:spPr>
          <a:xfrm>
            <a:off x="1981200" y="56388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C1070CA-CC6F-E045-8CC7-49D2B233A315}"/>
              </a:ext>
            </a:extLst>
          </p:cNvPr>
          <p:cNvSpPr/>
          <p:nvPr/>
        </p:nvSpPr>
        <p:spPr>
          <a:xfrm>
            <a:off x="3276600" y="56388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677D522-C3B8-E74E-A179-1C763A29570D}"/>
              </a:ext>
            </a:extLst>
          </p:cNvPr>
          <p:cNvSpPr/>
          <p:nvPr/>
        </p:nvSpPr>
        <p:spPr>
          <a:xfrm>
            <a:off x="5562600" y="5715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02C9BF0-7C2E-4E4A-8F28-7EC8D244FBA3}"/>
              </a:ext>
            </a:extLst>
          </p:cNvPr>
          <p:cNvSpPr/>
          <p:nvPr/>
        </p:nvSpPr>
        <p:spPr>
          <a:xfrm>
            <a:off x="8305800" y="5715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91F3D-2660-6844-AB3A-438D354E7D13}"/>
              </a:ext>
            </a:extLst>
          </p:cNvPr>
          <p:cNvSpPr txBox="1"/>
          <p:nvPr/>
        </p:nvSpPr>
        <p:spPr>
          <a:xfrm>
            <a:off x="426177" y="55433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037789-14E2-6D4B-94D7-5134971C11F8}"/>
              </a:ext>
            </a:extLst>
          </p:cNvPr>
          <p:cNvSpPr txBox="1"/>
          <p:nvPr/>
        </p:nvSpPr>
        <p:spPr>
          <a:xfrm>
            <a:off x="1042925" y="55433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A1F48F-AF67-0547-B241-7D9F1EC13012}"/>
              </a:ext>
            </a:extLst>
          </p:cNvPr>
          <p:cNvSpPr txBox="1"/>
          <p:nvPr/>
        </p:nvSpPr>
        <p:spPr>
          <a:xfrm>
            <a:off x="1659673" y="55433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2312D1-8998-C840-B5CF-37CD2807A242}"/>
              </a:ext>
            </a:extLst>
          </p:cNvPr>
          <p:cNvSpPr txBox="1"/>
          <p:nvPr/>
        </p:nvSpPr>
        <p:spPr>
          <a:xfrm>
            <a:off x="2276421" y="55433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85A1E5-16B1-CF47-9F09-4C4A9F52765D}"/>
              </a:ext>
            </a:extLst>
          </p:cNvPr>
          <p:cNvSpPr txBox="1"/>
          <p:nvPr/>
        </p:nvSpPr>
        <p:spPr>
          <a:xfrm>
            <a:off x="2893169" y="55433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1AE28C5-ADAA-734C-9486-A2F36D0DF187}"/>
              </a:ext>
            </a:extLst>
          </p:cNvPr>
          <p:cNvSpPr txBox="1"/>
          <p:nvPr/>
        </p:nvSpPr>
        <p:spPr>
          <a:xfrm>
            <a:off x="3509918" y="55433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0F128E-84D1-7F4B-977A-95A970CED3E9}"/>
              </a:ext>
            </a:extLst>
          </p:cNvPr>
          <p:cNvSpPr txBox="1"/>
          <p:nvPr/>
        </p:nvSpPr>
        <p:spPr>
          <a:xfrm>
            <a:off x="5322498" y="56065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C2BAAC-D923-5D4E-A9F9-1A23EB03B26D}"/>
              </a:ext>
            </a:extLst>
          </p:cNvPr>
          <p:cNvSpPr txBox="1"/>
          <p:nvPr/>
        </p:nvSpPr>
        <p:spPr>
          <a:xfrm>
            <a:off x="5703062" y="56065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F1DFCB-2F24-FF47-A797-16B95C7515AB}"/>
              </a:ext>
            </a:extLst>
          </p:cNvPr>
          <p:cNvSpPr txBox="1"/>
          <p:nvPr/>
        </p:nvSpPr>
        <p:spPr>
          <a:xfrm>
            <a:off x="6248400" y="5574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A248C5-210D-F845-A8D9-CD0D2D936FF7}"/>
              </a:ext>
            </a:extLst>
          </p:cNvPr>
          <p:cNvSpPr txBox="1"/>
          <p:nvPr/>
        </p:nvSpPr>
        <p:spPr>
          <a:xfrm>
            <a:off x="6634118" y="5574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7C3FBD9-0DA4-8246-8FB6-B3D7BEA5FAA7}"/>
              </a:ext>
            </a:extLst>
          </p:cNvPr>
          <p:cNvSpPr txBox="1"/>
          <p:nvPr/>
        </p:nvSpPr>
        <p:spPr>
          <a:xfrm>
            <a:off x="7086600" y="5574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4695DDC-680B-664F-AF49-E16ABA9E78B7}"/>
              </a:ext>
            </a:extLst>
          </p:cNvPr>
          <p:cNvSpPr txBox="1"/>
          <p:nvPr/>
        </p:nvSpPr>
        <p:spPr>
          <a:xfrm>
            <a:off x="7548518" y="5574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7E7660F-8666-134E-BCFD-ABA1B786DDFA}"/>
              </a:ext>
            </a:extLst>
          </p:cNvPr>
          <p:cNvSpPr txBox="1"/>
          <p:nvPr/>
        </p:nvSpPr>
        <p:spPr>
          <a:xfrm>
            <a:off x="8001000" y="5562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8101CFA-1559-F84E-98DC-82C43E1C25F2}"/>
              </a:ext>
            </a:extLst>
          </p:cNvPr>
          <p:cNvSpPr txBox="1"/>
          <p:nvPr/>
        </p:nvSpPr>
        <p:spPr>
          <a:xfrm>
            <a:off x="8462918" y="5562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7A0E5F7-3D01-A842-ACD9-E030551DD085}"/>
              </a:ext>
            </a:extLst>
          </p:cNvPr>
          <p:cNvSpPr txBox="1"/>
          <p:nvPr/>
        </p:nvSpPr>
        <p:spPr>
          <a:xfrm>
            <a:off x="4419600" y="54102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8667D72-0ED9-C94C-A8E9-553B42601CDE}"/>
              </a:ext>
            </a:extLst>
          </p:cNvPr>
          <p:cNvSpPr/>
          <p:nvPr/>
        </p:nvSpPr>
        <p:spPr>
          <a:xfrm>
            <a:off x="4495800" y="5715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DAACA2-1ED3-5D41-A9D7-AECDAF32C7F9}"/>
              </a:ext>
            </a:extLst>
          </p:cNvPr>
          <p:cNvSpPr txBox="1"/>
          <p:nvPr/>
        </p:nvSpPr>
        <p:spPr>
          <a:xfrm>
            <a:off x="4119518" y="5562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BC277B3-4175-9A43-B87D-0BA8283EAFFB}"/>
              </a:ext>
            </a:extLst>
          </p:cNvPr>
          <p:cNvSpPr txBox="1"/>
          <p:nvPr/>
        </p:nvSpPr>
        <p:spPr>
          <a:xfrm>
            <a:off x="4729118" y="5562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F9E64953-38F3-604C-BE6D-A62921EFA607}"/>
              </a:ext>
            </a:extLst>
          </p:cNvPr>
          <p:cNvSpPr/>
          <p:nvPr/>
        </p:nvSpPr>
        <p:spPr>
          <a:xfrm rot="5400000">
            <a:off x="1798735" y="4281839"/>
            <a:ext cx="626186" cy="4158343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78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19600" y="48006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8" name="Oval 7"/>
          <p:cNvSpPr/>
          <p:nvPr/>
        </p:nvSpPr>
        <p:spPr>
          <a:xfrm>
            <a:off x="4648200" y="4114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5" idx="3"/>
          </p:cNvCxnSpPr>
          <p:nvPr/>
        </p:nvCxnSpPr>
        <p:spPr>
          <a:xfrm flipH="1">
            <a:off x="4343400" y="1349282"/>
            <a:ext cx="174718" cy="3271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191000" y="16764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5" idx="5"/>
          </p:cNvCxnSpPr>
          <p:nvPr/>
        </p:nvCxnSpPr>
        <p:spPr>
          <a:xfrm>
            <a:off x="4321082" y="1806482"/>
            <a:ext cx="212818" cy="3159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343400" y="2286000"/>
            <a:ext cx="22860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94871" y="2122441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672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38600" y="32766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103633" y="2895600"/>
            <a:ext cx="217449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76800" y="3733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endCxn id="26" idx="2"/>
          </p:cNvCxnSpPr>
          <p:nvPr/>
        </p:nvCxnSpPr>
        <p:spPr>
          <a:xfrm>
            <a:off x="4191000" y="3417841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7" idx="2"/>
          </p:cNvCxnSpPr>
          <p:nvPr/>
        </p:nvCxnSpPr>
        <p:spPr>
          <a:xfrm>
            <a:off x="4572000" y="3646441"/>
            <a:ext cx="3048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4"/>
            <a:endCxn id="8" idx="7"/>
          </p:cNvCxnSpPr>
          <p:nvPr/>
        </p:nvCxnSpPr>
        <p:spPr>
          <a:xfrm flipH="1">
            <a:off x="4778282" y="3886200"/>
            <a:ext cx="174718" cy="2509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>
            <a:off x="1745380" y="5550932"/>
            <a:ext cx="381000" cy="4572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Isosceles Triangle 33"/>
          <p:cNvSpPr/>
          <p:nvPr/>
        </p:nvSpPr>
        <p:spPr>
          <a:xfrm>
            <a:off x="1752600" y="5567011"/>
            <a:ext cx="381000" cy="4572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Isosceles Triangle 37"/>
          <p:cNvSpPr/>
          <p:nvPr/>
        </p:nvSpPr>
        <p:spPr>
          <a:xfrm>
            <a:off x="1752600" y="5571671"/>
            <a:ext cx="381000" cy="4572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" name="Isosceles Triangle 28"/>
          <p:cNvSpPr/>
          <p:nvPr/>
        </p:nvSpPr>
        <p:spPr>
          <a:xfrm>
            <a:off x="8686800" y="5562600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42" name="Isosceles Triangle 41"/>
          <p:cNvSpPr/>
          <p:nvPr/>
        </p:nvSpPr>
        <p:spPr>
          <a:xfrm>
            <a:off x="5943600" y="5562600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5" name="Oval 44"/>
          <p:cNvSpPr/>
          <p:nvPr/>
        </p:nvSpPr>
        <p:spPr>
          <a:xfrm>
            <a:off x="4495800" y="1219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7696200" y="5562600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0" name="Isosceles Triangle 49"/>
          <p:cNvSpPr/>
          <p:nvPr/>
        </p:nvSpPr>
        <p:spPr>
          <a:xfrm>
            <a:off x="6781800" y="5562600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3" name="Isosceles Triangle 52"/>
          <p:cNvSpPr/>
          <p:nvPr/>
        </p:nvSpPr>
        <p:spPr>
          <a:xfrm>
            <a:off x="5067300" y="5638800"/>
            <a:ext cx="342900" cy="398386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6" name="Isosceles Triangle 55"/>
          <p:cNvSpPr/>
          <p:nvPr/>
        </p:nvSpPr>
        <p:spPr>
          <a:xfrm>
            <a:off x="1752600" y="5715000"/>
            <a:ext cx="381000" cy="333345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572000" y="38216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7A7D326-4B34-8545-B059-A283C5504D9B}"/>
              </a:ext>
            </a:extLst>
          </p:cNvPr>
          <p:cNvSpPr/>
          <p:nvPr/>
        </p:nvSpPr>
        <p:spPr>
          <a:xfrm>
            <a:off x="4648200" y="4114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138914D-FCE7-DA48-ADF1-FA84C4F4C307}"/>
              </a:ext>
            </a:extLst>
          </p:cNvPr>
          <p:cNvSpPr/>
          <p:nvPr/>
        </p:nvSpPr>
        <p:spPr>
          <a:xfrm>
            <a:off x="1828800" y="56388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734392A-4720-AD40-BE42-6EB17405447E}"/>
              </a:ext>
            </a:extLst>
          </p:cNvPr>
          <p:cNvSpPr/>
          <p:nvPr/>
        </p:nvSpPr>
        <p:spPr>
          <a:xfrm>
            <a:off x="7391400" y="5715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E5A3697-854F-F04B-A173-7BF6FBAB5CA6}"/>
              </a:ext>
            </a:extLst>
          </p:cNvPr>
          <p:cNvSpPr/>
          <p:nvPr/>
        </p:nvSpPr>
        <p:spPr>
          <a:xfrm>
            <a:off x="6477000" y="5715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78E6A7A-A255-124C-94F6-3D664E8D60DB}"/>
              </a:ext>
            </a:extLst>
          </p:cNvPr>
          <p:cNvSpPr/>
          <p:nvPr/>
        </p:nvSpPr>
        <p:spPr>
          <a:xfrm>
            <a:off x="1981200" y="56388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C1070CA-CC6F-E045-8CC7-49D2B233A315}"/>
              </a:ext>
            </a:extLst>
          </p:cNvPr>
          <p:cNvSpPr/>
          <p:nvPr/>
        </p:nvSpPr>
        <p:spPr>
          <a:xfrm>
            <a:off x="1828800" y="56388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677D522-C3B8-E74E-A179-1C763A29570D}"/>
              </a:ext>
            </a:extLst>
          </p:cNvPr>
          <p:cNvSpPr/>
          <p:nvPr/>
        </p:nvSpPr>
        <p:spPr>
          <a:xfrm>
            <a:off x="5562600" y="5715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02C9BF0-7C2E-4E4A-8F28-7EC8D244FBA3}"/>
              </a:ext>
            </a:extLst>
          </p:cNvPr>
          <p:cNvSpPr/>
          <p:nvPr/>
        </p:nvSpPr>
        <p:spPr>
          <a:xfrm>
            <a:off x="8305800" y="5715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0F128E-84D1-7F4B-977A-95A970CED3E9}"/>
              </a:ext>
            </a:extLst>
          </p:cNvPr>
          <p:cNvSpPr txBox="1"/>
          <p:nvPr/>
        </p:nvSpPr>
        <p:spPr>
          <a:xfrm>
            <a:off x="5322498" y="56065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C2BAAC-D923-5D4E-A9F9-1A23EB03B26D}"/>
              </a:ext>
            </a:extLst>
          </p:cNvPr>
          <p:cNvSpPr txBox="1"/>
          <p:nvPr/>
        </p:nvSpPr>
        <p:spPr>
          <a:xfrm>
            <a:off x="5703062" y="56065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F1DFCB-2F24-FF47-A797-16B95C7515AB}"/>
              </a:ext>
            </a:extLst>
          </p:cNvPr>
          <p:cNvSpPr txBox="1"/>
          <p:nvPr/>
        </p:nvSpPr>
        <p:spPr>
          <a:xfrm>
            <a:off x="6248400" y="5574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A248C5-210D-F845-A8D9-CD0D2D936FF7}"/>
              </a:ext>
            </a:extLst>
          </p:cNvPr>
          <p:cNvSpPr txBox="1"/>
          <p:nvPr/>
        </p:nvSpPr>
        <p:spPr>
          <a:xfrm>
            <a:off x="6634118" y="5574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7C3FBD9-0DA4-8246-8FB6-B3D7BEA5FAA7}"/>
              </a:ext>
            </a:extLst>
          </p:cNvPr>
          <p:cNvSpPr txBox="1"/>
          <p:nvPr/>
        </p:nvSpPr>
        <p:spPr>
          <a:xfrm>
            <a:off x="7086600" y="5574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4695DDC-680B-664F-AF49-E16ABA9E78B7}"/>
              </a:ext>
            </a:extLst>
          </p:cNvPr>
          <p:cNvSpPr txBox="1"/>
          <p:nvPr/>
        </p:nvSpPr>
        <p:spPr>
          <a:xfrm>
            <a:off x="7548518" y="5574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7E7660F-8666-134E-BCFD-ABA1B786DDFA}"/>
              </a:ext>
            </a:extLst>
          </p:cNvPr>
          <p:cNvSpPr txBox="1"/>
          <p:nvPr/>
        </p:nvSpPr>
        <p:spPr>
          <a:xfrm>
            <a:off x="8001000" y="5562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8101CFA-1559-F84E-98DC-82C43E1C25F2}"/>
              </a:ext>
            </a:extLst>
          </p:cNvPr>
          <p:cNvSpPr txBox="1"/>
          <p:nvPr/>
        </p:nvSpPr>
        <p:spPr>
          <a:xfrm>
            <a:off x="8462918" y="5562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7A0E5F7-3D01-A842-ACD9-E030551DD085}"/>
              </a:ext>
            </a:extLst>
          </p:cNvPr>
          <p:cNvSpPr txBox="1"/>
          <p:nvPr/>
        </p:nvSpPr>
        <p:spPr>
          <a:xfrm>
            <a:off x="4419600" y="54102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8667D72-0ED9-C94C-A8E9-553B42601CDE}"/>
              </a:ext>
            </a:extLst>
          </p:cNvPr>
          <p:cNvSpPr/>
          <p:nvPr/>
        </p:nvSpPr>
        <p:spPr>
          <a:xfrm>
            <a:off x="4495800" y="5715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DAACA2-1ED3-5D41-A9D7-AECDAF32C7F9}"/>
              </a:ext>
            </a:extLst>
          </p:cNvPr>
          <p:cNvSpPr txBox="1"/>
          <p:nvPr/>
        </p:nvSpPr>
        <p:spPr>
          <a:xfrm>
            <a:off x="4119518" y="5562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BC277B3-4175-9A43-B87D-0BA8283EAFFB}"/>
              </a:ext>
            </a:extLst>
          </p:cNvPr>
          <p:cNvSpPr txBox="1"/>
          <p:nvPr/>
        </p:nvSpPr>
        <p:spPr>
          <a:xfrm>
            <a:off x="4729118" y="5562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78" name="Isosceles Triangle 55">
            <a:extLst>
              <a:ext uri="{FF2B5EF4-FFF2-40B4-BE49-F238E27FC236}">
                <a16:creationId xmlns:a16="http://schemas.microsoft.com/office/drawing/2014/main" id="{94B8C806-65AD-F145-9F2E-377CA5867E2D}"/>
              </a:ext>
            </a:extLst>
          </p:cNvPr>
          <p:cNvSpPr/>
          <p:nvPr/>
        </p:nvSpPr>
        <p:spPr>
          <a:xfrm>
            <a:off x="1199243" y="4633927"/>
            <a:ext cx="1452518" cy="1552545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ight Brace 78">
            <a:extLst>
              <a:ext uri="{FF2B5EF4-FFF2-40B4-BE49-F238E27FC236}">
                <a16:creationId xmlns:a16="http://schemas.microsoft.com/office/drawing/2014/main" id="{C1CFDB63-BF00-1E45-ABC8-58458474A61A}"/>
              </a:ext>
            </a:extLst>
          </p:cNvPr>
          <p:cNvSpPr/>
          <p:nvPr/>
        </p:nvSpPr>
        <p:spPr>
          <a:xfrm rot="5400000">
            <a:off x="6719079" y="4313335"/>
            <a:ext cx="626186" cy="4158343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DFF034-AFC0-5D43-BB9A-22F71A7D1168}"/>
                  </a:ext>
                </a:extLst>
              </p:cNvPr>
              <p:cNvSpPr txBox="1"/>
              <p:nvPr/>
            </p:nvSpPr>
            <p:spPr>
              <a:xfrm>
                <a:off x="1063319" y="3650343"/>
                <a:ext cx="155215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DFF034-AFC0-5D43-BB9A-22F71A7D1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319" y="3650343"/>
                <a:ext cx="1552156" cy="369332"/>
              </a:xfrm>
              <a:prstGeom prst="rect">
                <a:avLst/>
              </a:prstGeom>
              <a:blipFill>
                <a:blip r:embed="rId2"/>
                <a:stretch>
                  <a:fillRect l="-3252" t="-6667" r="-243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176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19600" y="48006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8" name="Oval 7"/>
          <p:cNvSpPr/>
          <p:nvPr/>
        </p:nvSpPr>
        <p:spPr>
          <a:xfrm>
            <a:off x="4648200" y="4114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5" idx="3"/>
          </p:cNvCxnSpPr>
          <p:nvPr/>
        </p:nvCxnSpPr>
        <p:spPr>
          <a:xfrm flipH="1">
            <a:off x="4343400" y="1349282"/>
            <a:ext cx="174718" cy="3271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191000" y="16764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5" idx="5"/>
          </p:cNvCxnSpPr>
          <p:nvPr/>
        </p:nvCxnSpPr>
        <p:spPr>
          <a:xfrm>
            <a:off x="4321082" y="1806482"/>
            <a:ext cx="212818" cy="3159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343400" y="2286000"/>
            <a:ext cx="22860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94871" y="2122441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672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38600" y="32766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103633" y="2895600"/>
            <a:ext cx="217449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76800" y="3733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endCxn id="26" idx="2"/>
          </p:cNvCxnSpPr>
          <p:nvPr/>
        </p:nvCxnSpPr>
        <p:spPr>
          <a:xfrm>
            <a:off x="4191000" y="3417841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7" idx="2"/>
          </p:cNvCxnSpPr>
          <p:nvPr/>
        </p:nvCxnSpPr>
        <p:spPr>
          <a:xfrm>
            <a:off x="4572000" y="3646441"/>
            <a:ext cx="3048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4"/>
            <a:endCxn id="8" idx="7"/>
          </p:cNvCxnSpPr>
          <p:nvPr/>
        </p:nvCxnSpPr>
        <p:spPr>
          <a:xfrm flipH="1">
            <a:off x="4778282" y="3886200"/>
            <a:ext cx="174718" cy="2509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>
            <a:off x="1745380" y="5550932"/>
            <a:ext cx="381000" cy="4572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Isosceles Triangle 33"/>
          <p:cNvSpPr/>
          <p:nvPr/>
        </p:nvSpPr>
        <p:spPr>
          <a:xfrm>
            <a:off x="1752600" y="5567011"/>
            <a:ext cx="381000" cy="4572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Isosceles Triangle 37"/>
          <p:cNvSpPr/>
          <p:nvPr/>
        </p:nvSpPr>
        <p:spPr>
          <a:xfrm>
            <a:off x="1752600" y="5571671"/>
            <a:ext cx="381000" cy="4572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" name="Isosceles Triangle 28"/>
          <p:cNvSpPr/>
          <p:nvPr/>
        </p:nvSpPr>
        <p:spPr>
          <a:xfrm>
            <a:off x="6781800" y="5562600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42" name="Isosceles Triangle 41"/>
          <p:cNvSpPr/>
          <p:nvPr/>
        </p:nvSpPr>
        <p:spPr>
          <a:xfrm>
            <a:off x="6781800" y="5562600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5" name="Oval 44"/>
          <p:cNvSpPr/>
          <p:nvPr/>
        </p:nvSpPr>
        <p:spPr>
          <a:xfrm>
            <a:off x="4495800" y="1219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6781800" y="5562600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0" name="Isosceles Triangle 49"/>
          <p:cNvSpPr/>
          <p:nvPr/>
        </p:nvSpPr>
        <p:spPr>
          <a:xfrm>
            <a:off x="6781800" y="5562600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3" name="Isosceles Triangle 52"/>
          <p:cNvSpPr/>
          <p:nvPr/>
        </p:nvSpPr>
        <p:spPr>
          <a:xfrm>
            <a:off x="6819900" y="5638800"/>
            <a:ext cx="342900" cy="398386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6" name="Isosceles Triangle 55"/>
          <p:cNvSpPr/>
          <p:nvPr/>
        </p:nvSpPr>
        <p:spPr>
          <a:xfrm>
            <a:off x="1752600" y="5715000"/>
            <a:ext cx="381000" cy="333345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572000" y="38216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7A7D326-4B34-8545-B059-A283C5504D9B}"/>
              </a:ext>
            </a:extLst>
          </p:cNvPr>
          <p:cNvSpPr/>
          <p:nvPr/>
        </p:nvSpPr>
        <p:spPr>
          <a:xfrm>
            <a:off x="4648200" y="4114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138914D-FCE7-DA48-ADF1-FA84C4F4C307}"/>
              </a:ext>
            </a:extLst>
          </p:cNvPr>
          <p:cNvSpPr/>
          <p:nvPr/>
        </p:nvSpPr>
        <p:spPr>
          <a:xfrm>
            <a:off x="1828800" y="56388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734392A-4720-AD40-BE42-6EB17405447E}"/>
              </a:ext>
            </a:extLst>
          </p:cNvPr>
          <p:cNvSpPr/>
          <p:nvPr/>
        </p:nvSpPr>
        <p:spPr>
          <a:xfrm>
            <a:off x="6858000" y="5715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E5A3697-854F-F04B-A173-7BF6FBAB5CA6}"/>
              </a:ext>
            </a:extLst>
          </p:cNvPr>
          <p:cNvSpPr/>
          <p:nvPr/>
        </p:nvSpPr>
        <p:spPr>
          <a:xfrm>
            <a:off x="6858000" y="5715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78E6A7A-A255-124C-94F6-3D664E8D60DB}"/>
              </a:ext>
            </a:extLst>
          </p:cNvPr>
          <p:cNvSpPr/>
          <p:nvPr/>
        </p:nvSpPr>
        <p:spPr>
          <a:xfrm>
            <a:off x="1981200" y="56388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C1070CA-CC6F-E045-8CC7-49D2B233A315}"/>
              </a:ext>
            </a:extLst>
          </p:cNvPr>
          <p:cNvSpPr/>
          <p:nvPr/>
        </p:nvSpPr>
        <p:spPr>
          <a:xfrm>
            <a:off x="1828800" y="56388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677D522-C3B8-E74E-A179-1C763A29570D}"/>
              </a:ext>
            </a:extLst>
          </p:cNvPr>
          <p:cNvSpPr/>
          <p:nvPr/>
        </p:nvSpPr>
        <p:spPr>
          <a:xfrm>
            <a:off x="6858000" y="5715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02C9BF0-7C2E-4E4A-8F28-7EC8D244FBA3}"/>
              </a:ext>
            </a:extLst>
          </p:cNvPr>
          <p:cNvSpPr/>
          <p:nvPr/>
        </p:nvSpPr>
        <p:spPr>
          <a:xfrm>
            <a:off x="6858000" y="5715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7A0E5F7-3D01-A842-ACD9-E030551DD085}"/>
              </a:ext>
            </a:extLst>
          </p:cNvPr>
          <p:cNvSpPr txBox="1"/>
          <p:nvPr/>
        </p:nvSpPr>
        <p:spPr>
          <a:xfrm>
            <a:off x="4419600" y="54102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8667D72-0ED9-C94C-A8E9-553B42601CDE}"/>
              </a:ext>
            </a:extLst>
          </p:cNvPr>
          <p:cNvSpPr/>
          <p:nvPr/>
        </p:nvSpPr>
        <p:spPr>
          <a:xfrm>
            <a:off x="4495800" y="5715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DAACA2-1ED3-5D41-A9D7-AECDAF32C7F9}"/>
              </a:ext>
            </a:extLst>
          </p:cNvPr>
          <p:cNvSpPr txBox="1"/>
          <p:nvPr/>
        </p:nvSpPr>
        <p:spPr>
          <a:xfrm>
            <a:off x="4119518" y="5562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BC277B3-4175-9A43-B87D-0BA8283EAFFB}"/>
              </a:ext>
            </a:extLst>
          </p:cNvPr>
          <p:cNvSpPr txBox="1"/>
          <p:nvPr/>
        </p:nvSpPr>
        <p:spPr>
          <a:xfrm>
            <a:off x="4729118" y="5562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78" name="Isosceles Triangle 55">
            <a:extLst>
              <a:ext uri="{FF2B5EF4-FFF2-40B4-BE49-F238E27FC236}">
                <a16:creationId xmlns:a16="http://schemas.microsoft.com/office/drawing/2014/main" id="{94B8C806-65AD-F145-9F2E-377CA5867E2D}"/>
              </a:ext>
            </a:extLst>
          </p:cNvPr>
          <p:cNvSpPr/>
          <p:nvPr/>
        </p:nvSpPr>
        <p:spPr>
          <a:xfrm>
            <a:off x="1199243" y="4633927"/>
            <a:ext cx="1452518" cy="1552545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Isosceles Triangle 52">
            <a:extLst>
              <a:ext uri="{FF2B5EF4-FFF2-40B4-BE49-F238E27FC236}">
                <a16:creationId xmlns:a16="http://schemas.microsoft.com/office/drawing/2014/main" id="{ED73A418-2CD1-2447-82DC-403307882073}"/>
              </a:ext>
            </a:extLst>
          </p:cNvPr>
          <p:cNvSpPr/>
          <p:nvPr/>
        </p:nvSpPr>
        <p:spPr>
          <a:xfrm>
            <a:off x="5905500" y="4490871"/>
            <a:ext cx="1714500" cy="1693786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B190D10-4160-3643-9AB4-770221DBDC45}"/>
                  </a:ext>
                </a:extLst>
              </p:cNvPr>
              <p:cNvSpPr txBox="1"/>
              <p:nvPr/>
            </p:nvSpPr>
            <p:spPr>
              <a:xfrm>
                <a:off x="1063319" y="3650343"/>
                <a:ext cx="155215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B190D10-4160-3643-9AB4-770221DBD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319" y="3650343"/>
                <a:ext cx="1552156" cy="369332"/>
              </a:xfrm>
              <a:prstGeom prst="rect">
                <a:avLst/>
              </a:prstGeom>
              <a:blipFill>
                <a:blip r:embed="rId2"/>
                <a:stretch>
                  <a:fillRect l="-3252" t="-6667" r="-243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4AC7C0F-7CC6-484B-B021-F54BC0BCDA76}"/>
                  </a:ext>
                </a:extLst>
              </p:cNvPr>
              <p:cNvSpPr txBox="1"/>
              <p:nvPr/>
            </p:nvSpPr>
            <p:spPr>
              <a:xfrm>
                <a:off x="6019800" y="3657600"/>
                <a:ext cx="155215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4AC7C0F-7CC6-484B-B021-F54BC0BCD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657600"/>
                <a:ext cx="1552156" cy="369332"/>
              </a:xfrm>
              <a:prstGeom prst="rect">
                <a:avLst/>
              </a:prstGeom>
              <a:blipFill>
                <a:blip r:embed="rId3"/>
                <a:stretch>
                  <a:fillRect l="-4065" t="-6667" r="-243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B27FFB4C-20E2-1446-9764-317FE473A9A1}"/>
                  </a:ext>
                </a:extLst>
              </p:cNvPr>
              <p:cNvSpPr/>
              <p:nvPr/>
            </p:nvSpPr>
            <p:spPr>
              <a:xfrm>
                <a:off x="1520637" y="167728"/>
                <a:ext cx="6019800" cy="51752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to improve to </a:t>
                </a:r>
                <a:r>
                  <a:rPr lang="en-US" b="1" i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time ?</a:t>
                </a:r>
              </a:p>
            </p:txBody>
          </p:sp>
        </mc:Choice>
        <mc:Fallback xmlns="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B27FFB4C-20E2-1446-9764-317FE473A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637" y="167728"/>
                <a:ext cx="6019800" cy="517525"/>
              </a:xfrm>
              <a:prstGeom prst="roundRect">
                <a:avLst/>
              </a:prstGeom>
              <a:blipFill>
                <a:blip r:embed="rId4"/>
                <a:stretch>
                  <a:fillRect b="-465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16B2DD4-0382-ADE3-1AFC-576577490CED}"/>
              </a:ext>
            </a:extLst>
          </p:cNvPr>
          <p:cNvSpPr txBox="1"/>
          <p:nvPr/>
        </p:nvSpPr>
        <p:spPr>
          <a:xfrm>
            <a:off x="5188509" y="734431"/>
            <a:ext cx="3948581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This question </a:t>
            </a:r>
            <a:r>
              <a:rPr lang="en-US" sz="1200" dirty="0"/>
              <a:t>will never be asked in any exam</a:t>
            </a:r>
          </a:p>
          <a:p>
            <a:r>
              <a:rPr lang="en-US" sz="1200" dirty="0"/>
              <a:t> or assignment of this course. However, those students </a:t>
            </a:r>
          </a:p>
          <a:p>
            <a:r>
              <a:rPr lang="en-US" sz="1200" dirty="0"/>
              <a:t>whose interest in the course is more than merely getting A* </a:t>
            </a:r>
          </a:p>
          <a:p>
            <a:r>
              <a:rPr lang="en-US" sz="1200" dirty="0"/>
              <a:t>should definitely try to answer that question.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618257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2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Graphs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A network of </a:t>
            </a:r>
            <a:r>
              <a:rPr lang="en-US" sz="2000" b="1" dirty="0">
                <a:solidFill>
                  <a:srgbClr val="C00000"/>
                </a:solidFill>
              </a:rPr>
              <a:t>roads</a:t>
            </a:r>
            <a:r>
              <a:rPr lang="en-US" sz="2000" dirty="0"/>
              <a:t> connecting various </a:t>
            </a:r>
            <a:r>
              <a:rPr lang="en-US" sz="2000" b="1" dirty="0">
                <a:solidFill>
                  <a:srgbClr val="C00000"/>
                </a:solidFill>
              </a:rPr>
              <a:t>cities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b="1" dirty="0"/>
              <a:t>Problem</a:t>
            </a:r>
            <a:r>
              <a:rPr lang="en-US" sz="2000" dirty="0"/>
              <a:t> : compute the shortest route between any two </a:t>
            </a:r>
            <a:r>
              <a:rPr lang="en-US" sz="2000" b="1" dirty="0">
                <a:solidFill>
                  <a:srgbClr val="C00000"/>
                </a:solidFill>
              </a:rPr>
              <a:t>cities</a:t>
            </a:r>
            <a:r>
              <a:rPr lang="en-US" sz="2000" dirty="0"/>
              <a:t>. </a:t>
            </a:r>
          </a:p>
          <a:p>
            <a:pPr marL="0" indent="0" algn="ctr">
              <a:buNone/>
            </a:pPr>
            <a:r>
              <a:rPr lang="en-US" sz="2000" i="1" dirty="0">
                <a:solidFill>
                  <a:srgbClr val="7030A0"/>
                </a:solidFill>
              </a:rPr>
              <a:t>Just imagine how you would solve/approach this problem.</a:t>
            </a:r>
            <a:endParaRPr lang="en-US" sz="2000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130" y="1600201"/>
            <a:ext cx="3657470" cy="319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9CB2E1B-9A58-A843-BFDD-52656878E38E}"/>
              </a:ext>
            </a:extLst>
          </p:cNvPr>
          <p:cNvSpPr txBox="1">
            <a:spLocks/>
          </p:cNvSpPr>
          <p:nvPr/>
        </p:nvSpPr>
        <p:spPr bwMode="auto">
          <a:xfrm>
            <a:off x="6096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b="1" dirty="0"/>
              <a:t>Finding </a:t>
            </a:r>
            <a:r>
              <a:rPr lang="en-US" sz="3600" b="1" dirty="0">
                <a:solidFill>
                  <a:srgbClr val="7030A0"/>
                </a:solidFill>
              </a:rPr>
              <a:t>shortest route </a:t>
            </a:r>
            <a:r>
              <a:rPr lang="en-US" sz="3600" b="1" dirty="0"/>
              <a:t>between cities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DCA36D-B6E5-2C40-980B-CB52106DF2EB}"/>
              </a:ext>
            </a:extLst>
          </p:cNvPr>
          <p:cNvCxnSpPr>
            <a:cxnSpLocks/>
          </p:cNvCxnSpPr>
          <p:nvPr/>
        </p:nvCxnSpPr>
        <p:spPr>
          <a:xfrm>
            <a:off x="3505200" y="5257800"/>
            <a:ext cx="76925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12D615-9557-A147-944C-70F4CE4DD509}"/>
              </a:ext>
            </a:extLst>
          </p:cNvPr>
          <p:cNvCxnSpPr>
            <a:cxnSpLocks/>
          </p:cNvCxnSpPr>
          <p:nvPr/>
        </p:nvCxnSpPr>
        <p:spPr>
          <a:xfrm>
            <a:off x="6248400" y="5257800"/>
            <a:ext cx="609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29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Embedding 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an integrated circuit </a:t>
            </a:r>
            <a:r>
              <a:rPr lang="en-US" sz="3200" b="1" dirty="0"/>
              <a:t>on mother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Problem</a:t>
            </a:r>
            <a:r>
              <a:rPr lang="en-US" sz="1800" dirty="0"/>
              <a:t>: How to embed </a:t>
            </a:r>
            <a:r>
              <a:rPr lang="en-US" sz="1800" b="1" dirty="0">
                <a:solidFill>
                  <a:srgbClr val="C00000"/>
                </a:solidFill>
              </a:rPr>
              <a:t>ports</a:t>
            </a:r>
            <a:r>
              <a:rPr lang="en-US" sz="1800" dirty="0"/>
              <a:t> of various ICs on a plane </a:t>
            </a:r>
          </a:p>
          <a:p>
            <a:r>
              <a:rPr lang="en-US" sz="1800" dirty="0"/>
              <a:t>No two connections </a:t>
            </a:r>
            <a:r>
              <a:rPr lang="en-US" sz="1800" b="1" u="sng" dirty="0"/>
              <a:t>intersect</a:t>
            </a:r>
            <a:r>
              <a:rPr lang="en-US" sz="1800" dirty="0"/>
              <a:t> each other</a:t>
            </a:r>
          </a:p>
          <a:p>
            <a:r>
              <a:rPr lang="en-US" sz="1800" dirty="0"/>
              <a:t>The </a:t>
            </a:r>
            <a:r>
              <a:rPr lang="en-US" sz="1800" b="1" u="sng" dirty="0"/>
              <a:t>total length</a:t>
            </a:r>
            <a:r>
              <a:rPr lang="en-US" sz="1800" b="1" dirty="0"/>
              <a:t> </a:t>
            </a:r>
            <a:r>
              <a:rPr lang="en-US" sz="1800" dirty="0"/>
              <a:t>of all the connections is </a:t>
            </a:r>
            <a:r>
              <a:rPr lang="en-US" sz="1800" b="1" u="sng" dirty="0"/>
              <a:t>minimal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19375" y="1981200"/>
            <a:ext cx="5305425" cy="2379663"/>
            <a:chOff x="2619375" y="1981200"/>
            <a:chExt cx="5305425" cy="2379663"/>
          </a:xfrm>
        </p:grpSpPr>
        <p:pic>
          <p:nvPicPr>
            <p:cNvPr id="8" name="Content Placeholder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19375" y="2286000"/>
              <a:ext cx="1647825" cy="189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Content Placeholder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045075" y="1981200"/>
              <a:ext cx="2879725" cy="2379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5257800" y="4872932"/>
            <a:ext cx="399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 make </a:t>
            </a:r>
            <a:r>
              <a:rPr lang="en-US" b="1" dirty="0">
                <a:solidFill>
                  <a:srgbClr val="C00000"/>
                </a:solidFill>
              </a:rPr>
              <a:t>connections</a:t>
            </a:r>
            <a:r>
              <a:rPr lang="en-US" dirty="0"/>
              <a:t> among them </a:t>
            </a:r>
            <a:r>
              <a:rPr lang="en-US" dirty="0" err="1"/>
              <a:t>s.t.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5AE565-0219-4CA5-9272-8D74D56B7FA1}"/>
              </a:ext>
            </a:extLst>
          </p:cNvPr>
          <p:cNvCxnSpPr>
            <a:cxnSpLocks/>
          </p:cNvCxnSpPr>
          <p:nvPr/>
        </p:nvCxnSpPr>
        <p:spPr>
          <a:xfrm>
            <a:off x="2362200" y="5188517"/>
            <a:ext cx="609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39507F-F170-6C76-521E-C28F162AE494}"/>
              </a:ext>
            </a:extLst>
          </p:cNvPr>
          <p:cNvCxnSpPr>
            <a:cxnSpLocks/>
          </p:cNvCxnSpPr>
          <p:nvPr/>
        </p:nvCxnSpPr>
        <p:spPr>
          <a:xfrm>
            <a:off x="6400800" y="5181600"/>
            <a:ext cx="1143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430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uiExpand="1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ESO207A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Lecture 23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C00000"/>
                </a:solidFill>
              </a:rPr>
              <a:t>Red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Black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006C31"/>
                </a:solidFill>
              </a:rPr>
              <a:t>tree</a:t>
            </a:r>
            <a:r>
              <a:rPr lang="en-US" sz="2000" b="1" dirty="0">
                <a:solidFill>
                  <a:srgbClr val="7030A0"/>
                </a:solidFill>
              </a:rPr>
              <a:t> (Final touch)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Graphs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3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 social network </a:t>
            </a:r>
            <a:r>
              <a:rPr lang="en-US" sz="3200" b="1" dirty="0"/>
              <a:t>or</a:t>
            </a:r>
            <a:r>
              <a:rPr lang="en-US" sz="3200" b="1" dirty="0">
                <a:solidFill>
                  <a:srgbClr val="7030A0"/>
                </a:solidFill>
              </a:rPr>
              <a:t> world wide web (</a:t>
            </a:r>
            <a:r>
              <a:rPr lang="en-US" sz="3200" b="1" dirty="0">
                <a:solidFill>
                  <a:srgbClr val="C00000"/>
                </a:solidFill>
              </a:rPr>
              <a:t>WWW</a:t>
            </a:r>
            <a:r>
              <a:rPr lang="en-US" sz="3200" b="1" dirty="0">
                <a:solidFill>
                  <a:srgbClr val="7030A0"/>
                </a:solidFill>
              </a:rPr>
              <a:t>)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Do you know about the “</a:t>
            </a:r>
            <a:r>
              <a:rPr lang="en-US" sz="2000" dirty="0">
                <a:solidFill>
                  <a:srgbClr val="0070C0"/>
                </a:solidFill>
              </a:rPr>
              <a:t>6 degree of separation principle</a:t>
            </a:r>
            <a:r>
              <a:rPr lang="en-US" sz="2000" dirty="0"/>
              <a:t>” of the world ?</a:t>
            </a:r>
          </a:p>
          <a:p>
            <a:pPr marL="0" indent="0">
              <a:buNone/>
            </a:pPr>
            <a:r>
              <a:rPr lang="en-US" sz="2000" dirty="0"/>
              <a:t>Visit the site </a:t>
            </a:r>
            <a:r>
              <a:rPr lang="en-US" sz="2000" dirty="0">
                <a:solidFill>
                  <a:srgbClr val="7030A0"/>
                </a:solidFill>
              </a:rPr>
              <a:t>https://en.wikipedia.org/wiki/Six_degrees_of_separation</a:t>
            </a: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2040" y="1143000"/>
            <a:ext cx="4423560" cy="3871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10400" y="3365941"/>
            <a:ext cx="103855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diameter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10400" y="3962400"/>
            <a:ext cx="198086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degree distribution</a:t>
            </a:r>
            <a:endParaRPr lang="en-IN" dirty="0"/>
          </a:p>
        </p:txBody>
      </p:sp>
      <p:sp>
        <p:nvSpPr>
          <p:cNvPr id="8" name="Cloud Callout 7"/>
          <p:cNvSpPr/>
          <p:nvPr/>
        </p:nvSpPr>
        <p:spPr>
          <a:xfrm>
            <a:off x="5791200" y="1066800"/>
            <a:ext cx="3581400" cy="12222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make some useful observations about such networks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4E36B0-A3FE-3EE4-0EB5-697035A90EF0}"/>
              </a:ext>
            </a:extLst>
          </p:cNvPr>
          <p:cNvSpPr txBox="1"/>
          <p:nvPr/>
        </p:nvSpPr>
        <p:spPr>
          <a:xfrm>
            <a:off x="2667000" y="510540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individuals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B7BFC6-6DA2-E021-81BE-A5FAE24EB92B}"/>
              </a:ext>
            </a:extLst>
          </p:cNvPr>
          <p:cNvSpPr txBox="1"/>
          <p:nvPr/>
        </p:nvSpPr>
        <p:spPr>
          <a:xfrm>
            <a:off x="5292338" y="5105400"/>
            <a:ext cx="66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Links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FB6D26-7A57-F14C-02ED-0B598A042B30}"/>
              </a:ext>
            </a:extLst>
          </p:cNvPr>
          <p:cNvCxnSpPr>
            <a:cxnSpLocks/>
          </p:cNvCxnSpPr>
          <p:nvPr/>
        </p:nvCxnSpPr>
        <p:spPr>
          <a:xfrm>
            <a:off x="2667000" y="5485958"/>
            <a:ext cx="1143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435789-C722-78D1-85E0-2100092F4E27}"/>
              </a:ext>
            </a:extLst>
          </p:cNvPr>
          <p:cNvCxnSpPr>
            <a:cxnSpLocks/>
          </p:cNvCxnSpPr>
          <p:nvPr/>
        </p:nvCxnSpPr>
        <p:spPr>
          <a:xfrm>
            <a:off x="5334000" y="5464691"/>
            <a:ext cx="54417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289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7" grpId="0" animBg="1"/>
      <p:bldP spid="8" grpId="0" animBg="1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will you   </a:t>
            </a:r>
            <a:r>
              <a:rPr lang="en-US" sz="3200" b="1" dirty="0">
                <a:solidFill>
                  <a:srgbClr val="C00000"/>
                </a:solidFill>
              </a:rPr>
              <a:t>solve</a:t>
            </a:r>
            <a:r>
              <a:rPr lang="en-US" sz="3200" b="1" dirty="0"/>
              <a:t>  these problems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6629" y="2286001"/>
            <a:ext cx="3188771" cy="2790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1518" y="2590800"/>
            <a:ext cx="1921082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2286000"/>
            <a:ext cx="314042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75013" y="5410200"/>
            <a:ext cx="24558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5345668"/>
            <a:ext cx="30649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II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161106" y="5257800"/>
            <a:ext cx="36740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III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81400" y="558225"/>
            <a:ext cx="1266693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model</a:t>
            </a:r>
            <a:endParaRPr lang="en-IN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0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Graph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95400" y="2401229"/>
            <a:ext cx="6148039" cy="3694771"/>
            <a:chOff x="1295400" y="2057400"/>
            <a:chExt cx="6148039" cy="3694771"/>
          </a:xfrm>
        </p:grpSpPr>
        <p:grpSp>
          <p:nvGrpSpPr>
            <p:cNvPr id="39" name="Group 38"/>
            <p:cNvGrpSpPr/>
            <p:nvPr/>
          </p:nvGrpSpPr>
          <p:grpSpPr>
            <a:xfrm>
              <a:off x="1295400" y="2057400"/>
              <a:ext cx="6148039" cy="3694771"/>
              <a:chOff x="1295400" y="2057400"/>
              <a:chExt cx="6148039" cy="3694771"/>
            </a:xfrm>
            <a:solidFill>
              <a:srgbClr val="FFC000"/>
            </a:solidFill>
          </p:grpSpPr>
          <p:sp>
            <p:nvSpPr>
              <p:cNvPr id="4" name="Oval 3"/>
              <p:cNvSpPr/>
              <p:nvPr/>
            </p:nvSpPr>
            <p:spPr>
              <a:xfrm>
                <a:off x="1371600" y="2743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975624" y="2520176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546302" y="3509846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247900" y="3115837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600200" y="43053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933700" y="3258944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419600" y="2057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585117" y="26289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443868" y="4948354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419600" y="2743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800600" y="3372315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419600" y="4065549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562600" y="2912327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676900" y="3962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204224" y="50673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533900" y="5486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257800" y="5039422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672468" y="4208657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247900" y="4198435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214839" y="52959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214839" y="45339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172200" y="34290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805354" y="3581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819400" y="39243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400800" y="4834054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676900" y="2057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020622" y="3477322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781800" y="2520176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898388" y="22860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99924" y="5468744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295400" y="5486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946709" y="5523571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1490522" y="2133600"/>
              <a:ext cx="5838617" cy="3494073"/>
              <a:chOff x="1490522" y="2143798"/>
              <a:chExt cx="5838617" cy="3494073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flipV="1">
                <a:off x="1600200" y="2677675"/>
                <a:ext cx="408902" cy="1422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5" idx="6"/>
                <a:endCxn id="32" idx="2"/>
              </p:cNvCxnSpPr>
              <p:nvPr/>
            </p:nvCxnSpPr>
            <p:spPr>
              <a:xfrm flipV="1">
                <a:off x="2204224" y="2400300"/>
                <a:ext cx="694164" cy="23417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32" idx="5"/>
              </p:cNvCxnSpPr>
              <p:nvPr/>
            </p:nvCxnSpPr>
            <p:spPr>
              <a:xfrm>
                <a:off x="3093510" y="2481122"/>
                <a:ext cx="526038" cy="28900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5" idx="5"/>
                <a:endCxn id="9" idx="1"/>
              </p:cNvCxnSpPr>
              <p:nvPr/>
            </p:nvCxnSpPr>
            <p:spPr>
              <a:xfrm>
                <a:off x="2170746" y="2715298"/>
                <a:ext cx="796432" cy="5771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32" idx="4"/>
              </p:cNvCxnSpPr>
              <p:nvPr/>
            </p:nvCxnSpPr>
            <p:spPr>
              <a:xfrm flipH="1">
                <a:off x="2457498" y="2514600"/>
                <a:ext cx="555190" cy="6535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15" idx="6"/>
                <a:endCxn id="17" idx="2"/>
              </p:cNvCxnSpPr>
              <p:nvPr/>
            </p:nvCxnSpPr>
            <p:spPr>
              <a:xfrm flipV="1">
                <a:off x="4648200" y="4076700"/>
                <a:ext cx="1028700" cy="1031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13" idx="6"/>
                <a:endCxn id="16" idx="2"/>
              </p:cNvCxnSpPr>
              <p:nvPr/>
            </p:nvCxnSpPr>
            <p:spPr>
              <a:xfrm>
                <a:off x="4648200" y="2857500"/>
                <a:ext cx="914400" cy="1691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10" idx="6"/>
              </p:cNvCxnSpPr>
              <p:nvPr/>
            </p:nvCxnSpPr>
            <p:spPr>
              <a:xfrm flipV="1">
                <a:off x="4648200" y="2143798"/>
                <a:ext cx="1042651" cy="279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10" idx="4"/>
                <a:endCxn id="13" idx="0"/>
              </p:cNvCxnSpPr>
              <p:nvPr/>
            </p:nvCxnSpPr>
            <p:spPr>
              <a:xfrm>
                <a:off x="4533900" y="2286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26" idx="0"/>
                <a:endCxn id="11" idx="4"/>
              </p:cNvCxnSpPr>
              <p:nvPr/>
            </p:nvCxnSpPr>
            <p:spPr>
              <a:xfrm flipH="1" flipV="1">
                <a:off x="3699417" y="2857500"/>
                <a:ext cx="220237" cy="7239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26" idx="2"/>
                <a:endCxn id="9" idx="5"/>
              </p:cNvCxnSpPr>
              <p:nvPr/>
            </p:nvCxnSpPr>
            <p:spPr>
              <a:xfrm flipH="1" flipV="1">
                <a:off x="3128822" y="3454066"/>
                <a:ext cx="676532" cy="2416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27" idx="5"/>
                <a:endCxn id="21" idx="1"/>
              </p:cNvCxnSpPr>
              <p:nvPr/>
            </p:nvCxnSpPr>
            <p:spPr>
              <a:xfrm>
                <a:off x="3014522" y="4119422"/>
                <a:ext cx="691424" cy="1227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18" idx="7"/>
              </p:cNvCxnSpPr>
              <p:nvPr/>
            </p:nvCxnSpPr>
            <p:spPr>
              <a:xfrm flipV="1">
                <a:off x="2399346" y="4354075"/>
                <a:ext cx="1286156" cy="74670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endCxn id="31" idx="3"/>
              </p:cNvCxnSpPr>
              <p:nvPr/>
            </p:nvCxnSpPr>
            <p:spPr>
              <a:xfrm flipV="1">
                <a:off x="5780037" y="2715298"/>
                <a:ext cx="1035241" cy="2681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12" idx="7"/>
                <a:endCxn id="21" idx="4"/>
              </p:cNvCxnSpPr>
              <p:nvPr/>
            </p:nvCxnSpPr>
            <p:spPr>
              <a:xfrm flipV="1">
                <a:off x="3638990" y="4437257"/>
                <a:ext cx="147778" cy="5445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20" idx="1"/>
                <a:endCxn id="15" idx="4"/>
              </p:cNvCxnSpPr>
              <p:nvPr/>
            </p:nvCxnSpPr>
            <p:spPr>
              <a:xfrm flipH="1" flipV="1">
                <a:off x="4533900" y="4294149"/>
                <a:ext cx="757378" cy="7787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13" idx="4"/>
                <a:endCxn id="15" idx="0"/>
              </p:cNvCxnSpPr>
              <p:nvPr/>
            </p:nvCxnSpPr>
            <p:spPr>
              <a:xfrm>
                <a:off x="4533900" y="2971800"/>
                <a:ext cx="0" cy="10937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stCxn id="16" idx="4"/>
                <a:endCxn id="17" idx="0"/>
              </p:cNvCxnSpPr>
              <p:nvPr/>
            </p:nvCxnSpPr>
            <p:spPr>
              <a:xfrm>
                <a:off x="5676900" y="3140927"/>
                <a:ext cx="114300" cy="82147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29" idx="6"/>
                <a:endCxn id="31" idx="1"/>
              </p:cNvCxnSpPr>
              <p:nvPr/>
            </p:nvCxnSpPr>
            <p:spPr>
              <a:xfrm>
                <a:off x="5905500" y="2171700"/>
                <a:ext cx="909778" cy="3819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30" idx="0"/>
                <a:endCxn id="31" idx="5"/>
              </p:cNvCxnSpPr>
              <p:nvPr/>
            </p:nvCxnSpPr>
            <p:spPr>
              <a:xfrm flipH="1" flipV="1">
                <a:off x="6976922" y="2715298"/>
                <a:ext cx="158000" cy="7620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17" idx="6"/>
                <a:endCxn id="30" idx="3"/>
              </p:cNvCxnSpPr>
              <p:nvPr/>
            </p:nvCxnSpPr>
            <p:spPr>
              <a:xfrm flipV="1">
                <a:off x="5905500" y="3672444"/>
                <a:ext cx="1148600" cy="4042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28" idx="7"/>
                <a:endCxn id="24" idx="3"/>
              </p:cNvCxnSpPr>
              <p:nvPr/>
            </p:nvCxnSpPr>
            <p:spPr>
              <a:xfrm flipV="1">
                <a:off x="6595922" y="4729022"/>
                <a:ext cx="652395" cy="13851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>
                <a:stCxn id="13" idx="5"/>
                <a:endCxn id="14" idx="0"/>
              </p:cNvCxnSpPr>
              <p:nvPr/>
            </p:nvCxnSpPr>
            <p:spPr>
              <a:xfrm>
                <a:off x="4614722" y="2938322"/>
                <a:ext cx="300178" cy="43399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27" idx="3"/>
                <a:endCxn id="22" idx="6"/>
              </p:cNvCxnSpPr>
              <p:nvPr/>
            </p:nvCxnSpPr>
            <p:spPr>
              <a:xfrm flipH="1">
                <a:off x="2476500" y="4129620"/>
                <a:ext cx="376378" cy="193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>
                <a:stCxn id="33" idx="6"/>
                <a:endCxn id="23" idx="2"/>
              </p:cNvCxnSpPr>
              <p:nvPr/>
            </p:nvCxnSpPr>
            <p:spPr>
              <a:xfrm flipV="1">
                <a:off x="6128524" y="5410200"/>
                <a:ext cx="1086315" cy="17284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12" idx="3"/>
                <a:endCxn id="18" idx="6"/>
              </p:cNvCxnSpPr>
              <p:nvPr/>
            </p:nvCxnSpPr>
            <p:spPr>
              <a:xfrm flipH="1">
                <a:off x="2432824" y="5153674"/>
                <a:ext cx="1044522" cy="381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endCxn id="24" idx="0"/>
              </p:cNvCxnSpPr>
              <p:nvPr/>
            </p:nvCxnSpPr>
            <p:spPr>
              <a:xfrm>
                <a:off x="7101444" y="3709639"/>
                <a:ext cx="227695" cy="824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>
                <a:stCxn id="16" idx="2"/>
                <a:endCxn id="20" idx="0"/>
              </p:cNvCxnSpPr>
              <p:nvPr/>
            </p:nvCxnSpPr>
            <p:spPr>
              <a:xfrm flipH="1">
                <a:off x="5372100" y="3026627"/>
                <a:ext cx="190500" cy="20127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17" idx="4"/>
                <a:endCxn id="28" idx="0"/>
              </p:cNvCxnSpPr>
              <p:nvPr/>
            </p:nvCxnSpPr>
            <p:spPr>
              <a:xfrm>
                <a:off x="5791200" y="4191000"/>
                <a:ext cx="723900" cy="6430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>
                <a:stCxn id="25" idx="6"/>
                <a:endCxn id="30" idx="1"/>
              </p:cNvCxnSpPr>
              <p:nvPr/>
            </p:nvCxnSpPr>
            <p:spPr>
              <a:xfrm flipV="1">
                <a:off x="6400800" y="3510800"/>
                <a:ext cx="653300" cy="325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34" idx="7"/>
                <a:endCxn id="8" idx="4"/>
              </p:cNvCxnSpPr>
              <p:nvPr/>
            </p:nvCxnSpPr>
            <p:spPr>
              <a:xfrm flipV="1">
                <a:off x="1490522" y="4533900"/>
                <a:ext cx="223978" cy="98597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>
                <a:stCxn id="22" idx="4"/>
                <a:endCxn id="18" idx="0"/>
              </p:cNvCxnSpPr>
              <p:nvPr/>
            </p:nvCxnSpPr>
            <p:spPr>
              <a:xfrm flipH="1">
                <a:off x="2318524" y="4427035"/>
                <a:ext cx="43676" cy="6402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stCxn id="16" idx="2"/>
                <a:endCxn id="14" idx="6"/>
              </p:cNvCxnSpPr>
              <p:nvPr/>
            </p:nvCxnSpPr>
            <p:spPr>
              <a:xfrm flipH="1">
                <a:off x="5029200" y="3026627"/>
                <a:ext cx="533400" cy="4599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>
                <a:stCxn id="15" idx="7"/>
                <a:endCxn id="14" idx="3"/>
              </p:cNvCxnSpPr>
              <p:nvPr/>
            </p:nvCxnSpPr>
            <p:spPr>
              <a:xfrm flipV="1">
                <a:off x="4614722" y="3567437"/>
                <a:ext cx="219356" cy="53159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>
                <a:stCxn id="25" idx="7"/>
                <a:endCxn id="31" idx="4"/>
              </p:cNvCxnSpPr>
              <p:nvPr/>
            </p:nvCxnSpPr>
            <p:spPr>
              <a:xfrm flipV="1">
                <a:off x="6367322" y="2748776"/>
                <a:ext cx="528778" cy="7137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>
                <a:stCxn id="35" idx="1"/>
                <a:endCxn id="18" idx="5"/>
              </p:cNvCxnSpPr>
              <p:nvPr/>
            </p:nvCxnSpPr>
            <p:spPr>
              <a:xfrm flipH="1" flipV="1">
                <a:off x="2399346" y="5262422"/>
                <a:ext cx="580841" cy="2946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>
                <a:stCxn id="26" idx="2"/>
                <a:endCxn id="6" idx="5"/>
              </p:cNvCxnSpPr>
              <p:nvPr/>
            </p:nvCxnSpPr>
            <p:spPr>
              <a:xfrm flipH="1">
                <a:off x="1741424" y="3705898"/>
                <a:ext cx="2063930" cy="92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>
                <a:stCxn id="34" idx="6"/>
                <a:endCxn id="35" idx="2"/>
              </p:cNvCxnSpPr>
              <p:nvPr/>
            </p:nvCxnSpPr>
            <p:spPr>
              <a:xfrm>
                <a:off x="1524000" y="5600700"/>
                <a:ext cx="1422709" cy="371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>
                <a:stCxn id="22" idx="2"/>
                <a:endCxn id="8" idx="6"/>
              </p:cNvCxnSpPr>
              <p:nvPr/>
            </p:nvCxnSpPr>
            <p:spPr>
              <a:xfrm flipH="1">
                <a:off x="1828800" y="4312735"/>
                <a:ext cx="419100" cy="1068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>
                <a:stCxn id="34" idx="7"/>
                <a:endCxn id="18" idx="3"/>
              </p:cNvCxnSpPr>
              <p:nvPr/>
            </p:nvCxnSpPr>
            <p:spPr>
              <a:xfrm flipV="1">
                <a:off x="1490522" y="5262422"/>
                <a:ext cx="747180" cy="2574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>
                <a:stCxn id="35" idx="6"/>
                <a:endCxn id="19" idx="2"/>
              </p:cNvCxnSpPr>
              <p:nvPr/>
            </p:nvCxnSpPr>
            <p:spPr>
              <a:xfrm flipV="1">
                <a:off x="3175309" y="5600700"/>
                <a:ext cx="1358591" cy="371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>
                <a:stCxn id="15" idx="4"/>
                <a:endCxn id="28" idx="2"/>
              </p:cNvCxnSpPr>
              <p:nvPr/>
            </p:nvCxnSpPr>
            <p:spPr>
              <a:xfrm>
                <a:off x="4533900" y="4294149"/>
                <a:ext cx="1866900" cy="65420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>
                <a:stCxn id="29" idx="4"/>
                <a:endCxn id="16" idx="0"/>
              </p:cNvCxnSpPr>
              <p:nvPr/>
            </p:nvCxnSpPr>
            <p:spPr>
              <a:xfrm flipH="1">
                <a:off x="5676900" y="2286000"/>
                <a:ext cx="114300" cy="6263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2" name="Straight Connector 191"/>
            <p:cNvCxnSpPr>
              <a:stCxn id="33" idx="2"/>
              <a:endCxn id="19" idx="6"/>
            </p:cNvCxnSpPr>
            <p:nvPr/>
          </p:nvCxnSpPr>
          <p:spPr>
            <a:xfrm flipH="1">
              <a:off x="4762500" y="5583044"/>
              <a:ext cx="1137424" cy="176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2" idx="6"/>
              <a:endCxn id="19" idx="1"/>
            </p:cNvCxnSpPr>
            <p:nvPr/>
          </p:nvCxnSpPr>
          <p:spPr>
            <a:xfrm>
              <a:off x="3672468" y="5062654"/>
              <a:ext cx="894910" cy="4572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6" idx="7"/>
              <a:endCxn id="7" idx="3"/>
            </p:cNvCxnSpPr>
            <p:nvPr/>
          </p:nvCxnSpPr>
          <p:spPr>
            <a:xfrm flipV="1">
              <a:off x="1741424" y="3310959"/>
              <a:ext cx="539954" cy="23236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Straight Connector 135"/>
          <p:cNvCxnSpPr>
            <a:stCxn id="4" idx="5"/>
            <a:endCxn id="7" idx="1"/>
          </p:cNvCxnSpPr>
          <p:nvPr/>
        </p:nvCxnSpPr>
        <p:spPr>
          <a:xfrm>
            <a:off x="1566722" y="3282151"/>
            <a:ext cx="714656" cy="2109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4" idx="5"/>
            <a:endCxn id="6" idx="0"/>
          </p:cNvCxnSpPr>
          <p:nvPr/>
        </p:nvCxnSpPr>
        <p:spPr>
          <a:xfrm>
            <a:off x="1566722" y="3282151"/>
            <a:ext cx="93880" cy="571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9" idx="2"/>
            <a:endCxn id="7" idx="5"/>
          </p:cNvCxnSpPr>
          <p:nvPr/>
        </p:nvCxnSpPr>
        <p:spPr>
          <a:xfrm flipH="1" flipV="1">
            <a:off x="2443022" y="3654788"/>
            <a:ext cx="490678" cy="622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22" idx="6"/>
            <a:endCxn id="12" idx="1"/>
          </p:cNvCxnSpPr>
          <p:nvPr/>
        </p:nvCxnSpPr>
        <p:spPr>
          <a:xfrm>
            <a:off x="2476500" y="4656564"/>
            <a:ext cx="1000846" cy="6690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8" idx="5"/>
            <a:endCxn id="18" idx="1"/>
          </p:cNvCxnSpPr>
          <p:nvPr/>
        </p:nvCxnSpPr>
        <p:spPr>
          <a:xfrm>
            <a:off x="1795322" y="4844251"/>
            <a:ext cx="442380" cy="600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22" idx="3"/>
            <a:endCxn id="34" idx="7"/>
          </p:cNvCxnSpPr>
          <p:nvPr/>
        </p:nvCxnSpPr>
        <p:spPr>
          <a:xfrm flipH="1">
            <a:off x="1490522" y="4737386"/>
            <a:ext cx="790856" cy="11263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24" idx="2"/>
          </p:cNvCxnSpPr>
          <p:nvPr/>
        </p:nvCxnSpPr>
        <p:spPr>
          <a:xfrm flipH="1" flipV="1">
            <a:off x="5898042" y="4474462"/>
            <a:ext cx="1316797" cy="5175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stCxn id="12" idx="4"/>
            <a:endCxn id="35" idx="7"/>
          </p:cNvCxnSpPr>
          <p:nvPr/>
        </p:nvCxnSpPr>
        <p:spPr>
          <a:xfrm flipH="1">
            <a:off x="3141831" y="5520783"/>
            <a:ext cx="416337" cy="3800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>
            <a:stCxn id="10" idx="5"/>
            <a:endCxn id="16" idx="1"/>
          </p:cNvCxnSpPr>
          <p:nvPr/>
        </p:nvCxnSpPr>
        <p:spPr>
          <a:xfrm>
            <a:off x="4614722" y="2596351"/>
            <a:ext cx="981356" cy="6932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stCxn id="29" idx="3"/>
            <a:endCxn id="13" idx="7"/>
          </p:cNvCxnSpPr>
          <p:nvPr/>
        </p:nvCxnSpPr>
        <p:spPr>
          <a:xfrm flipH="1">
            <a:off x="4614722" y="2596351"/>
            <a:ext cx="1095656" cy="52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11" idx="3"/>
            <a:endCxn id="9" idx="7"/>
          </p:cNvCxnSpPr>
          <p:nvPr/>
        </p:nvCxnSpPr>
        <p:spPr>
          <a:xfrm flipH="1">
            <a:off x="3128822" y="3167851"/>
            <a:ext cx="489773" cy="468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9" idx="0"/>
            <a:endCxn id="32" idx="4"/>
          </p:cNvCxnSpPr>
          <p:nvPr/>
        </p:nvCxnSpPr>
        <p:spPr>
          <a:xfrm flipH="1" flipV="1">
            <a:off x="3012688" y="2858429"/>
            <a:ext cx="35312" cy="7443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>
            <a:stCxn id="32" idx="5"/>
            <a:endCxn id="26" idx="1"/>
          </p:cNvCxnSpPr>
          <p:nvPr/>
        </p:nvCxnSpPr>
        <p:spPr>
          <a:xfrm>
            <a:off x="3093510" y="2824951"/>
            <a:ext cx="745322" cy="1133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16" idx="6"/>
            <a:endCxn id="25" idx="1"/>
          </p:cNvCxnSpPr>
          <p:nvPr/>
        </p:nvCxnSpPr>
        <p:spPr>
          <a:xfrm>
            <a:off x="5791200" y="3370456"/>
            <a:ext cx="414478" cy="4358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>
            <a:stCxn id="27" idx="4"/>
            <a:endCxn id="12" idx="0"/>
          </p:cNvCxnSpPr>
          <p:nvPr/>
        </p:nvCxnSpPr>
        <p:spPr>
          <a:xfrm>
            <a:off x="2933700" y="4496729"/>
            <a:ext cx="624468" cy="7954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1383668" y="1447800"/>
            <a:ext cx="3035932" cy="1563506"/>
            <a:chOff x="1447800" y="1524000"/>
            <a:chExt cx="3035932" cy="1563506"/>
          </a:xfrm>
        </p:grpSpPr>
        <p:sp>
          <p:nvSpPr>
            <p:cNvPr id="101" name="TextBox 100"/>
            <p:cNvSpPr txBox="1"/>
            <p:nvPr/>
          </p:nvSpPr>
          <p:spPr>
            <a:xfrm>
              <a:off x="1447800" y="1524000"/>
              <a:ext cx="933012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Vertices</a:t>
              </a: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2348480" y="1708666"/>
              <a:ext cx="2135252" cy="76876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2371346" y="1893332"/>
              <a:ext cx="639495" cy="77921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1588132" y="2046208"/>
              <a:ext cx="12068" cy="104129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6400802" y="1676400"/>
            <a:ext cx="1669794" cy="1725651"/>
            <a:chOff x="6400802" y="1600200"/>
            <a:chExt cx="1669794" cy="1725651"/>
          </a:xfrm>
        </p:grpSpPr>
        <p:sp>
          <p:nvSpPr>
            <p:cNvPr id="110" name="TextBox 109"/>
            <p:cNvSpPr txBox="1"/>
            <p:nvPr/>
          </p:nvSpPr>
          <p:spPr>
            <a:xfrm>
              <a:off x="7343025" y="1600200"/>
              <a:ext cx="727571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 flipH="1">
              <a:off x="7134922" y="2046208"/>
              <a:ext cx="575190" cy="127964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urved Connector 118"/>
            <p:cNvCxnSpPr/>
            <p:nvPr/>
          </p:nvCxnSpPr>
          <p:spPr>
            <a:xfrm rot="10800000" flipV="1">
              <a:off x="6400802" y="1784866"/>
              <a:ext cx="848420" cy="83524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784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 </a:t>
            </a:r>
            <a:r>
              <a:rPr lang="en-US" sz="4000" b="1" dirty="0">
                <a:solidFill>
                  <a:srgbClr val="7030A0"/>
                </a:solidFill>
              </a:rPr>
              <a:t>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</a:rPr>
              <a:t>Definitions, notations, and terminologies</a:t>
            </a:r>
          </a:p>
        </p:txBody>
      </p:sp>
    </p:spTree>
    <p:extLst>
      <p:ext uri="{BB962C8B-B14F-4D97-AF65-F5344CB8AC3E}">
        <p14:creationId xmlns:p14="http://schemas.microsoft.com/office/powerpoint/2010/main" val="4797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 graph </a:t>
            </a:r>
            <a:r>
              <a:rPr lang="en-US" sz="2000" b="1" i="1" dirty="0">
                <a:solidFill>
                  <a:srgbClr val="0070C0"/>
                </a:solidFill>
              </a:rPr>
              <a:t>G</a:t>
            </a:r>
            <a:r>
              <a:rPr lang="en-US" sz="2000" dirty="0"/>
              <a:t> is defined by two sets </a:t>
            </a:r>
          </a:p>
          <a:p>
            <a:r>
              <a:rPr lang="en-US" sz="2000" b="1" i="1" dirty="0">
                <a:solidFill>
                  <a:srgbClr val="0070C0"/>
                </a:solidFill>
              </a:rPr>
              <a:t>V </a:t>
            </a:r>
            <a:r>
              <a:rPr lang="en-US" sz="2000" dirty="0"/>
              <a:t>:  set of vertices</a:t>
            </a:r>
          </a:p>
          <a:p>
            <a:r>
              <a:rPr lang="en-US" sz="2000" b="1" i="1" dirty="0">
                <a:solidFill>
                  <a:srgbClr val="0070C0"/>
                </a:solidFill>
              </a:rPr>
              <a:t>E </a:t>
            </a:r>
            <a:r>
              <a:rPr lang="en-US" sz="2000" dirty="0"/>
              <a:t>:  set of edges </a:t>
            </a: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Notation:  </a:t>
            </a:r>
          </a:p>
          <a:p>
            <a:r>
              <a:rPr lang="en-US" sz="2000" dirty="0"/>
              <a:t>A graph </a:t>
            </a:r>
            <a:r>
              <a:rPr lang="en-US" sz="2000" b="1" i="1" dirty="0">
                <a:solidFill>
                  <a:srgbClr val="0070C0"/>
                </a:solidFill>
              </a:rPr>
              <a:t>G </a:t>
            </a:r>
            <a:r>
              <a:rPr lang="en-US" sz="2000" dirty="0"/>
              <a:t>consisting of vertices </a:t>
            </a:r>
            <a:r>
              <a:rPr lang="en-US" sz="2000" b="1" i="1" dirty="0">
                <a:solidFill>
                  <a:srgbClr val="0070C0"/>
                </a:solidFill>
              </a:rPr>
              <a:t>V </a:t>
            </a:r>
            <a:r>
              <a:rPr lang="en-US" sz="2000" dirty="0"/>
              <a:t>and edges </a:t>
            </a:r>
            <a:r>
              <a:rPr lang="en-US" sz="2000" b="1" i="1" dirty="0">
                <a:solidFill>
                  <a:srgbClr val="0070C0"/>
                </a:solidFill>
              </a:rPr>
              <a:t>E </a:t>
            </a:r>
            <a:r>
              <a:rPr lang="en-US" sz="2000" dirty="0"/>
              <a:t>is denoted by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62800" y="4545672"/>
            <a:ext cx="6319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b="1" i="1" dirty="0">
                <a:solidFill>
                  <a:srgbClr val="0070C0"/>
                </a:solidFill>
              </a:rPr>
              <a:t>V</a:t>
            </a:r>
            <a:r>
              <a:rPr lang="en-US" dirty="0"/>
              <a:t>,</a:t>
            </a:r>
            <a:r>
              <a:rPr lang="en-US" b="1" i="1" dirty="0">
                <a:solidFill>
                  <a:srgbClr val="0070C0"/>
                </a:solidFill>
              </a:rPr>
              <a:t>E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66888" y="3486090"/>
                <a:ext cx="1229824" cy="4001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solidFill>
                      <a:srgbClr val="0070C0"/>
                    </a:solidFill>
                  </a:rPr>
                  <a:t>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⊆</m:t>
                    </m:r>
                  </m:oMath>
                </a14:m>
                <a:r>
                  <a:rPr lang="en-US" sz="2000" dirty="0"/>
                  <a:t> (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b="1" dirty="0"/>
                  <a:t>×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V)</a:t>
                </a:r>
                <a:endParaRPr lang="en-IN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888" y="3486090"/>
                <a:ext cx="1229824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5473" t="-9091" r="-995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loud Callout 6"/>
          <p:cNvSpPr/>
          <p:nvPr/>
        </p:nvSpPr>
        <p:spPr>
          <a:xfrm>
            <a:off x="5181600" y="2135384"/>
            <a:ext cx="3200400" cy="1146048"/>
          </a:xfrm>
          <a:prstGeom prst="cloudCallout">
            <a:avLst>
              <a:gd name="adj1" fmla="val -26059"/>
              <a:gd name="adj2" fmla="val 7253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there any relation between </a:t>
            </a:r>
            <a:r>
              <a:rPr lang="en-US" b="1" i="1" dirty="0">
                <a:solidFill>
                  <a:srgbClr val="0070C0"/>
                </a:solidFill>
              </a:rPr>
              <a:t>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/>
              <a:t> </a:t>
            </a:r>
            <a:r>
              <a:rPr lang="en-US" b="1" i="1" dirty="0">
                <a:solidFill>
                  <a:srgbClr val="0070C0"/>
                </a:solidFill>
              </a:rPr>
              <a:t>V </a:t>
            </a:r>
            <a:r>
              <a:rPr lang="en-US" dirty="0">
                <a:solidFill>
                  <a:schemeClr val="tx1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572C91-CF26-E746-8AEE-341FFF873232}"/>
              </a:ext>
            </a:extLst>
          </p:cNvPr>
          <p:cNvSpPr/>
          <p:nvPr/>
        </p:nvSpPr>
        <p:spPr>
          <a:xfrm>
            <a:off x="1066800" y="2708408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F22C43-372F-B240-A2E4-7C153E7D37D5}"/>
              </a:ext>
            </a:extLst>
          </p:cNvPr>
          <p:cNvSpPr/>
          <p:nvPr/>
        </p:nvSpPr>
        <p:spPr>
          <a:xfrm>
            <a:off x="1066800" y="30480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69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Types of graphs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639762"/>
          </a:xfrm>
        </p:spPr>
        <p:txBody>
          <a:bodyPr/>
          <a:lstStyle/>
          <a:p>
            <a:r>
              <a:rPr lang="en-US" dirty="0"/>
              <a:t>Undirected Graph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645025" y="1371600"/>
            <a:ext cx="4041775" cy="639762"/>
          </a:xfrm>
        </p:spPr>
        <p:txBody>
          <a:bodyPr/>
          <a:lstStyle/>
          <a:p>
            <a:r>
              <a:rPr lang="en-US" dirty="0"/>
              <a:t>Directed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0212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i="1" dirty="0">
                <a:solidFill>
                  <a:srgbClr val="0070C0"/>
                </a:solidFill>
              </a:rPr>
              <a:t>V</a:t>
            </a:r>
            <a:r>
              <a:rPr lang="en-US" sz="2000" dirty="0"/>
              <a:t>= {</a:t>
            </a:r>
            <a:r>
              <a:rPr lang="en-US" sz="1800" dirty="0"/>
              <a:t>1,2,3,4,5,6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0070C0"/>
                </a:solidFill>
              </a:rPr>
              <a:t>E</a:t>
            </a:r>
            <a:r>
              <a:rPr lang="en-US" sz="2000" dirty="0"/>
              <a:t>= </a:t>
            </a:r>
            <a:r>
              <a:rPr lang="en-US" sz="1800" dirty="0"/>
              <a:t>{(1,2), (1,5), </a:t>
            </a:r>
          </a:p>
          <a:p>
            <a:pPr marL="0" indent="0">
              <a:buNone/>
            </a:pPr>
            <a:r>
              <a:rPr lang="en-US" sz="1800" dirty="0"/>
              <a:t>        (2,5), (2,3), </a:t>
            </a:r>
          </a:p>
          <a:p>
            <a:pPr marL="0" indent="0">
              <a:buNone/>
            </a:pPr>
            <a:r>
              <a:rPr lang="en-US" sz="1800" dirty="0"/>
              <a:t>        (3,4), </a:t>
            </a:r>
          </a:p>
          <a:p>
            <a:pPr marL="0" indent="0">
              <a:buNone/>
            </a:pPr>
            <a:r>
              <a:rPr lang="en-US" sz="1800" dirty="0"/>
              <a:t>        (4,5), (4,6)</a:t>
            </a:r>
            <a:r>
              <a:rPr lang="en-US" sz="2000" dirty="0"/>
              <a:t>}</a:t>
            </a:r>
          </a:p>
        </p:txBody>
      </p:sp>
      <p:pic>
        <p:nvPicPr>
          <p:cNvPr id="1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5350" y="2286000"/>
            <a:ext cx="23812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783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i="1" dirty="0">
                <a:solidFill>
                  <a:srgbClr val="0070C0"/>
                </a:solidFill>
              </a:rPr>
              <a:t>V</a:t>
            </a:r>
            <a:r>
              <a:rPr lang="en-US" sz="2000" dirty="0"/>
              <a:t>= {</a:t>
            </a:r>
            <a:r>
              <a:rPr lang="en-US" sz="1800" dirty="0"/>
              <a:t>0,1,2,3,4,5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0070C0"/>
                </a:solidFill>
              </a:rPr>
              <a:t>E</a:t>
            </a:r>
            <a:r>
              <a:rPr lang="en-US" sz="2000" dirty="0"/>
              <a:t>= { </a:t>
            </a:r>
            <a:r>
              <a:rPr lang="en-US" sz="1800" dirty="0"/>
              <a:t>(0,1), (0,4), </a:t>
            </a:r>
          </a:p>
          <a:p>
            <a:pPr marL="0" indent="0">
              <a:buNone/>
            </a:pPr>
            <a:r>
              <a:rPr lang="en-US" sz="1800" dirty="0"/>
              <a:t>         (1,2), </a:t>
            </a:r>
          </a:p>
          <a:p>
            <a:pPr marL="0" indent="0">
              <a:buNone/>
            </a:pPr>
            <a:r>
              <a:rPr lang="en-US" sz="1800" dirty="0"/>
              <a:t>         (2,0), (2,1), </a:t>
            </a:r>
          </a:p>
          <a:p>
            <a:pPr marL="0" indent="0">
              <a:buNone/>
            </a:pPr>
            <a:r>
              <a:rPr lang="en-US" sz="1800" dirty="0"/>
              <a:t>         (3,2), </a:t>
            </a:r>
          </a:p>
          <a:p>
            <a:pPr marL="0" indent="0">
              <a:buNone/>
            </a:pPr>
            <a:r>
              <a:rPr lang="en-US" sz="1800" dirty="0"/>
              <a:t>         (4,5),   </a:t>
            </a:r>
          </a:p>
          <a:p>
            <a:pPr marL="0" indent="0">
              <a:buNone/>
            </a:pPr>
            <a:r>
              <a:rPr lang="en-US" sz="1800" dirty="0"/>
              <a:t>         (5,4</a:t>
            </a:r>
            <a:r>
              <a:rPr lang="en-US" sz="2000" dirty="0"/>
              <a:t>)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8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1981200"/>
            <a:ext cx="2209800" cy="210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4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/>
      <p:bldP spid="14" grpId="0" build="p"/>
      <p:bldP spid="15" grpId="0" build="p"/>
      <p:bldP spid="1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Notations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Notations: 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|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|</a:t>
                </a:r>
              </a:p>
              <a:p>
                <a:r>
                  <a:rPr lang="en-US" sz="2000" b="1" i="1" dirty="0">
                    <a:solidFill>
                      <a:srgbClr val="0070C0"/>
                    </a:solidFill>
                  </a:rPr>
                  <a:t>m</a:t>
                </a:r>
                <a:r>
                  <a:rPr lang="en-US" sz="2000" dirty="0"/>
                  <a:t> = |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E</a:t>
                </a:r>
                <a:r>
                  <a:rPr lang="en-US" sz="2000" dirty="0"/>
                  <a:t>|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Note:  </a:t>
                </a:r>
                <a:r>
                  <a:rPr lang="en-US" sz="2000" dirty="0"/>
                  <a:t>For directed graphs,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m</a:t>
                </a:r>
                <a:r>
                  <a:rPr lang="en-US" sz="2000" dirty="0"/>
                  <a:t> ≤  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??</a:t>
                </a:r>
                <a:r>
                  <a:rPr lang="en-US" sz="2000" b="1" i="1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i="1" dirty="0"/>
                  <a:t>            </a:t>
                </a:r>
              </a:p>
              <a:p>
                <a:pPr marL="0" indent="0">
                  <a:buNone/>
                </a:pPr>
                <a:r>
                  <a:rPr lang="en-US" sz="2000" b="1" i="1" dirty="0"/>
                  <a:t>             </a:t>
                </a:r>
                <a:r>
                  <a:rPr lang="en-US" sz="2000" dirty="0"/>
                  <a:t>For undirected graphs,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m </a:t>
                </a:r>
                <a:r>
                  <a:rPr lang="en-US" sz="2000" dirty="0"/>
                  <a:t>≤ 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??</a:t>
                </a:r>
                <a:endParaRPr lang="en-US" sz="2000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000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886200" y="3810000"/>
                <a:ext cx="9144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</a:t>
                </a:r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810000"/>
                <a:ext cx="9144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r="-3896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4191000" y="4495800"/>
                <a:ext cx="10668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</a:t>
                </a:r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)/</a:t>
                </a:r>
                <a:r>
                  <a:rPr lang="en-US" b="1" dirty="0">
                    <a:solidFill>
                      <a:srgbClr val="0070C0"/>
                    </a:solidFill>
                  </a:rPr>
                  <a:t>2</a:t>
                </a: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495800"/>
                <a:ext cx="1066800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r="-6145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66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Walks</a:t>
            </a:r>
            <a:r>
              <a:rPr lang="en-US" sz="4000" b="1" dirty="0"/>
              <a:t>,</a:t>
            </a:r>
            <a:r>
              <a:rPr lang="en-US" sz="4000" b="1" dirty="0">
                <a:solidFill>
                  <a:srgbClr val="7030A0"/>
                </a:solidFill>
              </a:rPr>
              <a:t> paths</a:t>
            </a:r>
            <a:r>
              <a:rPr lang="en-US" sz="4000" b="1" dirty="0"/>
              <a:t>, and </a:t>
            </a:r>
            <a:r>
              <a:rPr lang="en-US" sz="4000" b="1" dirty="0">
                <a:solidFill>
                  <a:srgbClr val="7030A0"/>
                </a:solidFill>
              </a:rPr>
              <a:t>cycles</a:t>
            </a:r>
            <a:br>
              <a:rPr lang="en-US" sz="4000" b="1" dirty="0">
                <a:solidFill>
                  <a:srgbClr val="7030A0"/>
                </a:solidFill>
              </a:rPr>
            </a:b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610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Walk</a:t>
                </a:r>
                <a:r>
                  <a:rPr lang="en-US" sz="2000" b="1" dirty="0"/>
                  <a:t>:  </a:t>
                </a:r>
              </a:p>
              <a:p>
                <a:pPr marL="0" indent="0">
                  <a:buNone/>
                </a:pPr>
                <a:r>
                  <a:rPr lang="en-US" sz="2000" dirty="0"/>
                  <a:t>A sequence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…</a:t>
                </a:r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&gt; of vertices </a:t>
                </a:r>
                <a:endParaRPr lang="en-US" sz="2000" b="1" dirty="0"/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endParaRPr lang="en-US" sz="2000" b="1" dirty="0"/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b="1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endParaRPr lang="en-US" sz="2000" b="1" dirty="0"/>
              </a:p>
              <a:p>
                <a:r>
                  <a:rPr lang="en-US" sz="2000" dirty="0"/>
                  <a:t>For each 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2000" b="1" dirty="0"/>
                      <m:t>&lt;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,   </a:t>
                </a:r>
              </a:p>
              <a:p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Path</a:t>
                </a:r>
                <a:r>
                  <a:rPr lang="en-US" sz="20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A walk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…</a:t>
                </a:r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&gt;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Cycle</a:t>
                </a:r>
                <a:r>
                  <a:rPr lang="en-US" sz="2000" b="1" dirty="0"/>
                  <a:t>:  </a:t>
                </a:r>
              </a:p>
              <a:p>
                <a:pPr marL="0" indent="0">
                  <a:buNone/>
                </a:pPr>
                <a:r>
                  <a:rPr lang="en-US" sz="2000" dirty="0"/>
                  <a:t>A walk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…</a:t>
                </a:r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&gt; in which </a:t>
                </a:r>
              </a:p>
              <a:p>
                <a:pPr marL="0" indent="0">
                  <a:buNone/>
                </a:pP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b="1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610600" cy="4906963"/>
              </a:xfrm>
              <a:blipFill>
                <a:blip r:embed="rId2"/>
                <a:stretch>
                  <a:fillRect l="-736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876800" y="2438400"/>
            <a:ext cx="1447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867400" y="243840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6400800" y="2438400"/>
            <a:ext cx="1066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086600" y="2438400"/>
            <a:ext cx="685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7467600" y="2438400"/>
            <a:ext cx="1066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16950" y="2695545"/>
                <a:ext cx="16454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  <a:r>
                  <a:rPr lang="el-GR" sz="2000" dirty="0"/>
                  <a:t>ϵ</a:t>
                </a:r>
                <a:r>
                  <a:rPr lang="en-US" sz="2000" dirty="0"/>
                  <a:t>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E</a:t>
                </a:r>
                <a:r>
                  <a:rPr lang="en-US" sz="2000" dirty="0"/>
                  <a:t> 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950" y="2695545"/>
                <a:ext cx="1645450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704" t="-7576" r="-6667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19600" y="1581090"/>
                <a:ext cx="34124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is said to be a </a:t>
                </a:r>
                <a:r>
                  <a:rPr lang="en-US" sz="2000" b="1" dirty="0"/>
                  <a:t>walk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to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581090"/>
                <a:ext cx="3412473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786" t="-7576" r="-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9C3042B2-B168-E24C-8F4D-2DCA28F28D42}"/>
              </a:ext>
            </a:extLst>
          </p:cNvPr>
          <p:cNvSpPr/>
          <p:nvPr/>
        </p:nvSpPr>
        <p:spPr>
          <a:xfrm>
            <a:off x="4807437" y="2356958"/>
            <a:ext cx="149612" cy="16288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04717D-68AE-2F46-9E2A-929318DC5B5C}"/>
              </a:ext>
            </a:extLst>
          </p:cNvPr>
          <p:cNvSpPr/>
          <p:nvPr/>
        </p:nvSpPr>
        <p:spPr>
          <a:xfrm>
            <a:off x="5260588" y="2362200"/>
            <a:ext cx="149612" cy="16288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C354C2-560A-5B42-9DC3-D0FE7A492BEA}"/>
              </a:ext>
            </a:extLst>
          </p:cNvPr>
          <p:cNvSpPr/>
          <p:nvPr/>
        </p:nvSpPr>
        <p:spPr>
          <a:xfrm>
            <a:off x="5791200" y="2362200"/>
            <a:ext cx="149612" cy="16288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001B373-D7AA-4F49-8CD8-19B1CEE4731E}"/>
              </a:ext>
            </a:extLst>
          </p:cNvPr>
          <p:cNvSpPr/>
          <p:nvPr/>
        </p:nvSpPr>
        <p:spPr>
          <a:xfrm>
            <a:off x="6251188" y="2362200"/>
            <a:ext cx="149612" cy="16288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CA9DAB-ACBA-D140-B434-DC1DF85F0A68}"/>
              </a:ext>
            </a:extLst>
          </p:cNvPr>
          <p:cNvSpPr/>
          <p:nvPr/>
        </p:nvSpPr>
        <p:spPr>
          <a:xfrm>
            <a:off x="6708388" y="2351716"/>
            <a:ext cx="149612" cy="16288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FFC97F1-A8A0-C446-BC33-BC34507E1AC2}"/>
              </a:ext>
            </a:extLst>
          </p:cNvPr>
          <p:cNvSpPr/>
          <p:nvPr/>
        </p:nvSpPr>
        <p:spPr>
          <a:xfrm>
            <a:off x="6708388" y="2656516"/>
            <a:ext cx="149612" cy="16288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EEAEA6F-DB1A-4743-956E-81459F4F1AE0}"/>
              </a:ext>
            </a:extLst>
          </p:cNvPr>
          <p:cNvSpPr/>
          <p:nvPr/>
        </p:nvSpPr>
        <p:spPr>
          <a:xfrm>
            <a:off x="6553200" y="3113716"/>
            <a:ext cx="149612" cy="16288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97FE24-35D0-7947-BD25-4775B2589489}"/>
              </a:ext>
            </a:extLst>
          </p:cNvPr>
          <p:cNvSpPr/>
          <p:nvPr/>
        </p:nvSpPr>
        <p:spPr>
          <a:xfrm>
            <a:off x="5943600" y="3124200"/>
            <a:ext cx="149612" cy="16288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714EEA1-6ED7-7A40-B724-8C8A5E060E63}"/>
              </a:ext>
            </a:extLst>
          </p:cNvPr>
          <p:cNvSpPr/>
          <p:nvPr/>
        </p:nvSpPr>
        <p:spPr>
          <a:xfrm>
            <a:off x="5867400" y="2667000"/>
            <a:ext cx="149612" cy="16288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7F40A7-7C74-A14C-8475-2C06979CD806}"/>
              </a:ext>
            </a:extLst>
          </p:cNvPr>
          <p:cNvSpPr/>
          <p:nvPr/>
        </p:nvSpPr>
        <p:spPr>
          <a:xfrm>
            <a:off x="7315200" y="2351716"/>
            <a:ext cx="149612" cy="16288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3B4A518-4652-5140-9F72-F7A8EF031C6F}"/>
              </a:ext>
            </a:extLst>
          </p:cNvPr>
          <p:cNvSpPr/>
          <p:nvPr/>
        </p:nvSpPr>
        <p:spPr>
          <a:xfrm>
            <a:off x="7622788" y="2732716"/>
            <a:ext cx="149612" cy="16288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E7D7E25-5350-CA46-B191-8C94C439F459}"/>
              </a:ext>
            </a:extLst>
          </p:cNvPr>
          <p:cNvSpPr/>
          <p:nvPr/>
        </p:nvSpPr>
        <p:spPr>
          <a:xfrm>
            <a:off x="7162800" y="2743200"/>
            <a:ext cx="149612" cy="16288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BEA63C1-AA2C-A64E-833C-3B23A306D8F9}"/>
              </a:ext>
            </a:extLst>
          </p:cNvPr>
          <p:cNvSpPr/>
          <p:nvPr/>
        </p:nvSpPr>
        <p:spPr>
          <a:xfrm>
            <a:off x="7924800" y="2362200"/>
            <a:ext cx="149612" cy="16288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C97A953-7FCE-794B-BCCD-13374A09A85D}"/>
              </a:ext>
            </a:extLst>
          </p:cNvPr>
          <p:cNvSpPr/>
          <p:nvPr/>
        </p:nvSpPr>
        <p:spPr>
          <a:xfrm>
            <a:off x="8458200" y="2362200"/>
            <a:ext cx="149612" cy="16288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09ACCB0-CCE6-C949-9D3B-0A119B1229C0}"/>
              </a:ext>
            </a:extLst>
          </p:cNvPr>
          <p:cNvGrpSpPr/>
          <p:nvPr/>
        </p:nvGrpSpPr>
        <p:grpSpPr>
          <a:xfrm>
            <a:off x="4800600" y="4322432"/>
            <a:ext cx="3800375" cy="173368"/>
            <a:chOff x="4800600" y="4322432"/>
            <a:chExt cx="3800375" cy="173368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876800" y="4419600"/>
              <a:ext cx="3657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7AE5989-A646-1849-BCA2-902B713895FA}"/>
                </a:ext>
              </a:extLst>
            </p:cNvPr>
            <p:cNvSpPr/>
            <p:nvPr/>
          </p:nvSpPr>
          <p:spPr>
            <a:xfrm>
              <a:off x="4800600" y="4327674"/>
              <a:ext cx="149612" cy="16288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EA56E32-95B4-014D-B5B7-03C556C12085}"/>
                </a:ext>
              </a:extLst>
            </p:cNvPr>
            <p:cNvSpPr/>
            <p:nvPr/>
          </p:nvSpPr>
          <p:spPr>
            <a:xfrm>
              <a:off x="5253751" y="4332916"/>
              <a:ext cx="149612" cy="16288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1829EFE-6831-554F-AC59-77FDD1532716}"/>
                </a:ext>
              </a:extLst>
            </p:cNvPr>
            <p:cNvSpPr/>
            <p:nvPr/>
          </p:nvSpPr>
          <p:spPr>
            <a:xfrm>
              <a:off x="5784363" y="4332916"/>
              <a:ext cx="149612" cy="16288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B5DB19E-C22F-2940-A6B5-24FE3911B5C3}"/>
                </a:ext>
              </a:extLst>
            </p:cNvPr>
            <p:cNvSpPr/>
            <p:nvPr/>
          </p:nvSpPr>
          <p:spPr>
            <a:xfrm>
              <a:off x="6244351" y="4332916"/>
              <a:ext cx="149612" cy="16288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C0ACAA-996C-A74F-9CF2-CAC637C16CCC}"/>
                </a:ext>
              </a:extLst>
            </p:cNvPr>
            <p:cNvSpPr/>
            <p:nvPr/>
          </p:nvSpPr>
          <p:spPr>
            <a:xfrm>
              <a:off x="6701551" y="4322432"/>
              <a:ext cx="149612" cy="16288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CABF0B-3955-0E45-935B-29B654B5999F}"/>
                </a:ext>
              </a:extLst>
            </p:cNvPr>
            <p:cNvSpPr/>
            <p:nvPr/>
          </p:nvSpPr>
          <p:spPr>
            <a:xfrm>
              <a:off x="7308363" y="4322432"/>
              <a:ext cx="149612" cy="16288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6360D7E-B245-0B41-8EA2-5E0E3DB01F86}"/>
                </a:ext>
              </a:extLst>
            </p:cNvPr>
            <p:cNvSpPr/>
            <p:nvPr/>
          </p:nvSpPr>
          <p:spPr>
            <a:xfrm>
              <a:off x="7917963" y="4332916"/>
              <a:ext cx="149612" cy="16288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C327587-1014-D543-91A6-3130FC34D7A7}"/>
                </a:ext>
              </a:extLst>
            </p:cNvPr>
            <p:cNvSpPr/>
            <p:nvPr/>
          </p:nvSpPr>
          <p:spPr>
            <a:xfrm>
              <a:off x="8451363" y="4332916"/>
              <a:ext cx="149612" cy="16288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17E2F-4E1B-8641-87DA-AE3EB7A512A3}"/>
              </a:ext>
            </a:extLst>
          </p:cNvPr>
          <p:cNvGrpSpPr/>
          <p:nvPr/>
        </p:nvGrpSpPr>
        <p:grpSpPr>
          <a:xfrm>
            <a:off x="3886200" y="5628316"/>
            <a:ext cx="1371600" cy="1229684"/>
            <a:chOff x="3886200" y="5552116"/>
            <a:chExt cx="1371600" cy="1229684"/>
          </a:xfrm>
        </p:grpSpPr>
        <p:sp>
          <p:nvSpPr>
            <p:cNvPr id="18" name="Oval 17"/>
            <p:cNvSpPr/>
            <p:nvPr/>
          </p:nvSpPr>
          <p:spPr>
            <a:xfrm>
              <a:off x="3962400" y="5562600"/>
              <a:ext cx="1219200" cy="1143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621BD3B-5CA1-6F4E-868B-E087EACE9E97}"/>
                </a:ext>
              </a:extLst>
            </p:cNvPr>
            <p:cNvSpPr/>
            <p:nvPr/>
          </p:nvSpPr>
          <p:spPr>
            <a:xfrm>
              <a:off x="4191000" y="5552116"/>
              <a:ext cx="149612" cy="16288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9B0FA55-7A01-7E4D-8145-1BD9D5E53ECA}"/>
                </a:ext>
              </a:extLst>
            </p:cNvPr>
            <p:cNvSpPr/>
            <p:nvPr/>
          </p:nvSpPr>
          <p:spPr>
            <a:xfrm>
              <a:off x="5029200" y="6324600"/>
              <a:ext cx="149612" cy="16288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7B6CBBD-C867-184A-B7F6-B2AA05E7D5B6}"/>
                </a:ext>
              </a:extLst>
            </p:cNvPr>
            <p:cNvSpPr/>
            <p:nvPr/>
          </p:nvSpPr>
          <p:spPr>
            <a:xfrm>
              <a:off x="4572000" y="6618916"/>
              <a:ext cx="149612" cy="16288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B74AF9F-6DB5-2B4E-82A5-C681DDC4E1C0}"/>
                </a:ext>
              </a:extLst>
            </p:cNvPr>
            <p:cNvSpPr/>
            <p:nvPr/>
          </p:nvSpPr>
          <p:spPr>
            <a:xfrm>
              <a:off x="3962400" y="6390316"/>
              <a:ext cx="149612" cy="16288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E6AAD4B-6D1F-7B44-AD5D-7E9C23C7F2C9}"/>
                </a:ext>
              </a:extLst>
            </p:cNvPr>
            <p:cNvSpPr/>
            <p:nvPr/>
          </p:nvSpPr>
          <p:spPr>
            <a:xfrm>
              <a:off x="3886200" y="5933116"/>
              <a:ext cx="149612" cy="16288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5B7E0CA-66B5-BD48-8760-48564F3A4811}"/>
                </a:ext>
              </a:extLst>
            </p:cNvPr>
            <p:cNvSpPr/>
            <p:nvPr/>
          </p:nvSpPr>
          <p:spPr>
            <a:xfrm>
              <a:off x="5108188" y="5867400"/>
              <a:ext cx="149612" cy="16288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AA6D78D-E645-1A41-8DCC-0124E37472E9}"/>
                </a:ext>
              </a:extLst>
            </p:cNvPr>
            <p:cNvSpPr/>
            <p:nvPr/>
          </p:nvSpPr>
          <p:spPr>
            <a:xfrm>
              <a:off x="4724400" y="5562600"/>
              <a:ext cx="149612" cy="16288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158A41F-B550-294D-B7EC-1100740A9F7A}"/>
              </a:ext>
            </a:extLst>
          </p:cNvPr>
          <p:cNvSpPr txBox="1"/>
          <p:nvPr/>
        </p:nvSpPr>
        <p:spPr>
          <a:xfrm>
            <a:off x="2734523" y="3797248"/>
            <a:ext cx="3667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which </a:t>
            </a:r>
            <a:r>
              <a:rPr lang="en-US" sz="2000" u="sng" dirty="0"/>
              <a:t>no vertex appears twice</a:t>
            </a:r>
            <a:r>
              <a:rPr lang="en-US" sz="2000" dirty="0"/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8A0E3EC-566D-5C41-A6C1-591D2A41E864}"/>
              </a:ext>
            </a:extLst>
          </p:cNvPr>
          <p:cNvSpPr txBox="1"/>
          <p:nvPr/>
        </p:nvSpPr>
        <p:spPr>
          <a:xfrm>
            <a:off x="3657600" y="5257800"/>
            <a:ext cx="4217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 </a:t>
            </a:r>
            <a:r>
              <a:rPr lang="en-US" sz="2000" b="1" dirty="0"/>
              <a:t>intermediate</a:t>
            </a:r>
            <a:r>
              <a:rPr lang="en-US" sz="2000" dirty="0"/>
              <a:t> vertex gets repeated.</a:t>
            </a:r>
          </a:p>
        </p:txBody>
      </p:sp>
    </p:spTree>
    <p:extLst>
      <p:ext uri="{BB962C8B-B14F-4D97-AF65-F5344CB8AC3E}">
        <p14:creationId xmlns:p14="http://schemas.microsoft.com/office/powerpoint/2010/main" val="194173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" grpId="0" animBg="1"/>
      <p:bldP spid="13" grpId="0" animBg="1"/>
      <p:bldP spid="5" grpId="0"/>
      <p:bldP spid="6" grpId="0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12" grpId="0"/>
      <p:bldP spid="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&lt;1,5,4&gt;</a:t>
            </a:r>
            <a:r>
              <a:rPr lang="en-US" sz="2000" dirty="0"/>
              <a:t>      </a:t>
            </a:r>
          </a:p>
          <a:p>
            <a:r>
              <a:rPr lang="en-US" sz="2000" dirty="0"/>
              <a:t>&lt;</a:t>
            </a:r>
            <a:r>
              <a:rPr lang="en-US" sz="2000" b="1" dirty="0"/>
              <a:t>1,3,2,5</a:t>
            </a:r>
            <a:r>
              <a:rPr lang="en-US" sz="2000" dirty="0"/>
              <a:t>&gt; </a:t>
            </a:r>
          </a:p>
          <a:p>
            <a:r>
              <a:rPr lang="en-US" sz="2000" dirty="0"/>
              <a:t>&lt;</a:t>
            </a:r>
            <a:r>
              <a:rPr lang="en-US" sz="2000" b="1" dirty="0"/>
              <a:t>1,2,5,2,3,4,5,4,6</a:t>
            </a:r>
            <a:r>
              <a:rPr lang="en-US" sz="2000" dirty="0"/>
              <a:t>&gt; </a:t>
            </a:r>
          </a:p>
          <a:p>
            <a:r>
              <a:rPr lang="en-US" sz="2000" dirty="0"/>
              <a:t>&lt;</a:t>
            </a:r>
            <a:r>
              <a:rPr lang="en-US" sz="2000" b="1" dirty="0"/>
              <a:t>1,2,5,4,6</a:t>
            </a:r>
            <a:r>
              <a:rPr lang="en-US" sz="2000" dirty="0"/>
              <a:t>&gt; </a:t>
            </a:r>
          </a:p>
          <a:p>
            <a:r>
              <a:rPr lang="en-US" sz="2000" dirty="0"/>
              <a:t>&lt;</a:t>
            </a:r>
            <a:r>
              <a:rPr lang="en-US" sz="2000" b="1" dirty="0"/>
              <a:t>2,3,4,5,2</a:t>
            </a:r>
            <a:r>
              <a:rPr lang="en-US" sz="2000" dirty="0"/>
              <a:t>&gt;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90950" y="1676400"/>
            <a:ext cx="23812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67173" y="3821668"/>
            <a:ext cx="2218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a</a:t>
            </a:r>
            <a:r>
              <a:rPr lang="en-US" b="1" dirty="0">
                <a:solidFill>
                  <a:srgbClr val="C00000"/>
                </a:solidFill>
              </a:rPr>
              <a:t> walk</a:t>
            </a:r>
            <a:r>
              <a:rPr lang="en-US" b="1" dirty="0"/>
              <a:t> </a:t>
            </a:r>
            <a:r>
              <a:rPr lang="en-US" dirty="0"/>
              <a:t>from</a:t>
            </a:r>
            <a:r>
              <a:rPr lang="en-US" b="1" dirty="0"/>
              <a:t> 1 </a:t>
            </a:r>
            <a:r>
              <a:rPr lang="en-US" dirty="0"/>
              <a:t>to</a:t>
            </a:r>
            <a:r>
              <a:rPr lang="en-US" b="1" dirty="0"/>
              <a:t> 4.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994889" y="4191000"/>
            <a:ext cx="143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</a:t>
            </a:r>
            <a:r>
              <a:rPr lang="en-US" b="1" dirty="0"/>
              <a:t>not</a:t>
            </a:r>
            <a:r>
              <a:rPr lang="en-US" dirty="0"/>
              <a:t> a </a:t>
            </a:r>
            <a:r>
              <a:rPr lang="en-US" b="1" dirty="0">
                <a:solidFill>
                  <a:srgbClr val="C00000"/>
                </a:solidFill>
              </a:rPr>
              <a:t>walk</a:t>
            </a:r>
            <a:r>
              <a:rPr lang="en-US" b="1" dirty="0"/>
              <a:t>.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963172" y="4572000"/>
            <a:ext cx="214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a</a:t>
            </a:r>
            <a:r>
              <a:rPr lang="en-US" b="1" dirty="0">
                <a:solidFill>
                  <a:srgbClr val="C00000"/>
                </a:solidFill>
              </a:rPr>
              <a:t> walk</a:t>
            </a:r>
            <a:r>
              <a:rPr lang="en-US" b="1" dirty="0"/>
              <a:t> </a:t>
            </a:r>
            <a:r>
              <a:rPr lang="en-US" dirty="0"/>
              <a:t>from</a:t>
            </a:r>
            <a:r>
              <a:rPr lang="en-US" b="1" dirty="0"/>
              <a:t> 1 </a:t>
            </a:r>
            <a:r>
              <a:rPr lang="en-US" dirty="0"/>
              <a:t>to</a:t>
            </a:r>
            <a:r>
              <a:rPr lang="en-US" b="1" dirty="0"/>
              <a:t> 6.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125810" y="5269468"/>
            <a:ext cx="107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a </a:t>
            </a:r>
            <a:r>
              <a:rPr lang="en-US" b="1" dirty="0">
                <a:solidFill>
                  <a:srgbClr val="C00000"/>
                </a:solidFill>
              </a:rPr>
              <a:t>cycle</a:t>
            </a:r>
            <a:r>
              <a:rPr lang="en-US" b="1" dirty="0"/>
              <a:t>.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124972" y="4888468"/>
            <a:ext cx="213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a</a:t>
            </a:r>
            <a:r>
              <a:rPr lang="en-US" b="1" dirty="0">
                <a:solidFill>
                  <a:srgbClr val="C00000"/>
                </a:solidFill>
              </a:rPr>
              <a:t> path</a:t>
            </a:r>
            <a:r>
              <a:rPr lang="en-US" b="1" dirty="0"/>
              <a:t> </a:t>
            </a:r>
            <a:r>
              <a:rPr lang="en-US" dirty="0"/>
              <a:t>from</a:t>
            </a:r>
            <a:r>
              <a:rPr lang="en-US" b="1" dirty="0"/>
              <a:t> 1 </a:t>
            </a:r>
            <a:r>
              <a:rPr lang="en-US" dirty="0"/>
              <a:t>to</a:t>
            </a:r>
            <a:r>
              <a:rPr lang="en-US" b="1" dirty="0"/>
              <a:t> 6.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075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  <p:bldP spid="8" grpId="0"/>
      <p:bldP spid="9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405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two vertices are said to be </a:t>
            </a:r>
            <a:r>
              <a:rPr lang="en-US" sz="2000" b="1" i="1" dirty="0">
                <a:solidFill>
                  <a:srgbClr val="7030A0"/>
                </a:solidFill>
              </a:rPr>
              <a:t>connected</a:t>
            </a: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Connected component:  </a:t>
            </a:r>
          </a:p>
          <a:p>
            <a:pPr marL="0" indent="0">
              <a:buNone/>
            </a:pPr>
            <a:r>
              <a:rPr lang="en-US" sz="2000" dirty="0"/>
              <a:t>                            A </a:t>
            </a:r>
            <a:r>
              <a:rPr lang="en-US" sz="2000" b="1" dirty="0"/>
              <a:t>maximal</a:t>
            </a:r>
            <a:r>
              <a:rPr lang="en-US" sz="2000" dirty="0"/>
              <a:t>  subset of connected vertices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95400" y="1066800"/>
            <a:ext cx="6148039" cy="3694771"/>
            <a:chOff x="1295400" y="2057400"/>
            <a:chExt cx="6148039" cy="3694771"/>
          </a:xfrm>
        </p:grpSpPr>
        <p:grpSp>
          <p:nvGrpSpPr>
            <p:cNvPr id="39" name="Group 38"/>
            <p:cNvGrpSpPr/>
            <p:nvPr/>
          </p:nvGrpSpPr>
          <p:grpSpPr>
            <a:xfrm>
              <a:off x="1295400" y="2057400"/>
              <a:ext cx="6148039" cy="3694771"/>
              <a:chOff x="1295400" y="2057400"/>
              <a:chExt cx="6148039" cy="3694771"/>
            </a:xfrm>
            <a:solidFill>
              <a:srgbClr val="FFC000"/>
            </a:solidFill>
          </p:grpSpPr>
          <p:sp>
            <p:nvSpPr>
              <p:cNvPr id="4" name="Oval 3"/>
              <p:cNvSpPr/>
              <p:nvPr/>
            </p:nvSpPr>
            <p:spPr>
              <a:xfrm>
                <a:off x="1371600" y="2743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975624" y="2520176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546302" y="3509846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247900" y="3115837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600200" y="43053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933700" y="3258944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419600" y="2057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585117" y="26289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443868" y="4948354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419600" y="2743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800600" y="3372315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419600" y="4065549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562600" y="2912327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676900" y="3962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204224" y="50673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533900" y="5486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257800" y="5039422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672468" y="4208657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247900" y="4198435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214839" y="52959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214839" y="45339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172200" y="34290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805354" y="3581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819400" y="39243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400800" y="4834054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676900" y="2057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020622" y="3477322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781800" y="2520176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898388" y="22860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99924" y="5468744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295400" y="5486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946709" y="5523571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1490522" y="2133600"/>
              <a:ext cx="5838617" cy="3494073"/>
              <a:chOff x="1490522" y="2143798"/>
              <a:chExt cx="5838617" cy="3494073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flipV="1">
                <a:off x="1600200" y="2677675"/>
                <a:ext cx="408902" cy="1422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5" idx="6"/>
                <a:endCxn id="32" idx="2"/>
              </p:cNvCxnSpPr>
              <p:nvPr/>
            </p:nvCxnSpPr>
            <p:spPr>
              <a:xfrm flipV="1">
                <a:off x="2204224" y="2400300"/>
                <a:ext cx="694164" cy="23417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32" idx="5"/>
              </p:cNvCxnSpPr>
              <p:nvPr/>
            </p:nvCxnSpPr>
            <p:spPr>
              <a:xfrm>
                <a:off x="3093510" y="2481122"/>
                <a:ext cx="526038" cy="28900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5" idx="5"/>
                <a:endCxn id="9" idx="1"/>
              </p:cNvCxnSpPr>
              <p:nvPr/>
            </p:nvCxnSpPr>
            <p:spPr>
              <a:xfrm>
                <a:off x="2170746" y="2715298"/>
                <a:ext cx="796432" cy="5771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32" idx="4"/>
              </p:cNvCxnSpPr>
              <p:nvPr/>
            </p:nvCxnSpPr>
            <p:spPr>
              <a:xfrm flipH="1">
                <a:off x="2457498" y="2514600"/>
                <a:ext cx="555190" cy="6535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15" idx="6"/>
                <a:endCxn id="17" idx="2"/>
              </p:cNvCxnSpPr>
              <p:nvPr/>
            </p:nvCxnSpPr>
            <p:spPr>
              <a:xfrm flipV="1">
                <a:off x="4648200" y="4076700"/>
                <a:ext cx="1028700" cy="1031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13" idx="6"/>
                <a:endCxn id="16" idx="2"/>
              </p:cNvCxnSpPr>
              <p:nvPr/>
            </p:nvCxnSpPr>
            <p:spPr>
              <a:xfrm>
                <a:off x="4648200" y="2857500"/>
                <a:ext cx="914400" cy="1691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10" idx="6"/>
              </p:cNvCxnSpPr>
              <p:nvPr/>
            </p:nvCxnSpPr>
            <p:spPr>
              <a:xfrm flipV="1">
                <a:off x="4648200" y="2143798"/>
                <a:ext cx="1042651" cy="279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10" idx="4"/>
                <a:endCxn id="13" idx="0"/>
              </p:cNvCxnSpPr>
              <p:nvPr/>
            </p:nvCxnSpPr>
            <p:spPr>
              <a:xfrm>
                <a:off x="4533900" y="2286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26" idx="0"/>
                <a:endCxn id="11" idx="4"/>
              </p:cNvCxnSpPr>
              <p:nvPr/>
            </p:nvCxnSpPr>
            <p:spPr>
              <a:xfrm flipH="1" flipV="1">
                <a:off x="3699417" y="2857500"/>
                <a:ext cx="220237" cy="7239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26" idx="2"/>
                <a:endCxn id="9" idx="5"/>
              </p:cNvCxnSpPr>
              <p:nvPr/>
            </p:nvCxnSpPr>
            <p:spPr>
              <a:xfrm flipH="1" flipV="1">
                <a:off x="3128822" y="3454066"/>
                <a:ext cx="676532" cy="2416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27" idx="5"/>
                <a:endCxn id="21" idx="1"/>
              </p:cNvCxnSpPr>
              <p:nvPr/>
            </p:nvCxnSpPr>
            <p:spPr>
              <a:xfrm>
                <a:off x="3014522" y="4119422"/>
                <a:ext cx="691424" cy="1227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18" idx="7"/>
              </p:cNvCxnSpPr>
              <p:nvPr/>
            </p:nvCxnSpPr>
            <p:spPr>
              <a:xfrm flipV="1">
                <a:off x="2399346" y="4354075"/>
                <a:ext cx="1286156" cy="74670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endCxn id="31" idx="3"/>
              </p:cNvCxnSpPr>
              <p:nvPr/>
            </p:nvCxnSpPr>
            <p:spPr>
              <a:xfrm flipV="1">
                <a:off x="5780037" y="2715298"/>
                <a:ext cx="1035241" cy="2681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12" idx="7"/>
                <a:endCxn id="21" idx="4"/>
              </p:cNvCxnSpPr>
              <p:nvPr/>
            </p:nvCxnSpPr>
            <p:spPr>
              <a:xfrm flipV="1">
                <a:off x="3638990" y="4437257"/>
                <a:ext cx="147778" cy="5445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20" idx="1"/>
                <a:endCxn id="15" idx="4"/>
              </p:cNvCxnSpPr>
              <p:nvPr/>
            </p:nvCxnSpPr>
            <p:spPr>
              <a:xfrm flipH="1" flipV="1">
                <a:off x="4533900" y="4294149"/>
                <a:ext cx="757378" cy="7787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13" idx="4"/>
                <a:endCxn id="15" idx="0"/>
              </p:cNvCxnSpPr>
              <p:nvPr/>
            </p:nvCxnSpPr>
            <p:spPr>
              <a:xfrm>
                <a:off x="4533900" y="2971800"/>
                <a:ext cx="0" cy="10937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stCxn id="16" idx="4"/>
                <a:endCxn id="17" idx="0"/>
              </p:cNvCxnSpPr>
              <p:nvPr/>
            </p:nvCxnSpPr>
            <p:spPr>
              <a:xfrm>
                <a:off x="5676900" y="3140927"/>
                <a:ext cx="114300" cy="82147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29" idx="6"/>
                <a:endCxn id="31" idx="1"/>
              </p:cNvCxnSpPr>
              <p:nvPr/>
            </p:nvCxnSpPr>
            <p:spPr>
              <a:xfrm>
                <a:off x="5905500" y="2171700"/>
                <a:ext cx="909778" cy="3819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30" idx="0"/>
                <a:endCxn id="31" idx="5"/>
              </p:cNvCxnSpPr>
              <p:nvPr/>
            </p:nvCxnSpPr>
            <p:spPr>
              <a:xfrm flipH="1" flipV="1">
                <a:off x="6976922" y="2715298"/>
                <a:ext cx="158000" cy="7620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17" idx="6"/>
                <a:endCxn id="30" idx="3"/>
              </p:cNvCxnSpPr>
              <p:nvPr/>
            </p:nvCxnSpPr>
            <p:spPr>
              <a:xfrm flipV="1">
                <a:off x="5905500" y="3672444"/>
                <a:ext cx="1148600" cy="4042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28" idx="7"/>
                <a:endCxn id="24" idx="3"/>
              </p:cNvCxnSpPr>
              <p:nvPr/>
            </p:nvCxnSpPr>
            <p:spPr>
              <a:xfrm flipV="1">
                <a:off x="6595922" y="4729022"/>
                <a:ext cx="652395" cy="13851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>
                <a:stCxn id="13" idx="5"/>
                <a:endCxn id="14" idx="0"/>
              </p:cNvCxnSpPr>
              <p:nvPr/>
            </p:nvCxnSpPr>
            <p:spPr>
              <a:xfrm>
                <a:off x="4614722" y="2938322"/>
                <a:ext cx="300178" cy="43399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27" idx="3"/>
                <a:endCxn id="22" idx="6"/>
              </p:cNvCxnSpPr>
              <p:nvPr/>
            </p:nvCxnSpPr>
            <p:spPr>
              <a:xfrm flipH="1">
                <a:off x="2476500" y="4129620"/>
                <a:ext cx="376378" cy="193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>
                <a:stCxn id="33" idx="6"/>
                <a:endCxn id="23" idx="2"/>
              </p:cNvCxnSpPr>
              <p:nvPr/>
            </p:nvCxnSpPr>
            <p:spPr>
              <a:xfrm flipV="1">
                <a:off x="6128524" y="5410200"/>
                <a:ext cx="1086315" cy="17284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12" idx="3"/>
                <a:endCxn id="18" idx="6"/>
              </p:cNvCxnSpPr>
              <p:nvPr/>
            </p:nvCxnSpPr>
            <p:spPr>
              <a:xfrm flipH="1">
                <a:off x="2432824" y="5153674"/>
                <a:ext cx="1044522" cy="381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endCxn id="24" idx="0"/>
              </p:cNvCxnSpPr>
              <p:nvPr/>
            </p:nvCxnSpPr>
            <p:spPr>
              <a:xfrm>
                <a:off x="7101444" y="3709639"/>
                <a:ext cx="227695" cy="824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>
                <a:stCxn id="16" idx="2"/>
                <a:endCxn id="20" idx="0"/>
              </p:cNvCxnSpPr>
              <p:nvPr/>
            </p:nvCxnSpPr>
            <p:spPr>
              <a:xfrm flipH="1">
                <a:off x="5372100" y="3026627"/>
                <a:ext cx="190500" cy="20127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17" idx="4"/>
                <a:endCxn id="28" idx="0"/>
              </p:cNvCxnSpPr>
              <p:nvPr/>
            </p:nvCxnSpPr>
            <p:spPr>
              <a:xfrm>
                <a:off x="5791200" y="4191000"/>
                <a:ext cx="723900" cy="6430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>
                <a:stCxn id="25" idx="6"/>
                <a:endCxn id="30" idx="1"/>
              </p:cNvCxnSpPr>
              <p:nvPr/>
            </p:nvCxnSpPr>
            <p:spPr>
              <a:xfrm flipV="1">
                <a:off x="6400800" y="3510800"/>
                <a:ext cx="653300" cy="325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34" idx="7"/>
                <a:endCxn id="8" idx="4"/>
              </p:cNvCxnSpPr>
              <p:nvPr/>
            </p:nvCxnSpPr>
            <p:spPr>
              <a:xfrm flipV="1">
                <a:off x="1490522" y="4533900"/>
                <a:ext cx="223978" cy="98597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>
                <a:stCxn id="22" idx="4"/>
                <a:endCxn id="18" idx="0"/>
              </p:cNvCxnSpPr>
              <p:nvPr/>
            </p:nvCxnSpPr>
            <p:spPr>
              <a:xfrm flipH="1">
                <a:off x="2318524" y="4427035"/>
                <a:ext cx="43676" cy="6402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stCxn id="16" idx="2"/>
                <a:endCxn id="14" idx="6"/>
              </p:cNvCxnSpPr>
              <p:nvPr/>
            </p:nvCxnSpPr>
            <p:spPr>
              <a:xfrm flipH="1">
                <a:off x="5029200" y="3026627"/>
                <a:ext cx="533400" cy="4599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>
                <a:stCxn id="15" idx="7"/>
                <a:endCxn id="14" idx="3"/>
              </p:cNvCxnSpPr>
              <p:nvPr/>
            </p:nvCxnSpPr>
            <p:spPr>
              <a:xfrm flipV="1">
                <a:off x="4614722" y="3567437"/>
                <a:ext cx="219356" cy="53159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>
                <a:stCxn id="25" idx="7"/>
                <a:endCxn id="31" idx="4"/>
              </p:cNvCxnSpPr>
              <p:nvPr/>
            </p:nvCxnSpPr>
            <p:spPr>
              <a:xfrm flipV="1">
                <a:off x="6367322" y="2748776"/>
                <a:ext cx="528778" cy="7137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>
                <a:stCxn id="35" idx="1"/>
                <a:endCxn id="18" idx="5"/>
              </p:cNvCxnSpPr>
              <p:nvPr/>
            </p:nvCxnSpPr>
            <p:spPr>
              <a:xfrm flipH="1" flipV="1">
                <a:off x="2399346" y="5262422"/>
                <a:ext cx="580841" cy="2946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>
                <a:stCxn id="26" idx="2"/>
                <a:endCxn id="6" idx="5"/>
              </p:cNvCxnSpPr>
              <p:nvPr/>
            </p:nvCxnSpPr>
            <p:spPr>
              <a:xfrm flipH="1">
                <a:off x="1741424" y="3705898"/>
                <a:ext cx="2063930" cy="92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>
                <a:stCxn id="34" idx="6"/>
                <a:endCxn id="35" idx="2"/>
              </p:cNvCxnSpPr>
              <p:nvPr/>
            </p:nvCxnSpPr>
            <p:spPr>
              <a:xfrm>
                <a:off x="1524000" y="5600700"/>
                <a:ext cx="1422709" cy="371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>
                <a:stCxn id="22" idx="2"/>
                <a:endCxn id="8" idx="6"/>
              </p:cNvCxnSpPr>
              <p:nvPr/>
            </p:nvCxnSpPr>
            <p:spPr>
              <a:xfrm flipH="1">
                <a:off x="1828800" y="4312735"/>
                <a:ext cx="419100" cy="1068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>
                <a:stCxn id="34" idx="7"/>
                <a:endCxn id="18" idx="3"/>
              </p:cNvCxnSpPr>
              <p:nvPr/>
            </p:nvCxnSpPr>
            <p:spPr>
              <a:xfrm flipV="1">
                <a:off x="1490522" y="5262422"/>
                <a:ext cx="747180" cy="2574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>
                <a:stCxn id="35" idx="6"/>
                <a:endCxn id="19" idx="2"/>
              </p:cNvCxnSpPr>
              <p:nvPr/>
            </p:nvCxnSpPr>
            <p:spPr>
              <a:xfrm flipV="1">
                <a:off x="3175309" y="5600700"/>
                <a:ext cx="1358591" cy="371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>
                <a:stCxn id="15" idx="4"/>
                <a:endCxn id="28" idx="2"/>
              </p:cNvCxnSpPr>
              <p:nvPr/>
            </p:nvCxnSpPr>
            <p:spPr>
              <a:xfrm>
                <a:off x="4533900" y="4294149"/>
                <a:ext cx="1866900" cy="65420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>
                <a:stCxn id="29" idx="4"/>
                <a:endCxn id="16" idx="0"/>
              </p:cNvCxnSpPr>
              <p:nvPr/>
            </p:nvCxnSpPr>
            <p:spPr>
              <a:xfrm flipH="1">
                <a:off x="5676900" y="2286000"/>
                <a:ext cx="114300" cy="6263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2" name="Straight Connector 191"/>
            <p:cNvCxnSpPr>
              <a:stCxn id="33" idx="2"/>
              <a:endCxn id="19" idx="6"/>
            </p:cNvCxnSpPr>
            <p:nvPr/>
          </p:nvCxnSpPr>
          <p:spPr>
            <a:xfrm flipH="1">
              <a:off x="4762500" y="5583044"/>
              <a:ext cx="1137424" cy="176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2" idx="6"/>
              <a:endCxn id="19" idx="1"/>
            </p:cNvCxnSpPr>
            <p:nvPr/>
          </p:nvCxnSpPr>
          <p:spPr>
            <a:xfrm>
              <a:off x="3672468" y="5062654"/>
              <a:ext cx="894910" cy="4572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6" idx="7"/>
              <a:endCxn id="7" idx="3"/>
            </p:cNvCxnSpPr>
            <p:nvPr/>
          </p:nvCxnSpPr>
          <p:spPr>
            <a:xfrm flipV="1">
              <a:off x="1741424" y="3310959"/>
              <a:ext cx="539954" cy="23236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Straight Connector 135"/>
          <p:cNvCxnSpPr>
            <a:stCxn id="4" idx="5"/>
            <a:endCxn id="7" idx="1"/>
          </p:cNvCxnSpPr>
          <p:nvPr/>
        </p:nvCxnSpPr>
        <p:spPr>
          <a:xfrm>
            <a:off x="1566722" y="1947722"/>
            <a:ext cx="714656" cy="2109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4" idx="5"/>
            <a:endCxn id="6" idx="0"/>
          </p:cNvCxnSpPr>
          <p:nvPr/>
        </p:nvCxnSpPr>
        <p:spPr>
          <a:xfrm>
            <a:off x="1566722" y="1947722"/>
            <a:ext cx="93880" cy="571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9" idx="2"/>
            <a:endCxn id="7" idx="5"/>
          </p:cNvCxnSpPr>
          <p:nvPr/>
        </p:nvCxnSpPr>
        <p:spPr>
          <a:xfrm flipH="1" flipV="1">
            <a:off x="2443022" y="2320359"/>
            <a:ext cx="490678" cy="622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22" idx="6"/>
            <a:endCxn id="12" idx="1"/>
          </p:cNvCxnSpPr>
          <p:nvPr/>
        </p:nvCxnSpPr>
        <p:spPr>
          <a:xfrm>
            <a:off x="2476500" y="3322135"/>
            <a:ext cx="1000846" cy="6690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8" idx="5"/>
            <a:endCxn id="18" idx="1"/>
          </p:cNvCxnSpPr>
          <p:nvPr/>
        </p:nvCxnSpPr>
        <p:spPr>
          <a:xfrm>
            <a:off x="1795322" y="3509822"/>
            <a:ext cx="442380" cy="600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22" idx="3"/>
            <a:endCxn id="34" idx="7"/>
          </p:cNvCxnSpPr>
          <p:nvPr/>
        </p:nvCxnSpPr>
        <p:spPr>
          <a:xfrm flipH="1">
            <a:off x="1490522" y="3402957"/>
            <a:ext cx="790856" cy="11263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24" idx="2"/>
          </p:cNvCxnSpPr>
          <p:nvPr/>
        </p:nvCxnSpPr>
        <p:spPr>
          <a:xfrm flipH="1" flipV="1">
            <a:off x="5898042" y="3140033"/>
            <a:ext cx="1316797" cy="5175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stCxn id="12" idx="4"/>
            <a:endCxn id="35" idx="7"/>
          </p:cNvCxnSpPr>
          <p:nvPr/>
        </p:nvCxnSpPr>
        <p:spPr>
          <a:xfrm flipH="1">
            <a:off x="3141831" y="4186354"/>
            <a:ext cx="416337" cy="3800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>
            <a:stCxn id="10" idx="5"/>
            <a:endCxn id="16" idx="1"/>
          </p:cNvCxnSpPr>
          <p:nvPr/>
        </p:nvCxnSpPr>
        <p:spPr>
          <a:xfrm>
            <a:off x="4614722" y="1261922"/>
            <a:ext cx="981356" cy="6932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stCxn id="29" idx="3"/>
            <a:endCxn id="13" idx="7"/>
          </p:cNvCxnSpPr>
          <p:nvPr/>
        </p:nvCxnSpPr>
        <p:spPr>
          <a:xfrm flipH="1">
            <a:off x="4614722" y="1261922"/>
            <a:ext cx="1095656" cy="52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11" idx="3"/>
            <a:endCxn id="9" idx="7"/>
          </p:cNvCxnSpPr>
          <p:nvPr/>
        </p:nvCxnSpPr>
        <p:spPr>
          <a:xfrm flipH="1">
            <a:off x="3128822" y="1833422"/>
            <a:ext cx="489773" cy="468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9" idx="0"/>
            <a:endCxn id="32" idx="4"/>
          </p:cNvCxnSpPr>
          <p:nvPr/>
        </p:nvCxnSpPr>
        <p:spPr>
          <a:xfrm flipH="1" flipV="1">
            <a:off x="3012688" y="1524000"/>
            <a:ext cx="35312" cy="7443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>
            <a:stCxn id="32" idx="5"/>
            <a:endCxn id="26" idx="1"/>
          </p:cNvCxnSpPr>
          <p:nvPr/>
        </p:nvCxnSpPr>
        <p:spPr>
          <a:xfrm>
            <a:off x="3093510" y="1490522"/>
            <a:ext cx="745322" cy="1133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16" idx="6"/>
            <a:endCxn id="25" idx="1"/>
          </p:cNvCxnSpPr>
          <p:nvPr/>
        </p:nvCxnSpPr>
        <p:spPr>
          <a:xfrm>
            <a:off x="5791200" y="2036027"/>
            <a:ext cx="414478" cy="4358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>
            <a:stCxn id="27" idx="4"/>
            <a:endCxn id="12" idx="0"/>
          </p:cNvCxnSpPr>
          <p:nvPr/>
        </p:nvCxnSpPr>
        <p:spPr>
          <a:xfrm>
            <a:off x="2933700" y="3162300"/>
            <a:ext cx="624468" cy="7954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2318524" y="5867400"/>
            <a:ext cx="1031475" cy="3048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19600" y="5086290"/>
            <a:ext cx="3479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there is a </a:t>
            </a:r>
            <a:r>
              <a:rPr lang="en-US" sz="2000" b="1" dirty="0"/>
              <a:t>path</a:t>
            </a:r>
            <a:r>
              <a:rPr lang="en-US" sz="2000" dirty="0"/>
              <a:t> between them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1137877" y="1295400"/>
            <a:ext cx="2781777" cy="80242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306529" y="3202259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529" y="3202259"/>
                <a:ext cx="36798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5867400" y="46598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659868"/>
                <a:ext cx="37542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4269989" y="3276600"/>
                <a:ext cx="356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𝒛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989" y="3276600"/>
                <a:ext cx="35618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203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CE2E691-6956-534B-A49D-BA198D079D41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752600" y="3505200"/>
            <a:ext cx="485102" cy="6049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516FB4A-A4A0-9A4E-B7C3-393D1DFF2E96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2356625" y="4257003"/>
            <a:ext cx="623562" cy="30944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897707C-14EB-A44D-8EB8-965F93AF3FAE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3132587" y="4610100"/>
            <a:ext cx="1401313" cy="2235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C8A2525-0D1B-C148-8A12-A66BD18A475F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4719778" y="4592444"/>
            <a:ext cx="1180146" cy="1303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ine Callout 1 114">
            <a:extLst>
              <a:ext uri="{FF2B5EF4-FFF2-40B4-BE49-F238E27FC236}">
                <a16:creationId xmlns:a16="http://schemas.microsoft.com/office/drawing/2014/main" id="{F666A9FF-571A-1A17-C153-B025A0C42E9B}"/>
              </a:ext>
            </a:extLst>
          </p:cNvPr>
          <p:cNvSpPr/>
          <p:nvPr/>
        </p:nvSpPr>
        <p:spPr>
          <a:xfrm>
            <a:off x="3585116" y="6175062"/>
            <a:ext cx="4796884" cy="612648"/>
          </a:xfrm>
          <a:prstGeom prst="borderCallout1">
            <a:avLst>
              <a:gd name="adj1" fmla="val 53333"/>
              <a:gd name="adj2" fmla="val 190"/>
              <a:gd name="adj3" fmla="val -351"/>
              <a:gd name="adj4" fmla="val -15884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 can not add any more vertex to the subset and still keep it connected.</a:t>
            </a:r>
          </a:p>
        </p:txBody>
      </p:sp>
      <p:sp>
        <p:nvSpPr>
          <p:cNvPr id="42" name="Cloud Callout 7">
            <a:extLst>
              <a:ext uri="{FF2B5EF4-FFF2-40B4-BE49-F238E27FC236}">
                <a16:creationId xmlns:a16="http://schemas.microsoft.com/office/drawing/2014/main" id="{AF33A7D3-FF37-DA45-4EC6-291AB646D078}"/>
              </a:ext>
            </a:extLst>
          </p:cNvPr>
          <p:cNvSpPr/>
          <p:nvPr/>
        </p:nvSpPr>
        <p:spPr>
          <a:xfrm>
            <a:off x="-14428" y="-11907"/>
            <a:ext cx="3619500" cy="907250"/>
          </a:xfrm>
          <a:prstGeom prst="cloudCallout">
            <a:avLst>
              <a:gd name="adj1" fmla="val -27210"/>
              <a:gd name="adj2" fmla="val 7130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this a connected component 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1EFD0DC-1A03-FD22-E42B-391A1AF0F194}"/>
              </a:ext>
            </a:extLst>
          </p:cNvPr>
          <p:cNvSpPr txBox="1"/>
          <p:nvPr/>
        </p:nvSpPr>
        <p:spPr>
          <a:xfrm>
            <a:off x="1626" y="1149255"/>
            <a:ext cx="45557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41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  <p:bldP spid="38" grpId="0" animBg="1"/>
      <p:bldP spid="40" grpId="0"/>
      <p:bldP spid="105" grpId="0" animBg="1"/>
      <p:bldP spid="61" grpId="0"/>
      <p:bldP spid="109" grpId="0"/>
      <p:bldP spid="110" grpId="0"/>
      <p:bldP spid="37" grpId="0" animBg="1"/>
      <p:bldP spid="42" grpId="0" animBg="1"/>
      <p:bldP spid="42" grpId="1" animBg="1"/>
      <p:bldP spid="55" grpId="0" animBg="1"/>
      <p:bldP spid="5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Red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Black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6C31"/>
                </a:solidFill>
              </a:rPr>
              <a:t>tree </a:t>
            </a:r>
            <a:br>
              <a:rPr lang="en-US" sz="3200" b="1" dirty="0">
                <a:solidFill>
                  <a:srgbClr val="006C31"/>
                </a:solidFill>
              </a:rPr>
            </a:br>
            <a:r>
              <a:rPr lang="en-US" sz="2400" dirty="0"/>
              <a:t>(</a:t>
            </a:r>
            <a:r>
              <a:rPr lang="en-US" sz="2400" b="1" dirty="0">
                <a:solidFill>
                  <a:srgbClr val="7030A0"/>
                </a:solidFill>
              </a:rPr>
              <a:t>Height Balanced BST</a:t>
            </a:r>
            <a:r>
              <a:rPr lang="en-US" sz="2400" dirty="0"/>
              <a:t>)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Operations you already know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Search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70C0"/>
                </a:solidFill>
              </a:rPr>
              <a:t>T</a:t>
            </a:r>
            <a:r>
              <a:rPr lang="en-US" sz="1800" dirty="0" err="1"/>
              <a:t>,</a:t>
            </a:r>
            <a:r>
              <a:rPr lang="en-US" sz="1800" b="1" dirty="0" err="1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Insert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70C0"/>
                </a:solidFill>
              </a:rPr>
              <a:t>T</a:t>
            </a:r>
            <a:r>
              <a:rPr lang="en-US" sz="1800" dirty="0" err="1"/>
              <a:t>,</a:t>
            </a:r>
            <a:r>
              <a:rPr lang="en-US" sz="1800" b="1" dirty="0" err="1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Delete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70C0"/>
                </a:solidFill>
              </a:rPr>
              <a:t>T</a:t>
            </a:r>
            <a:r>
              <a:rPr lang="en-US" sz="1800" dirty="0" err="1"/>
              <a:t>,</a:t>
            </a:r>
            <a:r>
              <a:rPr lang="en-US" sz="1800" b="1" dirty="0" err="1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Min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Max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Predecessor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70C0"/>
                </a:solidFill>
              </a:rPr>
              <a:t>T</a:t>
            </a:r>
            <a:r>
              <a:rPr lang="en-US" sz="1800" dirty="0" err="1"/>
              <a:t>,</a:t>
            </a:r>
            <a:r>
              <a:rPr lang="en-US" sz="1800" b="1" dirty="0" err="1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Successor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70C0"/>
                </a:solidFill>
              </a:rPr>
              <a:t>T</a:t>
            </a:r>
            <a:r>
              <a:rPr lang="en-US" sz="1800" dirty="0" err="1"/>
              <a:t>,</a:t>
            </a:r>
            <a:r>
              <a:rPr lang="en-US" sz="1800" b="1" dirty="0" err="1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 marL="0" indent="0" algn="ctr">
              <a:buNone/>
            </a:pPr>
            <a:r>
              <a:rPr lang="en-US" sz="1800" b="1" dirty="0">
                <a:solidFill>
                  <a:srgbClr val="C00000"/>
                </a:solidFill>
              </a:rPr>
              <a:t>A  NOTATION</a:t>
            </a:r>
            <a:endParaRPr lang="en-US" sz="2000" b="1" dirty="0"/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T </a:t>
            </a:r>
            <a:r>
              <a:rPr lang="en-US" sz="1800" b="1" dirty="0"/>
              <a:t>&lt;</a:t>
            </a:r>
            <a:r>
              <a:rPr lang="en-US" sz="1800" b="1" dirty="0">
                <a:solidFill>
                  <a:srgbClr val="0070C0"/>
                </a:solidFill>
              </a:rPr>
              <a:t> T’ 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600" dirty="0"/>
              <a:t>every element of </a:t>
            </a:r>
            <a:r>
              <a:rPr lang="en-US" sz="1600" b="1" dirty="0">
                <a:solidFill>
                  <a:srgbClr val="0070C0"/>
                </a:solidFill>
              </a:rPr>
              <a:t>T</a:t>
            </a:r>
            <a:r>
              <a:rPr lang="en-US" sz="1600" dirty="0"/>
              <a:t> is </a:t>
            </a:r>
            <a:r>
              <a:rPr lang="en-US" sz="1600" u="sng" dirty="0"/>
              <a:t>smaller</a:t>
            </a:r>
            <a:r>
              <a:rPr lang="en-US" sz="1600" dirty="0"/>
              <a:t> than every element of </a:t>
            </a:r>
            <a:r>
              <a:rPr lang="en-US" sz="1600" b="1" dirty="0">
                <a:solidFill>
                  <a:srgbClr val="0070C0"/>
                </a:solidFill>
              </a:rPr>
              <a:t>T’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New operations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498975" cy="395128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</a:rPr>
              <a:t>8.    </a:t>
            </a:r>
            <a:r>
              <a:rPr lang="en-US" sz="1800" b="1" dirty="0" err="1">
                <a:solidFill>
                  <a:srgbClr val="002060"/>
                </a:solidFill>
              </a:rPr>
              <a:t>SpecialUnion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1800" b="1" dirty="0"/>
              <a:t>,</a:t>
            </a:r>
            <a:r>
              <a:rPr lang="en-US" sz="1800" b="1" dirty="0">
                <a:solidFill>
                  <a:srgbClr val="0070C0"/>
                </a:solidFill>
              </a:rPr>
              <a:t> T’</a:t>
            </a:r>
            <a:r>
              <a:rPr lang="en-US" sz="1800" dirty="0"/>
              <a:t>): </a:t>
            </a:r>
          </a:p>
          <a:p>
            <a:pPr marL="0" indent="0">
              <a:buNone/>
            </a:pPr>
            <a:r>
              <a:rPr lang="en-US" sz="1800" dirty="0"/>
              <a:t>Given 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rgbClr val="0070C0"/>
                </a:solidFill>
              </a:rPr>
              <a:t>T’</a:t>
            </a:r>
            <a:r>
              <a:rPr lang="en-US" sz="1800" dirty="0"/>
              <a:t> such that </a:t>
            </a:r>
            <a:r>
              <a:rPr lang="en-US" sz="1800" b="1" dirty="0">
                <a:solidFill>
                  <a:srgbClr val="0070C0"/>
                </a:solidFill>
              </a:rPr>
              <a:t>T </a:t>
            </a:r>
            <a:r>
              <a:rPr lang="en-US" sz="1800" b="1" dirty="0"/>
              <a:t>&lt;</a:t>
            </a:r>
            <a:r>
              <a:rPr lang="en-US" sz="1800" b="1" dirty="0">
                <a:solidFill>
                  <a:srgbClr val="0070C0"/>
                </a:solidFill>
              </a:rPr>
              <a:t> T’</a:t>
            </a:r>
            <a:r>
              <a:rPr lang="en-US" sz="1800" dirty="0"/>
              <a:t>, </a:t>
            </a:r>
          </a:p>
          <a:p>
            <a:pPr marL="0" indent="0">
              <a:buNone/>
            </a:pPr>
            <a:r>
              <a:rPr lang="en-US" sz="1800" dirty="0"/>
              <a:t>compute </a:t>
            </a:r>
            <a:r>
              <a:rPr lang="en-US" sz="1800" b="1" dirty="0">
                <a:solidFill>
                  <a:srgbClr val="0070C0"/>
                </a:solidFill>
              </a:rPr>
              <a:t>T*</a:t>
            </a:r>
            <a:r>
              <a:rPr lang="en-US" sz="1800" dirty="0"/>
              <a:t>=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2000" b="1" dirty="0"/>
              <a:t>U</a:t>
            </a:r>
            <a:r>
              <a:rPr lang="en-US" sz="1800" b="1" dirty="0">
                <a:solidFill>
                  <a:srgbClr val="0070C0"/>
                </a:solidFill>
              </a:rPr>
              <a:t>T’</a:t>
            </a:r>
            <a:r>
              <a:rPr lang="en-US" sz="1800" dirty="0"/>
              <a:t>.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NOTE: 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T </a:t>
            </a:r>
            <a:r>
              <a:rPr lang="en-US" sz="1800" dirty="0"/>
              <a:t>and </a:t>
            </a:r>
            <a:r>
              <a:rPr lang="en-US" sz="1800" b="1" dirty="0">
                <a:solidFill>
                  <a:srgbClr val="0070C0"/>
                </a:solidFill>
              </a:rPr>
              <a:t>T’ </a:t>
            </a:r>
            <a:r>
              <a:rPr lang="en-US" sz="1800" dirty="0"/>
              <a:t>don’t exist after the union.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9.   Split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T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/>
              <a:t>x</a:t>
            </a:r>
            <a:r>
              <a:rPr lang="en-US" sz="2000" dirty="0"/>
              <a:t>): </a:t>
            </a:r>
          </a:p>
          <a:p>
            <a:pPr marL="0" indent="0">
              <a:buNone/>
            </a:pPr>
            <a:r>
              <a:rPr lang="en-US" sz="1800" dirty="0"/>
              <a:t>Split 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1800" dirty="0"/>
              <a:t> into  </a:t>
            </a:r>
            <a:r>
              <a:rPr lang="en-US" sz="1800" b="1" dirty="0">
                <a:solidFill>
                  <a:srgbClr val="0070C0"/>
                </a:solidFill>
              </a:rPr>
              <a:t>T’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rgbClr val="0070C0"/>
                </a:solidFill>
              </a:rPr>
              <a:t>T’’</a:t>
            </a:r>
            <a:r>
              <a:rPr lang="en-US" sz="1800" dirty="0"/>
              <a:t> such that </a:t>
            </a:r>
            <a:r>
              <a:rPr lang="en-US" sz="1800" b="1" dirty="0">
                <a:solidFill>
                  <a:srgbClr val="0070C0"/>
                </a:solidFill>
              </a:rPr>
              <a:t>T’ </a:t>
            </a:r>
            <a:r>
              <a:rPr lang="en-US" sz="1800" dirty="0"/>
              <a:t>&lt; </a:t>
            </a:r>
            <a:r>
              <a:rPr lang="en-US" sz="1800" b="1" dirty="0"/>
              <a:t>x</a:t>
            </a:r>
            <a:r>
              <a:rPr lang="en-US" sz="1800" dirty="0"/>
              <a:t> &lt; </a:t>
            </a:r>
            <a:r>
              <a:rPr lang="en-US" sz="1800" b="1" dirty="0">
                <a:solidFill>
                  <a:srgbClr val="0070C0"/>
                </a:solidFill>
              </a:rPr>
              <a:t>T’’</a:t>
            </a:r>
            <a:r>
              <a:rPr lang="en-US" sz="1800" dirty="0"/>
              <a:t>.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0" name="Down Ribbon 9"/>
          <p:cNvSpPr/>
          <p:nvPr/>
        </p:nvSpPr>
        <p:spPr>
          <a:xfrm>
            <a:off x="2590800" y="6096000"/>
            <a:ext cx="41148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Every operation in </a:t>
            </a:r>
            <a:r>
              <a:rPr lang="en-US" sz="1600" b="1" dirty="0">
                <a:solidFill>
                  <a:srgbClr val="C00000"/>
                </a:solidFill>
              </a:rPr>
              <a:t>O</a:t>
            </a:r>
            <a:r>
              <a:rPr lang="en-US" sz="1600" dirty="0">
                <a:solidFill>
                  <a:schemeClr val="tx1"/>
                </a:solidFill>
              </a:rPr>
              <a:t>(log </a:t>
            </a:r>
            <a:r>
              <a:rPr lang="en-US" sz="1600" b="1" dirty="0">
                <a:solidFill>
                  <a:srgbClr val="0070C0"/>
                </a:solidFill>
              </a:rPr>
              <a:t>n</a:t>
            </a:r>
            <a:r>
              <a:rPr lang="en-US" sz="1600" dirty="0">
                <a:solidFill>
                  <a:schemeClr val="tx1"/>
                </a:solidFill>
              </a:rPr>
              <a:t>) time.</a:t>
            </a:r>
          </a:p>
        </p:txBody>
      </p:sp>
    </p:spTree>
    <p:extLst>
      <p:ext uri="{BB962C8B-B14F-4D97-AF65-F5344CB8AC3E}">
        <p14:creationId xmlns:p14="http://schemas.microsoft.com/office/powerpoint/2010/main" val="367893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  <p:bldP spid="8" grpId="0" build="p"/>
      <p:bldP spid="9" grpId="0" build="p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405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two vertices are said to be </a:t>
            </a:r>
            <a:r>
              <a:rPr lang="en-US" sz="2000" b="1" i="1" dirty="0">
                <a:solidFill>
                  <a:srgbClr val="7030A0"/>
                </a:solidFill>
              </a:rPr>
              <a:t>connected</a:t>
            </a: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Connected component:  </a:t>
            </a:r>
          </a:p>
          <a:p>
            <a:pPr marL="0" indent="0">
              <a:buNone/>
            </a:pPr>
            <a:r>
              <a:rPr lang="en-US" sz="2000" dirty="0"/>
              <a:t>                            A </a:t>
            </a:r>
            <a:r>
              <a:rPr lang="en-US" sz="2000" b="1" dirty="0"/>
              <a:t>maximal</a:t>
            </a:r>
            <a:r>
              <a:rPr lang="en-US" sz="2000" dirty="0"/>
              <a:t>  subset of connected vertices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95400" y="1066800"/>
            <a:ext cx="6148039" cy="3694771"/>
            <a:chOff x="1295400" y="2057400"/>
            <a:chExt cx="6148039" cy="3694771"/>
          </a:xfrm>
        </p:grpSpPr>
        <p:grpSp>
          <p:nvGrpSpPr>
            <p:cNvPr id="39" name="Group 38"/>
            <p:cNvGrpSpPr/>
            <p:nvPr/>
          </p:nvGrpSpPr>
          <p:grpSpPr>
            <a:xfrm>
              <a:off x="1295400" y="2057400"/>
              <a:ext cx="6148039" cy="3694771"/>
              <a:chOff x="1295400" y="2057400"/>
              <a:chExt cx="6148039" cy="3694771"/>
            </a:xfrm>
            <a:solidFill>
              <a:srgbClr val="FFC000"/>
            </a:solidFill>
          </p:grpSpPr>
          <p:sp>
            <p:nvSpPr>
              <p:cNvPr id="4" name="Oval 3"/>
              <p:cNvSpPr/>
              <p:nvPr/>
            </p:nvSpPr>
            <p:spPr>
              <a:xfrm>
                <a:off x="1371600" y="2743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975624" y="2520176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546302" y="3509846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247900" y="3115837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600200" y="43053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933700" y="3258944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419600" y="2057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585117" y="26289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443868" y="4948354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419600" y="2743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800600" y="3372315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419600" y="4065549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562600" y="2912327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676900" y="3962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204224" y="50673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533900" y="5486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257800" y="5039422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672468" y="4208657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247900" y="4198435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214839" y="52959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214839" y="45339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172200" y="34290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805354" y="3581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819400" y="39243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400800" y="4834054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676900" y="2057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020622" y="3477322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781800" y="2520176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898388" y="22860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99924" y="5468744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295400" y="5486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946709" y="5523571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1490522" y="2133600"/>
              <a:ext cx="5838617" cy="3494073"/>
              <a:chOff x="1490522" y="2143798"/>
              <a:chExt cx="5838617" cy="3494073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flipV="1">
                <a:off x="1600200" y="2677675"/>
                <a:ext cx="408902" cy="1422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5" idx="6"/>
                <a:endCxn id="32" idx="2"/>
              </p:cNvCxnSpPr>
              <p:nvPr/>
            </p:nvCxnSpPr>
            <p:spPr>
              <a:xfrm flipV="1">
                <a:off x="2204224" y="2400300"/>
                <a:ext cx="694164" cy="23417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32" idx="5"/>
              </p:cNvCxnSpPr>
              <p:nvPr/>
            </p:nvCxnSpPr>
            <p:spPr>
              <a:xfrm>
                <a:off x="3093510" y="2481122"/>
                <a:ext cx="526038" cy="28900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5" idx="5"/>
                <a:endCxn id="9" idx="1"/>
              </p:cNvCxnSpPr>
              <p:nvPr/>
            </p:nvCxnSpPr>
            <p:spPr>
              <a:xfrm>
                <a:off x="2170746" y="2715298"/>
                <a:ext cx="796432" cy="5771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32" idx="4"/>
              </p:cNvCxnSpPr>
              <p:nvPr/>
            </p:nvCxnSpPr>
            <p:spPr>
              <a:xfrm flipH="1">
                <a:off x="2457498" y="2514600"/>
                <a:ext cx="555190" cy="6535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15" idx="6"/>
                <a:endCxn id="17" idx="2"/>
              </p:cNvCxnSpPr>
              <p:nvPr/>
            </p:nvCxnSpPr>
            <p:spPr>
              <a:xfrm flipV="1">
                <a:off x="4648200" y="4076700"/>
                <a:ext cx="1028700" cy="1031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13" idx="6"/>
                <a:endCxn id="16" idx="2"/>
              </p:cNvCxnSpPr>
              <p:nvPr/>
            </p:nvCxnSpPr>
            <p:spPr>
              <a:xfrm>
                <a:off x="4648200" y="2857500"/>
                <a:ext cx="914400" cy="1691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10" idx="6"/>
              </p:cNvCxnSpPr>
              <p:nvPr/>
            </p:nvCxnSpPr>
            <p:spPr>
              <a:xfrm flipV="1">
                <a:off x="4648200" y="2143798"/>
                <a:ext cx="1042651" cy="279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10" idx="4"/>
                <a:endCxn id="13" idx="0"/>
              </p:cNvCxnSpPr>
              <p:nvPr/>
            </p:nvCxnSpPr>
            <p:spPr>
              <a:xfrm>
                <a:off x="4533900" y="2286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26" idx="0"/>
                <a:endCxn id="11" idx="4"/>
              </p:cNvCxnSpPr>
              <p:nvPr/>
            </p:nvCxnSpPr>
            <p:spPr>
              <a:xfrm flipH="1" flipV="1">
                <a:off x="3699417" y="2857500"/>
                <a:ext cx="220237" cy="7239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26" idx="2"/>
                <a:endCxn id="9" idx="5"/>
              </p:cNvCxnSpPr>
              <p:nvPr/>
            </p:nvCxnSpPr>
            <p:spPr>
              <a:xfrm flipH="1" flipV="1">
                <a:off x="3128822" y="3454066"/>
                <a:ext cx="676532" cy="2416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27" idx="5"/>
                <a:endCxn id="21" idx="1"/>
              </p:cNvCxnSpPr>
              <p:nvPr/>
            </p:nvCxnSpPr>
            <p:spPr>
              <a:xfrm>
                <a:off x="3014522" y="4119422"/>
                <a:ext cx="691424" cy="1227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18" idx="7"/>
              </p:cNvCxnSpPr>
              <p:nvPr/>
            </p:nvCxnSpPr>
            <p:spPr>
              <a:xfrm flipV="1">
                <a:off x="2399346" y="4354075"/>
                <a:ext cx="1286156" cy="74670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endCxn id="31" idx="3"/>
              </p:cNvCxnSpPr>
              <p:nvPr/>
            </p:nvCxnSpPr>
            <p:spPr>
              <a:xfrm flipV="1">
                <a:off x="5780037" y="2715298"/>
                <a:ext cx="1035241" cy="2681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12" idx="7"/>
                <a:endCxn id="21" idx="4"/>
              </p:cNvCxnSpPr>
              <p:nvPr/>
            </p:nvCxnSpPr>
            <p:spPr>
              <a:xfrm flipV="1">
                <a:off x="3638990" y="4437257"/>
                <a:ext cx="147778" cy="5445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20" idx="1"/>
                <a:endCxn id="15" idx="4"/>
              </p:cNvCxnSpPr>
              <p:nvPr/>
            </p:nvCxnSpPr>
            <p:spPr>
              <a:xfrm flipH="1" flipV="1">
                <a:off x="4533900" y="4294149"/>
                <a:ext cx="757378" cy="7787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13" idx="4"/>
                <a:endCxn id="15" idx="0"/>
              </p:cNvCxnSpPr>
              <p:nvPr/>
            </p:nvCxnSpPr>
            <p:spPr>
              <a:xfrm>
                <a:off x="4533900" y="2971800"/>
                <a:ext cx="0" cy="10937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stCxn id="16" idx="4"/>
                <a:endCxn id="17" idx="0"/>
              </p:cNvCxnSpPr>
              <p:nvPr/>
            </p:nvCxnSpPr>
            <p:spPr>
              <a:xfrm>
                <a:off x="5676900" y="3140927"/>
                <a:ext cx="114300" cy="82147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29" idx="6"/>
                <a:endCxn id="31" idx="1"/>
              </p:cNvCxnSpPr>
              <p:nvPr/>
            </p:nvCxnSpPr>
            <p:spPr>
              <a:xfrm>
                <a:off x="5905500" y="2171700"/>
                <a:ext cx="909778" cy="3819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30" idx="0"/>
                <a:endCxn id="31" idx="5"/>
              </p:cNvCxnSpPr>
              <p:nvPr/>
            </p:nvCxnSpPr>
            <p:spPr>
              <a:xfrm flipH="1" flipV="1">
                <a:off x="6976922" y="2715298"/>
                <a:ext cx="158000" cy="7620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17" idx="6"/>
                <a:endCxn id="30" idx="3"/>
              </p:cNvCxnSpPr>
              <p:nvPr/>
            </p:nvCxnSpPr>
            <p:spPr>
              <a:xfrm flipV="1">
                <a:off x="5905500" y="3672444"/>
                <a:ext cx="1148600" cy="4042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28" idx="7"/>
                <a:endCxn id="24" idx="3"/>
              </p:cNvCxnSpPr>
              <p:nvPr/>
            </p:nvCxnSpPr>
            <p:spPr>
              <a:xfrm flipV="1">
                <a:off x="6595922" y="4729022"/>
                <a:ext cx="652395" cy="13851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>
                <a:stCxn id="13" idx="5"/>
                <a:endCxn id="14" idx="0"/>
              </p:cNvCxnSpPr>
              <p:nvPr/>
            </p:nvCxnSpPr>
            <p:spPr>
              <a:xfrm>
                <a:off x="4614722" y="2938322"/>
                <a:ext cx="300178" cy="43399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27" idx="3"/>
                <a:endCxn id="22" idx="6"/>
              </p:cNvCxnSpPr>
              <p:nvPr/>
            </p:nvCxnSpPr>
            <p:spPr>
              <a:xfrm flipH="1">
                <a:off x="2476500" y="4129620"/>
                <a:ext cx="376378" cy="193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>
                <a:stCxn id="33" idx="6"/>
                <a:endCxn id="23" idx="2"/>
              </p:cNvCxnSpPr>
              <p:nvPr/>
            </p:nvCxnSpPr>
            <p:spPr>
              <a:xfrm flipV="1">
                <a:off x="6128524" y="5410200"/>
                <a:ext cx="1086315" cy="17284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12" idx="3"/>
                <a:endCxn id="18" idx="6"/>
              </p:cNvCxnSpPr>
              <p:nvPr/>
            </p:nvCxnSpPr>
            <p:spPr>
              <a:xfrm flipH="1">
                <a:off x="2432824" y="5153674"/>
                <a:ext cx="1044522" cy="381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endCxn id="24" idx="0"/>
              </p:cNvCxnSpPr>
              <p:nvPr/>
            </p:nvCxnSpPr>
            <p:spPr>
              <a:xfrm>
                <a:off x="7101444" y="3709639"/>
                <a:ext cx="227695" cy="824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>
                <a:stCxn id="16" idx="2"/>
                <a:endCxn id="20" idx="0"/>
              </p:cNvCxnSpPr>
              <p:nvPr/>
            </p:nvCxnSpPr>
            <p:spPr>
              <a:xfrm flipH="1">
                <a:off x="5372100" y="3026627"/>
                <a:ext cx="190500" cy="20127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17" idx="4"/>
                <a:endCxn id="28" idx="0"/>
              </p:cNvCxnSpPr>
              <p:nvPr/>
            </p:nvCxnSpPr>
            <p:spPr>
              <a:xfrm>
                <a:off x="5791200" y="4191000"/>
                <a:ext cx="723900" cy="6430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>
                <a:stCxn id="25" idx="6"/>
                <a:endCxn id="30" idx="1"/>
              </p:cNvCxnSpPr>
              <p:nvPr/>
            </p:nvCxnSpPr>
            <p:spPr>
              <a:xfrm flipV="1">
                <a:off x="6400800" y="3510800"/>
                <a:ext cx="653300" cy="325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34" idx="7"/>
                <a:endCxn id="8" idx="4"/>
              </p:cNvCxnSpPr>
              <p:nvPr/>
            </p:nvCxnSpPr>
            <p:spPr>
              <a:xfrm flipV="1">
                <a:off x="1490522" y="4533900"/>
                <a:ext cx="223978" cy="98597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>
                <a:stCxn id="22" idx="4"/>
                <a:endCxn id="18" idx="0"/>
              </p:cNvCxnSpPr>
              <p:nvPr/>
            </p:nvCxnSpPr>
            <p:spPr>
              <a:xfrm flipH="1">
                <a:off x="2318524" y="4427035"/>
                <a:ext cx="43676" cy="6402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stCxn id="16" idx="2"/>
                <a:endCxn id="14" idx="6"/>
              </p:cNvCxnSpPr>
              <p:nvPr/>
            </p:nvCxnSpPr>
            <p:spPr>
              <a:xfrm flipH="1">
                <a:off x="5029200" y="3026627"/>
                <a:ext cx="533400" cy="4599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>
                <a:stCxn id="15" idx="7"/>
                <a:endCxn id="14" idx="3"/>
              </p:cNvCxnSpPr>
              <p:nvPr/>
            </p:nvCxnSpPr>
            <p:spPr>
              <a:xfrm flipV="1">
                <a:off x="4614722" y="3567437"/>
                <a:ext cx="219356" cy="53159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>
                <a:stCxn id="25" idx="7"/>
                <a:endCxn id="31" idx="4"/>
              </p:cNvCxnSpPr>
              <p:nvPr/>
            </p:nvCxnSpPr>
            <p:spPr>
              <a:xfrm flipV="1">
                <a:off x="6367322" y="2748776"/>
                <a:ext cx="528778" cy="7137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>
                <a:stCxn id="35" idx="1"/>
                <a:endCxn id="18" idx="5"/>
              </p:cNvCxnSpPr>
              <p:nvPr/>
            </p:nvCxnSpPr>
            <p:spPr>
              <a:xfrm flipH="1" flipV="1">
                <a:off x="2399346" y="5262422"/>
                <a:ext cx="580841" cy="2946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>
                <a:stCxn id="26" idx="2"/>
                <a:endCxn id="6" idx="5"/>
              </p:cNvCxnSpPr>
              <p:nvPr/>
            </p:nvCxnSpPr>
            <p:spPr>
              <a:xfrm flipH="1">
                <a:off x="1741424" y="3705898"/>
                <a:ext cx="2063930" cy="92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>
                <a:stCxn id="34" idx="6"/>
                <a:endCxn id="35" idx="2"/>
              </p:cNvCxnSpPr>
              <p:nvPr/>
            </p:nvCxnSpPr>
            <p:spPr>
              <a:xfrm>
                <a:off x="1524000" y="5600700"/>
                <a:ext cx="1422709" cy="371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>
                <a:stCxn id="22" idx="2"/>
                <a:endCxn id="8" idx="6"/>
              </p:cNvCxnSpPr>
              <p:nvPr/>
            </p:nvCxnSpPr>
            <p:spPr>
              <a:xfrm flipH="1">
                <a:off x="1828800" y="4312735"/>
                <a:ext cx="419100" cy="1068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>
                <a:stCxn id="34" idx="7"/>
                <a:endCxn id="18" idx="3"/>
              </p:cNvCxnSpPr>
              <p:nvPr/>
            </p:nvCxnSpPr>
            <p:spPr>
              <a:xfrm flipV="1">
                <a:off x="1490522" y="5262422"/>
                <a:ext cx="747180" cy="2574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>
                <a:stCxn id="35" idx="6"/>
                <a:endCxn id="19" idx="2"/>
              </p:cNvCxnSpPr>
              <p:nvPr/>
            </p:nvCxnSpPr>
            <p:spPr>
              <a:xfrm flipV="1">
                <a:off x="3175309" y="5600700"/>
                <a:ext cx="1358591" cy="371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>
                <a:stCxn id="15" idx="4"/>
                <a:endCxn id="28" idx="2"/>
              </p:cNvCxnSpPr>
              <p:nvPr/>
            </p:nvCxnSpPr>
            <p:spPr>
              <a:xfrm>
                <a:off x="4533900" y="4294149"/>
                <a:ext cx="1866900" cy="65420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>
                <a:stCxn id="29" idx="4"/>
                <a:endCxn id="16" idx="0"/>
              </p:cNvCxnSpPr>
              <p:nvPr/>
            </p:nvCxnSpPr>
            <p:spPr>
              <a:xfrm flipH="1">
                <a:off x="5676900" y="2286000"/>
                <a:ext cx="114300" cy="6263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2" name="Straight Connector 191"/>
            <p:cNvCxnSpPr>
              <a:stCxn id="33" idx="2"/>
              <a:endCxn id="19" idx="6"/>
            </p:cNvCxnSpPr>
            <p:nvPr/>
          </p:nvCxnSpPr>
          <p:spPr>
            <a:xfrm flipH="1">
              <a:off x="4762500" y="5583044"/>
              <a:ext cx="1137424" cy="176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2" idx="6"/>
              <a:endCxn id="19" idx="1"/>
            </p:cNvCxnSpPr>
            <p:nvPr/>
          </p:nvCxnSpPr>
          <p:spPr>
            <a:xfrm>
              <a:off x="3672468" y="5062654"/>
              <a:ext cx="894910" cy="4572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6" idx="7"/>
              <a:endCxn id="7" idx="3"/>
            </p:cNvCxnSpPr>
            <p:nvPr/>
          </p:nvCxnSpPr>
          <p:spPr>
            <a:xfrm flipV="1">
              <a:off x="1741424" y="3310959"/>
              <a:ext cx="539954" cy="23236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Straight Connector 135"/>
          <p:cNvCxnSpPr>
            <a:stCxn id="4" idx="5"/>
            <a:endCxn id="7" idx="1"/>
          </p:cNvCxnSpPr>
          <p:nvPr/>
        </p:nvCxnSpPr>
        <p:spPr>
          <a:xfrm>
            <a:off x="1566722" y="1947722"/>
            <a:ext cx="714656" cy="2109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4" idx="5"/>
            <a:endCxn id="6" idx="0"/>
          </p:cNvCxnSpPr>
          <p:nvPr/>
        </p:nvCxnSpPr>
        <p:spPr>
          <a:xfrm>
            <a:off x="1566722" y="1947722"/>
            <a:ext cx="93880" cy="571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9" idx="2"/>
            <a:endCxn id="7" idx="5"/>
          </p:cNvCxnSpPr>
          <p:nvPr/>
        </p:nvCxnSpPr>
        <p:spPr>
          <a:xfrm flipH="1" flipV="1">
            <a:off x="2443022" y="2320359"/>
            <a:ext cx="490678" cy="622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22" idx="6"/>
            <a:endCxn id="12" idx="1"/>
          </p:cNvCxnSpPr>
          <p:nvPr/>
        </p:nvCxnSpPr>
        <p:spPr>
          <a:xfrm>
            <a:off x="2476500" y="3322135"/>
            <a:ext cx="1000846" cy="6690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8" idx="5"/>
            <a:endCxn id="18" idx="1"/>
          </p:cNvCxnSpPr>
          <p:nvPr/>
        </p:nvCxnSpPr>
        <p:spPr>
          <a:xfrm>
            <a:off x="1795322" y="3509822"/>
            <a:ext cx="442380" cy="600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22" idx="3"/>
            <a:endCxn id="34" idx="7"/>
          </p:cNvCxnSpPr>
          <p:nvPr/>
        </p:nvCxnSpPr>
        <p:spPr>
          <a:xfrm flipH="1">
            <a:off x="1490522" y="3402957"/>
            <a:ext cx="790856" cy="11263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24" idx="2"/>
          </p:cNvCxnSpPr>
          <p:nvPr/>
        </p:nvCxnSpPr>
        <p:spPr>
          <a:xfrm flipH="1" flipV="1">
            <a:off x="5898042" y="3140033"/>
            <a:ext cx="1316797" cy="5175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stCxn id="12" idx="4"/>
            <a:endCxn id="35" idx="7"/>
          </p:cNvCxnSpPr>
          <p:nvPr/>
        </p:nvCxnSpPr>
        <p:spPr>
          <a:xfrm flipH="1">
            <a:off x="3141831" y="4186354"/>
            <a:ext cx="416337" cy="3800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>
            <a:stCxn id="10" idx="5"/>
            <a:endCxn id="16" idx="1"/>
          </p:cNvCxnSpPr>
          <p:nvPr/>
        </p:nvCxnSpPr>
        <p:spPr>
          <a:xfrm>
            <a:off x="4614722" y="1261922"/>
            <a:ext cx="981356" cy="6932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stCxn id="29" idx="3"/>
            <a:endCxn id="13" idx="7"/>
          </p:cNvCxnSpPr>
          <p:nvPr/>
        </p:nvCxnSpPr>
        <p:spPr>
          <a:xfrm flipH="1">
            <a:off x="4614722" y="1261922"/>
            <a:ext cx="1095656" cy="52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11" idx="3"/>
            <a:endCxn id="9" idx="7"/>
          </p:cNvCxnSpPr>
          <p:nvPr/>
        </p:nvCxnSpPr>
        <p:spPr>
          <a:xfrm flipH="1">
            <a:off x="3128822" y="1833422"/>
            <a:ext cx="489773" cy="468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9" idx="0"/>
            <a:endCxn id="32" idx="4"/>
          </p:cNvCxnSpPr>
          <p:nvPr/>
        </p:nvCxnSpPr>
        <p:spPr>
          <a:xfrm flipH="1" flipV="1">
            <a:off x="3012688" y="1524000"/>
            <a:ext cx="35312" cy="7443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>
            <a:stCxn id="32" idx="5"/>
            <a:endCxn id="26" idx="1"/>
          </p:cNvCxnSpPr>
          <p:nvPr/>
        </p:nvCxnSpPr>
        <p:spPr>
          <a:xfrm>
            <a:off x="3093510" y="1490522"/>
            <a:ext cx="745322" cy="1133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16" idx="6"/>
            <a:endCxn id="25" idx="1"/>
          </p:cNvCxnSpPr>
          <p:nvPr/>
        </p:nvCxnSpPr>
        <p:spPr>
          <a:xfrm>
            <a:off x="5791200" y="2036027"/>
            <a:ext cx="414478" cy="4358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>
            <a:stCxn id="27" idx="4"/>
            <a:endCxn id="12" idx="0"/>
          </p:cNvCxnSpPr>
          <p:nvPr/>
        </p:nvCxnSpPr>
        <p:spPr>
          <a:xfrm>
            <a:off x="2933700" y="3162300"/>
            <a:ext cx="624468" cy="7954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2318524" y="5867400"/>
            <a:ext cx="1031475" cy="3048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19600" y="5086290"/>
            <a:ext cx="3479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there is a </a:t>
            </a:r>
            <a:r>
              <a:rPr lang="en-US" sz="2000" b="1" dirty="0"/>
              <a:t>path</a:t>
            </a:r>
            <a:r>
              <a:rPr lang="en-US" sz="2000" dirty="0"/>
              <a:t> between them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1137877" y="1295400"/>
            <a:ext cx="3120078" cy="160482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>
            <a:off x="5371624" y="1399503"/>
            <a:ext cx="2071816" cy="141989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306529" y="3202259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529" y="3202259"/>
                <a:ext cx="36798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5867400" y="46598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659868"/>
                <a:ext cx="37542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4269989" y="3276600"/>
                <a:ext cx="356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𝒛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989" y="3276600"/>
                <a:ext cx="35618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203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CE2E691-6956-534B-A49D-BA198D079D41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752600" y="3505200"/>
            <a:ext cx="485102" cy="6049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516FB4A-A4A0-9A4E-B7C3-393D1DFF2E96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2356625" y="4257003"/>
            <a:ext cx="623562" cy="30944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897707C-14EB-A44D-8EB8-965F93AF3FAE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3132587" y="4610100"/>
            <a:ext cx="1401313" cy="2235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C8A2525-0D1B-C148-8A12-A66BD18A475F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4719778" y="4592444"/>
            <a:ext cx="1180146" cy="1303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loud Callout 7">
            <a:extLst>
              <a:ext uri="{FF2B5EF4-FFF2-40B4-BE49-F238E27FC236}">
                <a16:creationId xmlns:a16="http://schemas.microsoft.com/office/drawing/2014/main" id="{54ADB9AC-DD6A-1AD5-90D4-8F9B3342917B}"/>
              </a:ext>
            </a:extLst>
          </p:cNvPr>
          <p:cNvSpPr/>
          <p:nvPr/>
        </p:nvSpPr>
        <p:spPr>
          <a:xfrm>
            <a:off x="-14428" y="-11907"/>
            <a:ext cx="3619500" cy="907250"/>
          </a:xfrm>
          <a:prstGeom prst="cloudCallout">
            <a:avLst>
              <a:gd name="adj1" fmla="val -27210"/>
              <a:gd name="adj2" fmla="val 7130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this a connected component 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FD013E-D32F-5D17-33DF-36EBC41B5E0F}"/>
              </a:ext>
            </a:extLst>
          </p:cNvPr>
          <p:cNvSpPr txBox="1"/>
          <p:nvPr/>
        </p:nvSpPr>
        <p:spPr>
          <a:xfrm>
            <a:off x="1626" y="1149255"/>
            <a:ext cx="48551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55" name="Cloud Callout 7">
            <a:extLst>
              <a:ext uri="{FF2B5EF4-FFF2-40B4-BE49-F238E27FC236}">
                <a16:creationId xmlns:a16="http://schemas.microsoft.com/office/drawing/2014/main" id="{3E834916-15D2-9965-77FC-3FB2968F68AE}"/>
              </a:ext>
            </a:extLst>
          </p:cNvPr>
          <p:cNvSpPr/>
          <p:nvPr/>
        </p:nvSpPr>
        <p:spPr>
          <a:xfrm>
            <a:off x="5524500" y="140493"/>
            <a:ext cx="3619500" cy="907250"/>
          </a:xfrm>
          <a:prstGeom prst="cloudCallout">
            <a:avLst>
              <a:gd name="adj1" fmla="val -27210"/>
              <a:gd name="adj2" fmla="val 7130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this a connected component ?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539B21-899C-8F5E-C289-A03ED870A1B1}"/>
              </a:ext>
            </a:extLst>
          </p:cNvPr>
          <p:cNvSpPr txBox="1"/>
          <p:nvPr/>
        </p:nvSpPr>
        <p:spPr>
          <a:xfrm>
            <a:off x="8658482" y="1301655"/>
            <a:ext cx="45557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62" name="Cloud Callout 7">
            <a:extLst>
              <a:ext uri="{FF2B5EF4-FFF2-40B4-BE49-F238E27FC236}">
                <a16:creationId xmlns:a16="http://schemas.microsoft.com/office/drawing/2014/main" id="{05AF9920-CA33-1D2F-5802-1F0EDD41EB28}"/>
              </a:ext>
            </a:extLst>
          </p:cNvPr>
          <p:cNvSpPr/>
          <p:nvPr/>
        </p:nvSpPr>
        <p:spPr>
          <a:xfrm>
            <a:off x="4719779" y="28555"/>
            <a:ext cx="4357180" cy="922414"/>
          </a:xfrm>
          <a:prstGeom prst="cloudCallout">
            <a:avLst>
              <a:gd name="adj1" fmla="val 13475"/>
              <a:gd name="adj2" fmla="val 8011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many connected components are there in this graph ?</a:t>
            </a:r>
          </a:p>
        </p:txBody>
      </p:sp>
    </p:spTree>
    <p:extLst>
      <p:ext uri="{BB962C8B-B14F-4D97-AF65-F5344CB8AC3E}">
        <p14:creationId xmlns:p14="http://schemas.microsoft.com/office/powerpoint/2010/main" val="3395833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6" grpId="1" animBg="1"/>
      <p:bldP spid="37" grpId="0" animBg="1"/>
      <p:bldP spid="37" grpId="1" animBg="1"/>
      <p:bldP spid="42" grpId="0" animBg="1"/>
      <p:bldP spid="42" grpId="1" animBg="1"/>
      <p:bldP spid="55" grpId="0" animBg="1"/>
      <p:bldP spid="55" grpId="1" animBg="1"/>
      <p:bldP spid="60" grpId="0" animBg="1"/>
      <p:bldP spid="60" grpId="1" animBg="1"/>
      <p:bldP spid="6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405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two vertices are said to be </a:t>
            </a:r>
            <a:r>
              <a:rPr lang="en-US" sz="2000" b="1" i="1" dirty="0">
                <a:solidFill>
                  <a:srgbClr val="7030A0"/>
                </a:solidFill>
              </a:rPr>
              <a:t>connected</a:t>
            </a: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Connected component:  </a:t>
            </a:r>
          </a:p>
          <a:p>
            <a:pPr marL="0" indent="0">
              <a:buNone/>
            </a:pPr>
            <a:r>
              <a:rPr lang="en-US" sz="2000" dirty="0"/>
              <a:t>                            A </a:t>
            </a:r>
            <a:r>
              <a:rPr lang="en-US" sz="2000" b="1" dirty="0"/>
              <a:t>maximal</a:t>
            </a:r>
            <a:r>
              <a:rPr lang="en-US" sz="2000" dirty="0"/>
              <a:t>  subset of connected vertices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95400" y="1066800"/>
            <a:ext cx="6148039" cy="3694771"/>
            <a:chOff x="1295400" y="2057400"/>
            <a:chExt cx="6148039" cy="3694771"/>
          </a:xfrm>
        </p:grpSpPr>
        <p:grpSp>
          <p:nvGrpSpPr>
            <p:cNvPr id="39" name="Group 38"/>
            <p:cNvGrpSpPr/>
            <p:nvPr/>
          </p:nvGrpSpPr>
          <p:grpSpPr>
            <a:xfrm>
              <a:off x="1295400" y="2057400"/>
              <a:ext cx="6148039" cy="3694771"/>
              <a:chOff x="1295400" y="2057400"/>
              <a:chExt cx="6148039" cy="3694771"/>
            </a:xfrm>
            <a:solidFill>
              <a:srgbClr val="FFC000"/>
            </a:solidFill>
          </p:grpSpPr>
          <p:sp>
            <p:nvSpPr>
              <p:cNvPr id="4" name="Oval 3"/>
              <p:cNvSpPr/>
              <p:nvPr/>
            </p:nvSpPr>
            <p:spPr>
              <a:xfrm>
                <a:off x="1371600" y="27432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975624" y="2520176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546302" y="3509846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247900" y="3115837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600200" y="4305300"/>
                <a:ext cx="228600" cy="2286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933700" y="3258944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419600" y="2057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585117" y="26289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443868" y="4948354"/>
                <a:ext cx="228600" cy="2286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419600" y="2743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800600" y="3372315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419600" y="4065549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562600" y="2912327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676900" y="3962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204224" y="5067300"/>
                <a:ext cx="228600" cy="2286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533900" y="5486400"/>
                <a:ext cx="228600" cy="2286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257800" y="5039422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672468" y="4208657"/>
                <a:ext cx="228600" cy="2286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247900" y="4198435"/>
                <a:ext cx="228600" cy="2286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214839" y="5295900"/>
                <a:ext cx="228600" cy="2286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214839" y="45339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172200" y="34290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805354" y="35814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819400" y="3924300"/>
                <a:ext cx="228600" cy="2286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400800" y="4834054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676900" y="2057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020622" y="3477322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781800" y="2520176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898388" y="22860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99924" y="5468744"/>
                <a:ext cx="228600" cy="2286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295400" y="5486400"/>
                <a:ext cx="228600" cy="2286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946709" y="5523571"/>
                <a:ext cx="228600" cy="2286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1490522" y="2133600"/>
              <a:ext cx="5838617" cy="3494073"/>
              <a:chOff x="1490522" y="2143798"/>
              <a:chExt cx="5838617" cy="3494073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flipV="1">
                <a:off x="1600200" y="2677675"/>
                <a:ext cx="408902" cy="1422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5" idx="6"/>
                <a:endCxn id="32" idx="2"/>
              </p:cNvCxnSpPr>
              <p:nvPr/>
            </p:nvCxnSpPr>
            <p:spPr>
              <a:xfrm flipV="1">
                <a:off x="2204224" y="2400300"/>
                <a:ext cx="694164" cy="23417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32" idx="5"/>
              </p:cNvCxnSpPr>
              <p:nvPr/>
            </p:nvCxnSpPr>
            <p:spPr>
              <a:xfrm>
                <a:off x="3093510" y="2481122"/>
                <a:ext cx="526038" cy="28900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5" idx="5"/>
                <a:endCxn id="9" idx="1"/>
              </p:cNvCxnSpPr>
              <p:nvPr/>
            </p:nvCxnSpPr>
            <p:spPr>
              <a:xfrm>
                <a:off x="2170746" y="2715298"/>
                <a:ext cx="796432" cy="5771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32" idx="4"/>
              </p:cNvCxnSpPr>
              <p:nvPr/>
            </p:nvCxnSpPr>
            <p:spPr>
              <a:xfrm flipH="1">
                <a:off x="2457498" y="2514600"/>
                <a:ext cx="555190" cy="6535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15" idx="6"/>
                <a:endCxn id="17" idx="2"/>
              </p:cNvCxnSpPr>
              <p:nvPr/>
            </p:nvCxnSpPr>
            <p:spPr>
              <a:xfrm flipV="1">
                <a:off x="4648200" y="4076700"/>
                <a:ext cx="1028700" cy="1031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13" idx="6"/>
                <a:endCxn id="16" idx="2"/>
              </p:cNvCxnSpPr>
              <p:nvPr/>
            </p:nvCxnSpPr>
            <p:spPr>
              <a:xfrm>
                <a:off x="4648200" y="2857500"/>
                <a:ext cx="914400" cy="1691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10" idx="6"/>
              </p:cNvCxnSpPr>
              <p:nvPr/>
            </p:nvCxnSpPr>
            <p:spPr>
              <a:xfrm flipV="1">
                <a:off x="4648200" y="2143798"/>
                <a:ext cx="1042651" cy="279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10" idx="4"/>
                <a:endCxn id="13" idx="0"/>
              </p:cNvCxnSpPr>
              <p:nvPr/>
            </p:nvCxnSpPr>
            <p:spPr>
              <a:xfrm>
                <a:off x="4533900" y="2286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26" idx="0"/>
                <a:endCxn id="11" idx="4"/>
              </p:cNvCxnSpPr>
              <p:nvPr/>
            </p:nvCxnSpPr>
            <p:spPr>
              <a:xfrm flipH="1" flipV="1">
                <a:off x="3699417" y="2857500"/>
                <a:ext cx="220237" cy="7239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26" idx="2"/>
                <a:endCxn id="9" idx="5"/>
              </p:cNvCxnSpPr>
              <p:nvPr/>
            </p:nvCxnSpPr>
            <p:spPr>
              <a:xfrm flipH="1" flipV="1">
                <a:off x="3128822" y="3454066"/>
                <a:ext cx="676532" cy="2416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27" idx="5"/>
                <a:endCxn id="21" idx="1"/>
              </p:cNvCxnSpPr>
              <p:nvPr/>
            </p:nvCxnSpPr>
            <p:spPr>
              <a:xfrm>
                <a:off x="3014522" y="4119422"/>
                <a:ext cx="691424" cy="1227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18" idx="7"/>
              </p:cNvCxnSpPr>
              <p:nvPr/>
            </p:nvCxnSpPr>
            <p:spPr>
              <a:xfrm flipV="1">
                <a:off x="2399346" y="4354075"/>
                <a:ext cx="1286156" cy="74670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endCxn id="31" idx="3"/>
              </p:cNvCxnSpPr>
              <p:nvPr/>
            </p:nvCxnSpPr>
            <p:spPr>
              <a:xfrm flipV="1">
                <a:off x="5780037" y="2715298"/>
                <a:ext cx="1035241" cy="2681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12" idx="7"/>
                <a:endCxn id="21" idx="4"/>
              </p:cNvCxnSpPr>
              <p:nvPr/>
            </p:nvCxnSpPr>
            <p:spPr>
              <a:xfrm flipV="1">
                <a:off x="3638990" y="4437257"/>
                <a:ext cx="147778" cy="5445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20" idx="1"/>
                <a:endCxn id="15" idx="4"/>
              </p:cNvCxnSpPr>
              <p:nvPr/>
            </p:nvCxnSpPr>
            <p:spPr>
              <a:xfrm flipH="1" flipV="1">
                <a:off x="4533900" y="4294149"/>
                <a:ext cx="757378" cy="7787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13" idx="4"/>
                <a:endCxn id="15" idx="0"/>
              </p:cNvCxnSpPr>
              <p:nvPr/>
            </p:nvCxnSpPr>
            <p:spPr>
              <a:xfrm>
                <a:off x="4533900" y="2971800"/>
                <a:ext cx="0" cy="10937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stCxn id="16" idx="4"/>
                <a:endCxn id="17" idx="0"/>
              </p:cNvCxnSpPr>
              <p:nvPr/>
            </p:nvCxnSpPr>
            <p:spPr>
              <a:xfrm>
                <a:off x="5676900" y="3140927"/>
                <a:ext cx="114300" cy="82147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29" idx="6"/>
                <a:endCxn id="31" idx="1"/>
              </p:cNvCxnSpPr>
              <p:nvPr/>
            </p:nvCxnSpPr>
            <p:spPr>
              <a:xfrm>
                <a:off x="5905500" y="2171700"/>
                <a:ext cx="909778" cy="3819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30" idx="0"/>
                <a:endCxn id="31" idx="5"/>
              </p:cNvCxnSpPr>
              <p:nvPr/>
            </p:nvCxnSpPr>
            <p:spPr>
              <a:xfrm flipH="1" flipV="1">
                <a:off x="6976922" y="2715298"/>
                <a:ext cx="158000" cy="7620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17" idx="6"/>
                <a:endCxn id="30" idx="3"/>
              </p:cNvCxnSpPr>
              <p:nvPr/>
            </p:nvCxnSpPr>
            <p:spPr>
              <a:xfrm flipV="1">
                <a:off x="5905500" y="3672444"/>
                <a:ext cx="1148600" cy="4042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28" idx="7"/>
                <a:endCxn id="24" idx="3"/>
              </p:cNvCxnSpPr>
              <p:nvPr/>
            </p:nvCxnSpPr>
            <p:spPr>
              <a:xfrm flipV="1">
                <a:off x="6595922" y="4729022"/>
                <a:ext cx="652395" cy="13851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>
                <a:stCxn id="13" idx="5"/>
                <a:endCxn id="14" idx="0"/>
              </p:cNvCxnSpPr>
              <p:nvPr/>
            </p:nvCxnSpPr>
            <p:spPr>
              <a:xfrm>
                <a:off x="4614722" y="2938322"/>
                <a:ext cx="300178" cy="43399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27" idx="3"/>
                <a:endCxn id="22" idx="6"/>
              </p:cNvCxnSpPr>
              <p:nvPr/>
            </p:nvCxnSpPr>
            <p:spPr>
              <a:xfrm flipH="1">
                <a:off x="2476500" y="4129620"/>
                <a:ext cx="376378" cy="193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>
                <a:stCxn id="33" idx="6"/>
                <a:endCxn id="23" idx="2"/>
              </p:cNvCxnSpPr>
              <p:nvPr/>
            </p:nvCxnSpPr>
            <p:spPr>
              <a:xfrm flipV="1">
                <a:off x="6128524" y="5410200"/>
                <a:ext cx="1086315" cy="17284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12" idx="3"/>
                <a:endCxn id="18" idx="6"/>
              </p:cNvCxnSpPr>
              <p:nvPr/>
            </p:nvCxnSpPr>
            <p:spPr>
              <a:xfrm flipH="1">
                <a:off x="2432824" y="5153674"/>
                <a:ext cx="1044522" cy="381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endCxn id="24" idx="0"/>
              </p:cNvCxnSpPr>
              <p:nvPr/>
            </p:nvCxnSpPr>
            <p:spPr>
              <a:xfrm>
                <a:off x="7101444" y="3709639"/>
                <a:ext cx="227695" cy="824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>
                <a:stCxn id="16" idx="2"/>
                <a:endCxn id="20" idx="0"/>
              </p:cNvCxnSpPr>
              <p:nvPr/>
            </p:nvCxnSpPr>
            <p:spPr>
              <a:xfrm flipH="1">
                <a:off x="5372100" y="3026627"/>
                <a:ext cx="190500" cy="20127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17" idx="4"/>
                <a:endCxn id="28" idx="0"/>
              </p:cNvCxnSpPr>
              <p:nvPr/>
            </p:nvCxnSpPr>
            <p:spPr>
              <a:xfrm>
                <a:off x="5791200" y="4191000"/>
                <a:ext cx="723900" cy="6430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>
                <a:stCxn id="25" idx="6"/>
                <a:endCxn id="30" idx="1"/>
              </p:cNvCxnSpPr>
              <p:nvPr/>
            </p:nvCxnSpPr>
            <p:spPr>
              <a:xfrm flipV="1">
                <a:off x="6400800" y="3510800"/>
                <a:ext cx="653300" cy="325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34" idx="7"/>
                <a:endCxn id="8" idx="4"/>
              </p:cNvCxnSpPr>
              <p:nvPr/>
            </p:nvCxnSpPr>
            <p:spPr>
              <a:xfrm flipV="1">
                <a:off x="1490522" y="4533900"/>
                <a:ext cx="223978" cy="98597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>
                <a:stCxn id="22" idx="4"/>
                <a:endCxn id="18" idx="0"/>
              </p:cNvCxnSpPr>
              <p:nvPr/>
            </p:nvCxnSpPr>
            <p:spPr>
              <a:xfrm flipH="1">
                <a:off x="2318524" y="4427035"/>
                <a:ext cx="43676" cy="6402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stCxn id="16" idx="2"/>
                <a:endCxn id="14" idx="6"/>
              </p:cNvCxnSpPr>
              <p:nvPr/>
            </p:nvCxnSpPr>
            <p:spPr>
              <a:xfrm flipH="1">
                <a:off x="5029200" y="3026627"/>
                <a:ext cx="533400" cy="4599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>
                <a:stCxn id="15" idx="7"/>
                <a:endCxn id="14" idx="3"/>
              </p:cNvCxnSpPr>
              <p:nvPr/>
            </p:nvCxnSpPr>
            <p:spPr>
              <a:xfrm flipV="1">
                <a:off x="4614722" y="3567437"/>
                <a:ext cx="219356" cy="53159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>
                <a:stCxn id="25" idx="7"/>
                <a:endCxn id="31" idx="4"/>
              </p:cNvCxnSpPr>
              <p:nvPr/>
            </p:nvCxnSpPr>
            <p:spPr>
              <a:xfrm flipV="1">
                <a:off x="6367322" y="2748776"/>
                <a:ext cx="528778" cy="7137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>
                <a:stCxn id="35" idx="1"/>
                <a:endCxn id="18" idx="5"/>
              </p:cNvCxnSpPr>
              <p:nvPr/>
            </p:nvCxnSpPr>
            <p:spPr>
              <a:xfrm flipH="1" flipV="1">
                <a:off x="2399346" y="5262422"/>
                <a:ext cx="580841" cy="2946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>
                <a:stCxn id="26" idx="2"/>
                <a:endCxn id="6" idx="5"/>
              </p:cNvCxnSpPr>
              <p:nvPr/>
            </p:nvCxnSpPr>
            <p:spPr>
              <a:xfrm flipH="1">
                <a:off x="1741424" y="3705898"/>
                <a:ext cx="2063930" cy="92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>
                <a:stCxn id="34" idx="6"/>
                <a:endCxn id="35" idx="2"/>
              </p:cNvCxnSpPr>
              <p:nvPr/>
            </p:nvCxnSpPr>
            <p:spPr>
              <a:xfrm>
                <a:off x="1524000" y="5600700"/>
                <a:ext cx="1422709" cy="371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>
                <a:stCxn id="22" idx="2"/>
                <a:endCxn id="8" idx="6"/>
              </p:cNvCxnSpPr>
              <p:nvPr/>
            </p:nvCxnSpPr>
            <p:spPr>
              <a:xfrm flipH="1">
                <a:off x="1828800" y="4312735"/>
                <a:ext cx="419100" cy="1068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>
                <a:stCxn id="34" idx="7"/>
                <a:endCxn id="18" idx="3"/>
              </p:cNvCxnSpPr>
              <p:nvPr/>
            </p:nvCxnSpPr>
            <p:spPr>
              <a:xfrm flipV="1">
                <a:off x="1490522" y="5262422"/>
                <a:ext cx="747180" cy="2574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>
                <a:stCxn id="35" idx="6"/>
                <a:endCxn id="19" idx="2"/>
              </p:cNvCxnSpPr>
              <p:nvPr/>
            </p:nvCxnSpPr>
            <p:spPr>
              <a:xfrm flipV="1">
                <a:off x="3175309" y="5600700"/>
                <a:ext cx="1358591" cy="371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>
                <a:stCxn id="15" idx="4"/>
                <a:endCxn id="28" idx="2"/>
              </p:cNvCxnSpPr>
              <p:nvPr/>
            </p:nvCxnSpPr>
            <p:spPr>
              <a:xfrm>
                <a:off x="4533900" y="4294149"/>
                <a:ext cx="1866900" cy="65420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>
                <a:stCxn id="29" idx="4"/>
                <a:endCxn id="16" idx="0"/>
              </p:cNvCxnSpPr>
              <p:nvPr/>
            </p:nvCxnSpPr>
            <p:spPr>
              <a:xfrm flipH="1">
                <a:off x="5676900" y="2286000"/>
                <a:ext cx="114300" cy="6263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2" name="Straight Connector 191"/>
            <p:cNvCxnSpPr>
              <a:stCxn id="33" idx="2"/>
              <a:endCxn id="19" idx="6"/>
            </p:cNvCxnSpPr>
            <p:nvPr/>
          </p:nvCxnSpPr>
          <p:spPr>
            <a:xfrm flipH="1">
              <a:off x="4762500" y="5583044"/>
              <a:ext cx="1137424" cy="176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2" idx="6"/>
              <a:endCxn id="19" idx="1"/>
            </p:cNvCxnSpPr>
            <p:nvPr/>
          </p:nvCxnSpPr>
          <p:spPr>
            <a:xfrm>
              <a:off x="3672468" y="5062654"/>
              <a:ext cx="894910" cy="4572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6" idx="7"/>
              <a:endCxn id="7" idx="3"/>
            </p:cNvCxnSpPr>
            <p:nvPr/>
          </p:nvCxnSpPr>
          <p:spPr>
            <a:xfrm flipV="1">
              <a:off x="1741424" y="3310959"/>
              <a:ext cx="539954" cy="23236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Straight Connector 135"/>
          <p:cNvCxnSpPr>
            <a:stCxn id="4" idx="5"/>
            <a:endCxn id="7" idx="1"/>
          </p:cNvCxnSpPr>
          <p:nvPr/>
        </p:nvCxnSpPr>
        <p:spPr>
          <a:xfrm>
            <a:off x="1566722" y="1947722"/>
            <a:ext cx="714656" cy="2109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4" idx="5"/>
            <a:endCxn id="6" idx="0"/>
          </p:cNvCxnSpPr>
          <p:nvPr/>
        </p:nvCxnSpPr>
        <p:spPr>
          <a:xfrm>
            <a:off x="1566722" y="1947722"/>
            <a:ext cx="93880" cy="571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9" idx="2"/>
            <a:endCxn id="7" idx="5"/>
          </p:cNvCxnSpPr>
          <p:nvPr/>
        </p:nvCxnSpPr>
        <p:spPr>
          <a:xfrm flipH="1" flipV="1">
            <a:off x="2443022" y="2320359"/>
            <a:ext cx="490678" cy="622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22" idx="6"/>
            <a:endCxn id="12" idx="1"/>
          </p:cNvCxnSpPr>
          <p:nvPr/>
        </p:nvCxnSpPr>
        <p:spPr>
          <a:xfrm>
            <a:off x="2476500" y="3322135"/>
            <a:ext cx="1000846" cy="6690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8" idx="5"/>
            <a:endCxn id="18" idx="1"/>
          </p:cNvCxnSpPr>
          <p:nvPr/>
        </p:nvCxnSpPr>
        <p:spPr>
          <a:xfrm>
            <a:off x="1795322" y="3509822"/>
            <a:ext cx="442380" cy="600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22" idx="3"/>
            <a:endCxn id="34" idx="7"/>
          </p:cNvCxnSpPr>
          <p:nvPr/>
        </p:nvCxnSpPr>
        <p:spPr>
          <a:xfrm flipH="1">
            <a:off x="1490522" y="3402957"/>
            <a:ext cx="790856" cy="11263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24" idx="2"/>
          </p:cNvCxnSpPr>
          <p:nvPr/>
        </p:nvCxnSpPr>
        <p:spPr>
          <a:xfrm flipH="1" flipV="1">
            <a:off x="5898042" y="3140033"/>
            <a:ext cx="1316797" cy="5175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stCxn id="12" idx="4"/>
            <a:endCxn id="35" idx="7"/>
          </p:cNvCxnSpPr>
          <p:nvPr/>
        </p:nvCxnSpPr>
        <p:spPr>
          <a:xfrm flipH="1">
            <a:off x="3141831" y="4186354"/>
            <a:ext cx="416337" cy="3800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>
            <a:stCxn id="10" idx="5"/>
            <a:endCxn id="16" idx="1"/>
          </p:cNvCxnSpPr>
          <p:nvPr/>
        </p:nvCxnSpPr>
        <p:spPr>
          <a:xfrm>
            <a:off x="4614722" y="1261922"/>
            <a:ext cx="981356" cy="6932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stCxn id="29" idx="3"/>
            <a:endCxn id="13" idx="7"/>
          </p:cNvCxnSpPr>
          <p:nvPr/>
        </p:nvCxnSpPr>
        <p:spPr>
          <a:xfrm flipH="1">
            <a:off x="4614722" y="1261922"/>
            <a:ext cx="1095656" cy="52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11" idx="3"/>
            <a:endCxn id="9" idx="7"/>
          </p:cNvCxnSpPr>
          <p:nvPr/>
        </p:nvCxnSpPr>
        <p:spPr>
          <a:xfrm flipH="1">
            <a:off x="3128822" y="1833422"/>
            <a:ext cx="489773" cy="468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9" idx="0"/>
            <a:endCxn id="32" idx="4"/>
          </p:cNvCxnSpPr>
          <p:nvPr/>
        </p:nvCxnSpPr>
        <p:spPr>
          <a:xfrm flipH="1" flipV="1">
            <a:off x="3012688" y="1524000"/>
            <a:ext cx="35312" cy="7443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>
            <a:stCxn id="32" idx="5"/>
            <a:endCxn id="26" idx="1"/>
          </p:cNvCxnSpPr>
          <p:nvPr/>
        </p:nvCxnSpPr>
        <p:spPr>
          <a:xfrm>
            <a:off x="3093510" y="1490522"/>
            <a:ext cx="745322" cy="1133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16" idx="6"/>
            <a:endCxn id="25" idx="1"/>
          </p:cNvCxnSpPr>
          <p:nvPr/>
        </p:nvCxnSpPr>
        <p:spPr>
          <a:xfrm>
            <a:off x="5791200" y="2036027"/>
            <a:ext cx="414478" cy="4358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>
            <a:stCxn id="27" idx="4"/>
            <a:endCxn id="12" idx="0"/>
          </p:cNvCxnSpPr>
          <p:nvPr/>
        </p:nvCxnSpPr>
        <p:spPr>
          <a:xfrm>
            <a:off x="2933700" y="3162300"/>
            <a:ext cx="624468" cy="7954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2318524" y="5867400"/>
            <a:ext cx="1031475" cy="3048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19600" y="5086290"/>
            <a:ext cx="3479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there is a </a:t>
            </a:r>
            <a:r>
              <a:rPr lang="en-US" sz="2000" b="1" dirty="0"/>
              <a:t>path</a:t>
            </a:r>
            <a:r>
              <a:rPr lang="en-US" sz="2000" dirty="0"/>
              <a:t> between them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306529" y="3202259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529" y="3202259"/>
                <a:ext cx="36798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5867400" y="46598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659868"/>
                <a:ext cx="37542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4269989" y="3276600"/>
                <a:ext cx="356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𝒛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989" y="3276600"/>
                <a:ext cx="35618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203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loud Callout 7">
            <a:extLst>
              <a:ext uri="{FF2B5EF4-FFF2-40B4-BE49-F238E27FC236}">
                <a16:creationId xmlns:a16="http://schemas.microsoft.com/office/drawing/2014/main" id="{B2F3A010-9E7B-66FD-F0E2-C89F2BD0556A}"/>
              </a:ext>
            </a:extLst>
          </p:cNvPr>
          <p:cNvSpPr/>
          <p:nvPr/>
        </p:nvSpPr>
        <p:spPr>
          <a:xfrm>
            <a:off x="4719779" y="28555"/>
            <a:ext cx="4357180" cy="922414"/>
          </a:xfrm>
          <a:prstGeom prst="cloudCallout">
            <a:avLst>
              <a:gd name="adj1" fmla="val 13475"/>
              <a:gd name="adj2" fmla="val 8011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many connected components are there in this graph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2DDF97E-EE37-8370-86DE-911D76B6EC05}"/>
                  </a:ext>
                </a:extLst>
              </p:cNvPr>
              <p:cNvSpPr txBox="1"/>
              <p:nvPr/>
            </p:nvSpPr>
            <p:spPr>
              <a:xfrm>
                <a:off x="8672641" y="1060647"/>
                <a:ext cx="375424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2DDF97E-EE37-8370-86DE-911D76B6E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641" y="1060647"/>
                <a:ext cx="3754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175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2" grpId="0" animBg="1"/>
      <p:bldP spid="42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 </a:t>
            </a:r>
            <a:r>
              <a:rPr lang="en-US" sz="4000" b="1" dirty="0">
                <a:solidFill>
                  <a:srgbClr val="7030A0"/>
                </a:solidFill>
              </a:rPr>
              <a:t>Data Structures for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Vertices are always numbered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67000" y="4495800"/>
                <a:ext cx="1309910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800" b="1" i="1">
                          <a:solidFill>
                            <a:srgbClr val="0070C0"/>
                          </a:solidFill>
                          <a:latin typeface="Cambria Math"/>
                        </a:rPr>
                        <m:t>,…,</m:t>
                      </m:r>
                      <m:r>
                        <a:rPr lang="en-US" sz="2800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495800"/>
                <a:ext cx="1309910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10588" r="-12617" b="-32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34655" y="4495800"/>
                <a:ext cx="2403991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Or 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655" y="4495800"/>
                <a:ext cx="2403991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5063" t="-10588" r="-7595" b="-32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30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Link based </a:t>
            </a:r>
            <a:r>
              <a:rPr lang="en-US" sz="3600" b="1" dirty="0"/>
              <a:t>data structure for graph</a:t>
            </a:r>
            <a:endParaRPr lang="en-US" sz="36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Undirected Graph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Adjacency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0212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i="1" dirty="0">
                <a:solidFill>
                  <a:srgbClr val="0070C0"/>
                </a:solidFill>
              </a:rPr>
              <a:t>V</a:t>
            </a:r>
            <a:r>
              <a:rPr lang="en-US" sz="2000" dirty="0"/>
              <a:t>= {</a:t>
            </a:r>
            <a:r>
              <a:rPr lang="en-US" sz="1800" dirty="0"/>
              <a:t>1,2,3,4,5,6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0070C0"/>
                </a:solidFill>
              </a:rPr>
              <a:t>E</a:t>
            </a:r>
            <a:r>
              <a:rPr lang="en-US" sz="2000" dirty="0"/>
              <a:t>= </a:t>
            </a:r>
            <a:r>
              <a:rPr lang="en-US" sz="1800" dirty="0"/>
              <a:t>{(1,2), (1,5), </a:t>
            </a:r>
          </a:p>
          <a:p>
            <a:pPr marL="0" indent="0">
              <a:buNone/>
            </a:pPr>
            <a:r>
              <a:rPr lang="en-US" sz="1800" dirty="0"/>
              <a:t>        (2,5), (2,3), </a:t>
            </a:r>
          </a:p>
          <a:p>
            <a:pPr marL="0" indent="0">
              <a:buNone/>
            </a:pPr>
            <a:r>
              <a:rPr lang="en-US" sz="1800" dirty="0"/>
              <a:t>        (3,4), </a:t>
            </a:r>
          </a:p>
          <a:p>
            <a:pPr marL="0" indent="0">
              <a:buNone/>
            </a:pPr>
            <a:r>
              <a:rPr lang="en-US" sz="1800" dirty="0"/>
              <a:t>        (4,5), (4,6)</a:t>
            </a:r>
            <a:r>
              <a:rPr lang="en-US" sz="2000" dirty="0"/>
              <a:t>}</a:t>
            </a:r>
          </a:p>
        </p:txBody>
      </p:sp>
      <p:pic>
        <p:nvPicPr>
          <p:cNvPr id="1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5350" y="2438400"/>
            <a:ext cx="23812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783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953000" y="2438400"/>
            <a:ext cx="457200" cy="3276600"/>
            <a:chOff x="4953000" y="2438400"/>
            <a:chExt cx="457200" cy="3276600"/>
          </a:xfrm>
        </p:grpSpPr>
        <p:sp>
          <p:nvSpPr>
            <p:cNvPr id="2" name="Rectangle 1"/>
            <p:cNvSpPr/>
            <p:nvPr/>
          </p:nvSpPr>
          <p:spPr>
            <a:xfrm>
              <a:off x="4953000" y="2438400"/>
              <a:ext cx="457200" cy="3276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953000" y="4038600"/>
              <a:ext cx="45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53000" y="3505200"/>
              <a:ext cx="45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53000" y="2971800"/>
              <a:ext cx="45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953000" y="4572000"/>
              <a:ext cx="45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953000" y="5105400"/>
              <a:ext cx="45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5257800" y="3048000"/>
            <a:ext cx="3505200" cy="381000"/>
            <a:chOff x="5257800" y="3048000"/>
            <a:chExt cx="3505200" cy="381000"/>
          </a:xfrm>
        </p:grpSpPr>
        <p:grpSp>
          <p:nvGrpSpPr>
            <p:cNvPr id="11" name="Group 10"/>
            <p:cNvGrpSpPr/>
            <p:nvPr/>
          </p:nvGrpSpPr>
          <p:grpSpPr>
            <a:xfrm>
              <a:off x="5715000" y="3048000"/>
              <a:ext cx="3048000" cy="381000"/>
              <a:chOff x="5867400" y="3048000"/>
              <a:chExt cx="3048000" cy="38100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5867400" y="3048000"/>
                <a:ext cx="3048000" cy="381000"/>
                <a:chOff x="4229101" y="2895600"/>
                <a:chExt cx="4937760" cy="457200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4229101" y="2895600"/>
                  <a:ext cx="914399" cy="457200"/>
                  <a:chOff x="4533901" y="2895600"/>
                  <a:chExt cx="914399" cy="457200"/>
                </a:xfrm>
              </p:grpSpPr>
              <p:sp>
                <p:nvSpPr>
                  <p:cNvPr id="48" name="Rectangle 47"/>
                  <p:cNvSpPr/>
                  <p:nvPr/>
                </p:nvSpPr>
                <p:spPr>
                  <a:xfrm>
                    <a:off x="4533901" y="2895600"/>
                    <a:ext cx="914399" cy="4572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201412" y="28956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5760721" y="2895600"/>
                  <a:ext cx="914400" cy="457200"/>
                  <a:chOff x="2255521" y="2895600"/>
                  <a:chExt cx="914400" cy="457200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2255521" y="2895600"/>
                    <a:ext cx="914400" cy="4572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872741" y="28956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4988053" y="3048000"/>
                  <a:ext cx="77266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" name="Group 40"/>
                <p:cNvGrpSpPr/>
                <p:nvPr/>
              </p:nvGrpSpPr>
              <p:grpSpPr>
                <a:xfrm>
                  <a:off x="8709660" y="2895600"/>
                  <a:ext cx="457201" cy="457200"/>
                  <a:chOff x="8709660" y="2895600"/>
                  <a:chExt cx="457201" cy="4572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8709660" y="2895600"/>
                    <a:ext cx="457201" cy="4572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8709662" y="2895600"/>
                    <a:ext cx="457199" cy="457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 flipH="1">
                    <a:off x="8709662" y="2895600"/>
                    <a:ext cx="457199" cy="457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6501386" y="3048000"/>
                  <a:ext cx="88696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Rectangle 75"/>
              <p:cNvSpPr/>
              <p:nvPr/>
            </p:nvSpPr>
            <p:spPr>
              <a:xfrm>
                <a:off x="7817556" y="3048000"/>
                <a:ext cx="564444" cy="381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8229600" y="30480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8286044" y="3200400"/>
                <a:ext cx="34713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Arrow Connector 78"/>
            <p:cNvCxnSpPr/>
            <p:nvPr/>
          </p:nvCxnSpPr>
          <p:spPr>
            <a:xfrm>
              <a:off x="5257800" y="3200400"/>
              <a:ext cx="4769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5238044" y="2514600"/>
            <a:ext cx="2686756" cy="381000"/>
            <a:chOff x="5238044" y="2514600"/>
            <a:chExt cx="2686756" cy="381000"/>
          </a:xfrm>
        </p:grpSpPr>
        <p:grpSp>
          <p:nvGrpSpPr>
            <p:cNvPr id="23" name="Group 22"/>
            <p:cNvGrpSpPr/>
            <p:nvPr/>
          </p:nvGrpSpPr>
          <p:grpSpPr>
            <a:xfrm>
              <a:off x="5715000" y="2514600"/>
              <a:ext cx="2209800" cy="381000"/>
              <a:chOff x="4229101" y="2895600"/>
              <a:chExt cx="3579875" cy="45720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229101" y="2895600"/>
                <a:ext cx="914399" cy="457200"/>
                <a:chOff x="4533901" y="2895600"/>
                <a:chExt cx="914399" cy="4572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533901" y="2895600"/>
                  <a:ext cx="914399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5201412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5760721" y="2895600"/>
                <a:ext cx="914400" cy="457200"/>
                <a:chOff x="2255521" y="2895600"/>
                <a:chExt cx="914400" cy="457200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2255521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2872741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Arrow Connector 25"/>
              <p:cNvCxnSpPr/>
              <p:nvPr/>
            </p:nvCxnSpPr>
            <p:spPr>
              <a:xfrm>
                <a:off x="4988053" y="3048000"/>
                <a:ext cx="77266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7315201" y="2895600"/>
                <a:ext cx="493775" cy="457200"/>
                <a:chOff x="7315201" y="2895600"/>
                <a:chExt cx="493775" cy="45720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7351776" y="2895600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351777" y="2895600"/>
                  <a:ext cx="457199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7315201" y="2895600"/>
                  <a:ext cx="457201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Arrow Connector 27"/>
              <p:cNvCxnSpPr/>
              <p:nvPr/>
            </p:nvCxnSpPr>
            <p:spPr>
              <a:xfrm>
                <a:off x="6501386" y="3048000"/>
                <a:ext cx="88696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Straight Arrow Connector 80"/>
            <p:cNvCxnSpPr/>
            <p:nvPr/>
          </p:nvCxnSpPr>
          <p:spPr>
            <a:xfrm>
              <a:off x="5238044" y="2667000"/>
              <a:ext cx="4769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5257800" y="3657600"/>
            <a:ext cx="2644422" cy="381000"/>
            <a:chOff x="5257800" y="3657600"/>
            <a:chExt cx="2644422" cy="381000"/>
          </a:xfrm>
        </p:grpSpPr>
        <p:grpSp>
          <p:nvGrpSpPr>
            <p:cNvPr id="50" name="Group 49"/>
            <p:cNvGrpSpPr/>
            <p:nvPr/>
          </p:nvGrpSpPr>
          <p:grpSpPr>
            <a:xfrm>
              <a:off x="5715000" y="3657600"/>
              <a:ext cx="2187222" cy="381000"/>
              <a:chOff x="4229101" y="2895600"/>
              <a:chExt cx="3543299" cy="45720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229101" y="2895600"/>
                <a:ext cx="914399" cy="457200"/>
                <a:chOff x="4533901" y="2895600"/>
                <a:chExt cx="914399" cy="457200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4533901" y="2895600"/>
                  <a:ext cx="914399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5201412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/>
            </p:nvGrpSpPr>
            <p:grpSpPr>
              <a:xfrm>
                <a:off x="5760721" y="2895600"/>
                <a:ext cx="914400" cy="457200"/>
                <a:chOff x="2255521" y="2895600"/>
                <a:chExt cx="914400" cy="457200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2255521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2872741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Straight Arrow Connector 52"/>
              <p:cNvCxnSpPr/>
              <p:nvPr/>
            </p:nvCxnSpPr>
            <p:spPr>
              <a:xfrm>
                <a:off x="4988053" y="3048000"/>
                <a:ext cx="77266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 53"/>
              <p:cNvGrpSpPr/>
              <p:nvPr/>
            </p:nvGrpSpPr>
            <p:grpSpPr>
              <a:xfrm>
                <a:off x="7315200" y="2895600"/>
                <a:ext cx="457200" cy="457200"/>
                <a:chOff x="7315200" y="2895600"/>
                <a:chExt cx="457200" cy="457200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7315200" y="2895600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73152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H="1">
                  <a:off x="73152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Arrow Connector 54"/>
              <p:cNvCxnSpPr/>
              <p:nvPr/>
            </p:nvCxnSpPr>
            <p:spPr>
              <a:xfrm>
                <a:off x="6501386" y="3048000"/>
                <a:ext cx="85039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Arrow Connector 81"/>
            <p:cNvCxnSpPr/>
            <p:nvPr/>
          </p:nvCxnSpPr>
          <p:spPr>
            <a:xfrm>
              <a:off x="5257800" y="3810000"/>
              <a:ext cx="4769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5257799" y="5257800"/>
            <a:ext cx="1653823" cy="381000"/>
            <a:chOff x="4988053" y="2895600"/>
            <a:chExt cx="2679193" cy="457200"/>
          </a:xfrm>
        </p:grpSpPr>
        <p:grpSp>
          <p:nvGrpSpPr>
            <p:cNvPr id="119" name="Group 118"/>
            <p:cNvGrpSpPr/>
            <p:nvPr/>
          </p:nvGrpSpPr>
          <p:grpSpPr>
            <a:xfrm>
              <a:off x="5760721" y="2895600"/>
              <a:ext cx="914400" cy="457200"/>
              <a:chOff x="2255521" y="2895600"/>
              <a:chExt cx="914400" cy="457200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2255521" y="2895600"/>
                <a:ext cx="914400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127" name="Straight Connector 126"/>
              <p:cNvCxnSpPr/>
              <p:nvPr/>
            </p:nvCxnSpPr>
            <p:spPr>
              <a:xfrm>
                <a:off x="2872741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0" name="Straight Arrow Connector 119"/>
            <p:cNvCxnSpPr/>
            <p:nvPr/>
          </p:nvCxnSpPr>
          <p:spPr>
            <a:xfrm>
              <a:off x="4988053" y="3048000"/>
              <a:ext cx="77266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7210044" y="2895600"/>
              <a:ext cx="457202" cy="457200"/>
              <a:chOff x="7210044" y="2895600"/>
              <a:chExt cx="457202" cy="457200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7210044" y="2895600"/>
                <a:ext cx="457200" cy="457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Connector 123"/>
              <p:cNvCxnSpPr/>
              <p:nvPr/>
            </p:nvCxnSpPr>
            <p:spPr>
              <a:xfrm>
                <a:off x="7210044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>
                <a:off x="7210047" y="2895600"/>
                <a:ext cx="457199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Arrow Connector 121"/>
            <p:cNvCxnSpPr/>
            <p:nvPr/>
          </p:nvCxnSpPr>
          <p:spPr>
            <a:xfrm>
              <a:off x="6501386" y="30480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5257800" y="4191000"/>
            <a:ext cx="3505200" cy="381000"/>
            <a:chOff x="5257800" y="4191000"/>
            <a:chExt cx="3505200" cy="381000"/>
          </a:xfrm>
        </p:grpSpPr>
        <p:grpSp>
          <p:nvGrpSpPr>
            <p:cNvPr id="83" name="Group 82"/>
            <p:cNvGrpSpPr/>
            <p:nvPr/>
          </p:nvGrpSpPr>
          <p:grpSpPr>
            <a:xfrm>
              <a:off x="5715000" y="4191000"/>
              <a:ext cx="3048000" cy="381000"/>
              <a:chOff x="5867400" y="3048000"/>
              <a:chExt cx="3048000" cy="381000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5867400" y="3048000"/>
                <a:ext cx="3048000" cy="381000"/>
                <a:chOff x="4229101" y="2895600"/>
                <a:chExt cx="4937760" cy="457200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4229101" y="2895600"/>
                  <a:ext cx="914399" cy="457200"/>
                  <a:chOff x="4533901" y="2895600"/>
                  <a:chExt cx="914399" cy="457200"/>
                </a:xfrm>
              </p:grpSpPr>
              <p:sp>
                <p:nvSpPr>
                  <p:cNvPr id="98" name="Rectangle 97"/>
                  <p:cNvSpPr/>
                  <p:nvPr/>
                </p:nvSpPr>
                <p:spPr>
                  <a:xfrm>
                    <a:off x="4533901" y="2895600"/>
                    <a:ext cx="914399" cy="4572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  <p:cxnSp>
                <p:nvCxnSpPr>
                  <p:cNvPr id="99" name="Straight Connector 98"/>
                  <p:cNvCxnSpPr/>
                  <p:nvPr/>
                </p:nvCxnSpPr>
                <p:spPr>
                  <a:xfrm>
                    <a:off x="5201412" y="28956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5760721" y="2895600"/>
                  <a:ext cx="914400" cy="457200"/>
                  <a:chOff x="2255521" y="2895600"/>
                  <a:chExt cx="914400" cy="457200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2255521" y="2895600"/>
                    <a:ext cx="914400" cy="4572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cxnSp>
                <p:nvCxnSpPr>
                  <p:cNvPr id="97" name="Straight Connector 96"/>
                  <p:cNvCxnSpPr/>
                  <p:nvPr/>
                </p:nvCxnSpPr>
                <p:spPr>
                  <a:xfrm>
                    <a:off x="2872741" y="28956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0" name="Straight Arrow Connector 89"/>
                <p:cNvCxnSpPr/>
                <p:nvPr/>
              </p:nvCxnSpPr>
              <p:spPr>
                <a:xfrm>
                  <a:off x="4988053" y="3048000"/>
                  <a:ext cx="77266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1" name="Group 90"/>
                <p:cNvGrpSpPr/>
                <p:nvPr/>
              </p:nvGrpSpPr>
              <p:grpSpPr>
                <a:xfrm>
                  <a:off x="8709660" y="2895600"/>
                  <a:ext cx="457201" cy="457200"/>
                  <a:chOff x="8709660" y="2895600"/>
                  <a:chExt cx="457201" cy="457200"/>
                </a:xfrm>
              </p:grpSpPr>
              <p:sp>
                <p:nvSpPr>
                  <p:cNvPr id="93" name="Rectangle 92"/>
                  <p:cNvSpPr/>
                  <p:nvPr/>
                </p:nvSpPr>
                <p:spPr>
                  <a:xfrm>
                    <a:off x="8709660" y="2895600"/>
                    <a:ext cx="457201" cy="4572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8709662" y="2895600"/>
                    <a:ext cx="457199" cy="457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 flipH="1">
                    <a:off x="8709662" y="2895600"/>
                    <a:ext cx="457199" cy="457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2" name="Straight Arrow Connector 91"/>
                <p:cNvCxnSpPr/>
                <p:nvPr/>
              </p:nvCxnSpPr>
              <p:spPr>
                <a:xfrm>
                  <a:off x="6501386" y="3048000"/>
                  <a:ext cx="88696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Rectangle 84"/>
              <p:cNvSpPr/>
              <p:nvPr/>
            </p:nvSpPr>
            <p:spPr>
              <a:xfrm>
                <a:off x="7817556" y="3048000"/>
                <a:ext cx="564444" cy="381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8229600" y="30480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8286044" y="3200400"/>
                <a:ext cx="34713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Straight Arrow Connector 132"/>
            <p:cNvCxnSpPr/>
            <p:nvPr/>
          </p:nvCxnSpPr>
          <p:spPr>
            <a:xfrm>
              <a:off x="5257800" y="4343400"/>
              <a:ext cx="4769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/>
          <p:nvPr/>
        </p:nvGrpSpPr>
        <p:grpSpPr>
          <a:xfrm>
            <a:off x="5257800" y="4724400"/>
            <a:ext cx="3505200" cy="381000"/>
            <a:chOff x="5257800" y="4724400"/>
            <a:chExt cx="3505200" cy="381000"/>
          </a:xfrm>
        </p:grpSpPr>
        <p:grpSp>
          <p:nvGrpSpPr>
            <p:cNvPr id="100" name="Group 99"/>
            <p:cNvGrpSpPr/>
            <p:nvPr/>
          </p:nvGrpSpPr>
          <p:grpSpPr>
            <a:xfrm>
              <a:off x="5715000" y="4724400"/>
              <a:ext cx="3048000" cy="381000"/>
              <a:chOff x="5867400" y="3048000"/>
              <a:chExt cx="3048000" cy="381000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5867400" y="3048000"/>
                <a:ext cx="3048000" cy="381000"/>
                <a:chOff x="4229101" y="2895600"/>
                <a:chExt cx="4937760" cy="457200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4229101" y="2895600"/>
                  <a:ext cx="914399" cy="457200"/>
                  <a:chOff x="4533901" y="2895600"/>
                  <a:chExt cx="914399" cy="457200"/>
                </a:xfrm>
              </p:grpSpPr>
              <p:sp>
                <p:nvSpPr>
                  <p:cNvPr id="115" name="Rectangle 114"/>
                  <p:cNvSpPr/>
                  <p:nvPr/>
                </p:nvSpPr>
                <p:spPr>
                  <a:xfrm>
                    <a:off x="4533901" y="2895600"/>
                    <a:ext cx="914399" cy="4572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cxnSp>
                <p:nvCxnSpPr>
                  <p:cNvPr id="116" name="Straight Connector 115"/>
                  <p:cNvCxnSpPr/>
                  <p:nvPr/>
                </p:nvCxnSpPr>
                <p:spPr>
                  <a:xfrm>
                    <a:off x="5201412" y="28956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5760721" y="2895600"/>
                  <a:ext cx="914400" cy="457200"/>
                  <a:chOff x="2255521" y="2895600"/>
                  <a:chExt cx="914400" cy="457200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2255521" y="2895600"/>
                    <a:ext cx="914400" cy="4572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2872741" y="28956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4988053" y="3048000"/>
                  <a:ext cx="77266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8" name="Group 107"/>
                <p:cNvGrpSpPr/>
                <p:nvPr/>
              </p:nvGrpSpPr>
              <p:grpSpPr>
                <a:xfrm>
                  <a:off x="8709660" y="2895600"/>
                  <a:ext cx="457201" cy="457200"/>
                  <a:chOff x="8709660" y="2895600"/>
                  <a:chExt cx="457201" cy="457200"/>
                </a:xfrm>
              </p:grpSpPr>
              <p:sp>
                <p:nvSpPr>
                  <p:cNvPr id="110" name="Rectangle 109"/>
                  <p:cNvSpPr/>
                  <p:nvPr/>
                </p:nvSpPr>
                <p:spPr>
                  <a:xfrm>
                    <a:off x="8709660" y="2895600"/>
                    <a:ext cx="457201" cy="4572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8709662" y="2895600"/>
                    <a:ext cx="457199" cy="457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 flipH="1">
                    <a:off x="8709662" y="2895600"/>
                    <a:ext cx="457199" cy="457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9" name="Straight Arrow Connector 108"/>
                <p:cNvCxnSpPr/>
                <p:nvPr/>
              </p:nvCxnSpPr>
              <p:spPr>
                <a:xfrm>
                  <a:off x="6501386" y="3048000"/>
                  <a:ext cx="88696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ectangle 101"/>
              <p:cNvSpPr/>
              <p:nvPr/>
            </p:nvSpPr>
            <p:spPr>
              <a:xfrm>
                <a:off x="7817556" y="3048000"/>
                <a:ext cx="564444" cy="381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>
                <a:off x="8229600" y="30480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>
                <a:off x="8286044" y="3200400"/>
                <a:ext cx="34713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Straight Arrow Connector 133"/>
            <p:cNvCxnSpPr/>
            <p:nvPr/>
          </p:nvCxnSpPr>
          <p:spPr>
            <a:xfrm>
              <a:off x="5257800" y="4876800"/>
              <a:ext cx="4769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4648200" y="2514600"/>
            <a:ext cx="304800" cy="3124200"/>
            <a:chOff x="4648200" y="2514600"/>
            <a:chExt cx="304800" cy="3124200"/>
          </a:xfrm>
        </p:grpSpPr>
        <p:sp>
          <p:nvSpPr>
            <p:cNvPr id="138" name="TextBox 137"/>
            <p:cNvSpPr txBox="1"/>
            <p:nvPr/>
          </p:nvSpPr>
          <p:spPr>
            <a:xfrm>
              <a:off x="4648200" y="2514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651314" y="3059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651314" y="3593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648200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648200" y="4659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648200" y="5269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6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Down Ribbon 150"/>
              <p:cNvSpPr/>
              <p:nvPr/>
            </p:nvSpPr>
            <p:spPr>
              <a:xfrm>
                <a:off x="3581398" y="5707566"/>
                <a:ext cx="3048001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Size = O(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+</m:t>
                    </m:r>
                    <m:r>
                      <a:rPr lang="en-US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151" name="Down Ribbon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8" y="5707566"/>
                <a:ext cx="3048001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66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/>
      <p:bldP spid="14" grpId="0" build="p"/>
      <p:bldP spid="15" grpId="0" build="allAtOnce"/>
      <p:bldP spid="15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Link based </a:t>
            </a:r>
            <a:r>
              <a:rPr lang="en-US" sz="3600" b="1" dirty="0"/>
              <a:t>data structure for graph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Advantage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/>
                  <a:t>of Adjacency Lists :</a:t>
                </a:r>
              </a:p>
              <a:p>
                <a:r>
                  <a:rPr lang="en-US" sz="2000" dirty="0"/>
                  <a:t>Space efficient</a:t>
                </a:r>
              </a:p>
              <a:p>
                <a:r>
                  <a:rPr lang="en-US" sz="2000" dirty="0"/>
                  <a:t>Computing all the neighbors of a vertex in …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Disadvantage </a:t>
                </a:r>
                <a:r>
                  <a:rPr lang="en-US" sz="2000" b="1" dirty="0"/>
                  <a:t>of Adjacency Lists :</a:t>
                </a:r>
              </a:p>
              <a:p>
                <a:r>
                  <a:rPr lang="en-US" sz="2000" dirty="0"/>
                  <a:t>How to determine if there is an edge from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/>
                  <a:t> to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y</a:t>
                </a:r>
                <a:r>
                  <a:rPr lang="en-US" sz="2000" dirty="0"/>
                  <a:t> ?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in the worst case).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260396" y="3087700"/>
            <a:ext cx="144520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u="sng" dirty="0"/>
              <a:t>optimal time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9690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Array based </a:t>
            </a:r>
            <a:r>
              <a:rPr lang="en-US" sz="3600" b="1" dirty="0"/>
              <a:t>data structure for graph</a:t>
            </a:r>
            <a:endParaRPr lang="en-US" sz="36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Undirected Graph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Adjacency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0212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i="1" dirty="0">
                <a:solidFill>
                  <a:srgbClr val="0070C0"/>
                </a:solidFill>
              </a:rPr>
              <a:t>V</a:t>
            </a:r>
            <a:r>
              <a:rPr lang="en-US" sz="2000" dirty="0"/>
              <a:t>= {</a:t>
            </a:r>
            <a:r>
              <a:rPr lang="en-US" sz="1800" dirty="0"/>
              <a:t>1,2,3,4,5,6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0070C0"/>
                </a:solidFill>
              </a:rPr>
              <a:t>E</a:t>
            </a:r>
            <a:r>
              <a:rPr lang="en-US" sz="2000" dirty="0"/>
              <a:t>= </a:t>
            </a:r>
            <a:r>
              <a:rPr lang="en-US" sz="1800" dirty="0"/>
              <a:t>{(1,2), (1,5), </a:t>
            </a:r>
          </a:p>
          <a:p>
            <a:pPr marL="0" indent="0">
              <a:buNone/>
            </a:pPr>
            <a:r>
              <a:rPr lang="en-US" sz="1800" dirty="0"/>
              <a:t>        (2,5), (2,3), </a:t>
            </a:r>
          </a:p>
          <a:p>
            <a:pPr marL="0" indent="0">
              <a:buNone/>
            </a:pPr>
            <a:r>
              <a:rPr lang="en-US" sz="1800" dirty="0"/>
              <a:t>        (3,4), </a:t>
            </a:r>
          </a:p>
          <a:p>
            <a:pPr marL="0" indent="0">
              <a:buNone/>
            </a:pPr>
            <a:r>
              <a:rPr lang="en-US" sz="1800" dirty="0"/>
              <a:t>        (4,5), (4,6)</a:t>
            </a:r>
            <a:r>
              <a:rPr lang="en-US" sz="2000" dirty="0"/>
              <a:t>}</a:t>
            </a:r>
          </a:p>
        </p:txBody>
      </p:sp>
      <p:pic>
        <p:nvPicPr>
          <p:cNvPr id="1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5350" y="2438400"/>
            <a:ext cx="23812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783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4648200" y="2514600"/>
            <a:ext cx="304800" cy="3124200"/>
            <a:chOff x="4648200" y="2514600"/>
            <a:chExt cx="304800" cy="3124200"/>
          </a:xfrm>
        </p:grpSpPr>
        <p:sp>
          <p:nvSpPr>
            <p:cNvPr id="138" name="TextBox 137"/>
            <p:cNvSpPr txBox="1"/>
            <p:nvPr/>
          </p:nvSpPr>
          <p:spPr>
            <a:xfrm>
              <a:off x="4648200" y="2514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651314" y="3059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651314" y="3593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648200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648200" y="4659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648200" y="5269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53000" y="2438400"/>
            <a:ext cx="3581400" cy="3204074"/>
            <a:chOff x="4953000" y="2438400"/>
            <a:chExt cx="3581400" cy="3204074"/>
          </a:xfrm>
        </p:grpSpPr>
        <p:grpSp>
          <p:nvGrpSpPr>
            <p:cNvPr id="7" name="Group 6"/>
            <p:cNvGrpSpPr/>
            <p:nvPr/>
          </p:nvGrpSpPr>
          <p:grpSpPr>
            <a:xfrm>
              <a:off x="4953000" y="2442074"/>
              <a:ext cx="3581400" cy="3200400"/>
              <a:chOff x="4953000" y="2438400"/>
              <a:chExt cx="457200" cy="327660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4953000" y="2438400"/>
                <a:ext cx="457200" cy="3276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4953000" y="4038600"/>
                <a:ext cx="4572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953000" y="3505200"/>
                <a:ext cx="4572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953000" y="2971800"/>
                <a:ext cx="4572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953000" y="4572000"/>
                <a:ext cx="4572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953000" y="5105400"/>
                <a:ext cx="4572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Connector 127"/>
            <p:cNvCxnSpPr/>
            <p:nvPr/>
          </p:nvCxnSpPr>
          <p:spPr>
            <a:xfrm>
              <a:off x="6705600" y="2442074"/>
              <a:ext cx="0" cy="3200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7315200" y="2438400"/>
              <a:ext cx="0" cy="3200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7924800" y="2438400"/>
              <a:ext cx="0" cy="3200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5486400" y="2438400"/>
              <a:ext cx="0" cy="3200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6096000" y="2438400"/>
              <a:ext cx="0" cy="3200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5029200" y="252626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0         1           0         0         1         0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953000" y="2057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1          2          3         4         5         6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029200" y="305966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1         0           1         0         1         0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029200" y="359306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0         1           0         1         0         0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029200" y="4114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0         0           1         0         1         1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029200" y="4648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1         1           0         1         0         0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029200" y="519326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0         0           0         1         0         0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Down Ribbon 152"/>
              <p:cNvSpPr/>
              <p:nvPr/>
            </p:nvSpPr>
            <p:spPr>
              <a:xfrm>
                <a:off x="3581398" y="5707566"/>
                <a:ext cx="3048001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Size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153" name="Down Ribbon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8" y="5707566"/>
                <a:ext cx="3048001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6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/>
      <p:bldP spid="14" grpId="0" build="p"/>
      <p:bldP spid="15" grpId="0" build="allAtOnce"/>
      <p:bldP spid="9" grpId="0"/>
      <p:bldP spid="137" grpId="0"/>
      <p:bldP spid="141" grpId="0"/>
      <p:bldP spid="144" grpId="0"/>
      <p:bldP spid="145" grpId="0"/>
      <p:bldP spid="151" grpId="0"/>
      <p:bldP spid="152" grpId="0"/>
      <p:bldP spid="15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Array based </a:t>
            </a:r>
            <a:r>
              <a:rPr lang="en-US" sz="3600" b="1" dirty="0"/>
              <a:t>data structure for graph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Advantage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/>
                  <a:t>of Adjacency Matrix :</a:t>
                </a:r>
              </a:p>
              <a:p>
                <a:r>
                  <a:rPr lang="en-US" sz="2000" dirty="0"/>
                  <a:t>Determining whether there is an edge from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/>
                  <a:t> to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y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for any two vertices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/>
                  <a:t> and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y</a:t>
                </a:r>
                <a:r>
                  <a:rPr lang="en-US" sz="2000" dirty="0"/>
                  <a:t>.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Disadvantage </a:t>
                </a:r>
                <a:r>
                  <a:rPr lang="en-US" sz="2000" b="1" dirty="0"/>
                  <a:t>of Adjacency Matrix :</a:t>
                </a:r>
              </a:p>
              <a:p>
                <a:r>
                  <a:rPr lang="en-US" sz="2000" dirty="0"/>
                  <a:t>Computing all neighbors of a given vertex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x </a:t>
                </a:r>
                <a:endParaRPr lang="en-US" sz="2000" dirty="0"/>
              </a:p>
              <a:p>
                <a:r>
                  <a:rPr lang="en-US" sz="2000" dirty="0"/>
                  <a:t>It takes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 space. 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410200" y="4503905"/>
                <a:ext cx="1446230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 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503905"/>
                <a:ext cx="144623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347" t="-6452" r="-2510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103031" y="2724090"/>
            <a:ext cx="149111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in </a:t>
            </a:r>
            <a:r>
              <a:rPr lang="en-US" sz="2000" b="1" dirty="0">
                <a:solidFill>
                  <a:srgbClr val="C00000"/>
                </a:solidFill>
              </a:rPr>
              <a:t>O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dirty="0"/>
              <a:t>) time 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434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2" grpId="0" animBg="1"/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Which </a:t>
            </a:r>
            <a:r>
              <a:rPr lang="en-US" sz="3200" b="1" dirty="0">
                <a:solidFill>
                  <a:srgbClr val="7030A0"/>
                </a:solidFill>
              </a:rPr>
              <a:t>data structure is commonly </a:t>
            </a:r>
            <a:r>
              <a:rPr lang="en-US" sz="3200" b="1" dirty="0"/>
              <a:t>used for  storing graphs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Reasons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Graphs in real life are sparse 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≪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Most algorithms require </a:t>
                </a:r>
                <a:r>
                  <a:rPr lang="en-US" sz="2000" u="sng" dirty="0"/>
                  <a:t>processing neighbors </a:t>
                </a:r>
                <a:r>
                  <a:rPr lang="en-US" sz="2000" dirty="0"/>
                  <a:t>of each vertex.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</a:t>
                </a:r>
                <a:r>
                  <a:rPr lang="en-US" sz="1800" dirty="0"/>
                  <a:t>Adjacency matrix will enforce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/>
                  <a:t>) bound on time complexity for such  algorithm.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800600"/>
              </a:xfrm>
              <a:blipFill rotWithShape="1">
                <a:blip r:embed="rId2"/>
                <a:stretch>
                  <a:fillRect l="-1034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7600" y="1600200"/>
            <a:ext cx="201023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Adjacency lists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6" name="Down Ribbon 5"/>
          <p:cNvSpPr/>
          <p:nvPr/>
        </p:nvSpPr>
        <p:spPr>
          <a:xfrm>
            <a:off x="3200400" y="4873752"/>
            <a:ext cx="3429000" cy="993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But, there are a few </a:t>
            </a:r>
            <a:r>
              <a:rPr lang="en-US" b="1" dirty="0">
                <a:solidFill>
                  <a:srgbClr val="C00000"/>
                </a:solidFill>
              </a:rPr>
              <a:t>exceptions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109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Split(</a:t>
            </a:r>
            <a:r>
              <a:rPr lang="en-US" sz="3600" b="1" dirty="0" err="1">
                <a:solidFill>
                  <a:srgbClr val="0070C0"/>
                </a:solidFill>
              </a:rPr>
              <a:t>T,x</a:t>
            </a:r>
            <a:r>
              <a:rPr lang="en-US" sz="3600" b="1" dirty="0"/>
              <a:t>)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2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Achieving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200" b="1" dirty="0"/>
                  <a:t>(log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3200" b="1" dirty="0"/>
                  <a:t>) time for </a:t>
                </a:r>
                <a:r>
                  <a:rPr lang="en-US" sz="3200" b="1" dirty="0">
                    <a:solidFill>
                      <a:srgbClr val="002060"/>
                    </a:solidFill>
                  </a:rPr>
                  <a:t>Split</a:t>
                </a:r>
                <a:r>
                  <a:rPr lang="en-US" sz="3200" b="1" dirty="0"/>
                  <a:t>(</a:t>
                </a:r>
                <a:r>
                  <a:rPr lang="en-US" sz="3200" b="1" dirty="0" err="1">
                    <a:solidFill>
                      <a:srgbClr val="0070C0"/>
                    </a:solidFill>
                  </a:rPr>
                  <a:t>T</a:t>
                </a:r>
                <a:r>
                  <a:rPr lang="en-US" sz="3200" b="1" dirty="0" err="1"/>
                  <a:t>,x</a:t>
                </a:r>
                <a:r>
                  <a:rPr lang="en-US" sz="3200" b="1" dirty="0"/>
                  <a:t>)</a:t>
                </a:r>
              </a:p>
            </p:txBody>
          </p:sp>
        </mc:Choice>
        <mc:Fallback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000" dirty="0"/>
              <a:t>Take a scissor</a:t>
            </a:r>
          </a:p>
          <a:p>
            <a:r>
              <a:rPr lang="en-US" sz="2000" dirty="0"/>
              <a:t>cut </a:t>
            </a:r>
            <a:r>
              <a:rPr lang="en-US" sz="2000" b="1" dirty="0">
                <a:solidFill>
                  <a:srgbClr val="0070C0"/>
                </a:solidFill>
              </a:rPr>
              <a:t>T</a:t>
            </a:r>
            <a:r>
              <a:rPr lang="en-US" sz="2000" dirty="0"/>
              <a:t> into trees starting from </a:t>
            </a:r>
            <a:r>
              <a:rPr lang="en-US" sz="2000" b="1" dirty="0"/>
              <a:t>x</a:t>
            </a:r>
          </a:p>
          <a:p>
            <a:r>
              <a:rPr lang="en-US" sz="2000" dirty="0"/>
              <a:t>Make use of </a:t>
            </a:r>
            <a:r>
              <a:rPr lang="en-US" sz="2000" b="1" dirty="0" err="1"/>
              <a:t>SpecialUnion</a:t>
            </a:r>
            <a:r>
              <a:rPr lang="en-US" sz="2000" b="1" dirty="0"/>
              <a:t> </a:t>
            </a:r>
            <a:r>
              <a:rPr lang="en-US" sz="2000" dirty="0"/>
              <a:t>algorithm.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276600" y="2057400"/>
            <a:ext cx="3124200" cy="3752910"/>
            <a:chOff x="4953000" y="1371600"/>
            <a:chExt cx="31242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1242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15000" y="4724400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90586" y="2090182"/>
            <a:ext cx="780585" cy="3211552"/>
            <a:chOff x="4606382" y="2036955"/>
            <a:chExt cx="780585" cy="3211552"/>
          </a:xfrm>
        </p:grpSpPr>
        <p:sp>
          <p:nvSpPr>
            <p:cNvPr id="12" name="Freeform 11"/>
            <p:cNvSpPr/>
            <p:nvPr/>
          </p:nvSpPr>
          <p:spPr>
            <a:xfrm>
              <a:off x="4606382" y="2036955"/>
              <a:ext cx="780585" cy="3211552"/>
            </a:xfrm>
            <a:custGeom>
              <a:avLst/>
              <a:gdLst>
                <a:gd name="connsiteX0" fmla="*/ 234175 w 780585"/>
                <a:gd name="connsiteY0" fmla="*/ 0 h 3211552"/>
                <a:gd name="connsiteX1" fmla="*/ 111512 w 780585"/>
                <a:gd name="connsiteY1" fmla="*/ 267630 h 3211552"/>
                <a:gd name="connsiteX2" fmla="*/ 245326 w 780585"/>
                <a:gd name="connsiteY2" fmla="*/ 490654 h 3211552"/>
                <a:gd name="connsiteX3" fmla="*/ 133814 w 780585"/>
                <a:gd name="connsiteY3" fmla="*/ 702527 h 3211552"/>
                <a:gd name="connsiteX4" fmla="*/ 0 w 780585"/>
                <a:gd name="connsiteY4" fmla="*/ 959005 h 3211552"/>
                <a:gd name="connsiteX5" fmla="*/ 356839 w 780585"/>
                <a:gd name="connsiteY5" fmla="*/ 1494264 h 3211552"/>
                <a:gd name="connsiteX6" fmla="*/ 234175 w 780585"/>
                <a:gd name="connsiteY6" fmla="*/ 1683835 h 3211552"/>
                <a:gd name="connsiteX7" fmla="*/ 379141 w 780585"/>
                <a:gd name="connsiteY7" fmla="*/ 1873405 h 3211552"/>
                <a:gd name="connsiteX8" fmla="*/ 223024 w 780585"/>
                <a:gd name="connsiteY8" fmla="*/ 2085278 h 3211552"/>
                <a:gd name="connsiteX9" fmla="*/ 367990 w 780585"/>
                <a:gd name="connsiteY9" fmla="*/ 2252547 h 3211552"/>
                <a:gd name="connsiteX10" fmla="*/ 234175 w 780585"/>
                <a:gd name="connsiteY10" fmla="*/ 2430966 h 3211552"/>
                <a:gd name="connsiteX11" fmla="*/ 780585 w 780585"/>
                <a:gd name="connsiteY11" fmla="*/ 3100039 h 3211552"/>
                <a:gd name="connsiteX12" fmla="*/ 680224 w 780585"/>
                <a:gd name="connsiteY12" fmla="*/ 3211552 h 321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0585" h="3211552">
                  <a:moveTo>
                    <a:pt x="234175" y="0"/>
                  </a:moveTo>
                  <a:lnTo>
                    <a:pt x="111512" y="267630"/>
                  </a:lnTo>
                  <a:lnTo>
                    <a:pt x="245326" y="490654"/>
                  </a:lnTo>
                  <a:lnTo>
                    <a:pt x="133814" y="702527"/>
                  </a:lnTo>
                  <a:lnTo>
                    <a:pt x="0" y="959005"/>
                  </a:lnTo>
                  <a:lnTo>
                    <a:pt x="356839" y="1494264"/>
                  </a:lnTo>
                  <a:lnTo>
                    <a:pt x="234175" y="1683835"/>
                  </a:lnTo>
                  <a:lnTo>
                    <a:pt x="379141" y="1873405"/>
                  </a:lnTo>
                  <a:lnTo>
                    <a:pt x="223024" y="2085278"/>
                  </a:lnTo>
                  <a:lnTo>
                    <a:pt x="367990" y="2252547"/>
                  </a:lnTo>
                  <a:lnTo>
                    <a:pt x="234175" y="2430966"/>
                  </a:lnTo>
                  <a:lnTo>
                    <a:pt x="780585" y="3100039"/>
                  </a:lnTo>
                  <a:lnTo>
                    <a:pt x="680224" y="3211552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018975" y="4677937"/>
              <a:ext cx="128238" cy="152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181600" y="5117068"/>
            <a:ext cx="366664" cy="369332"/>
            <a:chOff x="5181600" y="5117068"/>
            <a:chExt cx="366664" cy="369332"/>
          </a:xfrm>
        </p:grpSpPr>
        <p:sp>
          <p:nvSpPr>
            <p:cNvPr id="10" name="Oval 9"/>
            <p:cNvSpPr/>
            <p:nvPr/>
          </p:nvSpPr>
          <p:spPr>
            <a:xfrm>
              <a:off x="5181600" y="5257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57800" y="51170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4654" y="3883910"/>
            <a:ext cx="916691" cy="45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D89C0A-8584-AAB9-C015-D6BF3CF8535A}"/>
              </a:ext>
            </a:extLst>
          </p:cNvPr>
          <p:cNvSpPr txBox="1"/>
          <p:nvPr/>
        </p:nvSpPr>
        <p:spPr>
          <a:xfrm>
            <a:off x="3806" y="1872734"/>
            <a:ext cx="313047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Hint given in the previous class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8D846B-35D0-6CDD-3D2D-258D33534876}"/>
              </a:ext>
            </a:extLst>
          </p:cNvPr>
          <p:cNvSpPr txBox="1"/>
          <p:nvPr/>
        </p:nvSpPr>
        <p:spPr>
          <a:xfrm>
            <a:off x="0" y="1868844"/>
            <a:ext cx="373320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Now we shall provide the full details.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406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45 0.2446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3" grpId="1" animBg="1"/>
      <p:bldP spid="11" grpId="0" animBg="1"/>
      <p:bldP spid="1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AE93B-E729-533F-4793-E1CDC931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View </a:t>
            </a:r>
            <a:r>
              <a:rPr lang="en-US" sz="3200" b="1" dirty="0">
                <a:solidFill>
                  <a:srgbClr val="00B0F0"/>
                </a:solidFill>
              </a:rPr>
              <a:t>T </a:t>
            </a:r>
            <a:r>
              <a:rPr lang="en-US" sz="3200" dirty="0"/>
              <a:t>from the </a:t>
            </a:r>
            <a:r>
              <a:rPr lang="en-US" sz="3200" b="1" dirty="0"/>
              <a:t>perspective</a:t>
            </a:r>
            <a:r>
              <a:rPr lang="en-US" sz="3200" dirty="0"/>
              <a:t> of </a:t>
            </a:r>
            <a:r>
              <a:rPr lang="en-US" sz="3200" b="1" dirty="0"/>
              <a:t>x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49601-B559-3A4E-6614-A72FC7E6C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2971800" y="1219200"/>
            <a:ext cx="3124200" cy="33528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4038600" y="1219200"/>
            <a:ext cx="990600" cy="2917918"/>
            <a:chOff x="4343400" y="2057400"/>
            <a:chExt cx="990600" cy="2917918"/>
          </a:xfrm>
        </p:grpSpPr>
        <p:grpSp>
          <p:nvGrpSpPr>
            <p:cNvPr id="36" name="Group 35"/>
            <p:cNvGrpSpPr/>
            <p:nvPr/>
          </p:nvGrpSpPr>
          <p:grpSpPr>
            <a:xfrm>
              <a:off x="4343400" y="2176338"/>
              <a:ext cx="990600" cy="2798980"/>
              <a:chOff x="4343400" y="2176338"/>
              <a:chExt cx="990600" cy="2798980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H="1">
                <a:off x="4628678" y="2176338"/>
                <a:ext cx="174718" cy="32711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4495800" y="2514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Arrow Connector 15"/>
              <p:cNvCxnSpPr>
                <a:stCxn id="15" idx="5"/>
              </p:cNvCxnSpPr>
              <p:nvPr/>
            </p:nvCxnSpPr>
            <p:spPr>
              <a:xfrm>
                <a:off x="4625882" y="2644682"/>
                <a:ext cx="212818" cy="31595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>
                <a:off x="4648200" y="3124200"/>
                <a:ext cx="228600" cy="457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4799671" y="296064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572000" y="3581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343400" y="4114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flipH="1">
                <a:off x="4408433" y="3733800"/>
                <a:ext cx="217449" cy="381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4724400" y="4343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181600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/>
              <p:cNvCxnSpPr>
                <a:endCxn id="26" idx="2"/>
              </p:cNvCxnSpPr>
              <p:nvPr/>
            </p:nvCxnSpPr>
            <p:spPr>
              <a:xfrm>
                <a:off x="4495800" y="4256041"/>
                <a:ext cx="228600" cy="16355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endCxn id="27" idx="2"/>
              </p:cNvCxnSpPr>
              <p:nvPr/>
            </p:nvCxnSpPr>
            <p:spPr>
              <a:xfrm>
                <a:off x="4876800" y="4484641"/>
                <a:ext cx="304800" cy="16355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27" idx="4"/>
                <a:endCxn id="8" idx="7"/>
              </p:cNvCxnSpPr>
              <p:nvPr/>
            </p:nvCxnSpPr>
            <p:spPr>
              <a:xfrm flipH="1">
                <a:off x="5083082" y="4724400"/>
                <a:ext cx="174718" cy="25091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/>
            <p:cNvSpPr/>
            <p:nvPr/>
          </p:nvSpPr>
          <p:spPr>
            <a:xfrm>
              <a:off x="4800600" y="2057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572000" y="3821668"/>
            <a:ext cx="290464" cy="445532"/>
            <a:chOff x="4876800" y="4659868"/>
            <a:chExt cx="290464" cy="445532"/>
          </a:xfrm>
        </p:grpSpPr>
        <p:sp>
          <p:nvSpPr>
            <p:cNvPr id="8" name="Oval 7"/>
            <p:cNvSpPr/>
            <p:nvPr/>
          </p:nvSpPr>
          <p:spPr>
            <a:xfrm>
              <a:off x="4953000" y="4953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76800" y="46598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870AE81-EA34-A347-B369-EA6D5AE2AD82}"/>
              </a:ext>
            </a:extLst>
          </p:cNvPr>
          <p:cNvSpPr txBox="1"/>
          <p:nvPr/>
        </p:nvSpPr>
        <p:spPr>
          <a:xfrm>
            <a:off x="4419600" y="48006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E1D15DA-F4F1-DDEE-D844-6A141562E7DE}"/>
              </a:ext>
            </a:extLst>
          </p:cNvPr>
          <p:cNvSpPr/>
          <p:nvPr/>
        </p:nvSpPr>
        <p:spPr>
          <a:xfrm>
            <a:off x="5791200" y="2122441"/>
            <a:ext cx="2667000" cy="928607"/>
          </a:xfrm>
          <a:prstGeom prst="cloudCallout">
            <a:avLst>
              <a:gd name="adj1" fmla="val 48099"/>
              <a:gd name="adj2" fmla="val 6394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picture emerges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21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animBg="1"/>
      <p:bldP spid="25" grpId="0"/>
      <p:bldP spid="5" grpId="0" animBg="1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Let us label these subtrees.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19600" y="48006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8" name="Oval 7"/>
          <p:cNvSpPr/>
          <p:nvPr/>
        </p:nvSpPr>
        <p:spPr>
          <a:xfrm>
            <a:off x="4648200" y="4114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5" idx="3"/>
          </p:cNvCxnSpPr>
          <p:nvPr/>
        </p:nvCxnSpPr>
        <p:spPr>
          <a:xfrm flipH="1">
            <a:off x="4343400" y="1349282"/>
            <a:ext cx="174718" cy="3271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191000" y="16764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5" idx="5"/>
          </p:cNvCxnSpPr>
          <p:nvPr/>
        </p:nvCxnSpPr>
        <p:spPr>
          <a:xfrm>
            <a:off x="4321082" y="1806482"/>
            <a:ext cx="212818" cy="3159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343400" y="2286000"/>
            <a:ext cx="22860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94871" y="2122441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672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38600" y="32766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103633" y="2895600"/>
            <a:ext cx="217449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76800" y="3733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endCxn id="26" idx="2"/>
          </p:cNvCxnSpPr>
          <p:nvPr/>
        </p:nvCxnSpPr>
        <p:spPr>
          <a:xfrm>
            <a:off x="4191000" y="3417841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7" idx="2"/>
          </p:cNvCxnSpPr>
          <p:nvPr/>
        </p:nvCxnSpPr>
        <p:spPr>
          <a:xfrm>
            <a:off x="4572000" y="3646441"/>
            <a:ext cx="3048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4"/>
            <a:endCxn id="8" idx="7"/>
          </p:cNvCxnSpPr>
          <p:nvPr/>
        </p:nvCxnSpPr>
        <p:spPr>
          <a:xfrm flipH="1">
            <a:off x="4778282" y="3886200"/>
            <a:ext cx="174718" cy="2509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>
            <a:off x="3810000" y="2057400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008856" y="1806482"/>
            <a:ext cx="174718" cy="2509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/>
          <p:cNvSpPr/>
          <p:nvPr/>
        </p:nvSpPr>
        <p:spPr>
          <a:xfrm>
            <a:off x="3733800" y="3657600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932656" y="3406682"/>
            <a:ext cx="174718" cy="2509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Isosceles Triangle 37"/>
          <p:cNvSpPr/>
          <p:nvPr/>
        </p:nvSpPr>
        <p:spPr>
          <a:xfrm>
            <a:off x="4114800" y="3908518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313656" y="3657600"/>
            <a:ext cx="174718" cy="2509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/>
        </p:nvSpPr>
        <p:spPr>
          <a:xfrm>
            <a:off x="4648200" y="1535159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610100" y="1371600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Isosceles Triangle 41"/>
          <p:cNvSpPr/>
          <p:nvPr/>
        </p:nvSpPr>
        <p:spPr>
          <a:xfrm>
            <a:off x="5067300" y="3973559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029200" y="3810000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495800" y="1219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4686300" y="2373359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648200" y="2209800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Isosceles Triangle 49"/>
          <p:cNvSpPr/>
          <p:nvPr/>
        </p:nvSpPr>
        <p:spPr>
          <a:xfrm>
            <a:off x="4457700" y="2982959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419600" y="2819400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Isosceles Triangle 52"/>
          <p:cNvSpPr/>
          <p:nvPr/>
        </p:nvSpPr>
        <p:spPr>
          <a:xfrm>
            <a:off x="4800600" y="4430759"/>
            <a:ext cx="342900" cy="398386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762500" y="4267200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Isosceles Triangle 55"/>
          <p:cNvSpPr/>
          <p:nvPr/>
        </p:nvSpPr>
        <p:spPr>
          <a:xfrm>
            <a:off x="4343400" y="4495800"/>
            <a:ext cx="381000" cy="333345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542256" y="4244882"/>
            <a:ext cx="174718" cy="2509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572000" y="38216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320736-A28F-AD4E-82C4-86A8A904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8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1C77C85-494A-CE49-A489-E5A654BED648}"/>
              </a:ext>
            </a:extLst>
          </p:cNvPr>
          <p:cNvSpPr/>
          <p:nvPr/>
        </p:nvSpPr>
        <p:spPr>
          <a:xfrm>
            <a:off x="4543518" y="3986073"/>
            <a:ext cx="381000" cy="365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19600" y="48006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8" name="Oval 7"/>
          <p:cNvSpPr/>
          <p:nvPr/>
        </p:nvSpPr>
        <p:spPr>
          <a:xfrm>
            <a:off x="4648200" y="4114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5" idx="3"/>
          </p:cNvCxnSpPr>
          <p:nvPr/>
        </p:nvCxnSpPr>
        <p:spPr>
          <a:xfrm flipH="1">
            <a:off x="4343400" y="1349282"/>
            <a:ext cx="174718" cy="3271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191000" y="16764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5" idx="5"/>
          </p:cNvCxnSpPr>
          <p:nvPr/>
        </p:nvCxnSpPr>
        <p:spPr>
          <a:xfrm>
            <a:off x="4321082" y="1806482"/>
            <a:ext cx="212818" cy="3159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343400" y="2286000"/>
            <a:ext cx="22860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94871" y="2122441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672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38600" y="32766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103633" y="2895600"/>
            <a:ext cx="217449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76800" y="3733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endCxn id="26" idx="2"/>
          </p:cNvCxnSpPr>
          <p:nvPr/>
        </p:nvCxnSpPr>
        <p:spPr>
          <a:xfrm>
            <a:off x="4191000" y="3417841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7" idx="2"/>
          </p:cNvCxnSpPr>
          <p:nvPr/>
        </p:nvCxnSpPr>
        <p:spPr>
          <a:xfrm>
            <a:off x="4572000" y="3646441"/>
            <a:ext cx="3048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4"/>
            <a:endCxn id="8" idx="7"/>
          </p:cNvCxnSpPr>
          <p:nvPr/>
        </p:nvCxnSpPr>
        <p:spPr>
          <a:xfrm flipH="1">
            <a:off x="4778282" y="3886200"/>
            <a:ext cx="174718" cy="2509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>
            <a:off x="3810000" y="2057400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008856" y="1806482"/>
            <a:ext cx="174718" cy="2509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/>
          <p:cNvSpPr/>
          <p:nvPr/>
        </p:nvSpPr>
        <p:spPr>
          <a:xfrm>
            <a:off x="3733800" y="3657600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932656" y="3406682"/>
            <a:ext cx="174718" cy="2509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Isosceles Triangle 37"/>
          <p:cNvSpPr/>
          <p:nvPr/>
        </p:nvSpPr>
        <p:spPr>
          <a:xfrm>
            <a:off x="4114800" y="3908518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313656" y="3657600"/>
            <a:ext cx="174718" cy="2509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/>
        </p:nvSpPr>
        <p:spPr>
          <a:xfrm>
            <a:off x="4648200" y="1535159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610100" y="1371600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Isosceles Triangle 41"/>
          <p:cNvSpPr/>
          <p:nvPr/>
        </p:nvSpPr>
        <p:spPr>
          <a:xfrm>
            <a:off x="5067300" y="3973559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029200" y="3810000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495800" y="1219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4686300" y="2373359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648200" y="2209800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Isosceles Triangle 49"/>
          <p:cNvSpPr/>
          <p:nvPr/>
        </p:nvSpPr>
        <p:spPr>
          <a:xfrm>
            <a:off x="4457700" y="2982959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419600" y="2819400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Isosceles Triangle 52"/>
          <p:cNvSpPr/>
          <p:nvPr/>
        </p:nvSpPr>
        <p:spPr>
          <a:xfrm>
            <a:off x="4800600" y="4430759"/>
            <a:ext cx="342900" cy="398386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762500" y="4267200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Isosceles Triangle 55"/>
          <p:cNvSpPr/>
          <p:nvPr/>
        </p:nvSpPr>
        <p:spPr>
          <a:xfrm>
            <a:off x="4343400" y="4495800"/>
            <a:ext cx="381000" cy="333345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542256" y="4244882"/>
            <a:ext cx="174718" cy="2509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572000" y="38216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320736-A28F-AD4E-82C4-86A8A904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FED4C819-0E7D-EEF9-FF55-E9124F049531}"/>
              </a:ext>
            </a:extLst>
          </p:cNvPr>
          <p:cNvSpPr/>
          <p:nvPr/>
        </p:nvSpPr>
        <p:spPr>
          <a:xfrm>
            <a:off x="5791200" y="1992359"/>
            <a:ext cx="2895600" cy="1058689"/>
          </a:xfrm>
          <a:prstGeom prst="cloudCallout">
            <a:avLst>
              <a:gd name="adj1" fmla="val 48099"/>
              <a:gd name="adj2" fmla="val 6394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Which subtrees store keys with value &lt; 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22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19600" y="48006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8" name="Oval 7"/>
          <p:cNvSpPr/>
          <p:nvPr/>
        </p:nvSpPr>
        <p:spPr>
          <a:xfrm>
            <a:off x="4648200" y="4114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5" idx="3"/>
          </p:cNvCxnSpPr>
          <p:nvPr/>
        </p:nvCxnSpPr>
        <p:spPr>
          <a:xfrm flipH="1">
            <a:off x="4343400" y="1349282"/>
            <a:ext cx="174718" cy="3271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191000" y="16764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5" idx="5"/>
          </p:cNvCxnSpPr>
          <p:nvPr/>
        </p:nvCxnSpPr>
        <p:spPr>
          <a:xfrm>
            <a:off x="4321082" y="1806482"/>
            <a:ext cx="212818" cy="3159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343400" y="2286000"/>
            <a:ext cx="22860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94871" y="2122441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672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38600" y="32766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103633" y="2895600"/>
            <a:ext cx="217449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76800" y="3733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endCxn id="26" idx="2"/>
          </p:cNvCxnSpPr>
          <p:nvPr/>
        </p:nvCxnSpPr>
        <p:spPr>
          <a:xfrm>
            <a:off x="4191000" y="3417841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7" idx="2"/>
          </p:cNvCxnSpPr>
          <p:nvPr/>
        </p:nvCxnSpPr>
        <p:spPr>
          <a:xfrm>
            <a:off x="4572000" y="3646441"/>
            <a:ext cx="3048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4"/>
            <a:endCxn id="8" idx="7"/>
          </p:cNvCxnSpPr>
          <p:nvPr/>
        </p:nvCxnSpPr>
        <p:spPr>
          <a:xfrm flipH="1">
            <a:off x="4778282" y="3886200"/>
            <a:ext cx="174718" cy="2509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>
            <a:off x="3810000" y="2057400"/>
            <a:ext cx="381000" cy="4572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008856" y="1806482"/>
            <a:ext cx="174718" cy="2509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/>
          <p:cNvSpPr/>
          <p:nvPr/>
        </p:nvSpPr>
        <p:spPr>
          <a:xfrm>
            <a:off x="3733800" y="3657600"/>
            <a:ext cx="381000" cy="4572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932656" y="3406682"/>
            <a:ext cx="174718" cy="2509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Isosceles Triangle 37"/>
          <p:cNvSpPr/>
          <p:nvPr/>
        </p:nvSpPr>
        <p:spPr>
          <a:xfrm>
            <a:off x="4114800" y="3908518"/>
            <a:ext cx="381000" cy="4572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313656" y="3657600"/>
            <a:ext cx="174718" cy="2509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/>
        </p:nvSpPr>
        <p:spPr>
          <a:xfrm>
            <a:off x="4648200" y="1535159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610100" y="1371600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Isosceles Triangle 41"/>
          <p:cNvSpPr/>
          <p:nvPr/>
        </p:nvSpPr>
        <p:spPr>
          <a:xfrm>
            <a:off x="5067300" y="3973559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029200" y="3810000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495800" y="1219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4686300" y="2373359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648200" y="2209800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Isosceles Triangle 49"/>
          <p:cNvSpPr/>
          <p:nvPr/>
        </p:nvSpPr>
        <p:spPr>
          <a:xfrm>
            <a:off x="4457700" y="2982959"/>
            <a:ext cx="381000" cy="4572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419600" y="2819400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Isosceles Triangle 52"/>
          <p:cNvSpPr/>
          <p:nvPr/>
        </p:nvSpPr>
        <p:spPr>
          <a:xfrm>
            <a:off x="4800600" y="4430759"/>
            <a:ext cx="342900" cy="398386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762500" y="4267200"/>
            <a:ext cx="228600" cy="1635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Isosceles Triangle 55"/>
          <p:cNvSpPr/>
          <p:nvPr/>
        </p:nvSpPr>
        <p:spPr>
          <a:xfrm>
            <a:off x="4343400" y="4495800"/>
            <a:ext cx="381000" cy="333345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542256" y="4244882"/>
            <a:ext cx="174718" cy="2509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572000" y="38216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320736-A28F-AD4E-82C4-86A8A904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B8A38FDD-7185-D1F1-0F68-C7E444B621DE}"/>
              </a:ext>
            </a:extLst>
          </p:cNvPr>
          <p:cNvSpPr/>
          <p:nvPr/>
        </p:nvSpPr>
        <p:spPr>
          <a:xfrm>
            <a:off x="5257800" y="1806481"/>
            <a:ext cx="3886200" cy="1244567"/>
          </a:xfrm>
          <a:prstGeom prst="cloudCallout">
            <a:avLst>
              <a:gd name="adj1" fmla="val 48099"/>
              <a:gd name="adj2" fmla="val 6394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Which nodes on the path from </a:t>
            </a:r>
            <a:r>
              <a:rPr lang="en-US" b="1" dirty="0">
                <a:solidFill>
                  <a:schemeClr val="tx1"/>
                </a:solidFill>
              </a:rPr>
              <a:t>x </a:t>
            </a:r>
            <a:r>
              <a:rPr lang="en-US" dirty="0">
                <a:solidFill>
                  <a:schemeClr val="tx1"/>
                </a:solidFill>
              </a:rPr>
              <a:t>to root have keys with value &lt; 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50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11411</TotalTime>
  <Words>1744</Words>
  <Application>Microsoft Office PowerPoint</Application>
  <PresentationFormat>On-screen Show (4:3)</PresentationFormat>
  <Paragraphs>594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Cambria Math</vt:lpstr>
      <vt:lpstr>Office Theme</vt:lpstr>
      <vt:lpstr>ESO207A Statistics of Mid Semester Exam</vt:lpstr>
      <vt:lpstr>Data Structures and Algorithms (ESO207A) </vt:lpstr>
      <vt:lpstr>Red Black tree  (Height Balanced BST)</vt:lpstr>
      <vt:lpstr>Split(T,x)</vt:lpstr>
      <vt:lpstr>Achieving O(log n) time for Split(T,x)</vt:lpstr>
      <vt:lpstr>View T from the perspective of x</vt:lpstr>
      <vt:lpstr>PowerPoint Presentation</vt:lpstr>
      <vt:lpstr>PowerPoint Presentation</vt:lpstr>
      <vt:lpstr>PowerPoint Presentation</vt:lpstr>
      <vt:lpstr>Is there any order among the blue subtrees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Graphs</vt:lpstr>
      <vt:lpstr>PowerPoint Presentation</vt:lpstr>
      <vt:lpstr>Embedding  an integrated circuit on mother board</vt:lpstr>
      <vt:lpstr>A social network or world wide web (WWW)</vt:lpstr>
      <vt:lpstr>How will you   solve  these problems ?</vt:lpstr>
      <vt:lpstr>Graph</vt:lpstr>
      <vt:lpstr> Graph</vt:lpstr>
      <vt:lpstr>Graph</vt:lpstr>
      <vt:lpstr>Types of graphs</vt:lpstr>
      <vt:lpstr>Notations </vt:lpstr>
      <vt:lpstr>Walks, paths, and cycles </vt:lpstr>
      <vt:lpstr>Examples</vt:lpstr>
      <vt:lpstr> </vt:lpstr>
      <vt:lpstr> </vt:lpstr>
      <vt:lpstr> </vt:lpstr>
      <vt:lpstr> Data Structures for Graphs</vt:lpstr>
      <vt:lpstr>Link based data structure for graph</vt:lpstr>
      <vt:lpstr>Link based data structure for graph</vt:lpstr>
      <vt:lpstr>Array based data structure for graph</vt:lpstr>
      <vt:lpstr>Array based data structure for graph</vt:lpstr>
      <vt:lpstr>Which data structure is commonly used for  storing graphs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1118</cp:revision>
  <dcterms:created xsi:type="dcterms:W3CDTF">2011-12-03T04:13:03Z</dcterms:created>
  <dcterms:modified xsi:type="dcterms:W3CDTF">2022-09-28T10:58:46Z</dcterms:modified>
</cp:coreProperties>
</file>