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4"/>
  </p:notesMasterIdLst>
  <p:sldIdLst>
    <p:sldId id="514" r:id="rId2"/>
    <p:sldId id="538" r:id="rId3"/>
    <p:sldId id="265" r:id="rId4"/>
    <p:sldId id="545" r:id="rId5"/>
    <p:sldId id="520" r:id="rId6"/>
    <p:sldId id="523" r:id="rId7"/>
    <p:sldId id="564" r:id="rId8"/>
    <p:sldId id="273" r:id="rId9"/>
    <p:sldId id="306" r:id="rId10"/>
    <p:sldId id="557" r:id="rId11"/>
    <p:sldId id="392" r:id="rId12"/>
    <p:sldId id="552" r:id="rId13"/>
    <p:sldId id="558" r:id="rId14"/>
    <p:sldId id="559" r:id="rId15"/>
    <p:sldId id="305" r:id="rId16"/>
    <p:sldId id="551" r:id="rId17"/>
    <p:sldId id="358" r:id="rId18"/>
    <p:sldId id="553" r:id="rId19"/>
    <p:sldId id="381" r:id="rId20"/>
    <p:sldId id="554" r:id="rId21"/>
    <p:sldId id="335" r:id="rId22"/>
    <p:sldId id="337" r:id="rId23"/>
    <p:sldId id="378" r:id="rId24"/>
    <p:sldId id="338" r:id="rId25"/>
    <p:sldId id="339" r:id="rId26"/>
    <p:sldId id="340" r:id="rId27"/>
    <p:sldId id="341" r:id="rId28"/>
    <p:sldId id="546" r:id="rId29"/>
    <p:sldId id="547" r:id="rId30"/>
    <p:sldId id="390" r:id="rId31"/>
    <p:sldId id="346" r:id="rId32"/>
    <p:sldId id="363" r:id="rId33"/>
    <p:sldId id="349" r:id="rId34"/>
    <p:sldId id="548" r:id="rId35"/>
    <p:sldId id="549" r:id="rId36"/>
    <p:sldId id="385" r:id="rId37"/>
    <p:sldId id="550" r:id="rId38"/>
    <p:sldId id="395" r:id="rId39"/>
    <p:sldId id="396" r:id="rId40"/>
    <p:sldId id="397" r:id="rId41"/>
    <p:sldId id="399" r:id="rId42"/>
    <p:sldId id="405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7" autoAdjust="0"/>
    <p:restoredTop sz="94118" autoAdjust="0"/>
  </p:normalViewPr>
  <p:slideViewPr>
    <p:cSldViewPr>
      <p:cViewPr varScale="1">
        <p:scale>
          <a:sx n="71" d="100"/>
          <a:sy n="71" d="100"/>
        </p:scale>
        <p:origin x="16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6.png"/><Relationship Id="rId7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37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Integer </a:t>
            </a:r>
            <a:r>
              <a:rPr lang="en-US" sz="2400" b="1" dirty="0">
                <a:solidFill>
                  <a:schemeClr val="tx1"/>
                </a:solidFill>
              </a:rPr>
              <a:t>sorting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Depth First Search </a:t>
            </a:r>
            <a:r>
              <a:rPr lang="en-US" sz="2400" b="1" dirty="0">
                <a:solidFill>
                  <a:schemeClr val="tx1"/>
                </a:solidFill>
              </a:rPr>
              <a:t>(DFS) traversal 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453ECA-518F-354B-A970-3DF54A845B8D}"/>
              </a:ext>
            </a:extLst>
          </p:cNvPr>
          <p:cNvSpPr/>
          <p:nvPr/>
        </p:nvSpPr>
        <p:spPr>
          <a:xfrm>
            <a:off x="1752600" y="1905000"/>
            <a:ext cx="487680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algorithm for sorting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9154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Count sort is a </a:t>
                </a:r>
                <a:r>
                  <a:rPr lang="en-US" sz="1800" b="1" dirty="0"/>
                  <a:t>stable </a:t>
                </a:r>
                <a:r>
                  <a:rPr lang="en-US" sz="1800" dirty="0"/>
                  <a:t>sorting algorithm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An array storing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integers in the range 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..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1800" dirty="0"/>
                  <a:t>can be sorted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+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 time and </a:t>
                </a:r>
              </a:p>
              <a:p>
                <a:pPr marL="0" indent="0">
                  <a:buNone/>
                </a:pPr>
                <a:r>
                  <a:rPr lang="en-US" sz="1800" dirty="0"/>
                  <a:t>using total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+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 space in </a:t>
                </a:r>
                <a:r>
                  <a:rPr lang="en-US" sz="1800" b="1" dirty="0"/>
                  <a:t>word RAM </a:t>
                </a:r>
                <a:r>
                  <a:rPr lang="en-US" sz="1800" dirty="0"/>
                  <a:t>model.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b="1" dirty="0">
                    <a:sym typeface="Wingdings" pitchFamily="2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,     we get an optimal algorithm for sorting. 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1800" dirty="0"/>
                  <a:t>, time and space complexity is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1800" dirty="0"/>
                  <a:t>).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</a:t>
                </a:r>
                <a:r>
                  <a:rPr lang="en-US" sz="1800" u="sng" dirty="0"/>
                  <a:t>(too bad for 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u="sng" dirty="0">
                    <a:sym typeface="Wingdings" pitchFamily="2" charset="2"/>
                  </a:rPr>
                  <a:t>. ) </a:t>
                </a:r>
                <a:endParaRPr lang="en-US" sz="1800" u="sng" dirty="0"/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sort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integers in the range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..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1800" dirty="0"/>
                  <a:t>]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𝒕𝒏</m:t>
                    </m:r>
                  </m:oMath>
                </a14:m>
                <a:r>
                  <a:rPr lang="en-US" sz="1800" dirty="0"/>
                  <a:t>) time and using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space?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Answer: In next lecture. We shall use …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915400" cy="5638800"/>
              </a:xfrm>
              <a:blipFill>
                <a:blip r:embed="rId2"/>
                <a:stretch>
                  <a:fillRect l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752600" y="4038600"/>
            <a:ext cx="4038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4419600"/>
            <a:ext cx="4038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5715000"/>
            <a:ext cx="4038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4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4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uiExpand="1" build="p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DEPTH FIRST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From a vertex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Searching </a:t>
                </a:r>
                <a:r>
                  <a:rPr lang="en-US" sz="3200" b="1" dirty="0"/>
                  <a:t>path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from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/>
                  <a:t> to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print “</a:t>
                </a:r>
                <a:r>
                  <a:rPr lang="en-US" sz="2000" dirty="0">
                    <a:solidFill>
                      <a:srgbClr val="00B050"/>
                    </a:solidFill>
                    <a:sym typeface="Wingdings" pitchFamily="2" charset="2"/>
                  </a:rPr>
                  <a:t>path-found</a:t>
                </a:r>
                <a:r>
                  <a:rPr lang="en-US" sz="2000" dirty="0">
                    <a:sym typeface="Wingdings" pitchFamily="2" charset="2"/>
                  </a:rPr>
                  <a:t>”;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{For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Search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Main</a:t>
                </a:r>
                <a:r>
                  <a:rPr lang="en-US" sz="2000" dirty="0"/>
                  <a:t>()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Search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  <a:blipFill rotWithShape="1">
                <a:blip r:embed="rId3"/>
                <a:stretch>
                  <a:fillRect l="-1508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43000" y="3048000"/>
                <a:ext cx="20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If</a:t>
                </a:r>
                <a:r>
                  <a:rPr lang="en-US" dirty="0">
                    <a:sym typeface="Wingdings" pitchFamily="2" charset="2"/>
                  </a:rPr>
                  <a:t> (Visited[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]=false)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48000"/>
                <a:ext cx="2024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11" t="-8197" r="-48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true;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03" t="-10000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315" y="5257800"/>
                <a:ext cx="3656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For</a:t>
                </a:r>
                <a:r>
                  <a:rPr lang="en-US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     </a:t>
                </a:r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false;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5" y="5257800"/>
                <a:ext cx="365657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00" t="-10000" r="-18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60906" y="1893332"/>
            <a:ext cx="2592494" cy="4724400"/>
            <a:chOff x="5560906" y="1524000"/>
            <a:chExt cx="2592494" cy="4724400"/>
          </a:xfrm>
        </p:grpSpPr>
        <p:grpSp>
          <p:nvGrpSpPr>
            <p:cNvPr id="15" name="Group 14"/>
            <p:cNvGrpSpPr/>
            <p:nvPr/>
          </p:nvGrpSpPr>
          <p:grpSpPr>
            <a:xfrm>
              <a:off x="6172200" y="4812268"/>
              <a:ext cx="1601894" cy="1436132"/>
              <a:chOff x="6172200" y="4812268"/>
              <a:chExt cx="1601894" cy="143613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402493" y="4910771"/>
                <a:ext cx="1146718" cy="1163444"/>
                <a:chOff x="6705599" y="2308303"/>
                <a:chExt cx="1146718" cy="1163444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600" y="2308303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599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198" y="2360342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480552" y="5040868"/>
                <a:ext cx="24668" cy="880947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471151" y="5115210"/>
                <a:ext cx="2" cy="806605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6558611" y="4986971"/>
                <a:ext cx="834481" cy="52039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558611" y="4986971"/>
                <a:ext cx="834483" cy="1011044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6172200" y="4812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172200" y="5814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467600" y="4888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162800" y="58790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0906" y="1524000"/>
              <a:ext cx="2592494" cy="2667000"/>
              <a:chOff x="5560906" y="1524000"/>
              <a:chExt cx="2592494" cy="2667000"/>
            </a:xfrm>
          </p:grpSpPr>
          <p:cxnSp>
            <p:nvCxnSpPr>
              <p:cNvPr id="132" name="Straight Arrow Connector 131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6333895" y="1676400"/>
                <a:ext cx="302941" cy="533400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4" idx="2"/>
                <a:endCxn id="126" idx="0"/>
              </p:cNvCxnSpPr>
              <p:nvPr/>
            </p:nvCxnSpPr>
            <p:spPr>
              <a:xfrm flipH="1">
                <a:off x="6029095" y="2362200"/>
                <a:ext cx="304800" cy="685800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4" idx="2"/>
                <a:endCxn id="127" idx="0"/>
              </p:cNvCxnSpPr>
              <p:nvPr/>
            </p:nvCxnSpPr>
            <p:spPr>
              <a:xfrm>
                <a:off x="6333895" y="2362200"/>
                <a:ext cx="465986" cy="685800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7323737" y="2299010"/>
                <a:ext cx="136518" cy="748990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25" idx="2"/>
                <a:endCxn id="128" idx="0"/>
              </p:cNvCxnSpPr>
              <p:nvPr/>
            </p:nvCxnSpPr>
            <p:spPr>
              <a:xfrm>
                <a:off x="7538314" y="2375210"/>
                <a:ext cx="384628" cy="672790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1676400"/>
                <a:ext cx="823419" cy="622610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1600200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6" idx="2"/>
                <a:endCxn id="129" idx="0"/>
              </p:cNvCxnSpPr>
              <p:nvPr/>
            </p:nvCxnSpPr>
            <p:spPr>
              <a:xfrm flipH="1">
                <a:off x="5800495" y="3200400"/>
                <a:ext cx="228600" cy="609600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5570036" y="2057400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5878553" y="3124200"/>
                <a:ext cx="843269" cy="762000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27" idx="2"/>
                <a:endCxn id="145" idx="0"/>
              </p:cNvCxnSpPr>
              <p:nvPr/>
            </p:nvCxnSpPr>
            <p:spPr>
              <a:xfrm>
                <a:off x="6799881" y="3200400"/>
                <a:ext cx="63697" cy="533400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52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836" y="2209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255" y="2222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036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822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883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2436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78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519" y="3733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6" name="Straight Arrow Connector 145"/>
              <p:cNvCxnSpPr>
                <a:stCxn id="128" idx="1"/>
                <a:endCxn id="131" idx="3"/>
              </p:cNvCxnSpPr>
              <p:nvPr/>
            </p:nvCxnSpPr>
            <p:spPr>
              <a:xfrm flipH="1">
                <a:off x="7401795" y="3124200"/>
                <a:ext cx="443088" cy="0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162800" y="31242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22906" y="1600200"/>
                <a:ext cx="306494" cy="369332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69138" y="36692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37106" y="29072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560906" y="38216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035738" y="2069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618306" y="2133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846906" y="3059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477000" y="29072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2283460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ight Arrow 74"/>
          <p:cNvSpPr/>
          <p:nvPr/>
        </p:nvSpPr>
        <p:spPr>
          <a:xfrm rot="1556459">
            <a:off x="6322033" y="1708066"/>
            <a:ext cx="268608" cy="305997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1" grpId="0"/>
      <p:bldP spid="62" grpId="0"/>
      <p:bldP spid="5" grpId="0"/>
      <p:bldP spid="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DFS traversal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i="1" dirty="0">
                <a:solidFill>
                  <a:srgbClr val="7030A0"/>
                </a:solidFill>
              </a:rPr>
              <a:t>G</a:t>
            </a:r>
            <a:br>
              <a:rPr lang="en-US" sz="3200" b="1" i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DFS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  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{</a:t>
            </a:r>
            <a:r>
              <a:rPr lang="en-US" sz="1800" dirty="0">
                <a:sym typeface="Wingdings" pitchFamily="2" charset="2"/>
              </a:rPr>
              <a:t>  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800" dirty="0">
                <a:sym typeface="Wingdings" pitchFamily="2" charset="2"/>
              </a:rPr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>
                <a:sym typeface="Wingdings" pitchFamily="2" charset="2"/>
              </a:rPr>
              <a:t>)  </a:t>
            </a:r>
            <a:r>
              <a:rPr lang="en-US" sz="1800" b="1" dirty="0">
                <a:sym typeface="Wingdings" pitchFamily="2" charset="2"/>
              </a:rPr>
              <a:t>true</a:t>
            </a:r>
            <a:r>
              <a:rPr lang="en-US" sz="1800" dirty="0">
                <a:sym typeface="Wingdings" pitchFamily="2" charset="2"/>
              </a:rPr>
              <a:t>; 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</a:t>
            </a:r>
            <a:r>
              <a:rPr lang="en-US" sz="1800" b="1" dirty="0">
                <a:sym typeface="Wingdings" pitchFamily="2" charset="2"/>
              </a:rPr>
              <a:t>For each </a:t>
            </a:r>
            <a:r>
              <a:rPr lang="en-US" sz="1800" dirty="0">
                <a:sym typeface="Wingdings" pitchFamily="2" charset="2"/>
              </a:rPr>
              <a:t>neighbor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of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{          if (</a:t>
            </a:r>
            <a:r>
              <a:rPr lang="en-US" sz="1800" b="1" dirty="0">
                <a:solidFill>
                  <a:srgbClr val="7030A0"/>
                </a:solidFill>
              </a:rPr>
              <a:t>Visited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w</a:t>
            </a:r>
            <a:r>
              <a:rPr lang="en-US" sz="1800" dirty="0"/>
              <a:t>)  = </a:t>
            </a:r>
            <a:r>
              <a:rPr lang="en-US" sz="1800" b="1" dirty="0"/>
              <a:t>false</a:t>
            </a:r>
            <a:r>
              <a:rPr lang="en-US" sz="1800" b="1" dirty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          {</a:t>
            </a:r>
            <a:r>
              <a:rPr lang="en-US" sz="1800" dirty="0">
                <a:sym typeface="Wingdings" pitchFamily="2" charset="2"/>
              </a:rPr>
              <a:t>    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DFS(</a:t>
            </a:r>
            <a:r>
              <a:rPr lang="en-US" sz="1800" b="1" dirty="0">
                <a:solidFill>
                  <a:srgbClr val="0070C0"/>
                </a:solidFill>
              </a:rPr>
              <a:t>w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>
                <a:sym typeface="Wingdings" pitchFamily="2" charset="2"/>
              </a:rPr>
              <a:t> ;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          }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</a:t>
            </a:r>
            <a:r>
              <a:rPr lang="en-US" sz="1800" b="1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DFS-traversal(G)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{   For each vertex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>
                <a:sym typeface="Wingdings" pitchFamily="2" charset="2"/>
              </a:rPr>
              <a:t>ϵ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V  </a:t>
            </a:r>
            <a:r>
              <a:rPr lang="en-US" sz="1800" b="1" dirty="0">
                <a:sym typeface="Wingdings" pitchFamily="2" charset="2"/>
              </a:rPr>
              <a:t>{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       Visited(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)</a:t>
            </a:r>
            <a:r>
              <a:rPr lang="en-US" sz="1800" b="1" dirty="0">
                <a:sym typeface="Wingdings" pitchFamily="2" charset="2"/>
              </a:rPr>
              <a:t>  false;        }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For each vertex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l-GR" sz="1800" b="1" dirty="0">
                <a:sym typeface="Wingdings" pitchFamily="2" charset="2"/>
              </a:rPr>
              <a:t>ϵ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V </a:t>
            </a:r>
            <a:r>
              <a:rPr lang="en-US" sz="1800" b="1" dirty="0">
                <a:sym typeface="Wingdings" pitchFamily="2" charset="2"/>
              </a:rPr>
              <a:t>{</a:t>
            </a:r>
            <a:r>
              <a:rPr lang="en-US" sz="1800" b="1" dirty="0">
                <a:solidFill>
                  <a:srgbClr val="7030A0"/>
                </a:solidFill>
              </a:rPr>
              <a:t>       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               If (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800" b="1" dirty="0">
                <a:sym typeface="Wingdings" pitchFamily="2" charset="2"/>
              </a:rPr>
              <a:t>= false)     DFS(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);     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                                       }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}</a:t>
            </a:r>
            <a:endParaRPr lang="en-US" sz="1800" b="1" dirty="0"/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3352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8373" y="2678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4572000"/>
            <a:ext cx="731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65D02F-EDE5-694C-8E18-6E05A73AB909}"/>
              </a:ext>
            </a:extLst>
          </p:cNvPr>
          <p:cNvGrpSpPr/>
          <p:nvPr/>
        </p:nvGrpSpPr>
        <p:grpSpPr>
          <a:xfrm>
            <a:off x="2286753" y="2590800"/>
            <a:ext cx="6933447" cy="1219200"/>
            <a:chOff x="2286753" y="2971800"/>
            <a:chExt cx="6933447" cy="1219200"/>
          </a:xfrm>
        </p:grpSpPr>
        <p:sp>
          <p:nvSpPr>
            <p:cNvPr id="12" name="Down Ribbon 11">
              <a:extLst>
                <a:ext uri="{FF2B5EF4-FFF2-40B4-BE49-F238E27FC236}">
                  <a16:creationId xmlns:a16="http://schemas.microsoft.com/office/drawing/2014/main" id="{9FEBB878-E917-FD4F-BCD7-42E8008B880A}"/>
                </a:ext>
              </a:extLst>
            </p:cNvPr>
            <p:cNvSpPr/>
            <p:nvPr/>
          </p:nvSpPr>
          <p:spPr>
            <a:xfrm>
              <a:off x="3886200" y="2971800"/>
              <a:ext cx="5334000" cy="1219200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Add a few extra statements</a:t>
              </a:r>
              <a:r>
                <a:rPr lang="en-US" dirty="0">
                  <a:solidFill>
                    <a:schemeClr val="tx1"/>
                  </a:solidFill>
                </a:rPr>
                <a:t> here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to get an efficient algorithm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for a</a:t>
              </a:r>
              <a:r>
                <a:rPr lang="en-US" b="1" dirty="0">
                  <a:solidFill>
                    <a:srgbClr val="C00000"/>
                  </a:solidFill>
                </a:rPr>
                <a:t> new problem </a:t>
              </a:r>
              <a:r>
                <a:rPr lang="en-US" dirty="0">
                  <a:solidFill>
                    <a:schemeClr val="tx1"/>
                  </a:solidFill>
                  <a:sym typeface="Wingdings" pitchFamily="2" charset="2"/>
                </a:rPr>
                <a:t>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EA16CD68-9CFD-2C48-8A8A-7341C2309484}"/>
                </a:ext>
              </a:extLst>
            </p:cNvPr>
            <p:cNvSpPr/>
            <p:nvPr/>
          </p:nvSpPr>
          <p:spPr>
            <a:xfrm rot="502763">
              <a:off x="2364503" y="3310528"/>
              <a:ext cx="1472906" cy="13950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5B4C76DC-A937-1741-8097-A07A4A187E64}"/>
                </a:ext>
              </a:extLst>
            </p:cNvPr>
            <p:cNvSpPr/>
            <p:nvPr/>
          </p:nvSpPr>
          <p:spPr>
            <a:xfrm rot="21103521">
              <a:off x="2286753" y="3769202"/>
              <a:ext cx="1559812" cy="12328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027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DFS traversal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Applications:</a:t>
            </a:r>
            <a:endParaRPr lang="en-US" sz="2400" dirty="0"/>
          </a:p>
          <a:p>
            <a:r>
              <a:rPr lang="en-US" sz="2000" b="1" dirty="0">
                <a:solidFill>
                  <a:srgbClr val="C00000"/>
                </a:solidFill>
              </a:rPr>
              <a:t>Connected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components of a graph.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Biconnected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components of a graph.</a:t>
            </a:r>
          </a:p>
          <a:p>
            <a:pPr marL="0" indent="0">
              <a:buNone/>
            </a:pPr>
            <a:r>
              <a:rPr lang="en-US" sz="1800" dirty="0"/>
              <a:t>      (Is the connectivity of a graph robust to failure of any node ?)</a:t>
            </a:r>
            <a:endParaRPr lang="en-US" sz="2000" dirty="0"/>
          </a:p>
          <a:p>
            <a:r>
              <a:rPr lang="en-US" sz="2000" dirty="0"/>
              <a:t>Finding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bridges</a:t>
            </a:r>
            <a:r>
              <a:rPr lang="en-US" sz="2000" b="1" dirty="0"/>
              <a:t> </a:t>
            </a:r>
            <a:r>
              <a:rPr lang="en-US" sz="2000" dirty="0"/>
              <a:t>in a graph.</a:t>
            </a:r>
          </a:p>
          <a:p>
            <a:pPr marL="0" indent="0">
              <a:buNone/>
            </a:pPr>
            <a:r>
              <a:rPr lang="en-US" sz="2000" b="1" dirty="0"/>
              <a:t>      </a:t>
            </a:r>
            <a:r>
              <a:rPr lang="en-US" sz="1800" dirty="0"/>
              <a:t>(Is the connectivity of a graph robust to failure of any edge)</a:t>
            </a:r>
            <a:endParaRPr lang="en-US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Planarity testing </a:t>
            </a:r>
            <a:r>
              <a:rPr lang="en-US" sz="2000" dirty="0"/>
              <a:t>of a graph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1800" dirty="0"/>
              <a:t>(Can a given graph be embedded on a plane so that no two edges intersect ?)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Strongly connected </a:t>
            </a:r>
            <a:r>
              <a:rPr lang="en-US" sz="2000" dirty="0"/>
              <a:t>components of a  directed graph.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1800" dirty="0"/>
              <a:t>(the extension of connectivity in case of directed graphs)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926068"/>
            <a:ext cx="4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0070C0"/>
                </a:solidFill>
              </a:rPr>
              <a:t>milestone</a:t>
            </a:r>
            <a:r>
              <a:rPr lang="en-US" b="1" dirty="0"/>
              <a:t> in the area of graph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78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 </a:t>
            </a:r>
            <a:r>
              <a:rPr lang="en-US" sz="3600" b="1" dirty="0"/>
              <a:t>into </a:t>
            </a:r>
            <a:r>
              <a:rPr lang="en-US" sz="3600" b="1" dirty="0">
                <a:solidFill>
                  <a:srgbClr val="7030A0"/>
                </a:solidFill>
              </a:rPr>
              <a:t>DFS </a:t>
            </a:r>
            <a:r>
              <a:rPr lang="en-US" sz="3600" b="1" dirty="0"/>
              <a:t>through an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3886200" y="1600200"/>
            <a:ext cx="5029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DFS(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b="1" dirty="0">
                <a:solidFill>
                  <a:srgbClr val="7030A0"/>
                </a:solidFill>
              </a:rPr>
              <a:t>) </a:t>
            </a:r>
            <a:r>
              <a:rPr lang="en-US" sz="1600" dirty="0"/>
              <a:t>begins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visits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DFS(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b="1" dirty="0">
                <a:solidFill>
                  <a:srgbClr val="7030A0"/>
                </a:solidFill>
              </a:rPr>
              <a:t>) </a:t>
            </a:r>
            <a:r>
              <a:rPr lang="en-US" sz="1600" dirty="0"/>
              <a:t>begins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visits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i="1" dirty="0">
                <a:solidFill>
                  <a:srgbClr val="0070C0"/>
                </a:solidFill>
              </a:rPr>
              <a:t>f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DFS(</a:t>
            </a:r>
            <a:r>
              <a:rPr lang="en-US" sz="1600" b="1" i="1" dirty="0">
                <a:solidFill>
                  <a:srgbClr val="0070C0"/>
                </a:solidFill>
              </a:rPr>
              <a:t>f</a:t>
            </a:r>
            <a:r>
              <a:rPr lang="en-US" sz="1600" b="1" dirty="0">
                <a:solidFill>
                  <a:srgbClr val="7030A0"/>
                </a:solidFill>
              </a:rPr>
              <a:t>) </a:t>
            </a:r>
            <a:r>
              <a:rPr lang="en-US" sz="1600" dirty="0"/>
              <a:t>begins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i="1" dirty="0">
                <a:solidFill>
                  <a:srgbClr val="0070C0"/>
                </a:solidFill>
              </a:rPr>
              <a:t>f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visits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DFS(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b="1" dirty="0">
                <a:solidFill>
                  <a:srgbClr val="7030A0"/>
                </a:solidFill>
              </a:rPr>
              <a:t>) </a:t>
            </a:r>
            <a:r>
              <a:rPr lang="en-US" sz="1600" dirty="0"/>
              <a:t>begins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</a:t>
            </a:r>
            <a:r>
              <a:rPr lang="en-US" sz="1600" dirty="0"/>
              <a:t>all neighbors of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are already visited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DFS(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b="1" dirty="0">
                <a:solidFill>
                  <a:srgbClr val="7030A0"/>
                </a:solidFill>
              </a:rPr>
              <a:t>) </a:t>
            </a:r>
            <a:r>
              <a:rPr lang="en-US" sz="1600" dirty="0"/>
              <a:t>ends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dirty="0"/>
              <a:t>control returns to</a:t>
            </a:r>
            <a:r>
              <a:rPr lang="en-US" sz="1600" b="1" dirty="0">
                <a:solidFill>
                  <a:srgbClr val="7030A0"/>
                </a:solidFill>
              </a:rPr>
              <a:t> DFS(</a:t>
            </a:r>
            <a:r>
              <a:rPr lang="en-US" sz="1600" b="1" i="1" dirty="0">
                <a:solidFill>
                  <a:srgbClr val="0070C0"/>
                </a:solidFill>
              </a:rPr>
              <a:t>f</a:t>
            </a:r>
            <a:r>
              <a:rPr lang="en-US" sz="16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</a:t>
            </a:r>
            <a:r>
              <a:rPr lang="en-US" sz="1600" b="1" i="1" dirty="0">
                <a:solidFill>
                  <a:srgbClr val="0070C0"/>
                </a:solidFill>
              </a:rPr>
              <a:t>f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visits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i="1" dirty="0">
                <a:solidFill>
                  <a:srgbClr val="0070C0"/>
                </a:solidFill>
              </a:rPr>
              <a:t>h</a:t>
            </a:r>
          </a:p>
          <a:p>
            <a:pPr marL="0" indent="0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          </a:t>
            </a:r>
            <a:r>
              <a:rPr lang="en-US" sz="1600" b="1" dirty="0">
                <a:solidFill>
                  <a:srgbClr val="7030A0"/>
                </a:solidFill>
              </a:rPr>
              <a:t>DFS(</a:t>
            </a:r>
            <a:r>
              <a:rPr lang="en-US" sz="1600" b="1" i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7030A0"/>
                </a:solidFill>
              </a:rPr>
              <a:t>) </a:t>
            </a:r>
            <a:r>
              <a:rPr lang="en-US" sz="1600" dirty="0"/>
              <a:t>begins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</a:t>
            </a:r>
            <a:r>
              <a:rPr lang="en-US" sz="1600" b="1" dirty="0"/>
              <a:t>…. and so on ….  </a:t>
            </a:r>
          </a:p>
          <a:p>
            <a:pPr marL="0" indent="0">
              <a:buNone/>
            </a:pPr>
            <a:r>
              <a:rPr lang="en-US" sz="1600" b="1" dirty="0"/>
              <a:t>After visiting </a:t>
            </a:r>
            <a:r>
              <a:rPr lang="en-US" sz="1600" b="1" i="1" dirty="0">
                <a:solidFill>
                  <a:srgbClr val="0070C0"/>
                </a:solidFill>
              </a:rPr>
              <a:t>z, </a:t>
            </a:r>
            <a:r>
              <a:rPr lang="en-US" sz="1600" dirty="0"/>
              <a:t>control returns to</a:t>
            </a:r>
          </a:p>
          <a:p>
            <a:pPr marL="0" indent="0">
              <a:buNone/>
            </a:pPr>
            <a:r>
              <a:rPr lang="en-US" sz="1600" b="1" dirty="0"/>
              <a:t>    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05000"/>
            <a:ext cx="3249532" cy="3569732"/>
            <a:chOff x="685800" y="1905000"/>
            <a:chExt cx="3249532" cy="35697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05000"/>
              <a:ext cx="3249532" cy="3569732"/>
              <a:chOff x="2817706" y="1371600"/>
              <a:chExt cx="3249532" cy="35697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z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d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h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w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65506" y="13716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v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r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s</a:t>
                </a: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55C725CB-EA23-FD48-A18C-DA3F7E47A151}"/>
              </a:ext>
            </a:extLst>
          </p:cNvPr>
          <p:cNvSpPr/>
          <p:nvPr/>
        </p:nvSpPr>
        <p:spPr>
          <a:xfrm>
            <a:off x="2430966" y="4482790"/>
            <a:ext cx="1215483" cy="479503"/>
          </a:xfrm>
          <a:custGeom>
            <a:avLst/>
            <a:gdLst>
              <a:gd name="connsiteX0" fmla="*/ 1215483 w 1215483"/>
              <a:gd name="connsiteY0" fmla="*/ 479503 h 479503"/>
              <a:gd name="connsiteX1" fmla="*/ 0 w 1215483"/>
              <a:gd name="connsiteY1" fmla="*/ 0 h 479503"/>
              <a:gd name="connsiteX2" fmla="*/ 0 w 1215483"/>
              <a:gd name="connsiteY2" fmla="*/ 0 h 47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5483" h="479503">
                <a:moveTo>
                  <a:pt x="1215483" y="47950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E4C7C95-7A21-BF44-B278-79B3126BE733}"/>
              </a:ext>
            </a:extLst>
          </p:cNvPr>
          <p:cNvCxnSpPr>
            <a:stCxn id="71" idx="1"/>
          </p:cNvCxnSpPr>
          <p:nvPr/>
        </p:nvCxnSpPr>
        <p:spPr>
          <a:xfrm>
            <a:off x="2430966" y="4482790"/>
            <a:ext cx="315053" cy="69881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FBD4E98-3CB9-3640-8BF6-1EC1024168FB}"/>
              </a:ext>
            </a:extLst>
          </p:cNvPr>
          <p:cNvCxnSpPr/>
          <p:nvPr/>
        </p:nvCxnSpPr>
        <p:spPr>
          <a:xfrm>
            <a:off x="1167981" y="4783078"/>
            <a:ext cx="1571795" cy="39852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1DF7AAA-D00E-BC44-BA8B-4734F38887B0}"/>
              </a:ext>
            </a:extLst>
          </p:cNvPr>
          <p:cNvGrpSpPr/>
          <p:nvPr/>
        </p:nvGrpSpPr>
        <p:grpSpPr>
          <a:xfrm>
            <a:off x="913553" y="2089666"/>
            <a:ext cx="353181" cy="2693412"/>
            <a:chOff x="913553" y="2089666"/>
            <a:chExt cx="353181" cy="2693412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4895ABC-A990-D341-B3E7-380363D1804C}"/>
                </a:ext>
              </a:extLst>
            </p:cNvPr>
            <p:cNvCxnSpPr/>
            <p:nvPr/>
          </p:nvCxnSpPr>
          <p:spPr>
            <a:xfrm>
              <a:off x="913553" y="3897868"/>
              <a:ext cx="254428" cy="88521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1753850-378E-AB49-8AED-3F02D1FBA0D2}"/>
                </a:ext>
              </a:extLst>
            </p:cNvPr>
            <p:cNvCxnSpPr/>
            <p:nvPr/>
          </p:nvCxnSpPr>
          <p:spPr>
            <a:xfrm flipH="1">
              <a:off x="913553" y="3352800"/>
              <a:ext cx="353181" cy="54506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F063927-72D6-A24E-88EF-2535DF455A20}"/>
                </a:ext>
              </a:extLst>
            </p:cNvPr>
            <p:cNvCxnSpPr/>
            <p:nvPr/>
          </p:nvCxnSpPr>
          <p:spPr>
            <a:xfrm>
              <a:off x="944204" y="2851666"/>
              <a:ext cx="316847" cy="56213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83B5DBC-06BA-1044-A7B7-5523A36C7521}"/>
                </a:ext>
              </a:extLst>
            </p:cNvPr>
            <p:cNvCxnSpPr/>
            <p:nvPr/>
          </p:nvCxnSpPr>
          <p:spPr>
            <a:xfrm>
              <a:off x="913553" y="2089666"/>
              <a:ext cx="30651" cy="762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E2805B8-ECC1-E94C-BBF3-BB0532F95DE2}"/>
              </a:ext>
            </a:extLst>
          </p:cNvPr>
          <p:cNvCxnSpPr/>
          <p:nvPr/>
        </p:nvCxnSpPr>
        <p:spPr>
          <a:xfrm flipH="1">
            <a:off x="913553" y="2089666"/>
            <a:ext cx="122004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7808A8-D8CF-24E5-5E15-CD661EE455F8}"/>
              </a:ext>
            </a:extLst>
          </p:cNvPr>
          <p:cNvCxnSpPr/>
          <p:nvPr/>
        </p:nvCxnSpPr>
        <p:spPr>
          <a:xfrm flipH="1">
            <a:off x="5740608" y="3669268"/>
            <a:ext cx="24668" cy="88094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AF1EC9-E373-5C3B-ED85-5EA0E3358DB1}"/>
              </a:ext>
            </a:extLst>
          </p:cNvPr>
          <p:cNvCxnSpPr/>
          <p:nvPr/>
        </p:nvCxnSpPr>
        <p:spPr>
          <a:xfrm>
            <a:off x="6731207" y="3743610"/>
            <a:ext cx="2" cy="80660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48AE44-AD18-261A-BCE5-B0AC0C49E890}"/>
              </a:ext>
            </a:extLst>
          </p:cNvPr>
          <p:cNvCxnSpPr/>
          <p:nvPr/>
        </p:nvCxnSpPr>
        <p:spPr>
          <a:xfrm>
            <a:off x="5818667" y="3615371"/>
            <a:ext cx="834481" cy="5203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BD0781-016E-67E5-87F1-402771226CF8}"/>
              </a:ext>
            </a:extLst>
          </p:cNvPr>
          <p:cNvCxnSpPr/>
          <p:nvPr/>
        </p:nvCxnSpPr>
        <p:spPr>
          <a:xfrm>
            <a:off x="5818667" y="3615371"/>
            <a:ext cx="834483" cy="10110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D127B3-CADC-93E1-9478-02981F3F1A51}"/>
              </a:ext>
            </a:extLst>
          </p:cNvPr>
          <p:cNvSpPr txBox="1"/>
          <p:nvPr/>
        </p:nvSpPr>
        <p:spPr>
          <a:xfrm>
            <a:off x="5334000" y="3440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2D1A60-82BA-39B1-AE21-E535DE763CC2}"/>
              </a:ext>
            </a:extLst>
          </p:cNvPr>
          <p:cNvSpPr txBox="1"/>
          <p:nvPr/>
        </p:nvSpPr>
        <p:spPr>
          <a:xfrm>
            <a:off x="5432256" y="444293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9DA054-044F-088B-8623-71C61A1A801E}"/>
              </a:ext>
            </a:extLst>
          </p:cNvPr>
          <p:cNvSpPr txBox="1"/>
          <p:nvPr/>
        </p:nvSpPr>
        <p:spPr>
          <a:xfrm>
            <a:off x="6856306" y="3516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q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B39C3E-0B1B-59DA-3D55-5D548A569609}"/>
              </a:ext>
            </a:extLst>
          </p:cNvPr>
          <p:cNvSpPr txBox="1"/>
          <p:nvPr/>
        </p:nvSpPr>
        <p:spPr>
          <a:xfrm>
            <a:off x="6422856" y="45074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C2E3741F-2114-F143-04F0-7ED4FB516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50" y="3464948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663A1DB9-0B90-F3A7-CC29-0D059A16C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49" y="4475992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F99474FC-9528-9954-01E0-702328C38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50" y="4475992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31563A67-0E70-7901-4955-6282BFEDB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48" y="3516987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97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0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uiExpand="1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71" grpId="0" animBg="1"/>
      <p:bldP spid="37" grpId="0"/>
      <p:bldP spid="58" grpId="0"/>
      <p:bldP spid="59" grpId="0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 </a:t>
            </a:r>
            <a:r>
              <a:rPr lang="en-US" sz="3600" b="1" dirty="0"/>
              <a:t>into </a:t>
            </a:r>
            <a:r>
              <a:rPr lang="en-US" sz="3600" b="1" dirty="0">
                <a:solidFill>
                  <a:srgbClr val="7030A0"/>
                </a:solidFill>
              </a:rPr>
              <a:t>DFS </a:t>
            </a:r>
            <a:r>
              <a:rPr lang="en-US" sz="3600" b="1" dirty="0"/>
              <a:t>through an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5B06B81F-64F8-4B8F-5A75-77B55BFD20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v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visits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0070C0"/>
                </a:solidFill>
              </a:rPr>
              <a:t>w</a:t>
            </a:r>
          </a:p>
          <a:p>
            <a:pPr marL="0" indent="0">
              <a:buNone/>
            </a:pPr>
            <a:r>
              <a:rPr lang="en-US" sz="2000" b="1" dirty="0"/>
              <a:t>    </a:t>
            </a:r>
            <a:r>
              <a:rPr lang="en-US" sz="2000" b="1" dirty="0">
                <a:solidFill>
                  <a:srgbClr val="7030A0"/>
                </a:solidFill>
              </a:rPr>
              <a:t>DFS(</a:t>
            </a:r>
            <a:r>
              <a:rPr lang="en-US" sz="2000" b="1" i="1" dirty="0">
                <a:solidFill>
                  <a:srgbClr val="0070C0"/>
                </a:solidFill>
              </a:rPr>
              <a:t>w</a:t>
            </a:r>
            <a:r>
              <a:rPr lang="en-US" sz="2000" b="1" dirty="0">
                <a:solidFill>
                  <a:srgbClr val="7030A0"/>
                </a:solidFill>
              </a:rPr>
              <a:t>) </a:t>
            </a:r>
            <a:r>
              <a:rPr lang="en-US" sz="2000" dirty="0"/>
              <a:t>begins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</a:t>
            </a:r>
            <a:r>
              <a:rPr lang="en-US" sz="2000" b="1" dirty="0"/>
              <a:t>…. and so on ….  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05000"/>
            <a:ext cx="3249532" cy="3569732"/>
            <a:chOff x="685800" y="1905000"/>
            <a:chExt cx="3249532" cy="35697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05000"/>
              <a:ext cx="3249532" cy="3569732"/>
              <a:chOff x="2817706" y="1371600"/>
              <a:chExt cx="3249532" cy="35697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z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d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h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w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65506" y="13716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v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r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s</a:t>
                </a: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B7BEDA4-6514-254A-A78E-7C745D33C9F6}"/>
              </a:ext>
            </a:extLst>
          </p:cNvPr>
          <p:cNvCxnSpPr/>
          <p:nvPr/>
        </p:nvCxnSpPr>
        <p:spPr>
          <a:xfrm flipH="1">
            <a:off x="5740608" y="3669268"/>
            <a:ext cx="24668" cy="88094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E2486CB-CF74-2947-99CA-D038E0752726}"/>
              </a:ext>
            </a:extLst>
          </p:cNvPr>
          <p:cNvCxnSpPr/>
          <p:nvPr/>
        </p:nvCxnSpPr>
        <p:spPr>
          <a:xfrm>
            <a:off x="6731207" y="3743610"/>
            <a:ext cx="2" cy="80660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CCD78BC-CB47-C34F-90D3-DFBD06884E2B}"/>
              </a:ext>
            </a:extLst>
          </p:cNvPr>
          <p:cNvCxnSpPr/>
          <p:nvPr/>
        </p:nvCxnSpPr>
        <p:spPr>
          <a:xfrm>
            <a:off x="5818667" y="3615371"/>
            <a:ext cx="834481" cy="5203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FD0655F-2C67-234E-9842-B32C1ECF9245}"/>
              </a:ext>
            </a:extLst>
          </p:cNvPr>
          <p:cNvCxnSpPr/>
          <p:nvPr/>
        </p:nvCxnSpPr>
        <p:spPr>
          <a:xfrm>
            <a:off x="5818667" y="3615371"/>
            <a:ext cx="834483" cy="10110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92FFE00-6167-CE4E-B0E3-BAE3C7EF79C9}"/>
              </a:ext>
            </a:extLst>
          </p:cNvPr>
          <p:cNvSpPr txBox="1"/>
          <p:nvPr/>
        </p:nvSpPr>
        <p:spPr>
          <a:xfrm>
            <a:off x="5334000" y="3440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p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ACC9C80-167B-FC4D-9E4C-C3A5BC2AC864}"/>
              </a:ext>
            </a:extLst>
          </p:cNvPr>
          <p:cNvSpPr txBox="1"/>
          <p:nvPr/>
        </p:nvSpPr>
        <p:spPr>
          <a:xfrm>
            <a:off x="5432256" y="444293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2C40FA7-89C5-0146-9F76-D07D720D17D5}"/>
              </a:ext>
            </a:extLst>
          </p:cNvPr>
          <p:cNvSpPr txBox="1"/>
          <p:nvPr/>
        </p:nvSpPr>
        <p:spPr>
          <a:xfrm>
            <a:off x="6856306" y="3516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q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D57F5A1-264E-E443-8A1C-A7FF349AF009}"/>
              </a:ext>
            </a:extLst>
          </p:cNvPr>
          <p:cNvSpPr txBox="1"/>
          <p:nvPr/>
        </p:nvSpPr>
        <p:spPr>
          <a:xfrm>
            <a:off x="6422856" y="45074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5E1014F3-3B7B-6547-96BD-BA1533A47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50" y="3464948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2">
            <a:extLst>
              <a:ext uri="{FF2B5EF4-FFF2-40B4-BE49-F238E27FC236}">
                <a16:creationId xmlns:a16="http://schemas.microsoft.com/office/drawing/2014/main" id="{BCDEB88C-A3F4-1C40-B34A-839ACC9FE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49" y="4475992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2">
            <a:extLst>
              <a:ext uri="{FF2B5EF4-FFF2-40B4-BE49-F238E27FC236}">
                <a16:creationId xmlns:a16="http://schemas.microsoft.com/office/drawing/2014/main" id="{DC867269-EF75-6741-8438-747C96106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50" y="4475992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2">
            <a:extLst>
              <a:ext uri="{FF2B5EF4-FFF2-40B4-BE49-F238E27FC236}">
                <a16:creationId xmlns:a16="http://schemas.microsoft.com/office/drawing/2014/main" id="{83AB0F51-C232-A54B-B73F-B9DD30347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48" y="3516987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75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91" grpId="0" animBg="1"/>
      <p:bldP spid="92" grpId="0" animBg="1"/>
      <p:bldP spid="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 </a:t>
            </a:r>
            <a:r>
              <a:rPr lang="en-US" sz="3600" b="1" dirty="0"/>
              <a:t>into</a:t>
            </a:r>
            <a:r>
              <a:rPr lang="en-US" sz="3600" b="1" dirty="0">
                <a:solidFill>
                  <a:srgbClr val="7030A0"/>
                </a:solidFill>
              </a:rPr>
              <a:t> DFS </a:t>
            </a:r>
            <a:r>
              <a:rPr lang="en-US" sz="3600" b="1" dirty="0"/>
              <a:t>through an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Observation1: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If </a:t>
            </a:r>
            <a:r>
              <a:rPr lang="en-US" sz="1800" b="1" dirty="0">
                <a:solidFill>
                  <a:srgbClr val="7030A0"/>
                </a:solidFill>
              </a:rPr>
              <a:t>DFS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 invokes </a:t>
            </a:r>
            <a:r>
              <a:rPr lang="en-US" sz="1800" b="1" dirty="0">
                <a:solidFill>
                  <a:srgbClr val="7030A0"/>
                </a:solidFill>
              </a:rPr>
              <a:t>DFS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w</a:t>
            </a:r>
            <a:r>
              <a:rPr lang="en-US" sz="1800" dirty="0"/>
              <a:t>), then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DFS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w</a:t>
            </a:r>
            <a:r>
              <a:rPr lang="en-US" sz="1800" dirty="0"/>
              <a:t>) finishes          </a:t>
            </a:r>
            <a:r>
              <a:rPr lang="en-US" sz="1800" b="1" dirty="0">
                <a:solidFill>
                  <a:srgbClr val="C00000"/>
                </a:solidFill>
              </a:rPr>
              <a:t>?</a:t>
            </a:r>
            <a:r>
              <a:rPr lang="en-US" sz="1800" dirty="0"/>
              <a:t>           </a:t>
            </a:r>
            <a:r>
              <a:rPr lang="en-US" sz="1800" b="1" dirty="0">
                <a:solidFill>
                  <a:srgbClr val="7030A0"/>
                </a:solidFill>
              </a:rPr>
              <a:t>DFS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05000"/>
            <a:ext cx="3249532" cy="3569732"/>
            <a:chOff x="685800" y="1905000"/>
            <a:chExt cx="3249532" cy="35697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05000"/>
              <a:ext cx="3249532" cy="3569732"/>
              <a:chOff x="2817706" y="1371600"/>
              <a:chExt cx="3249532" cy="35697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z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d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h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w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65506" y="13716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v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r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s</a:t>
                </a: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86674" y="2256524"/>
            <a:ext cx="81015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before</a:t>
            </a:r>
            <a:endParaRPr lang="en-IN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A02C86D-706D-A142-AAB5-E7F57960558E}"/>
              </a:ext>
            </a:extLst>
          </p:cNvPr>
          <p:cNvCxnSpPr/>
          <p:nvPr/>
        </p:nvCxnSpPr>
        <p:spPr>
          <a:xfrm flipH="1">
            <a:off x="5740608" y="3669268"/>
            <a:ext cx="24668" cy="88094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20A8D27-4513-D44D-ABEA-52E8CCBB60A5}"/>
              </a:ext>
            </a:extLst>
          </p:cNvPr>
          <p:cNvCxnSpPr/>
          <p:nvPr/>
        </p:nvCxnSpPr>
        <p:spPr>
          <a:xfrm>
            <a:off x="6731207" y="3743610"/>
            <a:ext cx="2" cy="80660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F12C027-B978-2E46-9F24-1A7345929A06}"/>
              </a:ext>
            </a:extLst>
          </p:cNvPr>
          <p:cNvCxnSpPr/>
          <p:nvPr/>
        </p:nvCxnSpPr>
        <p:spPr>
          <a:xfrm>
            <a:off x="5818667" y="3615371"/>
            <a:ext cx="834481" cy="5203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27C0D9D-E7BD-9648-9932-E73406710C5C}"/>
              </a:ext>
            </a:extLst>
          </p:cNvPr>
          <p:cNvCxnSpPr/>
          <p:nvPr/>
        </p:nvCxnSpPr>
        <p:spPr>
          <a:xfrm>
            <a:off x="5818667" y="3615371"/>
            <a:ext cx="834483" cy="10110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AB1A14D-4DA2-DB48-9419-7B48A5A7F6AA}"/>
              </a:ext>
            </a:extLst>
          </p:cNvPr>
          <p:cNvSpPr txBox="1"/>
          <p:nvPr/>
        </p:nvSpPr>
        <p:spPr>
          <a:xfrm>
            <a:off x="5334000" y="3440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p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4FFB9BA-8615-2242-A4FA-A0C751254D8B}"/>
              </a:ext>
            </a:extLst>
          </p:cNvPr>
          <p:cNvSpPr txBox="1"/>
          <p:nvPr/>
        </p:nvSpPr>
        <p:spPr>
          <a:xfrm>
            <a:off x="5432256" y="444293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2F20F2-50B0-BB4E-9367-6DF64613FEDB}"/>
              </a:ext>
            </a:extLst>
          </p:cNvPr>
          <p:cNvSpPr txBox="1"/>
          <p:nvPr/>
        </p:nvSpPr>
        <p:spPr>
          <a:xfrm>
            <a:off x="6856306" y="3516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q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BA3D088-495C-9A47-A839-4BE414145544}"/>
              </a:ext>
            </a:extLst>
          </p:cNvPr>
          <p:cNvSpPr txBox="1"/>
          <p:nvPr/>
        </p:nvSpPr>
        <p:spPr>
          <a:xfrm>
            <a:off x="6422856" y="45074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</a:t>
            </a:r>
          </a:p>
        </p:txBody>
      </p:sp>
      <p:pic>
        <p:nvPicPr>
          <p:cNvPr id="106" name="Picture 2">
            <a:extLst>
              <a:ext uri="{FF2B5EF4-FFF2-40B4-BE49-F238E27FC236}">
                <a16:creationId xmlns:a16="http://schemas.microsoft.com/office/drawing/2014/main" id="{6D7A725D-02E1-6140-9BE7-ADFFEFAC7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50" y="3464948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2">
            <a:extLst>
              <a:ext uri="{FF2B5EF4-FFF2-40B4-BE49-F238E27FC236}">
                <a16:creationId xmlns:a16="http://schemas.microsoft.com/office/drawing/2014/main" id="{2C71A7D5-96AD-564D-9A00-D41C8AB1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49" y="4475992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74E1AE7B-374B-E449-8B2E-03F939713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50" y="4475992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53795E33-6CB9-F34D-B7B3-1FF7C800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48" y="3516987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82437-6C95-FD43-AE9E-5F05531CE624}"/>
              </a:ext>
            </a:extLst>
          </p:cNvPr>
          <p:cNvSpPr txBox="1"/>
          <p:nvPr/>
        </p:nvSpPr>
        <p:spPr>
          <a:xfrm>
            <a:off x="5697072" y="1608654"/>
            <a:ext cx="254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(Recursive nature of </a:t>
            </a:r>
            <a:r>
              <a:rPr lang="en-US" sz="1800" b="1" dirty="0"/>
              <a:t>DFS</a:t>
            </a:r>
            <a:r>
              <a:rPr lang="en-US" sz="18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23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 </a:t>
            </a:r>
            <a:r>
              <a:rPr lang="en-US" sz="3600" b="1" dirty="0"/>
              <a:t>into</a:t>
            </a:r>
            <a:r>
              <a:rPr lang="en-US" sz="3600" b="1" dirty="0">
                <a:solidFill>
                  <a:srgbClr val="7030A0"/>
                </a:solidFill>
              </a:rPr>
              <a:t> DFS </a:t>
            </a:r>
            <a:r>
              <a:rPr lang="en-US" sz="3600" b="1" dirty="0"/>
              <a:t>through an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9" name="Content Placeholder 28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Observation2: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there is </a:t>
            </a:r>
            <a:r>
              <a:rPr lang="en-US" sz="2000" u="sng" dirty="0"/>
              <a:t>no path</a:t>
            </a:r>
            <a:r>
              <a:rPr lang="en-US" sz="2000" dirty="0"/>
              <a:t> between </a:t>
            </a:r>
            <a:r>
              <a:rPr lang="en-US" sz="2000" b="1" i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q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DFS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) will </a:t>
            </a:r>
            <a:r>
              <a:rPr lang="en-US" sz="2000" b="1" dirty="0"/>
              <a:t>NOT </a:t>
            </a:r>
            <a:r>
              <a:rPr lang="en-US" sz="2000" dirty="0"/>
              <a:t>visit </a:t>
            </a:r>
            <a:r>
              <a:rPr lang="en-US" sz="2000" b="1" dirty="0">
                <a:solidFill>
                  <a:srgbClr val="0070C0"/>
                </a:solidFill>
              </a:rPr>
              <a:t>q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92293" y="22098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2293" y="2772131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45" y="3287983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2293" y="38564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1448" y="29108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24364" y="4155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65495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9122" y="4689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4364" y="22098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1198124" y="3950131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10" idx="2"/>
          </p:cNvCxnSpPr>
          <p:nvPr/>
        </p:nvCxnSpPr>
        <p:spPr>
          <a:xfrm>
            <a:off x="1198124" y="2833851"/>
            <a:ext cx="823324" cy="138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</p:cNvCxnSpPr>
          <p:nvPr/>
        </p:nvCxnSpPr>
        <p:spPr>
          <a:xfrm flipV="1">
            <a:off x="1198124" y="2240279"/>
            <a:ext cx="938801" cy="2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95209" y="2408981"/>
            <a:ext cx="0" cy="3748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1095209" y="4043853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95209" y="2948317"/>
            <a:ext cx="0" cy="896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6"/>
            <a:endCxn id="18" idx="1"/>
          </p:cNvCxnSpPr>
          <p:nvPr/>
        </p:nvCxnSpPr>
        <p:spPr>
          <a:xfrm>
            <a:off x="2330195" y="2271519"/>
            <a:ext cx="819163" cy="313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2644231" y="4849349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5"/>
            <a:endCxn id="8" idx="1"/>
          </p:cNvCxnSpPr>
          <p:nvPr/>
        </p:nvCxnSpPr>
        <p:spPr>
          <a:xfrm>
            <a:off x="1167981" y="2932124"/>
            <a:ext cx="197507" cy="383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2227280" y="4343400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1167981" y="4016402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103050" y="2389624"/>
            <a:ext cx="102916" cy="513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323480" y="4300014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5"/>
            <a:endCxn id="10" idx="1"/>
          </p:cNvCxnSpPr>
          <p:nvPr/>
        </p:nvCxnSpPr>
        <p:spPr>
          <a:xfrm>
            <a:off x="1167981" y="2369793"/>
            <a:ext cx="883611" cy="5684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6" idx="3"/>
            <a:endCxn id="7" idx="7"/>
          </p:cNvCxnSpPr>
          <p:nvPr/>
        </p:nvCxnSpPr>
        <p:spPr>
          <a:xfrm flipH="1">
            <a:off x="1167981" y="2369793"/>
            <a:ext cx="986527" cy="429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5"/>
            <a:endCxn id="14" idx="1"/>
          </p:cNvCxnSpPr>
          <p:nvPr/>
        </p:nvCxnSpPr>
        <p:spPr>
          <a:xfrm>
            <a:off x="2300052" y="2369793"/>
            <a:ext cx="300422" cy="992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9294" y="45074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0306" y="1981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62200" y="510540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812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5800" y="26670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49494" y="3288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306" y="3897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u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2894" y="3821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5400" y="4812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61" name="Straight Connector 60"/>
          <p:cNvCxnSpPr>
            <a:stCxn id="8" idx="4"/>
            <a:endCxn id="9" idx="7"/>
          </p:cNvCxnSpPr>
          <p:nvPr/>
        </p:nvCxnSpPr>
        <p:spPr>
          <a:xfrm flipH="1">
            <a:off x="1167981" y="3475426"/>
            <a:ext cx="270280" cy="408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843534-EDEC-C34A-AE1D-C94B3EB909C8}"/>
              </a:ext>
            </a:extLst>
          </p:cNvPr>
          <p:cNvCxnSpPr/>
          <p:nvPr/>
        </p:nvCxnSpPr>
        <p:spPr>
          <a:xfrm flipH="1">
            <a:off x="5740608" y="3669268"/>
            <a:ext cx="24668" cy="88094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3EC9D7C-053A-4E4F-BE5C-39288EEF4E47}"/>
              </a:ext>
            </a:extLst>
          </p:cNvPr>
          <p:cNvCxnSpPr/>
          <p:nvPr/>
        </p:nvCxnSpPr>
        <p:spPr>
          <a:xfrm>
            <a:off x="6731207" y="3743610"/>
            <a:ext cx="2" cy="80660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786FF37-796F-534E-9C1A-CADED78BA560}"/>
              </a:ext>
            </a:extLst>
          </p:cNvPr>
          <p:cNvCxnSpPr/>
          <p:nvPr/>
        </p:nvCxnSpPr>
        <p:spPr>
          <a:xfrm>
            <a:off x="5818667" y="3615371"/>
            <a:ext cx="834481" cy="5203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74A40B-6847-EC4C-BCA5-07DC656B72D6}"/>
              </a:ext>
            </a:extLst>
          </p:cNvPr>
          <p:cNvCxnSpPr/>
          <p:nvPr/>
        </p:nvCxnSpPr>
        <p:spPr>
          <a:xfrm>
            <a:off x="5818667" y="3615371"/>
            <a:ext cx="834483" cy="10110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92B6DC5-76F1-B341-8466-F19486B65A39}"/>
              </a:ext>
            </a:extLst>
          </p:cNvPr>
          <p:cNvSpPr txBox="1"/>
          <p:nvPr/>
        </p:nvSpPr>
        <p:spPr>
          <a:xfrm>
            <a:off x="5334000" y="3440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9841A-6C08-904F-8286-056D59E29CF1}"/>
              </a:ext>
            </a:extLst>
          </p:cNvPr>
          <p:cNvSpPr txBox="1"/>
          <p:nvPr/>
        </p:nvSpPr>
        <p:spPr>
          <a:xfrm>
            <a:off x="5432256" y="444293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0EE539-6768-F741-A60B-14A96FC8A894}"/>
              </a:ext>
            </a:extLst>
          </p:cNvPr>
          <p:cNvSpPr txBox="1"/>
          <p:nvPr/>
        </p:nvSpPr>
        <p:spPr>
          <a:xfrm>
            <a:off x="6856306" y="3516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q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B366AC-EBCB-BC47-A5FC-274D7D57BC21}"/>
              </a:ext>
            </a:extLst>
          </p:cNvPr>
          <p:cNvSpPr txBox="1"/>
          <p:nvPr/>
        </p:nvSpPr>
        <p:spPr>
          <a:xfrm>
            <a:off x="6422856" y="45074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B28AF2E-2567-F640-B9CF-5528585E4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50" y="3464948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984B64EC-ED85-D84A-A992-71CDCA22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49" y="4475992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1E04E25B-613D-F047-97F0-F9139377D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50" y="4475992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AB9FCC9C-4117-584D-BF3E-400FACA4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48" y="3516987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Oval 83">
            <a:extLst>
              <a:ext uri="{FF2B5EF4-FFF2-40B4-BE49-F238E27FC236}">
                <a16:creationId xmlns:a16="http://schemas.microsoft.com/office/drawing/2014/main" id="{50C60144-E762-764F-8457-69F33EF1B606}"/>
              </a:ext>
            </a:extLst>
          </p:cNvPr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2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 </a:t>
            </a:r>
            <a:r>
              <a:rPr lang="en-US" sz="3600" b="1" dirty="0"/>
              <a:t>into</a:t>
            </a:r>
            <a:r>
              <a:rPr lang="en-US" sz="3600" b="1" dirty="0">
                <a:solidFill>
                  <a:srgbClr val="7030A0"/>
                </a:solidFill>
              </a:rPr>
              <a:t> DFS </a:t>
            </a:r>
            <a:r>
              <a:rPr lang="en-US" sz="3600" b="1" dirty="0"/>
              <a:t>through an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9" name="Content Placeholder 28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: </a:t>
            </a:r>
          </a:p>
          <a:p>
            <a:pPr marL="0" indent="0">
              <a:buNone/>
            </a:pPr>
            <a:r>
              <a:rPr lang="en-US" sz="1800" dirty="0"/>
              <a:t>When </a:t>
            </a:r>
            <a:r>
              <a:rPr lang="en-US" sz="1800" b="1" dirty="0"/>
              <a:t>DFS</a:t>
            </a:r>
            <a:r>
              <a:rPr lang="en-US" sz="1800" dirty="0"/>
              <a:t> reaches a vertex </a:t>
            </a:r>
            <a:r>
              <a:rPr lang="en-US" sz="1800" b="1" dirty="0">
                <a:solidFill>
                  <a:srgbClr val="0070C0"/>
                </a:solidFill>
              </a:rPr>
              <a:t>u</a:t>
            </a:r>
            <a:r>
              <a:rPr lang="en-US" sz="1800" dirty="0"/>
              <a:t>, what is the role of vertices already visited ?  </a:t>
            </a: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92293" y="22098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2293" y="2772131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45" y="3287983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2293" y="38564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1448" y="29108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24364" y="4155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65495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9122" y="4689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4364" y="22098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1198124" y="3950131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10" idx="2"/>
          </p:cNvCxnSpPr>
          <p:nvPr/>
        </p:nvCxnSpPr>
        <p:spPr>
          <a:xfrm>
            <a:off x="1198124" y="2833851"/>
            <a:ext cx="823324" cy="138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</p:cNvCxnSpPr>
          <p:nvPr/>
        </p:nvCxnSpPr>
        <p:spPr>
          <a:xfrm flipV="1">
            <a:off x="1198124" y="2240279"/>
            <a:ext cx="938801" cy="2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95209" y="2408981"/>
            <a:ext cx="0" cy="3748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1095209" y="4043853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95209" y="2948317"/>
            <a:ext cx="0" cy="896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6"/>
            <a:endCxn id="18" idx="1"/>
          </p:cNvCxnSpPr>
          <p:nvPr/>
        </p:nvCxnSpPr>
        <p:spPr>
          <a:xfrm>
            <a:off x="2330195" y="2271519"/>
            <a:ext cx="819163" cy="313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2644231" y="4849349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5"/>
            <a:endCxn id="8" idx="1"/>
          </p:cNvCxnSpPr>
          <p:nvPr/>
        </p:nvCxnSpPr>
        <p:spPr>
          <a:xfrm>
            <a:off x="1167981" y="2932124"/>
            <a:ext cx="197507" cy="383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2227280" y="4343400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1167981" y="4016402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103050" y="2389624"/>
            <a:ext cx="102916" cy="513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323480" y="4300014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5"/>
            <a:endCxn id="10" idx="1"/>
          </p:cNvCxnSpPr>
          <p:nvPr/>
        </p:nvCxnSpPr>
        <p:spPr>
          <a:xfrm>
            <a:off x="1167981" y="2369793"/>
            <a:ext cx="883611" cy="5684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6" idx="3"/>
            <a:endCxn id="7" idx="7"/>
          </p:cNvCxnSpPr>
          <p:nvPr/>
        </p:nvCxnSpPr>
        <p:spPr>
          <a:xfrm flipH="1">
            <a:off x="1167981" y="2369793"/>
            <a:ext cx="986527" cy="429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5"/>
            <a:endCxn id="14" idx="1"/>
          </p:cNvCxnSpPr>
          <p:nvPr/>
        </p:nvCxnSpPr>
        <p:spPr>
          <a:xfrm>
            <a:off x="2300052" y="2369793"/>
            <a:ext cx="300422" cy="992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9294" y="45074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0306" y="1981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62200" y="510540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812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5800" y="26670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49494" y="3288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306" y="3897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u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2894" y="3821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5400" y="4812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61" name="Straight Connector 60"/>
          <p:cNvCxnSpPr>
            <a:stCxn id="8" idx="4"/>
            <a:endCxn id="9" idx="7"/>
          </p:cNvCxnSpPr>
          <p:nvPr/>
        </p:nvCxnSpPr>
        <p:spPr>
          <a:xfrm flipH="1">
            <a:off x="1167981" y="3475426"/>
            <a:ext cx="270280" cy="408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990600" y="2209800"/>
            <a:ext cx="1348831" cy="1828800"/>
            <a:chOff x="990600" y="2209800"/>
            <a:chExt cx="1348831" cy="1828800"/>
          </a:xfrm>
        </p:grpSpPr>
        <p:grpSp>
          <p:nvGrpSpPr>
            <p:cNvPr id="23" name="Group 22"/>
            <p:cNvGrpSpPr/>
            <p:nvPr/>
          </p:nvGrpSpPr>
          <p:grpSpPr>
            <a:xfrm>
              <a:off x="990600" y="2209800"/>
              <a:ext cx="1348831" cy="1265626"/>
              <a:chOff x="990600" y="2209800"/>
              <a:chExt cx="1348831" cy="1265626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133600" y="2209800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990600" y="2209800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990600" y="2784356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034009" y="2925161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335345" y="3287982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990600" y="38511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Down Ribbon 61"/>
          <p:cNvSpPr/>
          <p:nvPr/>
        </p:nvSpPr>
        <p:spPr>
          <a:xfrm>
            <a:off x="3935332" y="5545319"/>
            <a:ext cx="4980068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traversal will not proceed along the vertices which are </a:t>
            </a:r>
            <a:r>
              <a:rPr lang="en-US" sz="1600" b="1" dirty="0">
                <a:solidFill>
                  <a:schemeClr val="tx1"/>
                </a:solidFill>
              </a:rPr>
              <a:t>already visited</a:t>
            </a:r>
            <a:r>
              <a:rPr lang="en-US" sz="1600" dirty="0">
                <a:solidFill>
                  <a:schemeClr val="tx1"/>
                </a:solidFill>
              </a:rPr>
              <a:t>. Hence the visited vertices act as a </a:t>
            </a:r>
            <a:r>
              <a:rPr lang="en-US" sz="1600" b="1" dirty="0">
                <a:solidFill>
                  <a:srgbClr val="C00000"/>
                </a:solidFill>
              </a:rPr>
              <a:t>barrier</a:t>
            </a:r>
            <a:r>
              <a:rPr lang="en-US" sz="1600" dirty="0">
                <a:solidFill>
                  <a:schemeClr val="tx1"/>
                </a:solidFill>
              </a:rPr>
              <a:t> for the traversal from </a:t>
            </a:r>
            <a:r>
              <a:rPr lang="en-US" sz="1600" b="1" dirty="0">
                <a:solidFill>
                  <a:srgbClr val="0070C0"/>
                </a:solidFill>
              </a:rPr>
              <a:t>u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" name="Freeform 64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7708DE-10D7-7FCA-F049-FB6475A6A079}"/>
              </a:ext>
            </a:extLst>
          </p:cNvPr>
          <p:cNvCxnSpPr/>
          <p:nvPr/>
        </p:nvCxnSpPr>
        <p:spPr>
          <a:xfrm flipH="1">
            <a:off x="5740608" y="3669268"/>
            <a:ext cx="24668" cy="88094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EF7754-45DF-4013-0274-737510ACD60E}"/>
              </a:ext>
            </a:extLst>
          </p:cNvPr>
          <p:cNvCxnSpPr/>
          <p:nvPr/>
        </p:nvCxnSpPr>
        <p:spPr>
          <a:xfrm>
            <a:off x="6731207" y="3743610"/>
            <a:ext cx="2" cy="80660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306829-0C25-0A38-13DA-82FD62F80100}"/>
              </a:ext>
            </a:extLst>
          </p:cNvPr>
          <p:cNvCxnSpPr/>
          <p:nvPr/>
        </p:nvCxnSpPr>
        <p:spPr>
          <a:xfrm>
            <a:off x="5818667" y="3615371"/>
            <a:ext cx="834481" cy="5203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683D62-6909-1677-C475-0E28B11812F8}"/>
              </a:ext>
            </a:extLst>
          </p:cNvPr>
          <p:cNvCxnSpPr/>
          <p:nvPr/>
        </p:nvCxnSpPr>
        <p:spPr>
          <a:xfrm>
            <a:off x="5818667" y="3615371"/>
            <a:ext cx="834483" cy="10110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36CA72-EACB-257D-8E86-411DDC62317E}"/>
              </a:ext>
            </a:extLst>
          </p:cNvPr>
          <p:cNvSpPr txBox="1"/>
          <p:nvPr/>
        </p:nvSpPr>
        <p:spPr>
          <a:xfrm>
            <a:off x="5334000" y="3440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F2A3E7-E5B9-8DBC-FB42-92BDCFBD14AD}"/>
              </a:ext>
            </a:extLst>
          </p:cNvPr>
          <p:cNvSpPr txBox="1"/>
          <p:nvPr/>
        </p:nvSpPr>
        <p:spPr>
          <a:xfrm>
            <a:off x="5432256" y="444293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7E1FAE-BD75-F40C-23DD-0652E80ACB00}"/>
              </a:ext>
            </a:extLst>
          </p:cNvPr>
          <p:cNvSpPr txBox="1"/>
          <p:nvPr/>
        </p:nvSpPr>
        <p:spPr>
          <a:xfrm>
            <a:off x="6856306" y="3516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q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85DA02-AEE4-4C56-D678-56CCDADBF2F3}"/>
              </a:ext>
            </a:extLst>
          </p:cNvPr>
          <p:cNvSpPr txBox="1"/>
          <p:nvPr/>
        </p:nvSpPr>
        <p:spPr>
          <a:xfrm>
            <a:off x="6422856" y="45074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940E3510-CBE1-6E05-E554-4FD79A86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50" y="3464948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5AFAA548-2D19-9B32-387E-309DE4A82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49" y="4475992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2098011-64ED-BD36-EA8E-8BB353F96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50" y="4475992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A3B686D4-40FE-E263-6CDA-2BD279053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48" y="3516987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718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Integer sorting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 </a:t>
            </a:r>
            <a:r>
              <a:rPr lang="en-US" sz="3600" b="1" dirty="0"/>
              <a:t>into</a:t>
            </a:r>
            <a:r>
              <a:rPr lang="en-US" sz="3600" b="1" dirty="0">
                <a:solidFill>
                  <a:srgbClr val="7030A0"/>
                </a:solidFill>
              </a:rPr>
              <a:t> DFS </a:t>
            </a:r>
            <a:r>
              <a:rPr lang="en-US" sz="3600" b="1" dirty="0"/>
              <a:t>through an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9" name="Content Placeholder 28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92293" y="22098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2293" y="2772131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45" y="3287983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2293" y="38564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1448" y="29108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24364" y="4155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65495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9122" y="4689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4364" y="22098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1198124" y="3950131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10" idx="2"/>
          </p:cNvCxnSpPr>
          <p:nvPr/>
        </p:nvCxnSpPr>
        <p:spPr>
          <a:xfrm>
            <a:off x="1198124" y="2833851"/>
            <a:ext cx="823324" cy="138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</p:cNvCxnSpPr>
          <p:nvPr/>
        </p:nvCxnSpPr>
        <p:spPr>
          <a:xfrm flipV="1">
            <a:off x="1198124" y="2240279"/>
            <a:ext cx="938801" cy="2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95209" y="2408981"/>
            <a:ext cx="0" cy="3748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1095209" y="4043853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95209" y="2948317"/>
            <a:ext cx="0" cy="896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6"/>
            <a:endCxn id="18" idx="1"/>
          </p:cNvCxnSpPr>
          <p:nvPr/>
        </p:nvCxnSpPr>
        <p:spPr>
          <a:xfrm>
            <a:off x="2330195" y="2271519"/>
            <a:ext cx="819163" cy="313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2644231" y="4849349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5"/>
            <a:endCxn id="8" idx="1"/>
          </p:cNvCxnSpPr>
          <p:nvPr/>
        </p:nvCxnSpPr>
        <p:spPr>
          <a:xfrm>
            <a:off x="1167981" y="2932124"/>
            <a:ext cx="197507" cy="383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2227280" y="4343400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1167981" y="4016402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103050" y="2389624"/>
            <a:ext cx="102916" cy="513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323480" y="4300014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5"/>
            <a:endCxn id="10" idx="1"/>
          </p:cNvCxnSpPr>
          <p:nvPr/>
        </p:nvCxnSpPr>
        <p:spPr>
          <a:xfrm>
            <a:off x="1167981" y="2369793"/>
            <a:ext cx="883611" cy="5684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6" idx="3"/>
            <a:endCxn id="7" idx="7"/>
          </p:cNvCxnSpPr>
          <p:nvPr/>
        </p:nvCxnSpPr>
        <p:spPr>
          <a:xfrm flipH="1">
            <a:off x="1167981" y="2369793"/>
            <a:ext cx="986527" cy="429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5"/>
            <a:endCxn id="14" idx="1"/>
          </p:cNvCxnSpPr>
          <p:nvPr/>
        </p:nvCxnSpPr>
        <p:spPr>
          <a:xfrm>
            <a:off x="2300052" y="2369793"/>
            <a:ext cx="300422" cy="992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9294" y="45074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0306" y="1981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62200" y="510540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812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5800" y="26670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49494" y="3288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306" y="3897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u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2894" y="3821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5400" y="4812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61" name="Straight Connector 60"/>
          <p:cNvCxnSpPr>
            <a:stCxn id="8" idx="4"/>
            <a:endCxn id="9" idx="7"/>
          </p:cNvCxnSpPr>
          <p:nvPr/>
        </p:nvCxnSpPr>
        <p:spPr>
          <a:xfrm flipH="1">
            <a:off x="1167981" y="3475426"/>
            <a:ext cx="270280" cy="408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990600" y="2209800"/>
            <a:ext cx="1348831" cy="1828800"/>
            <a:chOff x="990600" y="2209800"/>
            <a:chExt cx="1348831" cy="1828800"/>
          </a:xfrm>
        </p:grpSpPr>
        <p:grpSp>
          <p:nvGrpSpPr>
            <p:cNvPr id="23" name="Group 22"/>
            <p:cNvGrpSpPr/>
            <p:nvPr/>
          </p:nvGrpSpPr>
          <p:grpSpPr>
            <a:xfrm>
              <a:off x="990600" y="2209800"/>
              <a:ext cx="1348831" cy="1265626"/>
              <a:chOff x="990600" y="2209800"/>
              <a:chExt cx="1348831" cy="1265626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133600" y="2209800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990600" y="2209800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990600" y="2784356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034009" y="2925161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335345" y="3287982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990600" y="38511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Freeform 64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843534-EDEC-C34A-AE1D-C94B3EB909C8}"/>
              </a:ext>
            </a:extLst>
          </p:cNvPr>
          <p:cNvCxnSpPr/>
          <p:nvPr/>
        </p:nvCxnSpPr>
        <p:spPr>
          <a:xfrm flipH="1">
            <a:off x="5740608" y="3669268"/>
            <a:ext cx="24668" cy="88094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3EC9D7C-053A-4E4F-BE5C-39288EEF4E47}"/>
              </a:ext>
            </a:extLst>
          </p:cNvPr>
          <p:cNvCxnSpPr/>
          <p:nvPr/>
        </p:nvCxnSpPr>
        <p:spPr>
          <a:xfrm>
            <a:off x="6731207" y="3743610"/>
            <a:ext cx="2" cy="80660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786FF37-796F-534E-9C1A-CADED78BA560}"/>
              </a:ext>
            </a:extLst>
          </p:cNvPr>
          <p:cNvCxnSpPr/>
          <p:nvPr/>
        </p:nvCxnSpPr>
        <p:spPr>
          <a:xfrm>
            <a:off x="5818667" y="3615371"/>
            <a:ext cx="834481" cy="5203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74A40B-6847-EC4C-BCA5-07DC656B72D6}"/>
              </a:ext>
            </a:extLst>
          </p:cNvPr>
          <p:cNvCxnSpPr/>
          <p:nvPr/>
        </p:nvCxnSpPr>
        <p:spPr>
          <a:xfrm>
            <a:off x="5818667" y="3615371"/>
            <a:ext cx="834483" cy="10110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92B6DC5-76F1-B341-8466-F19486B65A39}"/>
              </a:ext>
            </a:extLst>
          </p:cNvPr>
          <p:cNvSpPr txBox="1"/>
          <p:nvPr/>
        </p:nvSpPr>
        <p:spPr>
          <a:xfrm>
            <a:off x="5334000" y="3440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9841A-6C08-904F-8286-056D59E29CF1}"/>
              </a:ext>
            </a:extLst>
          </p:cNvPr>
          <p:cNvSpPr txBox="1"/>
          <p:nvPr/>
        </p:nvSpPr>
        <p:spPr>
          <a:xfrm>
            <a:off x="5432256" y="444293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0EE539-6768-F741-A60B-14A96FC8A894}"/>
              </a:ext>
            </a:extLst>
          </p:cNvPr>
          <p:cNvSpPr txBox="1"/>
          <p:nvPr/>
        </p:nvSpPr>
        <p:spPr>
          <a:xfrm>
            <a:off x="6856306" y="3516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q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B366AC-EBCB-BC47-A5FC-274D7D57BC21}"/>
              </a:ext>
            </a:extLst>
          </p:cNvPr>
          <p:cNvSpPr txBox="1"/>
          <p:nvPr/>
        </p:nvSpPr>
        <p:spPr>
          <a:xfrm>
            <a:off x="6422856" y="45074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B28AF2E-2567-F640-B9CF-5528585E4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50" y="3464948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984B64EC-ED85-D84A-A992-71CDCA22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49" y="4475992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1E04E25B-613D-F047-97F0-F9139377D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50" y="4475992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AB9FCC9C-4117-584D-BF3E-400FACA4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48" y="3516987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B5B98CD1-EAF5-5A41-B8FD-8210455E4A78}"/>
              </a:ext>
            </a:extLst>
          </p:cNvPr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92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 </a:t>
            </a:r>
            <a:r>
              <a:rPr lang="en-US" sz="3600" b="1" dirty="0"/>
              <a:t>into</a:t>
            </a:r>
            <a:r>
              <a:rPr lang="en-US" sz="3600" b="1" dirty="0">
                <a:solidFill>
                  <a:srgbClr val="7030A0"/>
                </a:solidFill>
              </a:rPr>
              <a:t> DFS </a:t>
            </a:r>
            <a:r>
              <a:rPr lang="en-US" sz="3600" b="1" dirty="0"/>
              <a:t>through an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4876800" cy="4525963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Observation 3: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dirty="0"/>
              <a:t>Let </a:t>
            </a:r>
            <a:r>
              <a:rPr lang="en-US" sz="1600" b="1" i="1" dirty="0">
                <a:solidFill>
                  <a:srgbClr val="0070C0"/>
                </a:solidFill>
              </a:rPr>
              <a:t>X</a:t>
            </a:r>
            <a:r>
              <a:rPr lang="en-US" sz="1600" dirty="0"/>
              <a:t>  be the set of vertices visited </a:t>
            </a:r>
          </a:p>
          <a:p>
            <a:pPr marL="0" indent="0">
              <a:buNone/>
            </a:pPr>
            <a:r>
              <a:rPr lang="en-US" sz="1600" dirty="0"/>
              <a:t>before </a:t>
            </a:r>
            <a:r>
              <a:rPr lang="en-US" sz="1600" b="1" dirty="0"/>
              <a:t>DFS</a:t>
            </a:r>
            <a:r>
              <a:rPr lang="en-US" sz="1600" dirty="0"/>
              <a:t> traversal reaches vertex  </a:t>
            </a:r>
            <a:r>
              <a:rPr lang="en-US" sz="1600" b="1" dirty="0">
                <a:solidFill>
                  <a:srgbClr val="0070C0"/>
                </a:solidFill>
              </a:rPr>
              <a:t>u</a:t>
            </a:r>
            <a:r>
              <a:rPr lang="en-US" sz="1600" b="1" dirty="0"/>
              <a:t> </a:t>
            </a:r>
            <a:r>
              <a:rPr lang="en-US" sz="1600" dirty="0"/>
              <a:t>for the first time. </a:t>
            </a:r>
          </a:p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b="1" dirty="0">
                <a:solidFill>
                  <a:srgbClr val="0070C0"/>
                </a:solidFill>
              </a:rPr>
              <a:t>u</a:t>
            </a:r>
            <a:r>
              <a:rPr lang="en-US" sz="1600" dirty="0">
                <a:solidFill>
                  <a:srgbClr val="7030A0"/>
                </a:solidFill>
              </a:rPr>
              <a:t>) </a:t>
            </a:r>
            <a:r>
              <a:rPr lang="en-US" sz="1600" dirty="0"/>
              <a:t>pursued now is like</a:t>
            </a:r>
          </a:p>
          <a:p>
            <a:pPr marL="0" indent="0">
              <a:buNone/>
            </a:pPr>
            <a:r>
              <a:rPr lang="en-US" sz="1600" dirty="0"/>
              <a:t>                  fresh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b="1" dirty="0">
                <a:solidFill>
                  <a:srgbClr val="0070C0"/>
                </a:solidFill>
              </a:rPr>
              <a:t>u</a:t>
            </a:r>
            <a:r>
              <a:rPr lang="en-US" sz="1600" dirty="0">
                <a:solidFill>
                  <a:srgbClr val="7030A0"/>
                </a:solidFill>
              </a:rPr>
              <a:t>) </a:t>
            </a:r>
            <a:r>
              <a:rPr lang="en-US" sz="1600" dirty="0"/>
              <a:t>executed in graph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dirty="0">
                <a:solidFill>
                  <a:srgbClr val="7030A0"/>
                </a:solidFill>
              </a:rPr>
              <a:t>\</a:t>
            </a:r>
            <a:r>
              <a:rPr lang="en-US" sz="1600" b="1" i="1" dirty="0">
                <a:solidFill>
                  <a:srgbClr val="0070C0"/>
                </a:solidFill>
              </a:rPr>
              <a:t>X</a:t>
            </a:r>
            <a:r>
              <a:rPr lang="en-US" sz="1600" dirty="0">
                <a:solidFill>
                  <a:srgbClr val="7030A0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2293" y="38564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24364" y="4155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65495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9122" y="4689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1198124" y="3950131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1095209" y="4043853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2644231" y="4849349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2227280" y="4343400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1167981" y="4016402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323480" y="4300014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9294" y="45074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62200" y="510540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306" y="3897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u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2894" y="3821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5400" y="4812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02233" y="1383268"/>
            <a:ext cx="2605221" cy="2110323"/>
            <a:chOff x="302233" y="1383268"/>
            <a:chExt cx="2605221" cy="2110323"/>
          </a:xfrm>
        </p:grpSpPr>
        <p:sp>
          <p:nvSpPr>
            <p:cNvPr id="29" name="Oval 28"/>
            <p:cNvSpPr/>
            <p:nvPr/>
          </p:nvSpPr>
          <p:spPr>
            <a:xfrm rot="20055162">
              <a:off x="302233" y="1733688"/>
              <a:ext cx="2605221" cy="175990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13832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X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7577" y="1905000"/>
            <a:ext cx="2471781" cy="2923478"/>
            <a:chOff x="677577" y="1905000"/>
            <a:chExt cx="2471781" cy="2923478"/>
          </a:xfrm>
        </p:grpSpPr>
        <p:grpSp>
          <p:nvGrpSpPr>
            <p:cNvPr id="26" name="Group 25"/>
            <p:cNvGrpSpPr/>
            <p:nvPr/>
          </p:nvGrpSpPr>
          <p:grpSpPr>
            <a:xfrm>
              <a:off x="685800" y="1905000"/>
              <a:ext cx="2463558" cy="1978860"/>
              <a:chOff x="685800" y="1905000"/>
              <a:chExt cx="2463558" cy="197886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760306" y="19812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85800" y="26670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990600" y="1905000"/>
                <a:ext cx="2158758" cy="1978860"/>
                <a:chOff x="990600" y="1905000"/>
                <a:chExt cx="2158758" cy="197886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992293" y="2209800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992293" y="2772131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335345" y="3287983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021448" y="2910809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124364" y="2209800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1198124" y="2833851"/>
                  <a:ext cx="823324" cy="13867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1198124" y="2240279"/>
                  <a:ext cx="938801" cy="228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95209" y="2408981"/>
                  <a:ext cx="0" cy="3748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095209" y="2948317"/>
                  <a:ext cx="0" cy="8968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2330195" y="2271519"/>
                  <a:ext cx="819163" cy="3131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1167981" y="2932124"/>
                  <a:ext cx="197507" cy="38330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2103050" y="2389624"/>
                  <a:ext cx="102916" cy="51356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1167981" y="2369793"/>
                  <a:ext cx="883611" cy="5684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1167981" y="2369793"/>
                  <a:ext cx="986527" cy="4297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2300052" y="2369793"/>
                  <a:ext cx="300422" cy="99212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981200" y="3048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b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449494" y="32882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h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133600" y="19050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v</a:t>
                  </a:r>
                </a:p>
              </p:txBody>
            </p:sp>
            <p:cxnSp>
              <p:nvCxnSpPr>
                <p:cNvPr id="61" name="Straight Connector 60"/>
                <p:cNvCxnSpPr>
                  <a:stCxn id="8" idx="4"/>
                  <a:endCxn id="9" idx="7"/>
                </p:cNvCxnSpPr>
                <p:nvPr/>
              </p:nvCxnSpPr>
              <p:spPr>
                <a:xfrm flipH="1">
                  <a:off x="1167981" y="3475426"/>
                  <a:ext cx="270280" cy="4084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22"/>
                <p:cNvGrpSpPr/>
                <p:nvPr/>
              </p:nvGrpSpPr>
              <p:grpSpPr>
                <a:xfrm>
                  <a:off x="990600" y="2209800"/>
                  <a:ext cx="1348831" cy="1265626"/>
                  <a:chOff x="990600" y="2209800"/>
                  <a:chExt cx="1348831" cy="1265626"/>
                </a:xfrm>
              </p:grpSpPr>
              <p:sp>
                <p:nvSpPr>
                  <p:cNvPr id="74" name="Oval 73"/>
                  <p:cNvSpPr/>
                  <p:nvPr/>
                </p:nvSpPr>
                <p:spPr>
                  <a:xfrm>
                    <a:off x="2133600" y="2209800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990600" y="2209800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990600" y="2784356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2034009" y="2925161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1335345" y="3287982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6" name="Freeform 65"/>
            <p:cNvSpPr/>
            <p:nvPr/>
          </p:nvSpPr>
          <p:spPr>
            <a:xfrm>
              <a:off x="677577" y="2899317"/>
              <a:ext cx="627116" cy="1929161"/>
            </a:xfrm>
            <a:custGeom>
              <a:avLst/>
              <a:gdLst>
                <a:gd name="connsiteX0" fmla="*/ 314882 w 627116"/>
                <a:gd name="connsiteY0" fmla="*/ 0 h 1929161"/>
                <a:gd name="connsiteX1" fmla="*/ 91857 w 627116"/>
                <a:gd name="connsiteY1" fmla="*/ 367990 h 1929161"/>
                <a:gd name="connsiteX2" fmla="*/ 36101 w 627116"/>
                <a:gd name="connsiteY2" fmla="*/ 1561171 h 1929161"/>
                <a:gd name="connsiteX3" fmla="*/ 627116 w 627116"/>
                <a:gd name="connsiteY3" fmla="*/ 1929161 h 1929161"/>
                <a:gd name="connsiteX4" fmla="*/ 627116 w 627116"/>
                <a:gd name="connsiteY4" fmla="*/ 1929161 h 19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116" h="1929161">
                  <a:moveTo>
                    <a:pt x="314882" y="0"/>
                  </a:moveTo>
                  <a:cubicBezTo>
                    <a:pt x="226601" y="53897"/>
                    <a:pt x="138320" y="107795"/>
                    <a:pt x="91857" y="367990"/>
                  </a:cubicBezTo>
                  <a:cubicBezTo>
                    <a:pt x="45394" y="628185"/>
                    <a:pt x="-53109" y="1300976"/>
                    <a:pt x="36101" y="1561171"/>
                  </a:cubicBezTo>
                  <a:cubicBezTo>
                    <a:pt x="125311" y="1821366"/>
                    <a:pt x="627116" y="1929161"/>
                    <a:pt x="627116" y="1929161"/>
                  </a:cubicBezTo>
                  <a:lnTo>
                    <a:pt x="627116" y="1929161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/>
          <p:cNvSpPr/>
          <p:nvPr/>
        </p:nvSpPr>
        <p:spPr>
          <a:xfrm flipV="1">
            <a:off x="4876800" y="2807732"/>
            <a:ext cx="3124200" cy="4688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326528-8CB9-B946-A130-AB34B67A6878}"/>
              </a:ext>
            </a:extLst>
          </p:cNvPr>
          <p:cNvCxnSpPr/>
          <p:nvPr/>
        </p:nvCxnSpPr>
        <p:spPr>
          <a:xfrm flipH="1">
            <a:off x="5740608" y="3669268"/>
            <a:ext cx="24668" cy="88094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3BBE6C3-79F9-1E40-A183-BCD66030861E}"/>
              </a:ext>
            </a:extLst>
          </p:cNvPr>
          <p:cNvCxnSpPr/>
          <p:nvPr/>
        </p:nvCxnSpPr>
        <p:spPr>
          <a:xfrm>
            <a:off x="6731207" y="3743610"/>
            <a:ext cx="2" cy="80660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A54A14B-BBD0-AA41-8B67-05D57C78E897}"/>
              </a:ext>
            </a:extLst>
          </p:cNvPr>
          <p:cNvCxnSpPr/>
          <p:nvPr/>
        </p:nvCxnSpPr>
        <p:spPr>
          <a:xfrm>
            <a:off x="5818667" y="3615371"/>
            <a:ext cx="834481" cy="5203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7A542D-3B31-7B41-9826-D411E827A165}"/>
              </a:ext>
            </a:extLst>
          </p:cNvPr>
          <p:cNvCxnSpPr/>
          <p:nvPr/>
        </p:nvCxnSpPr>
        <p:spPr>
          <a:xfrm>
            <a:off x="5818667" y="3615371"/>
            <a:ext cx="834483" cy="10110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96366CD-45DC-864B-96AB-695E381D895A}"/>
              </a:ext>
            </a:extLst>
          </p:cNvPr>
          <p:cNvSpPr txBox="1"/>
          <p:nvPr/>
        </p:nvSpPr>
        <p:spPr>
          <a:xfrm>
            <a:off x="5334000" y="3440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0830BE-49C0-0E46-B8BE-5C6C7B8CF443}"/>
              </a:ext>
            </a:extLst>
          </p:cNvPr>
          <p:cNvSpPr txBox="1"/>
          <p:nvPr/>
        </p:nvSpPr>
        <p:spPr>
          <a:xfrm>
            <a:off x="5432256" y="444293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6159CD8-AEF8-AE49-9155-5D618F0267D2}"/>
              </a:ext>
            </a:extLst>
          </p:cNvPr>
          <p:cNvSpPr txBox="1"/>
          <p:nvPr/>
        </p:nvSpPr>
        <p:spPr>
          <a:xfrm>
            <a:off x="6856306" y="3516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q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8D8F4D8-E608-EE4A-BB86-709D42D37EDA}"/>
              </a:ext>
            </a:extLst>
          </p:cNvPr>
          <p:cNvSpPr txBox="1"/>
          <p:nvPr/>
        </p:nvSpPr>
        <p:spPr>
          <a:xfrm>
            <a:off x="6422856" y="45074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</a:t>
            </a:r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255C32FE-418A-B443-97E4-1C3EF8827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50" y="3464948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4464FF6B-0859-8741-BB1E-8E0346DCB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49" y="4475992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5E514264-BFC0-A140-B2A6-333CBD626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50" y="4475992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71361EA5-4C57-D440-98AF-A96F1A42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48" y="3516987"/>
            <a:ext cx="232150" cy="2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70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Proving that</a:t>
            </a:r>
            <a:br>
              <a:rPr lang="en-US" sz="3200" b="1" dirty="0"/>
            </a:b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DFS(</a:t>
            </a:r>
            <a:r>
              <a:rPr lang="en-US" sz="3200" b="1" dirty="0">
                <a:solidFill>
                  <a:srgbClr val="0070C0"/>
                </a:solidFill>
              </a:rPr>
              <a:t>v</a:t>
            </a:r>
            <a:r>
              <a:rPr lang="en-US" sz="3200" b="1" dirty="0">
                <a:solidFill>
                  <a:srgbClr val="7030A0"/>
                </a:solidFill>
              </a:rPr>
              <a:t>) </a:t>
            </a:r>
            <a:r>
              <a:rPr lang="en-US" sz="3200" b="1" dirty="0"/>
              <a:t>visits all vertices reachable from </a:t>
            </a:r>
            <a:r>
              <a:rPr lang="en-US" sz="3200" b="1" dirty="0">
                <a:solidFill>
                  <a:srgbClr val="0070C0"/>
                </a:solidFill>
              </a:rPr>
              <a:t>v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20000" cy="1752600"/>
          </a:xfrm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</a:rPr>
              <a:t>By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induction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on the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b="1" u="sng" dirty="0">
                <a:solidFill>
                  <a:srgbClr val="002060"/>
                </a:solidFill>
              </a:rPr>
              <a:t>size of connected component </a:t>
            </a:r>
            <a:r>
              <a:rPr lang="en-US" sz="2000" b="1" dirty="0">
                <a:solidFill>
                  <a:srgbClr val="002060"/>
                </a:solidFill>
              </a:rPr>
              <a:t>of 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Can you figure out the </a:t>
            </a:r>
            <a:r>
              <a:rPr lang="en-US" sz="2000" b="1" dirty="0">
                <a:solidFill>
                  <a:schemeClr val="tx1"/>
                </a:solidFill>
              </a:rPr>
              <a:t>inductive assertion</a:t>
            </a:r>
            <a:r>
              <a:rPr lang="en-US" sz="2000" dirty="0">
                <a:solidFill>
                  <a:schemeClr val="tx1"/>
                </a:solidFill>
              </a:rPr>
              <a:t> now?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Think over it. It is given on the following slide…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6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Inductive assertion </a:t>
                </a:r>
              </a:p>
              <a:p>
                <a:pPr marL="0" indent="0">
                  <a:buNone/>
                </a:pPr>
                <a:r>
                  <a:rPr lang="en-US" sz="1800" b="1" i="1" dirty="0"/>
                  <a:t>A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600" dirty="0"/>
                  <a:t>If a connected component has </a:t>
                </a:r>
                <a:r>
                  <a:rPr lang="en-US" sz="1600" b="1" dirty="0"/>
                  <a:t>size</a:t>
                </a:r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Base case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=1.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600" dirty="0"/>
                  <a:t>The component is {</a:t>
                </a:r>
                <a:r>
                  <a:rPr lang="en-US" sz="16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1600" dirty="0"/>
                  <a:t>} and the first statement of </a:t>
                </a:r>
                <a:r>
                  <a:rPr lang="en-US" sz="1600" b="1" dirty="0"/>
                  <a:t>DFS(</a:t>
                </a:r>
                <a:r>
                  <a:rPr lang="en-US" sz="16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1600" b="1" dirty="0"/>
                  <a:t>) </a:t>
                </a:r>
                <a:r>
                  <a:rPr lang="en-US" sz="1600" dirty="0"/>
                  <a:t>marks it visited.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So </a:t>
                </a:r>
                <a:r>
                  <a:rPr lang="en-US" sz="1600" b="1" i="1" dirty="0"/>
                  <a:t>A</a:t>
                </a:r>
                <a:r>
                  <a:rPr lang="en-US" sz="1600" dirty="0"/>
                  <a:t>(</a:t>
                </a:r>
                <a:r>
                  <a:rPr lang="en-US" sz="1400" b="1" i="1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/>
                  <a:t>) holds.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/>
                  <a:t>Induction hypothesis: </a:t>
                </a:r>
              </a:p>
              <a:p>
                <a:pPr marL="0" indent="0">
                  <a:buNone/>
                </a:pPr>
                <a:r>
                  <a:rPr lang="en-US" sz="1600" dirty="0"/>
                  <a:t>If a connected component has </a:t>
                </a:r>
                <a:r>
                  <a:rPr lang="en-US" sz="1600" b="1" dirty="0"/>
                  <a:t>size</a:t>
                </a:r>
                <a:r>
                  <a:rPr lang="en-US" sz="1600" dirty="0"/>
                  <a:t> &lt;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, then </a:t>
                </a:r>
                <a:r>
                  <a:rPr lang="en-US" sz="1600" b="1" dirty="0"/>
                  <a:t>DFS </a:t>
                </a:r>
                <a:r>
                  <a:rPr lang="en-US" sz="1600" dirty="0"/>
                  <a:t>from any of its vertices</a:t>
                </a:r>
                <a:r>
                  <a:rPr lang="en-US" sz="1600" b="1" dirty="0"/>
                  <a:t> will</a:t>
                </a:r>
                <a:r>
                  <a:rPr lang="en-US" sz="16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/>
                  <a:t>visit </a:t>
                </a:r>
                <a:r>
                  <a:rPr lang="en-US" sz="1600" dirty="0"/>
                  <a:t>all its vertices.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Induction step: 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We have to prove that </a:t>
                </a:r>
                <a:r>
                  <a:rPr lang="en-US" sz="1600" b="1" i="1" dirty="0"/>
                  <a:t>A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holds. 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Consider any connected component of size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Let </a:t>
                </a:r>
                <a:r>
                  <a:rPr lang="en-US" sz="1600" b="1" i="1" dirty="0">
                    <a:solidFill>
                      <a:srgbClr val="0070C0"/>
                    </a:solidFill>
                  </a:rPr>
                  <a:t>V*</a:t>
                </a:r>
                <a:r>
                  <a:rPr lang="en-US" sz="1600" dirty="0"/>
                  <a:t> be the set of its vertices. |</a:t>
                </a:r>
                <a:r>
                  <a:rPr lang="en-US" sz="1600" b="1" i="1" dirty="0">
                    <a:solidFill>
                      <a:srgbClr val="0070C0"/>
                    </a:solidFill>
                  </a:rPr>
                  <a:t>V*</a:t>
                </a:r>
                <a:r>
                  <a:rPr lang="en-US" sz="1600" dirty="0"/>
                  <a:t>|=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i="1" dirty="0"/>
                  <a:t>.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i="1" dirty="0">
                    <a:solidFill>
                      <a:srgbClr val="0070C0"/>
                    </a:solidFill>
                  </a:rPr>
                  <a:t>            </a:t>
                </a:r>
                <a:r>
                  <a:rPr lang="en-US" sz="1600" dirty="0"/>
                  <a:t>Let</a:t>
                </a:r>
                <a:r>
                  <a:rPr lang="en-US" sz="1600" b="1" i="1" dirty="0">
                    <a:solidFill>
                      <a:srgbClr val="0070C0"/>
                    </a:solidFill>
                  </a:rPr>
                  <a:t> v</a:t>
                </a:r>
                <a:r>
                  <a:rPr lang="en-US" sz="1600" dirty="0"/>
                  <a:t> be any vertex in the connected component. </a:t>
                </a:r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610600" cy="4525963"/>
              </a:xfrm>
              <a:blipFill rotWithShape="1">
                <a:blip r:embed="rId2"/>
                <a:stretch>
                  <a:fillRect l="-779" t="-674" b="-13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4953000" y="5029200"/>
            <a:ext cx="41910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Watch the following slides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very slowly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very carefully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2137317"/>
            <a:ext cx="4856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then </a:t>
            </a:r>
            <a:r>
              <a:rPr lang="en-US" sz="1600" b="1" dirty="0"/>
              <a:t>DFS </a:t>
            </a:r>
            <a:r>
              <a:rPr lang="en-US" sz="1600" dirty="0"/>
              <a:t>from any of its vertices</a:t>
            </a:r>
            <a:r>
              <a:rPr lang="en-US" sz="1600" b="1" dirty="0"/>
              <a:t> will</a:t>
            </a:r>
            <a:r>
              <a:rPr lang="en-US" sz="1600" b="1" i="1" dirty="0">
                <a:solidFill>
                  <a:srgbClr val="0070C0"/>
                </a:solidFill>
              </a:rPr>
              <a:t> </a:t>
            </a:r>
            <a:r>
              <a:rPr lang="en-US" sz="1600" b="1" dirty="0"/>
              <a:t>visit </a:t>
            </a:r>
            <a:r>
              <a:rPr lang="en-US" sz="1600" dirty="0"/>
              <a:t>all its vertices.</a:t>
            </a:r>
          </a:p>
        </p:txBody>
      </p:sp>
    </p:spTree>
    <p:extLst>
      <p:ext uri="{BB962C8B-B14F-4D97-AF65-F5344CB8AC3E}">
        <p14:creationId xmlns:p14="http://schemas.microsoft.com/office/powerpoint/2010/main" val="13588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DFS(v)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4294967295"/>
          </p:nvPr>
        </p:nvSpPr>
        <p:spPr>
          <a:xfrm>
            <a:off x="4011613" y="1600200"/>
            <a:ext cx="5132387" cy="52578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Let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 be the first neighbor visited by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= the set of vertices such that </a:t>
            </a:r>
            <a:r>
              <a:rPr lang="en-US" sz="1600" b="1" dirty="0"/>
              <a:t>every path </a:t>
            </a:r>
            <a:r>
              <a:rPr lang="en-US" sz="1600" dirty="0"/>
              <a:t>from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to them passes through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i="1" dirty="0"/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= </a:t>
            </a:r>
            <a:r>
              <a:rPr lang="en-US" sz="1600" b="1" i="1" dirty="0">
                <a:solidFill>
                  <a:srgbClr val="0070C0"/>
                </a:solidFill>
              </a:rPr>
              <a:t>V*</a:t>
            </a:r>
            <a:r>
              <a:rPr lang="en-US" sz="1600" dirty="0"/>
              <a:t>\</a:t>
            </a: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= {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g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w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d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= {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f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h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u</a:t>
            </a:r>
            <a:r>
              <a:rPr lang="en-US" sz="1600" dirty="0"/>
              <a:t>,</a:t>
            </a:r>
            <a:r>
              <a:rPr lang="en-US" sz="1600" b="1" i="1" dirty="0">
                <a:solidFill>
                  <a:srgbClr val="0070C0"/>
                </a:solidFill>
              </a:rPr>
              <a:t> s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r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z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600" dirty="0"/>
              <a:t> What is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like ?</a:t>
            </a:r>
          </a:p>
          <a:p>
            <a:pPr marL="0" indent="0"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\{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b="1" dirty="0"/>
              <a:t>}.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What is the connected component of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\{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b="1" dirty="0"/>
              <a:t>}</a:t>
            </a:r>
            <a:r>
              <a:rPr lang="en-US" sz="1600" dirty="0"/>
              <a:t> ?</a:t>
            </a:r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Oval 8"/>
          <p:cNvSpPr/>
          <p:nvPr/>
        </p:nvSpPr>
        <p:spPr>
          <a:xfrm>
            <a:off x="992293" y="38564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24364" y="4155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65495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9122" y="4689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1198124" y="3950131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1095209" y="4043853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2644231" y="4849349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2227280" y="4343400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1167981" y="4016402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323480" y="4300014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9294" y="45074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62200" y="510540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306" y="3897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u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2894" y="3821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5400" y="4812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0306" y="1981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5800" y="26670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992293" y="22098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2293" y="2772131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45" y="3287983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1448" y="29108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4364" y="22098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7" idx="6"/>
            <a:endCxn id="10" idx="2"/>
          </p:cNvCxnSpPr>
          <p:nvPr/>
        </p:nvCxnSpPr>
        <p:spPr>
          <a:xfrm>
            <a:off x="1198124" y="2833851"/>
            <a:ext cx="823324" cy="138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</p:cNvCxnSpPr>
          <p:nvPr/>
        </p:nvCxnSpPr>
        <p:spPr>
          <a:xfrm flipV="1">
            <a:off x="1198124" y="2240279"/>
            <a:ext cx="938801" cy="2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95209" y="2408981"/>
            <a:ext cx="0" cy="3748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95209" y="2948317"/>
            <a:ext cx="0" cy="896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6"/>
            <a:endCxn id="18" idx="1"/>
          </p:cNvCxnSpPr>
          <p:nvPr/>
        </p:nvCxnSpPr>
        <p:spPr>
          <a:xfrm>
            <a:off x="2330195" y="2271519"/>
            <a:ext cx="819163" cy="313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5"/>
            <a:endCxn id="8" idx="1"/>
          </p:cNvCxnSpPr>
          <p:nvPr/>
        </p:nvCxnSpPr>
        <p:spPr>
          <a:xfrm>
            <a:off x="1167981" y="2932124"/>
            <a:ext cx="197507" cy="383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103050" y="2389624"/>
            <a:ext cx="102916" cy="513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5"/>
            <a:endCxn id="10" idx="1"/>
          </p:cNvCxnSpPr>
          <p:nvPr/>
        </p:nvCxnSpPr>
        <p:spPr>
          <a:xfrm>
            <a:off x="1167981" y="2369793"/>
            <a:ext cx="883611" cy="5684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6" idx="3"/>
            <a:endCxn id="7" idx="7"/>
          </p:cNvCxnSpPr>
          <p:nvPr/>
        </p:nvCxnSpPr>
        <p:spPr>
          <a:xfrm flipH="1">
            <a:off x="1167981" y="2369793"/>
            <a:ext cx="986527" cy="429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5"/>
            <a:endCxn id="14" idx="1"/>
          </p:cNvCxnSpPr>
          <p:nvPr/>
        </p:nvCxnSpPr>
        <p:spPr>
          <a:xfrm>
            <a:off x="2300052" y="2369793"/>
            <a:ext cx="300422" cy="992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812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49494" y="3288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h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v</a:t>
            </a:r>
          </a:p>
        </p:txBody>
      </p:sp>
      <p:cxnSp>
        <p:nvCxnSpPr>
          <p:cNvPr id="61" name="Straight Connector 60"/>
          <p:cNvCxnSpPr>
            <a:stCxn id="8" idx="4"/>
            <a:endCxn id="9" idx="7"/>
          </p:cNvCxnSpPr>
          <p:nvPr/>
        </p:nvCxnSpPr>
        <p:spPr>
          <a:xfrm flipH="1">
            <a:off x="1167981" y="3475426"/>
            <a:ext cx="270280" cy="408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Left Arrow 65"/>
              <p:cNvSpPr/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1600" dirty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i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y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B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Left Arrow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blipFill rotWithShape="1">
                <a:blip r:embed="rId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Left Arrow 66"/>
              <p:cNvSpPr/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i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v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C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Left Arrow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blipFill rotWithShape="1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eform 64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 animBg="1"/>
      <p:bldP spid="62" grpId="0" animBg="1"/>
      <p:bldP spid="66" grpId="0" animBg="1"/>
      <p:bldP spid="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DFS(v)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9" name="Oval 8"/>
          <p:cNvSpPr/>
          <p:nvPr/>
        </p:nvSpPr>
        <p:spPr>
          <a:xfrm>
            <a:off x="992293" y="38564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24364" y="4155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65495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9122" y="4689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1198124" y="3950131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1095209" y="4043853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2644231" y="4849349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2227280" y="4343400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1167981" y="4016402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323480" y="4300014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9294" y="45074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62200" y="510540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306" y="3897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u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2894" y="3821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5400" y="4812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0306" y="1981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5800" y="26670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992293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2293" y="2772131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45" y="3287983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1448" y="29108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7" idx="6"/>
            <a:endCxn id="10" idx="2"/>
          </p:cNvCxnSpPr>
          <p:nvPr/>
        </p:nvCxnSpPr>
        <p:spPr>
          <a:xfrm>
            <a:off x="1198124" y="2833851"/>
            <a:ext cx="823324" cy="138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95209" y="2408981"/>
            <a:ext cx="0" cy="3748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95209" y="2948317"/>
            <a:ext cx="0" cy="896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5"/>
            <a:endCxn id="8" idx="1"/>
          </p:cNvCxnSpPr>
          <p:nvPr/>
        </p:nvCxnSpPr>
        <p:spPr>
          <a:xfrm>
            <a:off x="1167981" y="2932124"/>
            <a:ext cx="197507" cy="383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812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49494" y="3288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h</a:t>
            </a:r>
          </a:p>
        </p:txBody>
      </p:sp>
      <p:cxnSp>
        <p:nvCxnSpPr>
          <p:cNvPr id="42" name="Straight Connector 41"/>
          <p:cNvCxnSpPr>
            <a:stCxn id="6" idx="5"/>
            <a:endCxn id="10" idx="1"/>
          </p:cNvCxnSpPr>
          <p:nvPr/>
        </p:nvCxnSpPr>
        <p:spPr>
          <a:xfrm>
            <a:off x="1167981" y="2369793"/>
            <a:ext cx="883611" cy="5684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167981" y="1905000"/>
            <a:ext cx="1981377" cy="1456913"/>
            <a:chOff x="1167981" y="1905000"/>
            <a:chExt cx="1981377" cy="1456913"/>
          </a:xfrm>
        </p:grpSpPr>
        <p:sp>
          <p:nvSpPr>
            <p:cNvPr id="55" name="TextBox 54"/>
            <p:cNvSpPr txBox="1"/>
            <p:nvPr/>
          </p:nvSpPr>
          <p:spPr>
            <a:xfrm>
              <a:off x="2133600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167981" y="2209800"/>
              <a:ext cx="1981377" cy="1152113"/>
              <a:chOff x="1167981" y="2209800"/>
              <a:chExt cx="1981377" cy="115211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124364" y="2209800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2330195" y="2271519"/>
                <a:ext cx="819163" cy="3131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2103050" y="2389624"/>
                <a:ext cx="102916" cy="5135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6" idx="5"/>
                <a:endCxn id="14" idx="1"/>
              </p:cNvCxnSpPr>
              <p:nvPr/>
            </p:nvCxnSpPr>
            <p:spPr>
              <a:xfrm>
                <a:off x="2300052" y="2369793"/>
                <a:ext cx="300422" cy="9921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1198124" y="2240279"/>
                <a:ext cx="938801" cy="2287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1167981" y="2369793"/>
                <a:ext cx="986527" cy="42978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Connector 60"/>
          <p:cNvCxnSpPr>
            <a:stCxn id="8" idx="4"/>
            <a:endCxn id="9" idx="7"/>
          </p:cNvCxnSpPr>
          <p:nvPr/>
        </p:nvCxnSpPr>
        <p:spPr>
          <a:xfrm flipH="1">
            <a:off x="1167981" y="3475426"/>
            <a:ext cx="270280" cy="408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90600" y="2784356"/>
            <a:ext cx="2720431" cy="2321044"/>
            <a:chOff x="990600" y="2784356"/>
            <a:chExt cx="2720431" cy="2321044"/>
          </a:xfrm>
        </p:grpSpPr>
        <p:sp>
          <p:nvSpPr>
            <p:cNvPr id="70" name="Oval 69"/>
            <p:cNvSpPr/>
            <p:nvPr/>
          </p:nvSpPr>
          <p:spPr>
            <a:xfrm>
              <a:off x="990600" y="27843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324670" y="3287982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990600" y="38511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295400" y="4648200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438400" y="49179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133600" y="41559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505200" y="46893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034009" y="291612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Content Placeholder 81"/>
          <p:cNvSpPr txBox="1">
            <a:spLocks/>
          </p:cNvSpPr>
          <p:nvPr/>
        </p:nvSpPr>
        <p:spPr bwMode="auto">
          <a:xfrm>
            <a:off x="4011613" y="1600200"/>
            <a:ext cx="5132387" cy="5257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/>
              <a:t>Let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 be the first neighbor visited by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= the set of vertices such that </a:t>
            </a:r>
            <a:r>
              <a:rPr lang="en-US" sz="1600" b="1" dirty="0"/>
              <a:t>every path </a:t>
            </a:r>
            <a:r>
              <a:rPr lang="en-US" sz="1600" dirty="0"/>
              <a:t>from</a:t>
            </a:r>
          </a:p>
          <a:p>
            <a:pPr marL="0" indent="0">
              <a:buFont typeface="Arial" charset="0"/>
              <a:buNone/>
            </a:pPr>
            <a:r>
              <a:rPr lang="en-US" sz="1600" dirty="0"/>
              <a:t>     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to them passes through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i="1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= </a:t>
            </a:r>
            <a:r>
              <a:rPr lang="en-US" sz="1600" b="1" i="1" dirty="0">
                <a:solidFill>
                  <a:srgbClr val="0070C0"/>
                </a:solidFill>
              </a:rPr>
              <a:t>V*</a:t>
            </a:r>
            <a:r>
              <a:rPr lang="en-US" sz="1600" dirty="0"/>
              <a:t>\</a:t>
            </a: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.</a:t>
            </a:r>
          </a:p>
          <a:p>
            <a:pPr marL="0" indent="0">
              <a:buFont typeface="Arial" charset="0"/>
              <a:buNone/>
            </a:pPr>
            <a:endParaRPr lang="en-US" sz="1600" dirty="0"/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= {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g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w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d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= {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f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h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u</a:t>
            </a:r>
            <a:r>
              <a:rPr lang="en-US" sz="1600" dirty="0"/>
              <a:t>,</a:t>
            </a:r>
            <a:r>
              <a:rPr lang="en-US" sz="1600" b="1" i="1" dirty="0">
                <a:solidFill>
                  <a:srgbClr val="0070C0"/>
                </a:solidFill>
              </a:rPr>
              <a:t> s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r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z</a:t>
            </a:r>
            <a:r>
              <a:rPr lang="en-US" sz="1600" dirty="0"/>
              <a:t>}</a:t>
            </a:r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600" dirty="0"/>
              <a:t> What is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like ?</a:t>
            </a:r>
          </a:p>
          <a:p>
            <a:pPr marL="0" indent="0">
              <a:buFont typeface="Arial" charset="0"/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\{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b="1" dirty="0"/>
              <a:t>}.</a:t>
            </a:r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What is the connected component of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\{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b="1" dirty="0"/>
              <a:t>}</a:t>
            </a:r>
            <a:r>
              <a:rPr lang="en-US" sz="1600" dirty="0"/>
              <a:t> ?</a:t>
            </a:r>
            <a:endParaRPr lang="en-US" sz="1800" dirty="0"/>
          </a:p>
          <a:p>
            <a:pPr marL="0" indent="0">
              <a:buFont typeface="Arial" charset="0"/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|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|&lt; </a:t>
            </a:r>
            <a:r>
              <a:rPr lang="en-US" sz="1600" b="1" dirty="0">
                <a:solidFill>
                  <a:srgbClr val="0070C0"/>
                </a:solidFill>
              </a:rPr>
              <a:t>i</a:t>
            </a:r>
            <a:r>
              <a:rPr lang="en-US" sz="1600" b="1" dirty="0"/>
              <a:t>, so by I.H.,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visits entire set 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 &amp; we return to 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 </a:t>
            </a:r>
            <a:r>
              <a:rPr lang="en-US" sz="1600" dirty="0"/>
              <a:t>What is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like when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finishes ?</a:t>
            </a:r>
          </a:p>
          <a:p>
            <a:pPr marL="0" indent="0"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b="1" dirty="0"/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What is the connected component of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 ?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Left Arrow 89"/>
              <p:cNvSpPr/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1600" dirty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i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y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B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0" name="Left Arrow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blipFill rotWithShape="1">
                <a:blip r:embed="rId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Left Arrow 90"/>
              <p:cNvSpPr/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i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v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C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1" name="Left Arrow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blipFill rotWithShape="1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 91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DFS(v)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16" name="Oval 15"/>
          <p:cNvSpPr/>
          <p:nvPr/>
        </p:nvSpPr>
        <p:spPr>
          <a:xfrm>
            <a:off x="2124364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6" idx="6"/>
            <a:endCxn id="18" idx="1"/>
          </p:cNvCxnSpPr>
          <p:nvPr/>
        </p:nvCxnSpPr>
        <p:spPr>
          <a:xfrm>
            <a:off x="2330195" y="2271519"/>
            <a:ext cx="819163" cy="313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5"/>
            <a:endCxn id="14" idx="1"/>
          </p:cNvCxnSpPr>
          <p:nvPr/>
        </p:nvCxnSpPr>
        <p:spPr>
          <a:xfrm>
            <a:off x="2300052" y="2369793"/>
            <a:ext cx="300422" cy="992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v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64084" y="2590800"/>
            <a:ext cx="975181" cy="978349"/>
            <a:chOff x="2564084" y="2590800"/>
            <a:chExt cx="975181" cy="978349"/>
          </a:xfrm>
        </p:grpSpPr>
        <p:sp>
          <p:nvSpPr>
            <p:cNvPr id="60" name="Oval 59"/>
            <p:cNvSpPr/>
            <p:nvPr/>
          </p:nvSpPr>
          <p:spPr>
            <a:xfrm>
              <a:off x="3124200" y="2590800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564084" y="3343630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333434" y="3381705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Content Placeholder 81"/>
          <p:cNvSpPr txBox="1">
            <a:spLocks/>
          </p:cNvSpPr>
          <p:nvPr/>
        </p:nvSpPr>
        <p:spPr bwMode="auto">
          <a:xfrm>
            <a:off x="4011613" y="1600200"/>
            <a:ext cx="5132387" cy="5257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/>
              <a:t>Let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 be the first neighbor visited by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= the set of vertices such that </a:t>
            </a:r>
            <a:r>
              <a:rPr lang="en-US" sz="1600" b="1" dirty="0"/>
              <a:t>every path </a:t>
            </a:r>
            <a:r>
              <a:rPr lang="en-US" sz="1600" dirty="0"/>
              <a:t>from</a:t>
            </a:r>
          </a:p>
          <a:p>
            <a:pPr marL="0" indent="0">
              <a:buFont typeface="Arial" charset="0"/>
              <a:buNone/>
            </a:pPr>
            <a:r>
              <a:rPr lang="en-US" sz="1600" dirty="0"/>
              <a:t>     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to them passes through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i="1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= </a:t>
            </a:r>
            <a:r>
              <a:rPr lang="en-US" sz="1600" b="1" i="1" dirty="0">
                <a:solidFill>
                  <a:srgbClr val="0070C0"/>
                </a:solidFill>
              </a:rPr>
              <a:t>V*</a:t>
            </a:r>
            <a:r>
              <a:rPr lang="en-US" sz="1600" dirty="0"/>
              <a:t>\</a:t>
            </a: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.</a:t>
            </a:r>
          </a:p>
          <a:p>
            <a:pPr marL="0" indent="0">
              <a:buFont typeface="Arial" charset="0"/>
              <a:buNone/>
            </a:pPr>
            <a:endParaRPr lang="en-US" sz="1600" dirty="0"/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= {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g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w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d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= {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f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h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u</a:t>
            </a:r>
            <a:r>
              <a:rPr lang="en-US" sz="1600" dirty="0"/>
              <a:t>,</a:t>
            </a:r>
            <a:r>
              <a:rPr lang="en-US" sz="1600" b="1" i="1" dirty="0">
                <a:solidFill>
                  <a:srgbClr val="0070C0"/>
                </a:solidFill>
              </a:rPr>
              <a:t> s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r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z</a:t>
            </a:r>
            <a:r>
              <a:rPr lang="en-US" sz="1600" dirty="0"/>
              <a:t>}</a:t>
            </a:r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600" dirty="0"/>
              <a:t> What is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like ?</a:t>
            </a:r>
          </a:p>
          <a:p>
            <a:pPr marL="0" indent="0">
              <a:buFont typeface="Arial" charset="0"/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\{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b="1" dirty="0"/>
              <a:t>}.</a:t>
            </a:r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What is the connected component of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\{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b="1" dirty="0"/>
              <a:t>}</a:t>
            </a:r>
            <a:r>
              <a:rPr lang="en-US" sz="1600" dirty="0"/>
              <a:t> ?</a:t>
            </a:r>
            <a:endParaRPr lang="en-US" sz="1800" dirty="0"/>
          </a:p>
          <a:p>
            <a:pPr marL="0" indent="0">
              <a:buFont typeface="Arial" charset="0"/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600" dirty="0"/>
              <a:t>|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|&lt; </a:t>
            </a:r>
            <a:r>
              <a:rPr lang="en-US" sz="1600" b="1" dirty="0">
                <a:solidFill>
                  <a:srgbClr val="0070C0"/>
                </a:solidFill>
              </a:rPr>
              <a:t>i</a:t>
            </a:r>
            <a:r>
              <a:rPr lang="en-US" sz="1600" b="1" dirty="0"/>
              <a:t>, so by I.H.,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visits entire set 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 &amp; we return to 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 </a:t>
            </a:r>
            <a:r>
              <a:rPr lang="en-US" sz="1600" dirty="0"/>
              <a:t>What is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like when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finishes ?</a:t>
            </a:r>
          </a:p>
          <a:p>
            <a:pPr marL="0" indent="0"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b="1" dirty="0"/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What is the connected component of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 ?</a:t>
            </a:r>
            <a:endParaRPr lang="en-US" sz="1800" dirty="0"/>
          </a:p>
          <a:p>
            <a:pPr marL="0" indent="0"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|</a:t>
            </a: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|&lt; </a:t>
            </a:r>
            <a:r>
              <a:rPr lang="en-US" sz="1600" b="1" dirty="0">
                <a:solidFill>
                  <a:srgbClr val="0070C0"/>
                </a:solidFill>
              </a:rPr>
              <a:t>i</a:t>
            </a:r>
            <a:r>
              <a:rPr lang="en-US" sz="1600" b="1" dirty="0"/>
              <a:t>, so by I.H.,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pursued after finishing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visits entire set </a:t>
            </a: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.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Left Arrow 70"/>
              <p:cNvSpPr/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1600" dirty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i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y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B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Left Arrow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blipFill rotWithShape="1">
                <a:blip r:embed="rId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Left Arrow 71"/>
              <p:cNvSpPr/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i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v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C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Left Arrow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blipFill rotWithShape="1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Ribbon 25"/>
          <p:cNvSpPr/>
          <p:nvPr/>
        </p:nvSpPr>
        <p:spPr>
          <a:xfrm>
            <a:off x="228600" y="5474732"/>
            <a:ext cx="3125894" cy="77671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Hence entire component of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olidFill>
                  <a:schemeClr val="tx1"/>
                </a:solidFill>
              </a:rPr>
              <a:t> gets visited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77577" y="1981200"/>
            <a:ext cx="3257755" cy="3493532"/>
            <a:chOff x="677577" y="1981200"/>
            <a:chExt cx="3257755" cy="3493532"/>
          </a:xfrm>
        </p:grpSpPr>
        <p:grpSp>
          <p:nvGrpSpPr>
            <p:cNvPr id="23" name="Group 22"/>
            <p:cNvGrpSpPr/>
            <p:nvPr/>
          </p:nvGrpSpPr>
          <p:grpSpPr>
            <a:xfrm>
              <a:off x="685800" y="1981200"/>
              <a:ext cx="3249532" cy="3493532"/>
              <a:chOff x="685800" y="1981200"/>
              <a:chExt cx="3249532" cy="3493532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H="1">
                <a:off x="2103050" y="2389624"/>
                <a:ext cx="102916" cy="5135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685800" y="1981200"/>
                <a:ext cx="3249532" cy="3493532"/>
                <a:chOff x="685800" y="1981200"/>
                <a:chExt cx="3249532" cy="34935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992293" y="3856409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124364" y="4155956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295400" y="4654950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509122" y="4689356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438400" y="4917956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1198124" y="3950131"/>
                  <a:ext cx="926240" cy="2995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1095209" y="4043853"/>
                  <a:ext cx="230334" cy="6385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2644231" y="4849349"/>
                  <a:ext cx="895034" cy="16232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2227280" y="4343400"/>
                  <a:ext cx="241263" cy="60200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1167981" y="4016402"/>
                  <a:ext cx="1270419" cy="99527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2323480" y="4300014"/>
                  <a:ext cx="1185642" cy="4243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3659294" y="4507468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z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362200" y="5105400"/>
                  <a:ext cx="2792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c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60306" y="38978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u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982894" y="3821668"/>
                  <a:ext cx="266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r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295400" y="4812268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s</a:t>
                  </a:r>
                </a:p>
              </p:txBody>
            </p:sp>
            <p:cxnSp>
              <p:nvCxnSpPr>
                <p:cNvPr id="64" name="Straight Connector 63"/>
                <p:cNvCxnSpPr>
                  <a:stCxn id="12" idx="7"/>
                  <a:endCxn id="15" idx="2"/>
                </p:cNvCxnSpPr>
                <p:nvPr/>
              </p:nvCxnSpPr>
              <p:spPr>
                <a:xfrm>
                  <a:off x="1471088" y="4682401"/>
                  <a:ext cx="967312" cy="32927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760306" y="19812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85800" y="2667000"/>
                  <a:ext cx="2584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f</a:t>
                  </a: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992293" y="2209800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992293" y="2772131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335345" y="3287983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021448" y="2910809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1198124" y="2833851"/>
                  <a:ext cx="823324" cy="13867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95209" y="2408981"/>
                  <a:ext cx="0" cy="3748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095209" y="2948317"/>
                  <a:ext cx="0" cy="8968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1167981" y="2932124"/>
                  <a:ext cx="197507" cy="38330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981200" y="3048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b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449494" y="32882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h</a:t>
                  </a:r>
                </a:p>
              </p:txBody>
            </p: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1198124" y="2240279"/>
                  <a:ext cx="938801" cy="228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1167981" y="2369793"/>
                  <a:ext cx="883611" cy="5684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1167981" y="2369793"/>
                  <a:ext cx="986527" cy="4297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8" idx="4"/>
                  <a:endCxn id="9" idx="7"/>
                </p:cNvCxnSpPr>
                <p:nvPr/>
              </p:nvCxnSpPr>
              <p:spPr>
                <a:xfrm flipH="1">
                  <a:off x="1167981" y="3475426"/>
                  <a:ext cx="270280" cy="4084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" name="Freeform 72"/>
            <p:cNvSpPr/>
            <p:nvPr/>
          </p:nvSpPr>
          <p:spPr>
            <a:xfrm>
              <a:off x="677577" y="2899317"/>
              <a:ext cx="627116" cy="1929161"/>
            </a:xfrm>
            <a:custGeom>
              <a:avLst/>
              <a:gdLst>
                <a:gd name="connsiteX0" fmla="*/ 314882 w 627116"/>
                <a:gd name="connsiteY0" fmla="*/ 0 h 1929161"/>
                <a:gd name="connsiteX1" fmla="*/ 91857 w 627116"/>
                <a:gd name="connsiteY1" fmla="*/ 367990 h 1929161"/>
                <a:gd name="connsiteX2" fmla="*/ 36101 w 627116"/>
                <a:gd name="connsiteY2" fmla="*/ 1561171 h 1929161"/>
                <a:gd name="connsiteX3" fmla="*/ 627116 w 627116"/>
                <a:gd name="connsiteY3" fmla="*/ 1929161 h 1929161"/>
                <a:gd name="connsiteX4" fmla="*/ 627116 w 627116"/>
                <a:gd name="connsiteY4" fmla="*/ 1929161 h 19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116" h="1929161">
                  <a:moveTo>
                    <a:pt x="314882" y="0"/>
                  </a:moveTo>
                  <a:cubicBezTo>
                    <a:pt x="226601" y="53897"/>
                    <a:pt x="138320" y="107795"/>
                    <a:pt x="91857" y="367990"/>
                  </a:cubicBezTo>
                  <a:cubicBezTo>
                    <a:pt x="45394" y="628185"/>
                    <a:pt x="-53109" y="1300976"/>
                    <a:pt x="36101" y="1561171"/>
                  </a:cubicBezTo>
                  <a:cubicBezTo>
                    <a:pt x="125311" y="1821366"/>
                    <a:pt x="627116" y="1929161"/>
                    <a:pt x="627116" y="1929161"/>
                  </a:cubicBezTo>
                  <a:lnTo>
                    <a:pt x="627116" y="1929161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64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uiExpand="1" build="p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Theorem: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b="1" dirty="0"/>
                  <a:t>(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/>
                  <a:t>) </a:t>
                </a:r>
                <a:r>
                  <a:rPr lang="en-US" sz="2000" dirty="0"/>
                  <a:t>visits all vertices of the connected component of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Prove </a:t>
                </a:r>
                <a:r>
                  <a:rPr lang="en-US" sz="2000" b="1" dirty="0"/>
                  <a:t>Theorem </a:t>
                </a:r>
                <a:r>
                  <a:rPr lang="en-US" sz="2000" dirty="0"/>
                  <a:t>using 3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2.     Use</a:t>
                </a:r>
                <a:r>
                  <a:rPr lang="en-US" sz="2000" b="1" dirty="0"/>
                  <a:t> DFS </a:t>
                </a:r>
                <a:r>
                  <a:rPr lang="en-US" sz="2000" dirty="0"/>
                  <a:t>traversal to compute all connected components of 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G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in time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err="1">
                        <a:latin typeface="Cambria Math"/>
                      </a:rPr>
                      <m:t>+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DFS traversal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i="1" dirty="0">
                <a:solidFill>
                  <a:srgbClr val="7030A0"/>
                </a:solidFill>
              </a:rPr>
              <a:t>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DFS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  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{</a:t>
            </a:r>
            <a:r>
              <a:rPr lang="en-US" sz="1800" dirty="0">
                <a:sym typeface="Wingdings" pitchFamily="2" charset="2"/>
              </a:rPr>
              <a:t>  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800" dirty="0">
                <a:sym typeface="Wingdings" pitchFamily="2" charset="2"/>
              </a:rPr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>
                <a:sym typeface="Wingdings" pitchFamily="2" charset="2"/>
              </a:rPr>
              <a:t>)  </a:t>
            </a:r>
            <a:r>
              <a:rPr lang="en-US" sz="1800" b="1" dirty="0">
                <a:sym typeface="Wingdings" pitchFamily="2" charset="2"/>
              </a:rPr>
              <a:t>true</a:t>
            </a:r>
            <a:r>
              <a:rPr lang="en-US" sz="1800" dirty="0">
                <a:sym typeface="Wingdings" pitchFamily="2" charset="2"/>
              </a:rPr>
              <a:t>;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</a:t>
            </a:r>
            <a:r>
              <a:rPr lang="en-US" sz="1800" b="1" dirty="0">
                <a:sym typeface="Wingdings" pitchFamily="2" charset="2"/>
              </a:rPr>
              <a:t>For each </a:t>
            </a:r>
            <a:r>
              <a:rPr lang="en-US" sz="1800" dirty="0">
                <a:sym typeface="Wingdings" pitchFamily="2" charset="2"/>
              </a:rPr>
              <a:t>neighbor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of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{          if (</a:t>
            </a:r>
            <a:r>
              <a:rPr lang="en-US" sz="1800" b="1" dirty="0">
                <a:solidFill>
                  <a:srgbClr val="7030A0"/>
                </a:solidFill>
              </a:rPr>
              <a:t>Visited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w</a:t>
            </a:r>
            <a:r>
              <a:rPr lang="en-US" sz="1800" dirty="0"/>
              <a:t>)  = </a:t>
            </a:r>
            <a:r>
              <a:rPr lang="en-US" sz="1800" b="1" dirty="0"/>
              <a:t>false</a:t>
            </a:r>
            <a:r>
              <a:rPr lang="en-US" sz="1800" b="1" dirty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          {</a:t>
            </a:r>
            <a:r>
              <a:rPr lang="en-US" sz="1800" dirty="0">
                <a:sym typeface="Wingdings" pitchFamily="2" charset="2"/>
              </a:rPr>
              <a:t>    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DFS(</a:t>
            </a:r>
            <a:r>
              <a:rPr lang="en-US" sz="1800" b="1" dirty="0">
                <a:solidFill>
                  <a:srgbClr val="0070C0"/>
                </a:solidFill>
              </a:rPr>
              <a:t>w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>
                <a:sym typeface="Wingdings" pitchFamily="2" charset="2"/>
              </a:rPr>
              <a:t> ;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          }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</a:t>
            </a:r>
            <a:r>
              <a:rPr lang="en-US" sz="1800" b="1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DFS-traversal(G)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{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For each vertex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>
                <a:sym typeface="Wingdings" pitchFamily="2" charset="2"/>
              </a:rPr>
              <a:t>ϵ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V  </a:t>
            </a:r>
            <a:r>
              <a:rPr lang="en-US" sz="1800" b="1" dirty="0">
                <a:sym typeface="Wingdings" pitchFamily="2" charset="2"/>
              </a:rPr>
              <a:t>{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       Visited(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>
                <a:sym typeface="Wingdings" pitchFamily="2" charset="2"/>
              </a:rPr>
              <a:t>  false                        }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For each vertex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l-GR" sz="1800" b="1" dirty="0">
                <a:sym typeface="Wingdings" pitchFamily="2" charset="2"/>
              </a:rPr>
              <a:t>ϵ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V </a:t>
            </a:r>
            <a:r>
              <a:rPr lang="en-US" sz="1800" b="1" dirty="0">
                <a:sym typeface="Wingdings" pitchFamily="2" charset="2"/>
              </a:rPr>
              <a:t>{</a:t>
            </a:r>
            <a:r>
              <a:rPr lang="en-US" sz="1800" b="1" dirty="0">
                <a:solidFill>
                  <a:srgbClr val="7030A0"/>
                </a:solidFill>
              </a:rPr>
              <a:t>       </a:t>
            </a:r>
            <a:r>
              <a:rPr lang="en-US" sz="1800" b="1" dirty="0"/>
              <a:t>If (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800" b="1" dirty="0">
                <a:sym typeface="Wingdings" pitchFamily="2" charset="2"/>
              </a:rPr>
              <a:t>= false)    DFS(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)   }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}</a:t>
            </a:r>
            <a:endParaRPr lang="en-US" sz="1800" b="1" dirty="0"/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3657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8373" y="30480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4800600"/>
            <a:ext cx="731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09180" y="1676400"/>
            <a:ext cx="18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dirty="0">
                <a:sym typeface="Wingdings" pitchFamily="2" charset="2"/>
              </a:rPr>
              <a:t>]  </a:t>
            </a:r>
            <a:r>
              <a:rPr lang="en-US" b="1" dirty="0" err="1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dirty="0">
                <a:sym typeface="Wingdings" pitchFamily="2" charset="2"/>
              </a:rPr>
              <a:t> ++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5345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dirty="0">
                <a:sym typeface="Wingdings" pitchFamily="2" charset="2"/>
              </a:rPr>
              <a:t> 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b="1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8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3200" b="1" dirty="0"/>
              <a:t> number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5029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2000" dirty="0">
                <a:sym typeface="Wingdings" pitchFamily="2" charset="2"/>
              </a:rPr>
              <a:t>[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>
                <a:sym typeface="Wingdings" pitchFamily="2" charset="2"/>
              </a:rPr>
              <a:t>] :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The number at which </a:t>
            </a: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dirty="0">
                <a:sym typeface="Wingdings" pitchFamily="2" charset="2"/>
              </a:rPr>
              <a:t> gets visited during DFS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traversal.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05000"/>
            <a:ext cx="3249532" cy="3569732"/>
            <a:chOff x="685800" y="1905000"/>
            <a:chExt cx="3249532" cy="35697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05000"/>
              <a:ext cx="3249532" cy="3569732"/>
              <a:chOff x="2817706" y="1371600"/>
              <a:chExt cx="3249532" cy="35697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z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d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h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w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65506" y="13716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v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r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s</a:t>
                </a: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1" name="Oval 90"/>
          <p:cNvSpPr/>
          <p:nvPr/>
        </p:nvSpPr>
        <p:spPr>
          <a:xfrm>
            <a:off x="3076284" y="2589260"/>
            <a:ext cx="248761" cy="188983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11040" y="2542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76600" y="3304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77640" y="32766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0689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uiExpand="1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  <p:bldP spid="26" grpId="0"/>
      <p:bldP spid="71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Types of sorting algorithms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In Place </a:t>
            </a:r>
            <a:r>
              <a:rPr lang="en-US" sz="1800" dirty="0"/>
              <a:t>Sorting algorithm: </a:t>
            </a:r>
          </a:p>
          <a:p>
            <a:pPr marL="0" indent="0">
              <a:buNone/>
            </a:pPr>
            <a:r>
              <a:rPr lang="en-US" sz="1800" dirty="0"/>
              <a:t>A sorting algorithm which uses only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1</a:t>
            </a:r>
            <a:r>
              <a:rPr lang="en-US" sz="1800" dirty="0"/>
              <a:t>) </a:t>
            </a:r>
            <a:r>
              <a:rPr lang="en-US" sz="1800" u="sng" dirty="0"/>
              <a:t>extra space</a:t>
            </a:r>
            <a:r>
              <a:rPr lang="en-US" sz="1800" dirty="0"/>
              <a:t> to sort.</a:t>
            </a:r>
          </a:p>
          <a:p>
            <a:pPr marL="0" indent="0">
              <a:buNone/>
            </a:pPr>
            <a:r>
              <a:rPr lang="en-US" sz="1800" b="1" dirty="0"/>
              <a:t>Example: </a:t>
            </a:r>
            <a:r>
              <a:rPr lang="en-US" sz="1800" dirty="0"/>
              <a:t>Heap sort, Quick sort.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Stable </a:t>
            </a:r>
            <a:r>
              <a:rPr lang="en-US" sz="1800" dirty="0"/>
              <a:t>Sorting algorithm: </a:t>
            </a:r>
          </a:p>
          <a:p>
            <a:pPr marL="0" indent="0">
              <a:buNone/>
            </a:pPr>
            <a:r>
              <a:rPr lang="en-US" sz="1800" dirty="0"/>
              <a:t>A sorting algorithm which preserves the order of </a:t>
            </a:r>
            <a:r>
              <a:rPr lang="en-US" sz="1800" b="1" dirty="0"/>
              <a:t>equal keys</a:t>
            </a:r>
            <a:r>
              <a:rPr lang="en-US" sz="1800" dirty="0"/>
              <a:t> while sorting.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Example: </a:t>
            </a:r>
            <a:r>
              <a:rPr lang="en-US" sz="1800" dirty="0"/>
              <a:t>Merge</a:t>
            </a:r>
            <a:r>
              <a:rPr lang="en-US" sz="1800" b="1" dirty="0"/>
              <a:t> </a:t>
            </a:r>
            <a:r>
              <a:rPr lang="en-US" sz="1800" dirty="0"/>
              <a:t>sort.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905000" y="3505200"/>
            <a:ext cx="4114800" cy="762000"/>
            <a:chOff x="1905000" y="3886200"/>
            <a:chExt cx="4114800" cy="762000"/>
          </a:xfrm>
        </p:grpSpPr>
        <p:grpSp>
          <p:nvGrpSpPr>
            <p:cNvPr id="6" name="Group 5"/>
            <p:cNvGrpSpPr/>
            <p:nvPr/>
          </p:nvGrpSpPr>
          <p:grpSpPr>
            <a:xfrm>
              <a:off x="1905000" y="3886200"/>
              <a:ext cx="4114800" cy="762000"/>
              <a:chOff x="609600" y="1371600"/>
              <a:chExt cx="4114800" cy="762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09600" y="1676400"/>
                <a:ext cx="4114800" cy="457200"/>
                <a:chOff x="609600" y="1676400"/>
                <a:chExt cx="4114800" cy="45720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066800" y="1676400"/>
                  <a:ext cx="3657600" cy="457200"/>
                  <a:chOff x="2743200" y="1676400"/>
                  <a:chExt cx="3657600" cy="457200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743200" y="1676400"/>
                    <a:ext cx="3657600" cy="4572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45720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36576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54864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32004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41148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0292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59436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609600" y="1752600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A</a:t>
                  </a: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1143000" y="1371600"/>
                <a:ext cx="35605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0         1           2         3         4          5         6         7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465622" y="4202668"/>
              <a:ext cx="3539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2      5       </a:t>
              </a:r>
              <a:r>
                <a:rPr lang="en-US" b="1" dirty="0">
                  <a:solidFill>
                    <a:srgbClr val="C00000"/>
                  </a:solidFill>
                </a:rPr>
                <a:t>3</a:t>
              </a:r>
              <a:r>
                <a:rPr lang="en-US" b="1" dirty="0">
                  <a:solidFill>
                    <a:srgbClr val="0070C0"/>
                  </a:solidFill>
                </a:rPr>
                <a:t>       0    6.1    </a:t>
              </a:r>
              <a:r>
                <a:rPr lang="en-US" b="1" dirty="0"/>
                <a:t>3</a:t>
              </a:r>
              <a:r>
                <a:rPr lang="en-US" b="1" dirty="0">
                  <a:solidFill>
                    <a:srgbClr val="0070C0"/>
                  </a:solidFill>
                </a:rPr>
                <a:t>     7.9      4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05000" y="4648200"/>
            <a:ext cx="4206172" cy="762000"/>
            <a:chOff x="1905000" y="3886200"/>
            <a:chExt cx="4206172" cy="762000"/>
          </a:xfrm>
        </p:grpSpPr>
        <p:grpSp>
          <p:nvGrpSpPr>
            <p:cNvPr id="21" name="Group 20"/>
            <p:cNvGrpSpPr/>
            <p:nvPr/>
          </p:nvGrpSpPr>
          <p:grpSpPr>
            <a:xfrm>
              <a:off x="1905000" y="3886200"/>
              <a:ext cx="4114800" cy="762000"/>
              <a:chOff x="609600" y="1371600"/>
              <a:chExt cx="4114800" cy="7620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09600" y="1676400"/>
                <a:ext cx="4114800" cy="457200"/>
                <a:chOff x="609600" y="1676400"/>
                <a:chExt cx="4114800" cy="45720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066800" y="1676400"/>
                  <a:ext cx="3657600" cy="457200"/>
                  <a:chOff x="2743200" y="1676400"/>
                  <a:chExt cx="3657600" cy="457200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2743200" y="1676400"/>
                    <a:ext cx="3657600" cy="4572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45720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36576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54864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32004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41148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50292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59436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/>
                <p:cNvSpPr txBox="1"/>
                <p:nvPr/>
              </p:nvSpPr>
              <p:spPr>
                <a:xfrm>
                  <a:off x="609600" y="1752600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A</a:t>
                  </a:r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143000" y="1371600"/>
                <a:ext cx="35605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0         1           2         3         4          5         6         7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65622" y="4202668"/>
              <a:ext cx="3645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0      2      </a:t>
              </a:r>
              <a:r>
                <a:rPr lang="en-US" b="1" dirty="0">
                  <a:solidFill>
                    <a:srgbClr val="C00000"/>
                  </a:solidFill>
                </a:rPr>
                <a:t>3</a:t>
              </a:r>
              <a:r>
                <a:rPr lang="en-US" b="1" dirty="0">
                  <a:solidFill>
                    <a:srgbClr val="0070C0"/>
                  </a:solidFill>
                </a:rPr>
                <a:t>        </a:t>
              </a:r>
              <a:r>
                <a:rPr lang="en-US" b="1" dirty="0"/>
                <a:t>3     </a:t>
              </a:r>
              <a:r>
                <a:rPr lang="en-US" b="1" dirty="0">
                  <a:solidFill>
                    <a:srgbClr val="0070C0"/>
                  </a:solidFill>
                </a:rPr>
                <a:t>4        5    6.1   7.9</a:t>
              </a:r>
            </a:p>
          </p:txBody>
        </p:sp>
      </p:grpSp>
      <p:sp>
        <p:nvSpPr>
          <p:cNvPr id="35" name="Down Arrow 34"/>
          <p:cNvSpPr/>
          <p:nvPr/>
        </p:nvSpPr>
        <p:spPr>
          <a:xfrm>
            <a:off x="3810000" y="4341912"/>
            <a:ext cx="727979" cy="382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29000" y="18288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962400" y="31242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4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  <p:bldP spid="36" grpId="0" animBg="1"/>
      <p:bldP spid="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8001000" cy="1470025"/>
          </a:xfrm>
        </p:spPr>
        <p:txBody>
          <a:bodyPr/>
          <a:lstStyle/>
          <a:p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DFS</a:t>
            </a:r>
            <a:r>
              <a:rPr lang="en-US" sz="3200" b="1" dirty="0"/>
              <a:t>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DFS(</a:t>
            </a:r>
            <a:r>
              <a:rPr lang="en-US" sz="3600" b="1" dirty="0">
                <a:solidFill>
                  <a:srgbClr val="00B050"/>
                </a:solidFill>
              </a:rPr>
              <a:t>v</a:t>
            </a:r>
            <a:r>
              <a:rPr lang="en-US" sz="3600" b="1" dirty="0">
                <a:solidFill>
                  <a:srgbClr val="7030A0"/>
                </a:solidFill>
              </a:rPr>
              <a:t>) </a:t>
            </a:r>
            <a:r>
              <a:rPr lang="en-US" sz="3600" b="1" dirty="0"/>
              <a:t>computes a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006C31"/>
                </a:solidFill>
              </a:rPr>
              <a:t>tree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rooted at </a:t>
            </a:r>
            <a:r>
              <a:rPr lang="en-US" sz="3600" b="1" dirty="0">
                <a:solidFill>
                  <a:srgbClr val="00B050"/>
                </a:solidFill>
              </a:rPr>
              <a:t>v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81200"/>
            <a:ext cx="3249532" cy="3493532"/>
            <a:chOff x="685800" y="1981200"/>
            <a:chExt cx="3249532" cy="34935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81200"/>
              <a:ext cx="3249532" cy="3493532"/>
              <a:chOff x="2817706" y="1447800"/>
              <a:chExt cx="3249532" cy="34935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z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d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h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w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r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s</a:t>
                </a: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16" idx="1"/>
            <a:endCxn id="6" idx="7"/>
          </p:cNvCxnSpPr>
          <p:nvPr/>
        </p:nvCxnSpPr>
        <p:spPr>
          <a:xfrm flipH="1">
            <a:off x="1167981" y="2237251"/>
            <a:ext cx="98652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" idx="4"/>
            <a:endCxn id="7" idx="0"/>
          </p:cNvCxnSpPr>
          <p:nvPr/>
        </p:nvCxnSpPr>
        <p:spPr>
          <a:xfrm>
            <a:off x="1095209" y="2397244"/>
            <a:ext cx="0" cy="37488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166288" y="2830995"/>
            <a:ext cx="897864" cy="14080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" idx="5"/>
            <a:endCxn id="78" idx="1"/>
          </p:cNvCxnSpPr>
          <p:nvPr/>
        </p:nvCxnSpPr>
        <p:spPr>
          <a:xfrm>
            <a:off x="1167981" y="2932124"/>
            <a:ext cx="197507" cy="3833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2" idx="1"/>
            <a:endCxn id="9" idx="7"/>
          </p:cNvCxnSpPr>
          <p:nvPr/>
        </p:nvCxnSpPr>
        <p:spPr>
          <a:xfrm flipH="1">
            <a:off x="1167981" y="3472934"/>
            <a:ext cx="281513" cy="41092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4"/>
            <a:endCxn id="12" idx="1"/>
          </p:cNvCxnSpPr>
          <p:nvPr/>
        </p:nvCxnSpPr>
        <p:spPr>
          <a:xfrm>
            <a:off x="1095209" y="4043853"/>
            <a:ext cx="230334" cy="6385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4" idx="5"/>
            <a:endCxn id="86" idx="1"/>
          </p:cNvCxnSpPr>
          <p:nvPr/>
        </p:nvCxnSpPr>
        <p:spPr>
          <a:xfrm>
            <a:off x="2309288" y="4315949"/>
            <a:ext cx="1226055" cy="40085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3" idx="1"/>
            <a:endCxn id="84" idx="4"/>
          </p:cNvCxnSpPr>
          <p:nvPr/>
        </p:nvCxnSpPr>
        <p:spPr>
          <a:xfrm flipH="1" flipV="1">
            <a:off x="2236516" y="4343400"/>
            <a:ext cx="232027" cy="60200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319741" y="2252108"/>
            <a:ext cx="912842" cy="3520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8" idx="5"/>
            <a:endCxn id="17" idx="0"/>
          </p:cNvCxnSpPr>
          <p:nvPr/>
        </p:nvCxnSpPr>
        <p:spPr>
          <a:xfrm>
            <a:off x="3294902" y="2749253"/>
            <a:ext cx="142263" cy="62483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7" idx="1"/>
            <a:endCxn id="14" idx="6"/>
          </p:cNvCxnSpPr>
          <p:nvPr/>
        </p:nvCxnSpPr>
        <p:spPr>
          <a:xfrm flipH="1">
            <a:off x="2776162" y="3401535"/>
            <a:ext cx="588230" cy="2664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89" name="Freeform 88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own Ribbon 89"/>
          <p:cNvSpPr/>
          <p:nvPr/>
        </p:nvSpPr>
        <p:spPr>
          <a:xfrm>
            <a:off x="381001" y="5638800"/>
            <a:ext cx="3231036" cy="688848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DFS</a:t>
            </a:r>
            <a:r>
              <a:rPr lang="en-US" dirty="0">
                <a:solidFill>
                  <a:schemeClr val="tx1"/>
                </a:solidFill>
              </a:rPr>
              <a:t> tree rooted at </a:t>
            </a:r>
            <a:r>
              <a:rPr lang="en-US" b="1" i="1" dirty="0">
                <a:solidFill>
                  <a:srgbClr val="006C31"/>
                </a:solidFill>
              </a:rPr>
              <a:t>v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35013" y="3212068"/>
            <a:ext cx="45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3" name="Cloud Callout 22"/>
          <p:cNvSpPr/>
          <p:nvPr/>
        </p:nvSpPr>
        <p:spPr>
          <a:xfrm>
            <a:off x="5562600" y="1970177"/>
            <a:ext cx="3200400" cy="985562"/>
          </a:xfrm>
          <a:prstGeom prst="cloudCallout">
            <a:avLst>
              <a:gd name="adj1" fmla="val 19908"/>
              <a:gd name="adj2" fmla="val 717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a </a:t>
            </a:r>
            <a:r>
              <a:rPr lang="en-US" b="1" dirty="0">
                <a:solidFill>
                  <a:schemeClr val="tx1"/>
                </a:solidFill>
              </a:rPr>
              <a:t>DFS</a:t>
            </a:r>
            <a:r>
              <a:rPr lang="en-US" dirty="0">
                <a:solidFill>
                  <a:schemeClr val="tx1"/>
                </a:solidFill>
              </a:rPr>
              <a:t> tree unique for  a graph ?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35013" y="3301701"/>
            <a:ext cx="45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8" name="Cloud Callout 97"/>
          <p:cNvSpPr/>
          <p:nvPr/>
        </p:nvSpPr>
        <p:spPr>
          <a:xfrm>
            <a:off x="5562600" y="2033321"/>
            <a:ext cx="3200400" cy="985562"/>
          </a:xfrm>
          <a:prstGeom prst="cloudCallout">
            <a:avLst>
              <a:gd name="adj1" fmla="val 19908"/>
              <a:gd name="adj2" fmla="val 717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any rooted tree be obtained through DFS ?</a:t>
            </a:r>
          </a:p>
        </p:txBody>
      </p:sp>
    </p:spTree>
    <p:extLst>
      <p:ext uri="{BB962C8B-B14F-4D97-AF65-F5344CB8AC3E}">
        <p14:creationId xmlns:p14="http://schemas.microsoft.com/office/powerpoint/2010/main" val="94575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  <p:bldP spid="90" grpId="0" animBg="1"/>
      <p:bldP spid="29" grpId="0" animBg="1"/>
      <p:bldP spid="29" grpId="1" animBg="1"/>
      <p:bldP spid="23" grpId="0" animBg="1"/>
      <p:bldP spid="23" grpId="1" animBg="1"/>
      <p:bldP spid="96" grpId="0" animBg="1"/>
      <p:bldP spid="96" grpId="1" animBg="1"/>
      <p:bldP spid="98" grpId="0" animBg="1"/>
      <p:bldP spid="9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will</a:t>
            </a:r>
            <a:r>
              <a:rPr lang="en-US" sz="3200" b="1" dirty="0">
                <a:solidFill>
                  <a:srgbClr val="7030A0"/>
                </a:solidFill>
              </a:rPr>
              <a:t> an edge </a:t>
            </a:r>
            <a:r>
              <a:rPr lang="en-US" sz="3200" b="1" dirty="0"/>
              <a:t>appear</a:t>
            </a:r>
            <a:r>
              <a:rPr lang="en-US" sz="3200" b="1" dirty="0">
                <a:solidFill>
                  <a:srgbClr val="7030A0"/>
                </a:solidFill>
              </a:rPr>
              <a:t> in DFS </a:t>
            </a:r>
            <a:r>
              <a:rPr lang="en-US" sz="3200" b="1" dirty="0"/>
              <a:t>traversal ?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724400" cy="4525963"/>
          </a:xfrm>
        </p:spPr>
        <p:txBody>
          <a:bodyPr/>
          <a:lstStyle/>
          <a:p>
            <a:r>
              <a:rPr lang="en-US" sz="1800" dirty="0"/>
              <a:t>as a </a:t>
            </a:r>
            <a:r>
              <a:rPr lang="en-US" sz="1800" b="1" dirty="0"/>
              <a:t>tree-edge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If the edge is a </a:t>
            </a:r>
            <a:r>
              <a:rPr lang="en-US" sz="1800" b="1" dirty="0"/>
              <a:t>non-tree</a:t>
            </a:r>
            <a:r>
              <a:rPr lang="en-US" sz="1800" dirty="0"/>
              <a:t> edge :</a:t>
            </a:r>
            <a:endParaRPr lang="en-US" sz="1800" dirty="0">
              <a:solidFill>
                <a:srgbClr val="0070C0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Edge between </a:t>
            </a:r>
            <a:r>
              <a:rPr lang="en-US" sz="1800" b="1" dirty="0"/>
              <a:t>ancestor</a:t>
            </a:r>
            <a:r>
              <a:rPr lang="en-US" sz="1800" dirty="0"/>
              <a:t> and </a:t>
            </a:r>
            <a:r>
              <a:rPr lang="en-US" sz="1800" b="1" dirty="0"/>
              <a:t>descendant</a:t>
            </a:r>
            <a:r>
              <a:rPr lang="en-US" sz="1800" dirty="0"/>
              <a:t> in </a:t>
            </a:r>
          </a:p>
          <a:p>
            <a:pPr marL="0" indent="0">
              <a:buNone/>
            </a:pPr>
            <a:r>
              <a:rPr lang="en-US" sz="1800" b="1" dirty="0"/>
              <a:t>       DFS</a:t>
            </a:r>
            <a:r>
              <a:rPr lang="en-US" sz="1800" dirty="0"/>
              <a:t> tree.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2000" y="1946156"/>
            <a:ext cx="2819400" cy="3464044"/>
            <a:chOff x="762000" y="1946156"/>
            <a:chExt cx="2819400" cy="3464044"/>
          </a:xfrm>
        </p:grpSpPr>
        <p:sp>
          <p:nvSpPr>
            <p:cNvPr id="6" name="Oval 5"/>
            <p:cNvSpPr/>
            <p:nvPr/>
          </p:nvSpPr>
          <p:spPr>
            <a:xfrm>
              <a:off x="2177519" y="1946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526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95400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18169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9277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318169" y="4613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14400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75369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2000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842169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9945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75569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6" idx="3"/>
            </p:cNvCxnSpPr>
            <p:nvPr/>
          </p:nvCxnSpPr>
          <p:spPr>
            <a:xfrm flipH="1">
              <a:off x="1878284" y="2106149"/>
              <a:ext cx="329378" cy="3734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</p:cNvCxnSpPr>
            <p:nvPr/>
          </p:nvCxnSpPr>
          <p:spPr>
            <a:xfrm flipH="1">
              <a:off x="1423222" y="2639549"/>
              <a:ext cx="359521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16" idx="0"/>
            </p:cNvCxnSpPr>
            <p:nvPr/>
          </p:nvCxnSpPr>
          <p:spPr>
            <a:xfrm flipH="1">
              <a:off x="864916" y="3249149"/>
              <a:ext cx="460627" cy="5258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4"/>
              <a:endCxn id="10" idx="0"/>
            </p:cNvCxnSpPr>
            <p:nvPr/>
          </p:nvCxnSpPr>
          <p:spPr>
            <a:xfrm>
              <a:off x="1398316" y="3276600"/>
              <a:ext cx="227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5"/>
              <a:endCxn id="11" idx="1"/>
            </p:cNvCxnSpPr>
            <p:nvPr/>
          </p:nvCxnSpPr>
          <p:spPr>
            <a:xfrm>
              <a:off x="1471088" y="3249149"/>
              <a:ext cx="486824" cy="5121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0" idx="4"/>
              <a:endCxn id="12" idx="0"/>
            </p:cNvCxnSpPr>
            <p:nvPr/>
          </p:nvCxnSpPr>
          <p:spPr>
            <a:xfrm>
              <a:off x="1421085" y="3962400"/>
              <a:ext cx="0" cy="6507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14" idx="0"/>
            </p:cNvCxnSpPr>
            <p:nvPr/>
          </p:nvCxnSpPr>
          <p:spPr>
            <a:xfrm>
              <a:off x="1524000" y="4800600"/>
              <a:ext cx="354285" cy="4221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2" idx="3"/>
              <a:endCxn id="13" idx="0"/>
            </p:cNvCxnSpPr>
            <p:nvPr/>
          </p:nvCxnSpPr>
          <p:spPr>
            <a:xfrm flipH="1">
              <a:off x="1017316" y="4773149"/>
              <a:ext cx="330996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8" idx="5"/>
              <a:endCxn id="19" idx="1"/>
            </p:cNvCxnSpPr>
            <p:nvPr/>
          </p:nvCxnSpPr>
          <p:spPr>
            <a:xfrm>
              <a:off x="3170257" y="3893793"/>
              <a:ext cx="235455" cy="5532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8" idx="5"/>
              <a:endCxn id="17" idx="0"/>
            </p:cNvCxnSpPr>
            <p:nvPr/>
          </p:nvCxnSpPr>
          <p:spPr>
            <a:xfrm>
              <a:off x="2766488" y="2639549"/>
              <a:ext cx="178597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18" idx="0"/>
            </p:cNvCxnSpPr>
            <p:nvPr/>
          </p:nvCxnSpPr>
          <p:spPr>
            <a:xfrm>
              <a:off x="2945085" y="3276600"/>
              <a:ext cx="15240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" idx="5"/>
              <a:endCxn id="8" idx="1"/>
            </p:cNvCxnSpPr>
            <p:nvPr/>
          </p:nvCxnSpPr>
          <p:spPr>
            <a:xfrm>
              <a:off x="2353207" y="2106149"/>
              <a:ext cx="267736" cy="4008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43200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18" idx="4"/>
              <a:endCxn id="61" idx="0"/>
            </p:cNvCxnSpPr>
            <p:nvPr/>
          </p:nvCxnSpPr>
          <p:spPr>
            <a:xfrm flipH="1">
              <a:off x="2846116" y="3921244"/>
              <a:ext cx="2513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reeform 66"/>
          <p:cNvSpPr/>
          <p:nvPr/>
        </p:nvSpPr>
        <p:spPr>
          <a:xfrm>
            <a:off x="2798955" y="2520127"/>
            <a:ext cx="569243" cy="1282440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2497678" y="2587083"/>
            <a:ext cx="256673" cy="1862254"/>
          </a:xfrm>
          <a:custGeom>
            <a:avLst/>
            <a:gdLst>
              <a:gd name="connsiteX0" fmla="*/ 199923 w 266831"/>
              <a:gd name="connsiteY0" fmla="*/ 1248937 h 1248937"/>
              <a:gd name="connsiteX1" fmla="*/ 32655 w 266831"/>
              <a:gd name="connsiteY1" fmla="*/ 791737 h 1248937"/>
              <a:gd name="connsiteX2" fmla="*/ 21504 w 266831"/>
              <a:gd name="connsiteY2" fmla="*/ 401444 h 1248937"/>
              <a:gd name="connsiteX3" fmla="*/ 266831 w 266831"/>
              <a:gd name="connsiteY3" fmla="*/ 0 h 1248937"/>
              <a:gd name="connsiteX0" fmla="*/ 266426 w 333334"/>
              <a:gd name="connsiteY0" fmla="*/ 1368027 h 1368027"/>
              <a:gd name="connsiteX1" fmla="*/ 99158 w 333334"/>
              <a:gd name="connsiteY1" fmla="*/ 910827 h 1368027"/>
              <a:gd name="connsiteX2" fmla="*/ 9948 w 333334"/>
              <a:gd name="connsiteY2" fmla="*/ 29880 h 1368027"/>
              <a:gd name="connsiteX3" fmla="*/ 333334 w 333334"/>
              <a:gd name="connsiteY3" fmla="*/ 119090 h 1368027"/>
              <a:gd name="connsiteX0" fmla="*/ 256673 w 256673"/>
              <a:gd name="connsiteY0" fmla="*/ 1862254 h 1862254"/>
              <a:gd name="connsiteX1" fmla="*/ 89405 w 256673"/>
              <a:gd name="connsiteY1" fmla="*/ 1405054 h 1862254"/>
              <a:gd name="connsiteX2" fmla="*/ 195 w 256673"/>
              <a:gd name="connsiteY2" fmla="*/ 524107 h 1862254"/>
              <a:gd name="connsiteX3" fmla="*/ 111708 w 256673"/>
              <a:gd name="connsiteY3" fmla="*/ 0 h 186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673" h="1862254">
                <a:moveTo>
                  <a:pt x="256673" y="1862254"/>
                </a:moveTo>
                <a:cubicBezTo>
                  <a:pt x="187907" y="1704278"/>
                  <a:pt x="132151" y="1628079"/>
                  <a:pt x="89405" y="1405054"/>
                </a:cubicBezTo>
                <a:cubicBezTo>
                  <a:pt x="46659" y="1182030"/>
                  <a:pt x="-3522" y="758283"/>
                  <a:pt x="195" y="524107"/>
                </a:cubicBezTo>
                <a:cubicBezTo>
                  <a:pt x="3912" y="289931"/>
                  <a:pt x="8559" y="134744"/>
                  <a:pt x="111708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718423" y="3924434"/>
            <a:ext cx="596435" cy="1344518"/>
          </a:xfrm>
          <a:custGeom>
            <a:avLst/>
            <a:gdLst>
              <a:gd name="connsiteX0" fmla="*/ 199923 w 266831"/>
              <a:gd name="connsiteY0" fmla="*/ 1248937 h 1248937"/>
              <a:gd name="connsiteX1" fmla="*/ 32655 w 266831"/>
              <a:gd name="connsiteY1" fmla="*/ 791737 h 1248937"/>
              <a:gd name="connsiteX2" fmla="*/ 21504 w 266831"/>
              <a:gd name="connsiteY2" fmla="*/ 401444 h 1248937"/>
              <a:gd name="connsiteX3" fmla="*/ 266831 w 266831"/>
              <a:gd name="connsiteY3" fmla="*/ 0 h 1248937"/>
              <a:gd name="connsiteX0" fmla="*/ 168057 w 241940"/>
              <a:gd name="connsiteY0" fmla="*/ 1248937 h 1248937"/>
              <a:gd name="connsiteX1" fmla="*/ 789 w 241940"/>
              <a:gd name="connsiteY1" fmla="*/ 791737 h 1248937"/>
              <a:gd name="connsiteX2" fmla="*/ 234965 w 241940"/>
              <a:gd name="connsiteY2" fmla="*/ 323385 h 1248937"/>
              <a:gd name="connsiteX3" fmla="*/ 234965 w 241940"/>
              <a:gd name="connsiteY3" fmla="*/ 0 h 1248937"/>
              <a:gd name="connsiteX0" fmla="*/ 168057 w 647560"/>
              <a:gd name="connsiteY0" fmla="*/ 1427357 h 1427357"/>
              <a:gd name="connsiteX1" fmla="*/ 789 w 647560"/>
              <a:gd name="connsiteY1" fmla="*/ 970157 h 1427357"/>
              <a:gd name="connsiteX2" fmla="*/ 234965 w 647560"/>
              <a:gd name="connsiteY2" fmla="*/ 501805 h 1427357"/>
              <a:gd name="connsiteX3" fmla="*/ 647560 w 647560"/>
              <a:gd name="connsiteY3" fmla="*/ 0 h 1427357"/>
              <a:gd name="connsiteX0" fmla="*/ 168057 w 613209"/>
              <a:gd name="connsiteY0" fmla="*/ 1370066 h 1370066"/>
              <a:gd name="connsiteX1" fmla="*/ 789 w 613209"/>
              <a:gd name="connsiteY1" fmla="*/ 912866 h 1370066"/>
              <a:gd name="connsiteX2" fmla="*/ 234965 w 613209"/>
              <a:gd name="connsiteY2" fmla="*/ 444514 h 1370066"/>
              <a:gd name="connsiteX3" fmla="*/ 613209 w 613209"/>
              <a:gd name="connsiteY3" fmla="*/ 0 h 1370066"/>
              <a:gd name="connsiteX0" fmla="*/ 224532 w 612433"/>
              <a:gd name="connsiteY0" fmla="*/ 1381525 h 1381525"/>
              <a:gd name="connsiteX1" fmla="*/ 13 w 612433"/>
              <a:gd name="connsiteY1" fmla="*/ 912866 h 1381525"/>
              <a:gd name="connsiteX2" fmla="*/ 234189 w 612433"/>
              <a:gd name="connsiteY2" fmla="*/ 444514 h 1381525"/>
              <a:gd name="connsiteX3" fmla="*/ 612433 w 612433"/>
              <a:gd name="connsiteY3" fmla="*/ 0 h 138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433" h="1381525">
                <a:moveTo>
                  <a:pt x="224532" y="1381525"/>
                </a:moveTo>
                <a:cubicBezTo>
                  <a:pt x="155766" y="1223549"/>
                  <a:pt x="-1597" y="1069035"/>
                  <a:pt x="13" y="912866"/>
                </a:cubicBezTo>
                <a:cubicBezTo>
                  <a:pt x="1623" y="756698"/>
                  <a:pt x="132119" y="596658"/>
                  <a:pt x="234189" y="444514"/>
                </a:cubicBezTo>
                <a:cubicBezTo>
                  <a:pt x="336259" y="292370"/>
                  <a:pt x="509284" y="134744"/>
                  <a:pt x="61243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 rot="14013626">
            <a:off x="1436033" y="1773034"/>
            <a:ext cx="553760" cy="1371886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rot="21299225">
            <a:off x="3087284" y="3112008"/>
            <a:ext cx="588060" cy="1363704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  <a:gd name="connsiteX0" fmla="*/ 436703 w 604502"/>
              <a:gd name="connsiteY0" fmla="*/ 1274791 h 1274791"/>
              <a:gd name="connsiteX1" fmla="*/ 603972 w 604502"/>
              <a:gd name="connsiteY1" fmla="*/ 795288 h 1274791"/>
              <a:gd name="connsiteX2" fmla="*/ 403249 w 604502"/>
              <a:gd name="connsiteY2" fmla="*/ 237727 h 1274791"/>
              <a:gd name="connsiteX3" fmla="*/ 0 w 604502"/>
              <a:gd name="connsiteY3" fmla="*/ 53 h 127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502" h="1274791">
                <a:moveTo>
                  <a:pt x="436703" y="1274791"/>
                </a:moveTo>
                <a:cubicBezTo>
                  <a:pt x="572376" y="1147481"/>
                  <a:pt x="609548" y="968132"/>
                  <a:pt x="603972" y="795288"/>
                </a:cubicBezTo>
                <a:cubicBezTo>
                  <a:pt x="598396" y="622444"/>
                  <a:pt x="503911" y="370266"/>
                  <a:pt x="403249" y="237727"/>
                </a:cubicBezTo>
                <a:cubicBezTo>
                  <a:pt x="302587" y="105188"/>
                  <a:pt x="198863" y="-2735"/>
                  <a:pt x="0" y="53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68313" y="5131812"/>
            <a:ext cx="45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1" name="Cloud Callout 40"/>
          <p:cNvSpPr/>
          <p:nvPr/>
        </p:nvSpPr>
        <p:spPr>
          <a:xfrm>
            <a:off x="5105400" y="3621482"/>
            <a:ext cx="3581400" cy="1085396"/>
          </a:xfrm>
          <a:prstGeom prst="cloudCallout">
            <a:avLst>
              <a:gd name="adj1" fmla="val 19908"/>
              <a:gd name="adj2" fmla="val 717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any other possibility ?</a:t>
            </a:r>
          </a:p>
        </p:txBody>
      </p:sp>
    </p:spTree>
    <p:extLst>
      <p:ext uri="{BB962C8B-B14F-4D97-AF65-F5344CB8AC3E}">
        <p14:creationId xmlns:p14="http://schemas.microsoft.com/office/powerpoint/2010/main" val="136705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4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 build="p"/>
      <p:bldP spid="67" grpId="0" animBg="1"/>
      <p:bldP spid="68" grpId="0" animBg="1"/>
      <p:bldP spid="69" grpId="0" animBg="1"/>
      <p:bldP spid="70" grpId="0" animBg="1"/>
      <p:bldP spid="71" grpId="0" animBg="1"/>
      <p:bldP spid="40" grpId="0" animBg="1"/>
      <p:bldP spid="40" grpId="1" animBg="1"/>
      <p:bldP spid="41" grpId="0" animBg="1"/>
      <p:bldP spid="4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will</a:t>
            </a:r>
            <a:r>
              <a:rPr lang="en-US" sz="3200" b="1" dirty="0">
                <a:solidFill>
                  <a:srgbClr val="7030A0"/>
                </a:solidFill>
              </a:rPr>
              <a:t> an edge </a:t>
            </a:r>
            <a:r>
              <a:rPr lang="en-US" sz="3200" b="1" dirty="0"/>
              <a:t>appear</a:t>
            </a:r>
            <a:r>
              <a:rPr lang="en-US" sz="3200" b="1" dirty="0">
                <a:solidFill>
                  <a:srgbClr val="7030A0"/>
                </a:solidFill>
              </a:rPr>
              <a:t> in DFS </a:t>
            </a:r>
            <a:r>
              <a:rPr lang="en-US" sz="3200" b="1" dirty="0"/>
              <a:t>traversal ?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971800" y="2057400"/>
            <a:ext cx="2667000" cy="3124200"/>
            <a:chOff x="2971800" y="2057400"/>
            <a:chExt cx="2667000" cy="3124200"/>
          </a:xfrm>
        </p:grpSpPr>
        <p:sp>
          <p:nvSpPr>
            <p:cNvPr id="8" name="Isosceles Triangle 7"/>
            <p:cNvSpPr/>
            <p:nvPr/>
          </p:nvSpPr>
          <p:spPr>
            <a:xfrm>
              <a:off x="2971800" y="34290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343400" y="3505200"/>
              <a:ext cx="1295400" cy="1371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27081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0" idx="5"/>
              <a:endCxn id="9" idx="0"/>
            </p:cNvCxnSpPr>
            <p:nvPr/>
          </p:nvCxnSpPr>
          <p:spPr>
            <a:xfrm>
              <a:off x="4366688" y="2868149"/>
              <a:ext cx="624412" cy="63705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  <a:endCxn id="8" idx="0"/>
            </p:cNvCxnSpPr>
            <p:nvPr/>
          </p:nvCxnSpPr>
          <p:spPr>
            <a:xfrm flipH="1">
              <a:off x="3619500" y="2868149"/>
              <a:ext cx="601643" cy="56085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810000" y="2057400"/>
              <a:ext cx="487618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884506" y="2590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u</a:t>
              </a:r>
            </a:p>
          </p:txBody>
        </p:sp>
      </p:grpSp>
      <p:sp>
        <p:nvSpPr>
          <p:cNvPr id="35" name="Down Ribbon 34"/>
          <p:cNvSpPr/>
          <p:nvPr/>
        </p:nvSpPr>
        <p:spPr>
          <a:xfrm>
            <a:off x="2286000" y="1600200"/>
            <a:ext cx="4903868" cy="641707"/>
          </a:xfrm>
          <a:prstGeom prst="ribbon">
            <a:avLst>
              <a:gd name="adj1" fmla="val 16667"/>
              <a:gd name="adj2" fmla="val 7384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 can </a:t>
            </a:r>
            <a:r>
              <a:rPr lang="en-US" b="1" dirty="0">
                <a:solidFill>
                  <a:schemeClr val="tx1"/>
                </a:solidFill>
              </a:rPr>
              <a:t>never </a:t>
            </a:r>
            <a:r>
              <a:rPr lang="en-US" dirty="0">
                <a:solidFill>
                  <a:schemeClr val="tx1"/>
                </a:solidFill>
              </a:rPr>
              <a:t>happen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52800" y="4079756"/>
            <a:ext cx="1442863" cy="797044"/>
            <a:chOff x="3352800" y="4079756"/>
            <a:chExt cx="1442863" cy="797044"/>
          </a:xfrm>
        </p:grpSpPr>
        <p:sp>
          <p:nvSpPr>
            <p:cNvPr id="21" name="Oval 20"/>
            <p:cNvSpPr/>
            <p:nvPr/>
          </p:nvSpPr>
          <p:spPr>
            <a:xfrm>
              <a:off x="4589832" y="4396224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>
              <a:off x="3663592" y="4190399"/>
              <a:ext cx="926240" cy="2995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52800" y="4191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95800" y="45074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3451769" y="4079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35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will</a:t>
            </a:r>
            <a:r>
              <a:rPr lang="en-US" sz="3200" b="1" dirty="0">
                <a:solidFill>
                  <a:srgbClr val="7030A0"/>
                </a:solidFill>
              </a:rPr>
              <a:t> an edge </a:t>
            </a:r>
            <a:r>
              <a:rPr lang="en-US" sz="3200" b="1" dirty="0"/>
              <a:t>appear</a:t>
            </a:r>
            <a:r>
              <a:rPr lang="en-US" sz="3200" b="1" dirty="0">
                <a:solidFill>
                  <a:srgbClr val="7030A0"/>
                </a:solidFill>
              </a:rPr>
              <a:t> in DFS </a:t>
            </a:r>
            <a:r>
              <a:rPr lang="en-US" sz="3200" b="1" dirty="0"/>
              <a:t>traversal ?</a:t>
            </a:r>
            <a:endParaRPr lang="en-IN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89832" y="439622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8" idx="2"/>
          </p:cNvCxnSpPr>
          <p:nvPr/>
        </p:nvCxnSpPr>
        <p:spPr>
          <a:xfrm>
            <a:off x="3663592" y="4190399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456068" y="409142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52800" y="4191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507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3" name="Oval 12"/>
          <p:cNvSpPr/>
          <p:nvPr/>
        </p:nvSpPr>
        <p:spPr>
          <a:xfrm>
            <a:off x="3451769" y="40797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will</a:t>
            </a:r>
            <a:r>
              <a:rPr lang="en-US" sz="3200" b="1" dirty="0">
                <a:solidFill>
                  <a:srgbClr val="7030A0"/>
                </a:solidFill>
              </a:rPr>
              <a:t> an edge </a:t>
            </a:r>
            <a:r>
              <a:rPr lang="en-US" sz="3200" b="1" dirty="0"/>
              <a:t>appear</a:t>
            </a:r>
            <a:r>
              <a:rPr lang="en-US" sz="3200" b="1" dirty="0">
                <a:solidFill>
                  <a:srgbClr val="7030A0"/>
                </a:solidFill>
              </a:rPr>
              <a:t> in DFS </a:t>
            </a:r>
            <a:r>
              <a:rPr lang="en-US" sz="3200" b="1" dirty="0"/>
              <a:t>traversal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82" name="Content Placeholder 81"/>
          <p:cNvSpPr>
            <a:spLocks noGrp="1"/>
          </p:cNvSpPr>
          <p:nvPr>
            <p:ph sz="half" idx="4294967295"/>
          </p:nvPr>
        </p:nvSpPr>
        <p:spPr>
          <a:xfrm>
            <a:off x="4267200" y="1600200"/>
            <a:ext cx="4876800" cy="4525963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457761" y="4096677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89832" y="439622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60868" y="4895218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74590" y="492962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35799" y="357473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03868" y="515822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99717" y="361435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84682" y="2829528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3663592" y="4190399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3560677" y="4284121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5760370" y="2989520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5109699" y="5089617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4692748" y="4583668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5241630" y="3639676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5211487" y="2989521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3633449" y="4256670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788948" y="4540282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24762" y="474773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27668" y="534566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72362" y="34523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25974" y="3593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19962" y="26786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60868" y="505253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3936556" y="4922669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3456068" y="4091424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767701" y="1623536"/>
            <a:ext cx="2605221" cy="2110323"/>
            <a:chOff x="302233" y="1383268"/>
            <a:chExt cx="2605221" cy="2110323"/>
          </a:xfrm>
        </p:grpSpPr>
        <p:sp>
          <p:nvSpPr>
            <p:cNvPr id="29" name="Oval 28"/>
            <p:cNvSpPr/>
            <p:nvPr/>
          </p:nvSpPr>
          <p:spPr>
            <a:xfrm rot="20055162">
              <a:off x="302233" y="1733688"/>
              <a:ext cx="2605221" cy="175990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13832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A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143045" y="2145268"/>
            <a:ext cx="2471780" cy="2923478"/>
            <a:chOff x="677577" y="1905000"/>
            <a:chExt cx="2471780" cy="2923478"/>
          </a:xfrm>
        </p:grpSpPr>
        <p:grpSp>
          <p:nvGrpSpPr>
            <p:cNvPr id="26" name="Group 25"/>
            <p:cNvGrpSpPr/>
            <p:nvPr/>
          </p:nvGrpSpPr>
          <p:grpSpPr>
            <a:xfrm>
              <a:off x="685800" y="1905000"/>
              <a:ext cx="2463557" cy="2055060"/>
              <a:chOff x="685800" y="1905000"/>
              <a:chExt cx="2463557" cy="205506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760306" y="19812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85800" y="26670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990600" y="1905000"/>
                <a:ext cx="2158757" cy="2055060"/>
                <a:chOff x="990600" y="1905000"/>
                <a:chExt cx="2158757" cy="205506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992293" y="2209800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992293" y="2772131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335345" y="3287983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021448" y="2910809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124364" y="2209800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1198124" y="2833851"/>
                  <a:ext cx="823324" cy="13867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1198124" y="2240279"/>
                  <a:ext cx="938801" cy="228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95209" y="2408981"/>
                  <a:ext cx="0" cy="3748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095209" y="2948317"/>
                  <a:ext cx="0" cy="8968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2330195" y="2303522"/>
                  <a:ext cx="819162" cy="3893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1167981" y="2932124"/>
                  <a:ext cx="197507" cy="38330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2103050" y="2389624"/>
                  <a:ext cx="102916" cy="51356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1167981" y="2369793"/>
                  <a:ext cx="883611" cy="5684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1167981" y="2369793"/>
                  <a:ext cx="986527" cy="4297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2300052" y="2369793"/>
                  <a:ext cx="300422" cy="106832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981200" y="3048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b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449494" y="32882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h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133600" y="19050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v</a:t>
                  </a:r>
                </a:p>
              </p:txBody>
            </p:sp>
            <p:cxnSp>
              <p:nvCxnSpPr>
                <p:cNvPr id="61" name="Straight Connector 60"/>
                <p:cNvCxnSpPr>
                  <a:stCxn id="8" idx="4"/>
                  <a:endCxn id="9" idx="7"/>
                </p:cNvCxnSpPr>
                <p:nvPr/>
              </p:nvCxnSpPr>
              <p:spPr>
                <a:xfrm flipH="1">
                  <a:off x="1167981" y="3475427"/>
                  <a:ext cx="270280" cy="48463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22"/>
                <p:cNvGrpSpPr/>
                <p:nvPr/>
              </p:nvGrpSpPr>
              <p:grpSpPr>
                <a:xfrm>
                  <a:off x="990600" y="2209800"/>
                  <a:ext cx="1348831" cy="1265626"/>
                  <a:chOff x="990600" y="2209800"/>
                  <a:chExt cx="1348831" cy="1265626"/>
                </a:xfrm>
              </p:grpSpPr>
              <p:sp>
                <p:nvSpPr>
                  <p:cNvPr id="74" name="Oval 73"/>
                  <p:cNvSpPr/>
                  <p:nvPr/>
                </p:nvSpPr>
                <p:spPr>
                  <a:xfrm>
                    <a:off x="2133600" y="2209800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990600" y="2209800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990600" y="2784356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2034009" y="2925161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1335345" y="3287982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6" name="Freeform 65"/>
            <p:cNvSpPr/>
            <p:nvPr/>
          </p:nvSpPr>
          <p:spPr>
            <a:xfrm>
              <a:off x="677577" y="2899317"/>
              <a:ext cx="627116" cy="1929161"/>
            </a:xfrm>
            <a:custGeom>
              <a:avLst/>
              <a:gdLst>
                <a:gd name="connsiteX0" fmla="*/ 314882 w 627116"/>
                <a:gd name="connsiteY0" fmla="*/ 0 h 1929161"/>
                <a:gd name="connsiteX1" fmla="*/ 91857 w 627116"/>
                <a:gd name="connsiteY1" fmla="*/ 367990 h 1929161"/>
                <a:gd name="connsiteX2" fmla="*/ 36101 w 627116"/>
                <a:gd name="connsiteY2" fmla="*/ 1561171 h 1929161"/>
                <a:gd name="connsiteX3" fmla="*/ 627116 w 627116"/>
                <a:gd name="connsiteY3" fmla="*/ 1929161 h 1929161"/>
                <a:gd name="connsiteX4" fmla="*/ 627116 w 627116"/>
                <a:gd name="connsiteY4" fmla="*/ 1929161 h 19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116" h="1929161">
                  <a:moveTo>
                    <a:pt x="314882" y="0"/>
                  </a:moveTo>
                  <a:cubicBezTo>
                    <a:pt x="226601" y="53897"/>
                    <a:pt x="138320" y="107795"/>
                    <a:pt x="91857" y="367990"/>
                  </a:cubicBezTo>
                  <a:cubicBezTo>
                    <a:pt x="45394" y="628185"/>
                    <a:pt x="-53109" y="1300976"/>
                    <a:pt x="36101" y="1561171"/>
                  </a:cubicBezTo>
                  <a:cubicBezTo>
                    <a:pt x="125311" y="1821366"/>
                    <a:pt x="627116" y="1929161"/>
                    <a:pt x="627116" y="1929161"/>
                  </a:cubicBezTo>
                  <a:lnTo>
                    <a:pt x="627116" y="1929161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52800" y="4191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95800" y="4507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70" name="Straight Arrow Connector 69"/>
          <p:cNvCxnSpPr>
            <a:stCxn id="9" idx="6"/>
            <a:endCxn id="69" idx="0"/>
          </p:cNvCxnSpPr>
          <p:nvPr/>
        </p:nvCxnSpPr>
        <p:spPr>
          <a:xfrm>
            <a:off x="3663592" y="4190399"/>
            <a:ext cx="979043" cy="31706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2" idx="1"/>
          </p:cNvCxnSpPr>
          <p:nvPr/>
        </p:nvCxnSpPr>
        <p:spPr>
          <a:xfrm>
            <a:off x="3568496" y="4328194"/>
            <a:ext cx="222515" cy="5944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" idx="7"/>
            <a:endCxn id="15" idx="2"/>
          </p:cNvCxnSpPr>
          <p:nvPr/>
        </p:nvCxnSpPr>
        <p:spPr>
          <a:xfrm>
            <a:off x="3936556" y="4922669"/>
            <a:ext cx="967312" cy="32927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5" idx="1"/>
          </p:cNvCxnSpPr>
          <p:nvPr/>
        </p:nvCxnSpPr>
        <p:spPr>
          <a:xfrm flipH="1" flipV="1">
            <a:off x="4705308" y="4603395"/>
            <a:ext cx="228703" cy="5822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13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r>
              <a:rPr lang="en-US" sz="3200" b="1" dirty="0"/>
              <a:t>How will</a:t>
            </a:r>
            <a:r>
              <a:rPr lang="en-US" sz="3200" b="1" dirty="0">
                <a:solidFill>
                  <a:srgbClr val="7030A0"/>
                </a:solidFill>
              </a:rPr>
              <a:t> an edge </a:t>
            </a:r>
            <a:r>
              <a:rPr lang="en-US" sz="3200" b="1" dirty="0"/>
              <a:t>appear</a:t>
            </a:r>
            <a:r>
              <a:rPr lang="en-US" sz="3200" b="1" dirty="0">
                <a:solidFill>
                  <a:srgbClr val="7030A0"/>
                </a:solidFill>
              </a:rPr>
              <a:t> in DFS </a:t>
            </a:r>
            <a:r>
              <a:rPr lang="en-US" sz="3200" b="1" dirty="0"/>
              <a:t>traversal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                              A short proof:</a:t>
            </a:r>
          </a:p>
          <a:p>
            <a:pPr marL="0" indent="0">
              <a:buNone/>
            </a:pPr>
            <a:r>
              <a:rPr lang="en-US" sz="2000" dirty="0"/>
              <a:t>Let (</a:t>
            </a:r>
            <a:r>
              <a:rPr lang="en-US" sz="2000" b="1" i="1" dirty="0" err="1">
                <a:solidFill>
                  <a:srgbClr val="00B050"/>
                </a:solidFill>
              </a:rPr>
              <a:t>x</a:t>
            </a:r>
            <a:r>
              <a:rPr lang="en-US" sz="2000" dirty="0" err="1"/>
              <a:t>,</a:t>
            </a:r>
            <a:r>
              <a:rPr lang="en-US" sz="2000" b="1" i="1" dirty="0" err="1">
                <a:solidFill>
                  <a:srgbClr val="00B050"/>
                </a:solidFill>
              </a:rPr>
              <a:t>y</a:t>
            </a:r>
            <a:r>
              <a:rPr lang="en-US" sz="2000" dirty="0"/>
              <a:t>) be a non-tree edge.</a:t>
            </a:r>
          </a:p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get visited before </a:t>
            </a:r>
            <a:r>
              <a:rPr lang="en-US" sz="2000" b="1" i="1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If we remove all vertices visited prior to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, does </a:t>
            </a:r>
            <a:r>
              <a:rPr lang="en-US" sz="2000" b="1" i="1" dirty="0">
                <a:solidFill>
                  <a:srgbClr val="00B050"/>
                </a:solidFill>
              </a:rPr>
              <a:t>y </a:t>
            </a:r>
            <a:r>
              <a:rPr lang="en-US" sz="2000" dirty="0"/>
              <a:t>still lie in the connected component of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r>
              <a:rPr lang="en-US" sz="2000" b="1" dirty="0"/>
              <a:t>Answer:</a:t>
            </a:r>
            <a:r>
              <a:rPr lang="en-US" sz="2000" dirty="0"/>
              <a:t> yes.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sym typeface="Wingdings" pitchFamily="2" charset="2"/>
              </a:rPr>
              <a:t>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DFS</a:t>
            </a:r>
            <a:r>
              <a:rPr lang="en-US" sz="2000" dirty="0">
                <a:sym typeface="Wingdings" pitchFamily="2" charset="2"/>
              </a:rPr>
              <a:t> pursued from </a:t>
            </a:r>
            <a:r>
              <a:rPr lang="en-US" sz="2000" b="1" i="1" dirty="0">
                <a:solidFill>
                  <a:srgbClr val="00B050"/>
                </a:solidFill>
              </a:rPr>
              <a:t>x </a:t>
            </a:r>
            <a:r>
              <a:rPr lang="en-US" sz="2000" dirty="0">
                <a:sym typeface="Wingdings" pitchFamily="2" charset="2"/>
              </a:rPr>
              <a:t>will have a path to </a:t>
            </a:r>
            <a:r>
              <a:rPr lang="en-US" sz="2000" b="1" i="1" dirty="0">
                <a:solidFill>
                  <a:srgbClr val="00B050"/>
                </a:solidFill>
              </a:rPr>
              <a:t>y</a:t>
            </a:r>
            <a:r>
              <a:rPr lang="en-US" sz="2000" dirty="0">
                <a:sym typeface="Wingdings" pitchFamily="2" charset="2"/>
              </a:rPr>
              <a:t> in </a:t>
            </a:r>
            <a:r>
              <a:rPr lang="en-US" sz="2000" b="1" dirty="0">
                <a:sym typeface="Wingdings" pitchFamily="2" charset="2"/>
              </a:rPr>
              <a:t>DFS</a:t>
            </a:r>
            <a:r>
              <a:rPr lang="en-US" sz="2000" dirty="0">
                <a:sym typeface="Wingdings" pitchFamily="2" charset="2"/>
              </a:rPr>
              <a:t> tree.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Hence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>
                <a:sym typeface="Wingdings" pitchFamily="2" charset="2"/>
              </a:rPr>
              <a:t> must be ancestor of </a:t>
            </a:r>
            <a:r>
              <a:rPr lang="en-US" sz="2000" b="1" i="1" dirty="0">
                <a:solidFill>
                  <a:srgbClr val="00B050"/>
                </a:solidFill>
              </a:rPr>
              <a:t>y </a:t>
            </a:r>
            <a:r>
              <a:rPr lang="en-US" sz="2000" dirty="0">
                <a:sym typeface="Wingdings" pitchFamily="2" charset="2"/>
              </a:rPr>
              <a:t>in the </a:t>
            </a:r>
            <a:r>
              <a:rPr lang="en-US" sz="2000" b="1" dirty="0">
                <a:sym typeface="Wingdings" pitchFamily="2" charset="2"/>
              </a:rPr>
              <a:t>DFS</a:t>
            </a:r>
            <a:r>
              <a:rPr lang="en-US" sz="2000" dirty="0">
                <a:sym typeface="Wingdings" pitchFamily="2" charset="2"/>
              </a:rPr>
              <a:t> tree.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Always remember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14800" y="1600200"/>
            <a:ext cx="50292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non-tree edge</a:t>
            </a: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This is called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DFS representation </a:t>
            </a:r>
            <a:r>
              <a:rPr lang="en-US" sz="2000" b="1" dirty="0">
                <a:sym typeface="Wingdings" pitchFamily="2" charset="2"/>
              </a:rPr>
              <a:t>of the graph</a:t>
            </a:r>
            <a:r>
              <a:rPr lang="en-US" sz="2000" dirty="0">
                <a:sym typeface="Wingdings" pitchFamily="2" charset="2"/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It plays a key role in the design of every efficient algorithm.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2000" y="1946156"/>
            <a:ext cx="2819400" cy="3464044"/>
            <a:chOff x="762000" y="1946156"/>
            <a:chExt cx="2819400" cy="3464044"/>
          </a:xfrm>
        </p:grpSpPr>
        <p:sp>
          <p:nvSpPr>
            <p:cNvPr id="6" name="Oval 5"/>
            <p:cNvSpPr/>
            <p:nvPr/>
          </p:nvSpPr>
          <p:spPr>
            <a:xfrm>
              <a:off x="2177519" y="1946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526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95400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18169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9277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318169" y="4613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14400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75369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2000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842169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9945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75569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6" idx="3"/>
            </p:cNvCxnSpPr>
            <p:nvPr/>
          </p:nvCxnSpPr>
          <p:spPr>
            <a:xfrm flipH="1">
              <a:off x="1878284" y="2106149"/>
              <a:ext cx="329378" cy="3734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</p:cNvCxnSpPr>
            <p:nvPr/>
          </p:nvCxnSpPr>
          <p:spPr>
            <a:xfrm flipH="1">
              <a:off x="1423222" y="2639549"/>
              <a:ext cx="359521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16" idx="0"/>
            </p:cNvCxnSpPr>
            <p:nvPr/>
          </p:nvCxnSpPr>
          <p:spPr>
            <a:xfrm flipH="1">
              <a:off x="864916" y="3249149"/>
              <a:ext cx="460627" cy="5258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4"/>
              <a:endCxn id="10" idx="0"/>
            </p:cNvCxnSpPr>
            <p:nvPr/>
          </p:nvCxnSpPr>
          <p:spPr>
            <a:xfrm>
              <a:off x="1398316" y="3276600"/>
              <a:ext cx="227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5"/>
              <a:endCxn id="11" idx="1"/>
            </p:cNvCxnSpPr>
            <p:nvPr/>
          </p:nvCxnSpPr>
          <p:spPr>
            <a:xfrm>
              <a:off x="1471088" y="3249149"/>
              <a:ext cx="486824" cy="5121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0" idx="4"/>
              <a:endCxn id="12" idx="0"/>
            </p:cNvCxnSpPr>
            <p:nvPr/>
          </p:nvCxnSpPr>
          <p:spPr>
            <a:xfrm>
              <a:off x="1421085" y="3962400"/>
              <a:ext cx="0" cy="6507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14" idx="0"/>
            </p:cNvCxnSpPr>
            <p:nvPr/>
          </p:nvCxnSpPr>
          <p:spPr>
            <a:xfrm>
              <a:off x="1524000" y="4800600"/>
              <a:ext cx="354285" cy="4221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2" idx="3"/>
              <a:endCxn id="13" idx="0"/>
            </p:cNvCxnSpPr>
            <p:nvPr/>
          </p:nvCxnSpPr>
          <p:spPr>
            <a:xfrm flipH="1">
              <a:off x="1017316" y="4773149"/>
              <a:ext cx="330996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8" idx="5"/>
              <a:endCxn id="19" idx="1"/>
            </p:cNvCxnSpPr>
            <p:nvPr/>
          </p:nvCxnSpPr>
          <p:spPr>
            <a:xfrm>
              <a:off x="3170257" y="3893793"/>
              <a:ext cx="235455" cy="5532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8" idx="5"/>
              <a:endCxn id="17" idx="0"/>
            </p:cNvCxnSpPr>
            <p:nvPr/>
          </p:nvCxnSpPr>
          <p:spPr>
            <a:xfrm>
              <a:off x="2766488" y="2639549"/>
              <a:ext cx="178597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18" idx="0"/>
            </p:cNvCxnSpPr>
            <p:nvPr/>
          </p:nvCxnSpPr>
          <p:spPr>
            <a:xfrm>
              <a:off x="2945085" y="3276600"/>
              <a:ext cx="15240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" idx="5"/>
              <a:endCxn id="8" idx="1"/>
            </p:cNvCxnSpPr>
            <p:nvPr/>
          </p:nvCxnSpPr>
          <p:spPr>
            <a:xfrm>
              <a:off x="2353207" y="2106149"/>
              <a:ext cx="267736" cy="4008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43200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18" idx="4"/>
              <a:endCxn id="61" idx="0"/>
            </p:cNvCxnSpPr>
            <p:nvPr/>
          </p:nvCxnSpPr>
          <p:spPr>
            <a:xfrm flipH="1">
              <a:off x="2846116" y="3921244"/>
              <a:ext cx="2513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06748" y="914400"/>
            <a:ext cx="379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following </a:t>
            </a:r>
            <a:r>
              <a:rPr lang="en-US" b="1" dirty="0">
                <a:solidFill>
                  <a:srgbClr val="7030A0"/>
                </a:solidFill>
              </a:rPr>
              <a:t>picture</a:t>
            </a:r>
            <a:r>
              <a:rPr lang="en-US" b="1" dirty="0"/>
              <a:t> for DFS traversal</a:t>
            </a:r>
            <a:endParaRPr lang="en-IN" dirty="0"/>
          </a:p>
        </p:txBody>
      </p:sp>
      <p:grpSp>
        <p:nvGrpSpPr>
          <p:cNvPr id="48" name="Group 47"/>
          <p:cNvGrpSpPr/>
          <p:nvPr/>
        </p:nvGrpSpPr>
        <p:grpSpPr>
          <a:xfrm>
            <a:off x="2971800" y="3112008"/>
            <a:ext cx="703544" cy="1363704"/>
            <a:chOff x="2971800" y="3112008"/>
            <a:chExt cx="703544" cy="1363704"/>
          </a:xfrm>
        </p:grpSpPr>
        <p:sp>
          <p:nvSpPr>
            <p:cNvPr id="71" name="Freeform 70"/>
            <p:cNvSpPr/>
            <p:nvPr/>
          </p:nvSpPr>
          <p:spPr>
            <a:xfrm rot="21299225">
              <a:off x="3087284" y="3112008"/>
              <a:ext cx="588060" cy="1363704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  <a:gd name="connsiteX0" fmla="*/ 436703 w 604502"/>
                <a:gd name="connsiteY0" fmla="*/ 1274791 h 1274791"/>
                <a:gd name="connsiteX1" fmla="*/ 603972 w 604502"/>
                <a:gd name="connsiteY1" fmla="*/ 795288 h 1274791"/>
                <a:gd name="connsiteX2" fmla="*/ 403249 w 604502"/>
                <a:gd name="connsiteY2" fmla="*/ 237727 h 1274791"/>
                <a:gd name="connsiteX3" fmla="*/ 0 w 604502"/>
                <a:gd name="connsiteY3" fmla="*/ 53 h 127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502" h="1274791">
                  <a:moveTo>
                    <a:pt x="436703" y="1274791"/>
                  </a:moveTo>
                  <a:cubicBezTo>
                    <a:pt x="572376" y="1147481"/>
                    <a:pt x="609548" y="968132"/>
                    <a:pt x="603972" y="795288"/>
                  </a:cubicBezTo>
                  <a:cubicBezTo>
                    <a:pt x="598396" y="622444"/>
                    <a:pt x="503911" y="370266"/>
                    <a:pt x="403249" y="237727"/>
                  </a:cubicBezTo>
                  <a:cubicBezTo>
                    <a:pt x="302587" y="105188"/>
                    <a:pt x="198863" y="-2735"/>
                    <a:pt x="0" y="53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2971800" y="3124200"/>
              <a:ext cx="171567" cy="2098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026970" y="1946156"/>
            <a:ext cx="1371886" cy="789701"/>
            <a:chOff x="1026970" y="1946156"/>
            <a:chExt cx="1371886" cy="789701"/>
          </a:xfrm>
        </p:grpSpPr>
        <p:sp>
          <p:nvSpPr>
            <p:cNvPr id="70" name="Freeform 69"/>
            <p:cNvSpPr/>
            <p:nvPr/>
          </p:nvSpPr>
          <p:spPr>
            <a:xfrm rot="14013626">
              <a:off x="1436033" y="1773034"/>
              <a:ext cx="553760" cy="1371886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endCxn id="70" idx="0"/>
            </p:cNvCxnSpPr>
            <p:nvPr/>
          </p:nvCxnSpPr>
          <p:spPr>
            <a:xfrm>
              <a:off x="2042973" y="1946156"/>
              <a:ext cx="154268" cy="139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718423" y="3924434"/>
            <a:ext cx="629889" cy="1344518"/>
            <a:chOff x="718423" y="3924434"/>
            <a:chExt cx="629889" cy="1344518"/>
          </a:xfrm>
        </p:grpSpPr>
        <p:sp>
          <p:nvSpPr>
            <p:cNvPr id="69" name="Freeform 68"/>
            <p:cNvSpPr/>
            <p:nvPr/>
          </p:nvSpPr>
          <p:spPr>
            <a:xfrm>
              <a:off x="718423" y="3924434"/>
              <a:ext cx="596435" cy="1344518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168057 w 241940"/>
                <a:gd name="connsiteY0" fmla="*/ 1248937 h 1248937"/>
                <a:gd name="connsiteX1" fmla="*/ 789 w 241940"/>
                <a:gd name="connsiteY1" fmla="*/ 791737 h 1248937"/>
                <a:gd name="connsiteX2" fmla="*/ 234965 w 241940"/>
                <a:gd name="connsiteY2" fmla="*/ 323385 h 1248937"/>
                <a:gd name="connsiteX3" fmla="*/ 234965 w 241940"/>
                <a:gd name="connsiteY3" fmla="*/ 0 h 1248937"/>
                <a:gd name="connsiteX0" fmla="*/ 168057 w 647560"/>
                <a:gd name="connsiteY0" fmla="*/ 1427357 h 1427357"/>
                <a:gd name="connsiteX1" fmla="*/ 789 w 647560"/>
                <a:gd name="connsiteY1" fmla="*/ 970157 h 1427357"/>
                <a:gd name="connsiteX2" fmla="*/ 234965 w 647560"/>
                <a:gd name="connsiteY2" fmla="*/ 501805 h 1427357"/>
                <a:gd name="connsiteX3" fmla="*/ 647560 w 647560"/>
                <a:gd name="connsiteY3" fmla="*/ 0 h 1427357"/>
                <a:gd name="connsiteX0" fmla="*/ 168057 w 613209"/>
                <a:gd name="connsiteY0" fmla="*/ 1370066 h 1370066"/>
                <a:gd name="connsiteX1" fmla="*/ 789 w 613209"/>
                <a:gd name="connsiteY1" fmla="*/ 912866 h 1370066"/>
                <a:gd name="connsiteX2" fmla="*/ 234965 w 613209"/>
                <a:gd name="connsiteY2" fmla="*/ 444514 h 1370066"/>
                <a:gd name="connsiteX3" fmla="*/ 613209 w 613209"/>
                <a:gd name="connsiteY3" fmla="*/ 0 h 1370066"/>
                <a:gd name="connsiteX0" fmla="*/ 224532 w 612433"/>
                <a:gd name="connsiteY0" fmla="*/ 1381525 h 1381525"/>
                <a:gd name="connsiteX1" fmla="*/ 13 w 612433"/>
                <a:gd name="connsiteY1" fmla="*/ 912866 h 1381525"/>
                <a:gd name="connsiteX2" fmla="*/ 234189 w 612433"/>
                <a:gd name="connsiteY2" fmla="*/ 444514 h 1381525"/>
                <a:gd name="connsiteX3" fmla="*/ 612433 w 612433"/>
                <a:gd name="connsiteY3" fmla="*/ 0 h 138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433" h="1381525">
                  <a:moveTo>
                    <a:pt x="224532" y="1381525"/>
                  </a:moveTo>
                  <a:cubicBezTo>
                    <a:pt x="155766" y="1223549"/>
                    <a:pt x="-1597" y="1069035"/>
                    <a:pt x="13" y="912866"/>
                  </a:cubicBezTo>
                  <a:cubicBezTo>
                    <a:pt x="1623" y="756698"/>
                    <a:pt x="132119" y="596658"/>
                    <a:pt x="234189" y="444514"/>
                  </a:cubicBezTo>
                  <a:cubicBezTo>
                    <a:pt x="336259" y="292370"/>
                    <a:pt x="509284" y="134744"/>
                    <a:pt x="612433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endCxn id="10" idx="3"/>
            </p:cNvCxnSpPr>
            <p:nvPr/>
          </p:nvCxnSpPr>
          <p:spPr>
            <a:xfrm flipV="1">
              <a:off x="1234271" y="3934949"/>
              <a:ext cx="114041" cy="899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2497678" y="2587083"/>
            <a:ext cx="256673" cy="1862254"/>
            <a:chOff x="2497678" y="2587083"/>
            <a:chExt cx="256673" cy="1862254"/>
          </a:xfrm>
        </p:grpSpPr>
        <p:sp>
          <p:nvSpPr>
            <p:cNvPr id="68" name="Freeform 67"/>
            <p:cNvSpPr/>
            <p:nvPr/>
          </p:nvSpPr>
          <p:spPr>
            <a:xfrm>
              <a:off x="2497678" y="2587083"/>
              <a:ext cx="256673" cy="1862254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266426 w 333334"/>
                <a:gd name="connsiteY0" fmla="*/ 1368027 h 1368027"/>
                <a:gd name="connsiteX1" fmla="*/ 99158 w 333334"/>
                <a:gd name="connsiteY1" fmla="*/ 910827 h 1368027"/>
                <a:gd name="connsiteX2" fmla="*/ 9948 w 333334"/>
                <a:gd name="connsiteY2" fmla="*/ 29880 h 1368027"/>
                <a:gd name="connsiteX3" fmla="*/ 333334 w 333334"/>
                <a:gd name="connsiteY3" fmla="*/ 119090 h 1368027"/>
                <a:gd name="connsiteX0" fmla="*/ 256673 w 256673"/>
                <a:gd name="connsiteY0" fmla="*/ 1862254 h 1862254"/>
                <a:gd name="connsiteX1" fmla="*/ 89405 w 256673"/>
                <a:gd name="connsiteY1" fmla="*/ 1405054 h 1862254"/>
                <a:gd name="connsiteX2" fmla="*/ 195 w 256673"/>
                <a:gd name="connsiteY2" fmla="*/ 524107 h 1862254"/>
                <a:gd name="connsiteX3" fmla="*/ 111708 w 256673"/>
                <a:gd name="connsiteY3" fmla="*/ 0 h 186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673" h="1862254">
                  <a:moveTo>
                    <a:pt x="256673" y="1862254"/>
                  </a:moveTo>
                  <a:cubicBezTo>
                    <a:pt x="187907" y="1704278"/>
                    <a:pt x="132151" y="1628079"/>
                    <a:pt x="89405" y="1405054"/>
                  </a:cubicBezTo>
                  <a:cubicBezTo>
                    <a:pt x="46659" y="1182030"/>
                    <a:pt x="-3522" y="758283"/>
                    <a:pt x="195" y="524107"/>
                  </a:cubicBezTo>
                  <a:cubicBezTo>
                    <a:pt x="3912" y="289931"/>
                    <a:pt x="8559" y="134744"/>
                    <a:pt x="111708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endCxn id="68" idx="3"/>
            </p:cNvCxnSpPr>
            <p:nvPr/>
          </p:nvCxnSpPr>
          <p:spPr>
            <a:xfrm flipV="1">
              <a:off x="2497678" y="2587083"/>
              <a:ext cx="111708" cy="27726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766488" y="2507007"/>
            <a:ext cx="601710" cy="1295560"/>
            <a:chOff x="2766488" y="2507007"/>
            <a:chExt cx="601710" cy="1295560"/>
          </a:xfrm>
        </p:grpSpPr>
        <p:sp>
          <p:nvSpPr>
            <p:cNvPr id="67" name="Freeform 66"/>
            <p:cNvSpPr/>
            <p:nvPr/>
          </p:nvSpPr>
          <p:spPr>
            <a:xfrm>
              <a:off x="2798955" y="2520127"/>
              <a:ext cx="569243" cy="1282440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endCxn id="8" idx="7"/>
            </p:cNvCxnSpPr>
            <p:nvPr/>
          </p:nvCxnSpPr>
          <p:spPr>
            <a:xfrm flipH="1" flipV="1">
              <a:off x="2766488" y="2507007"/>
              <a:ext cx="228081" cy="6627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756450" y="3593068"/>
            <a:ext cx="14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back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28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 build="p"/>
      <p:bldP spid="15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4000" b="1" dirty="0">
                <a:solidFill>
                  <a:srgbClr val="7030A0"/>
                </a:solidFill>
              </a:rPr>
              <a:t>A novel application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610600" cy="17526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Determining if a graph </a:t>
            </a:r>
            <a:r>
              <a:rPr lang="en-US" sz="2800" b="1" dirty="0">
                <a:solidFill>
                  <a:srgbClr val="0070C0"/>
                </a:solidFill>
              </a:rPr>
              <a:t>G </a:t>
            </a:r>
            <a:r>
              <a:rPr lang="en-US" sz="2800" dirty="0">
                <a:solidFill>
                  <a:schemeClr val="tx1"/>
                </a:solidFill>
              </a:rPr>
              <a:t>is </a:t>
            </a:r>
            <a:r>
              <a:rPr lang="en-US" sz="2800" b="1" dirty="0" err="1">
                <a:solidFill>
                  <a:srgbClr val="C00000"/>
                </a:solidFill>
              </a:rPr>
              <a:t>biconnected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0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7030A0"/>
                </a:solidFill>
              </a:rPr>
              <a:t>biconnected </a:t>
            </a:r>
            <a:r>
              <a:rPr lang="en-US" b="1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Definition: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 connected graph is said to be </a:t>
            </a:r>
            <a:r>
              <a:rPr lang="en-US" sz="2000" b="1" dirty="0"/>
              <a:t>biconnected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if there </a:t>
            </a:r>
            <a:r>
              <a:rPr lang="en-US" sz="2000" u="sng" dirty="0"/>
              <a:t>does not exit</a:t>
            </a:r>
            <a:r>
              <a:rPr lang="en-US" sz="2000" dirty="0"/>
              <a:t> any vertex 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Motivation: </a:t>
            </a:r>
            <a:r>
              <a:rPr lang="en-US" sz="2000" dirty="0"/>
              <a:t>To design </a:t>
            </a:r>
            <a:r>
              <a:rPr lang="en-US" sz="2000" b="1" dirty="0"/>
              <a:t>robust</a:t>
            </a:r>
            <a:r>
              <a:rPr lang="en-US" sz="2000" dirty="0"/>
              <a:t> networks</a:t>
            </a:r>
          </a:p>
          <a:p>
            <a:pPr marL="0" indent="0">
              <a:buNone/>
            </a:pPr>
            <a:r>
              <a:rPr lang="en-US" sz="2000" dirty="0"/>
              <a:t>                       (immune to any single node failure).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C5FDA-6E8C-3141-BF50-F7E686AC40E2}"/>
              </a:ext>
            </a:extLst>
          </p:cNvPr>
          <p:cNvSpPr txBox="1"/>
          <p:nvPr/>
        </p:nvSpPr>
        <p:spPr>
          <a:xfrm>
            <a:off x="3886200" y="3429000"/>
            <a:ext cx="384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whose removal disconnects the graph. </a:t>
            </a:r>
          </a:p>
        </p:txBody>
      </p:sp>
    </p:spTree>
    <p:extLst>
      <p:ext uri="{BB962C8B-B14F-4D97-AF65-F5344CB8AC3E}">
        <p14:creationId xmlns:p14="http://schemas.microsoft.com/office/powerpoint/2010/main" val="286806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Algorithms for Sorting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 elements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Insertion</a:t>
                </a:r>
                <a:r>
                  <a:rPr lang="en-US" sz="2000" dirty="0"/>
                  <a:t> sort: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Selection</a:t>
                </a:r>
                <a:r>
                  <a:rPr lang="en-US" sz="2000" dirty="0"/>
                  <a:t> sort: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         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Bubble</a:t>
                </a:r>
                <a:r>
                  <a:rPr lang="en-US" sz="2000" dirty="0"/>
                  <a:t> sort:              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Merge</a:t>
                </a:r>
                <a:r>
                  <a:rPr lang="en-US" sz="2000" dirty="0"/>
                  <a:t> sort:               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Quick</a:t>
                </a:r>
                <a:r>
                  <a:rPr lang="en-US" sz="2000" dirty="0"/>
                  <a:t> sort:  worst case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), </a:t>
                </a:r>
                <a:r>
                  <a:rPr lang="en-US" sz="2000" u="sng" dirty="0"/>
                  <a:t>average case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Heap </a:t>
                </a:r>
                <a:r>
                  <a:rPr lang="en-US" sz="2000" dirty="0"/>
                  <a:t>sort: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is common among these algorithms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 </a:t>
                </a:r>
                <a:r>
                  <a:rPr lang="en-US" sz="2000" dirty="0"/>
                  <a:t>All of them use only </a:t>
                </a:r>
                <a:r>
                  <a:rPr lang="en-US" sz="2000" b="1" dirty="0"/>
                  <a:t>comparison</a:t>
                </a:r>
                <a:r>
                  <a:rPr lang="en-US" sz="2000" dirty="0"/>
                  <a:t> operation to perform sorting.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400" b="1" dirty="0"/>
                  <a:t> (to be proved in CS345): </a:t>
                </a:r>
              </a:p>
              <a:p>
                <a:pPr marL="0" indent="0">
                  <a:buNone/>
                </a:pPr>
                <a:r>
                  <a:rPr lang="en-US" sz="2000" dirty="0"/>
                  <a:t>Every comparison based sorting 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must perform at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comparisons in the worst case.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3"/>
                <a:stretch>
                  <a:fillRect l="-1111" t="-58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95600" y="1600200"/>
                <a:ext cx="74084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00200"/>
                <a:ext cx="740844" cy="375552"/>
              </a:xfrm>
              <a:prstGeom prst="rect">
                <a:avLst/>
              </a:prstGeom>
              <a:blipFill rotWithShape="1">
                <a:blip r:embed="rId4"/>
                <a:stretch>
                  <a:fillRect l="-6557" t="-6557" r="-1393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5600" y="1986648"/>
                <a:ext cx="74084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986648"/>
                <a:ext cx="740844" cy="375552"/>
              </a:xfrm>
              <a:prstGeom prst="rect">
                <a:avLst/>
              </a:prstGeom>
              <a:blipFill rotWithShape="1">
                <a:blip r:embed="rId5"/>
                <a:stretch>
                  <a:fillRect l="-6557" t="-6452" r="-13934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5600" y="2367648"/>
                <a:ext cx="74084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367648"/>
                <a:ext cx="740844" cy="375552"/>
              </a:xfrm>
              <a:prstGeom prst="rect">
                <a:avLst/>
              </a:prstGeom>
              <a:blipFill rotWithShape="1">
                <a:blip r:embed="rId6"/>
                <a:stretch>
                  <a:fillRect l="-6557" t="-6452" r="-13934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95600" y="2743200"/>
                <a:ext cx="11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743200"/>
                <a:ext cx="11737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145" t="-8197" r="-77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962400" y="30480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95600" y="3516868"/>
                <a:ext cx="11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516868"/>
                <a:ext cx="1173719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145" t="-8197" r="-77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49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  <p:bldP spid="5" grpId="0" uiExpand="1"/>
      <p:bldP spid="6" grpId="0" uiExpand="1"/>
      <p:bldP spid="7" grpId="0"/>
      <p:bldP spid="8" grpId="0" animBg="1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368751" y="2379433"/>
            <a:ext cx="52129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  <a:r>
              <a:rPr lang="en-US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453" y="1620878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0306" y="1916668"/>
            <a:ext cx="3175026" cy="3558064"/>
            <a:chOff x="760306" y="1916668"/>
            <a:chExt cx="3175026" cy="3558064"/>
          </a:xfrm>
        </p:grpSpPr>
        <p:grpSp>
          <p:nvGrpSpPr>
            <p:cNvPr id="62" name="Group 61"/>
            <p:cNvGrpSpPr/>
            <p:nvPr/>
          </p:nvGrpSpPr>
          <p:grpSpPr>
            <a:xfrm>
              <a:off x="760306" y="1916668"/>
              <a:ext cx="3175026" cy="3558064"/>
              <a:chOff x="2892212" y="1383268"/>
              <a:chExt cx="3175026" cy="355806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z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d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940302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h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9684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w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89306" y="1383268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v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r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s</a:t>
                </a: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Cloud Callout 68"/>
          <p:cNvSpPr/>
          <p:nvPr/>
        </p:nvSpPr>
        <p:spPr>
          <a:xfrm>
            <a:off x="4495800" y="1219200"/>
            <a:ext cx="4267200" cy="1032518"/>
          </a:xfrm>
          <a:prstGeom prst="cloudCallout">
            <a:avLst>
              <a:gd name="adj1" fmla="val 22569"/>
              <a:gd name="adj2" fmla="val 7386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Is this graph </a:t>
            </a:r>
            <a:r>
              <a:rPr lang="en-US" b="1" dirty="0" err="1">
                <a:solidFill>
                  <a:srgbClr val="FF0000"/>
                </a:solidFill>
              </a:rPr>
              <a:t>biconnected</a:t>
            </a:r>
            <a:r>
              <a:rPr lang="en-US" b="1" dirty="0">
                <a:solidFill>
                  <a:srgbClr val="FF0000"/>
                </a:solidFill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981200" y="2057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838200" y="2667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866608" y="3733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4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9" grpId="0" animBg="1"/>
      <p:bldP spid="23" grpId="0" animBg="1"/>
      <p:bldP spid="58" grpId="0" animBg="1"/>
      <p:bldP spid="5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trivial algorithms for checking</a:t>
            </a:r>
            <a:br>
              <a:rPr lang="en-US" sz="3200" b="1" dirty="0"/>
            </a:b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bi-connectedness </a:t>
            </a:r>
            <a:r>
              <a:rPr lang="en-US" sz="3200" b="1" dirty="0"/>
              <a:t>of a graph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1" dirty="0"/>
              </a:p>
              <a:p>
                <a:endParaRPr lang="en-US" sz="2000" dirty="0"/>
              </a:p>
              <a:p>
                <a:r>
                  <a:rPr lang="en-US" sz="2000" dirty="0"/>
                  <a:t>For each vertex</a:t>
                </a:r>
                <a:r>
                  <a:rPr lang="en-US" sz="2000" b="1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 determine if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b="1" dirty="0"/>
                  <a:t>\{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/>
                  <a:t>} </a:t>
                </a:r>
                <a:r>
                  <a:rPr lang="en-US" sz="2000" dirty="0"/>
                  <a:t>is connected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(One may use either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BFS</a:t>
                </a:r>
                <a:r>
                  <a:rPr lang="en-US" sz="2000" dirty="0"/>
                  <a:t> or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 traversal here)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      </a:t>
                </a:r>
                <a:r>
                  <a:rPr lang="en-US" sz="2000" b="1" dirty="0"/>
                  <a:t>Time complexity of the trivial algorithm :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dirty="0"/>
                  <a:t>An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3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/>
                  <a:t>) time algorithm</a:t>
                </a:r>
                <a:endParaRPr lang="en-IN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 A </a:t>
            </a:r>
            <a:r>
              <a:rPr lang="en-US" u="sng" dirty="0">
                <a:solidFill>
                  <a:schemeClr val="tx1"/>
                </a:solidFill>
              </a:rPr>
              <a:t>single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DFS</a:t>
            </a:r>
            <a:r>
              <a:rPr lang="en-US" dirty="0">
                <a:solidFill>
                  <a:schemeClr val="tx1"/>
                </a:solidFill>
              </a:rPr>
              <a:t> traversal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Next lecture.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0" indent="0"/>
                <a:r>
                  <a:rPr lang="en-US" sz="36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3600" dirty="0"/>
                  <a:t> Can we sort in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/>
                  <a:t>) time ?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The answer</a:t>
            </a:r>
            <a:r>
              <a:rPr lang="en-US" sz="2000" dirty="0"/>
              <a:t> depends upon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u="sng" dirty="0"/>
              <a:t>model of computation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u="sng" dirty="0">
                <a:solidFill>
                  <a:srgbClr val="7030A0"/>
                </a:solidFill>
              </a:rPr>
              <a:t>domain</a:t>
            </a:r>
            <a:r>
              <a:rPr lang="en-US" sz="2000" dirty="0"/>
              <a:t> of input.</a:t>
            </a:r>
            <a:endParaRPr lang="en-US" sz="20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242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Counting sort: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/>
              <a:t>algorithm for sorting integers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Input: </a:t>
                </a:r>
                <a:r>
                  <a:rPr lang="en-US" sz="2000" dirty="0"/>
                  <a:t>An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integers in the range 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…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Output:</a:t>
                </a:r>
                <a:r>
                  <a:rPr lang="en-US" sz="2000" dirty="0"/>
                  <a:t> Sorted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Running time: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word RAM </a:t>
                </a:r>
                <a:r>
                  <a:rPr lang="en-US" sz="2000" dirty="0"/>
                  <a:t>model of computation.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Extra space: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Motivating example</a:t>
                </a:r>
                <a:r>
                  <a:rPr lang="en-US" sz="2000" b="1" dirty="0"/>
                  <a:t>: Indian railways</a:t>
                </a:r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13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lacs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employees.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b="1" dirty="0"/>
                  <a:t> : </a:t>
                </a:r>
                <a:r>
                  <a:rPr lang="en-US" sz="2000" dirty="0"/>
                  <a:t>To </a:t>
                </a:r>
                <a:r>
                  <a:rPr lang="en-US" sz="2000" b="1" dirty="0"/>
                  <a:t>sort</a:t>
                </a:r>
                <a:r>
                  <a:rPr lang="en-US" sz="2000" dirty="0"/>
                  <a:t> them list according to</a:t>
                </a:r>
                <a:r>
                  <a:rPr lang="en-US" sz="2000" b="1" dirty="0"/>
                  <a:t> DOB </a:t>
                </a:r>
                <a:r>
                  <a:rPr lang="en-US" sz="2000" dirty="0"/>
                  <a:t>(date of birth)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There are only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14600</a:t>
                </a:r>
                <a:r>
                  <a:rPr lang="en-US" sz="2000" dirty="0"/>
                  <a:t> different date of births possible.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39000" y="1981200"/>
                <a:ext cx="990977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981200"/>
                <a:ext cx="99097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42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Counting sort: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/>
              <a:t>algorithm for sorting integers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Input: </a:t>
                </a:r>
                <a:r>
                  <a:rPr lang="en-US" sz="2000" dirty="0"/>
                  <a:t>An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integers in the range 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…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Output:</a:t>
                </a:r>
                <a:r>
                  <a:rPr lang="en-US" sz="2000" dirty="0"/>
                  <a:t> Sorted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Running time: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word RAM </a:t>
                </a:r>
                <a:r>
                  <a:rPr lang="en-US" sz="2000" dirty="0"/>
                  <a:t>model of computation.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Extra space: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39000" y="2373868"/>
                <a:ext cx="990977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373868"/>
                <a:ext cx="990977" cy="369332"/>
              </a:xfrm>
              <a:prstGeom prst="rect">
                <a:avLst/>
              </a:prstGeom>
              <a:blipFill>
                <a:blip r:embed="rId3"/>
                <a:stretch>
                  <a:fillRect t="-6452" r="-375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64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 a visual description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09600" y="1371600"/>
            <a:ext cx="4114800" cy="762000"/>
            <a:chOff x="609600" y="1371600"/>
            <a:chExt cx="4114800" cy="762000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609600" y="17526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0         1           2         3         4          5         6         7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800" y="2587823"/>
            <a:ext cx="3555582" cy="841177"/>
            <a:chOff x="304800" y="2587823"/>
            <a:chExt cx="3555582" cy="841177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2971800"/>
              <a:ext cx="2743200" cy="457200"/>
              <a:chOff x="2743200" y="1676400"/>
              <a:chExt cx="2743200" cy="457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743200" y="1676400"/>
                <a:ext cx="2743200" cy="4455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45720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576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148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0292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04800" y="3048000"/>
              <a:ext cx="748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Count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3810" y="25878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0         1           2         3         4          5 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43000" y="1688068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2      5       3       0      2       3       0      3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43000" y="2971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24649" y="41910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2       2      4       7       7       8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002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605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17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749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321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52400" y="3883223"/>
            <a:ext cx="3687172" cy="764977"/>
            <a:chOff x="152400" y="3883223"/>
            <a:chExt cx="3687172" cy="764977"/>
          </a:xfrm>
        </p:grpSpPr>
        <p:grpSp>
          <p:nvGrpSpPr>
            <p:cNvPr id="49" name="Group 48"/>
            <p:cNvGrpSpPr/>
            <p:nvPr/>
          </p:nvGrpSpPr>
          <p:grpSpPr>
            <a:xfrm>
              <a:off x="152400" y="4191000"/>
              <a:ext cx="3657600" cy="457200"/>
              <a:chOff x="152400" y="3733800"/>
              <a:chExt cx="3657600" cy="4572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066800" y="3733800"/>
                <a:ext cx="2743200" cy="457200"/>
                <a:chOff x="2743200" y="1676400"/>
                <a:chExt cx="2743200" cy="4572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743200" y="1676400"/>
                  <a:ext cx="2743200" cy="4455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152400" y="3733800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Place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143000" y="38832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0         1           2         3         4          5 </a:t>
              </a:r>
            </a:p>
          </p:txBody>
        </p:sp>
      </p:grpSp>
      <p:sp>
        <p:nvSpPr>
          <p:cNvPr id="52" name="Down Arrow 51"/>
          <p:cNvSpPr/>
          <p:nvPr/>
        </p:nvSpPr>
        <p:spPr>
          <a:xfrm>
            <a:off x="2133600" y="3505200"/>
            <a:ext cx="457200" cy="48920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09600" y="5257800"/>
            <a:ext cx="4114800" cy="762000"/>
            <a:chOff x="609600" y="1371600"/>
            <a:chExt cx="4114800" cy="762000"/>
          </a:xfrm>
        </p:grpSpPr>
        <p:grpSp>
          <p:nvGrpSpPr>
            <p:cNvPr id="54" name="Group 53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609600" y="1752600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</a:t>
                </a: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0         1           2         3         4          5         6         7</a:t>
              </a:r>
            </a:p>
          </p:txBody>
        </p:sp>
      </p:grpSp>
      <p:sp>
        <p:nvSpPr>
          <p:cNvPr id="66" name="Down Arrow 65"/>
          <p:cNvSpPr/>
          <p:nvPr/>
        </p:nvSpPr>
        <p:spPr>
          <a:xfrm>
            <a:off x="44196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343400" y="1752600"/>
            <a:ext cx="304800" cy="27253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14600" y="3886200"/>
            <a:ext cx="304800" cy="27253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3889314" y="2057400"/>
            <a:ext cx="606486" cy="3886200"/>
            <a:chOff x="3889314" y="2057400"/>
            <a:chExt cx="606486" cy="3886200"/>
          </a:xfrm>
        </p:grpSpPr>
        <p:cxnSp>
          <p:nvCxnSpPr>
            <p:cNvPr id="71" name="Elbow Connector 70"/>
            <p:cNvCxnSpPr/>
            <p:nvPr/>
          </p:nvCxnSpPr>
          <p:spPr>
            <a:xfrm rot="5400000">
              <a:off x="2705100" y="3467100"/>
              <a:ext cx="3200400" cy="381000"/>
            </a:xfrm>
            <a:prstGeom prst="bentConnector3">
              <a:avLst>
                <a:gd name="adj1" fmla="val 9251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889314" y="5574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600200" y="2057401"/>
            <a:ext cx="2511486" cy="3886199"/>
            <a:chOff x="1984314" y="2057401"/>
            <a:chExt cx="2511486" cy="3886199"/>
          </a:xfrm>
        </p:grpSpPr>
        <p:cxnSp>
          <p:nvCxnSpPr>
            <p:cNvPr id="70" name="Elbow Connector 69"/>
            <p:cNvCxnSpPr/>
            <p:nvPr/>
          </p:nvCxnSpPr>
          <p:spPr>
            <a:xfrm rot="5400000">
              <a:off x="1715279" y="2477279"/>
              <a:ext cx="3200400" cy="2360643"/>
            </a:xfrm>
            <a:prstGeom prst="bentConnector3">
              <a:avLst>
                <a:gd name="adj1" fmla="val 88775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984314" y="5574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sp>
        <p:nvSpPr>
          <p:cNvPr id="73" name="Oval 72"/>
          <p:cNvSpPr/>
          <p:nvPr/>
        </p:nvSpPr>
        <p:spPr>
          <a:xfrm>
            <a:off x="3962400" y="1752600"/>
            <a:ext cx="304800" cy="2725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43000" y="3886200"/>
            <a:ext cx="304800" cy="2725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181600" y="2101334"/>
            <a:ext cx="3810000" cy="16324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 could have used </a:t>
            </a:r>
            <a:r>
              <a:rPr lang="en-US" sz="1600" b="1" dirty="0">
                <a:solidFill>
                  <a:schemeClr val="tx1"/>
                </a:solidFill>
              </a:rPr>
              <a:t>Count</a:t>
            </a:r>
            <a:r>
              <a:rPr lang="en-US" sz="1600" dirty="0">
                <a:solidFill>
                  <a:schemeClr val="tx1"/>
                </a:solidFill>
              </a:rPr>
              <a:t> array only to output the elements of </a:t>
            </a:r>
            <a:r>
              <a:rPr lang="en-US" sz="1600" b="1" dirty="0">
                <a:solidFill>
                  <a:schemeClr val="tx1"/>
                </a:solidFill>
              </a:rPr>
              <a:t>A </a:t>
            </a:r>
            <a:r>
              <a:rPr lang="en-US" sz="1600" dirty="0">
                <a:solidFill>
                  <a:schemeClr val="tx1"/>
                </a:solidFill>
              </a:rPr>
              <a:t>in sorted order. Why did we compute </a:t>
            </a:r>
            <a:r>
              <a:rPr lang="en-US" sz="1600" b="1" dirty="0">
                <a:solidFill>
                  <a:srgbClr val="00B050"/>
                </a:solidFill>
              </a:rPr>
              <a:t>Place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dirty="0">
                <a:solidFill>
                  <a:schemeClr val="tx1"/>
                </a:solidFill>
              </a:rPr>
              <a:t>B ?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loud Callout 74"/>
              <p:cNvSpPr/>
              <p:nvPr/>
            </p:nvSpPr>
            <p:spPr>
              <a:xfrm>
                <a:off x="5257800" y="1905000"/>
                <a:ext cx="3810000" cy="1844802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Why did we scan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elements of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A </a:t>
                </a:r>
                <a:r>
                  <a:rPr lang="en-US" sz="1600" dirty="0">
                    <a:solidFill>
                      <a:schemeClr val="tx1"/>
                    </a:solidFill>
                  </a:rPr>
                  <a:t>in reverse order (from index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while placing them in the final sorted array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B</a:t>
                </a:r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75" name="Cloud Callout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05000"/>
                <a:ext cx="3810000" cy="1844802"/>
              </a:xfrm>
              <a:prstGeom prst="cloud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14600" y="4233446"/>
            <a:ext cx="288862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43000" y="4233446"/>
            <a:ext cx="288862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77" name="Down Arrow 76"/>
          <p:cNvSpPr/>
          <p:nvPr/>
        </p:nvSpPr>
        <p:spPr>
          <a:xfrm>
            <a:off x="39624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02014" y="4267200"/>
            <a:ext cx="3741986" cy="1077218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Answer:</a:t>
            </a:r>
          </a:p>
          <a:p>
            <a:r>
              <a:rPr lang="en-US" sz="1600" dirty="0"/>
              <a:t>The input might be an array of </a:t>
            </a:r>
            <a:r>
              <a:rPr lang="en-US" sz="1600" b="1" dirty="0"/>
              <a:t>records</a:t>
            </a:r>
            <a:r>
              <a:rPr lang="en-US" sz="1600" dirty="0"/>
              <a:t> and</a:t>
            </a:r>
          </a:p>
          <a:p>
            <a:r>
              <a:rPr lang="en-US" sz="1600" dirty="0"/>
              <a:t>the aim to sort these records  according  </a:t>
            </a:r>
          </a:p>
          <a:p>
            <a:r>
              <a:rPr lang="en-US" sz="1600" dirty="0"/>
              <a:t>to some </a:t>
            </a:r>
            <a:r>
              <a:rPr lang="en-US" sz="1600" b="1" dirty="0"/>
              <a:t>integer</a:t>
            </a:r>
            <a:r>
              <a:rPr lang="en-US" sz="1600" dirty="0"/>
              <a:t> field.</a:t>
            </a:r>
            <a:r>
              <a:rPr lang="en-IN" sz="1600" dirty="0"/>
              <a:t> 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5560750" y="4267200"/>
            <a:ext cx="3507050" cy="1077218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Answer:</a:t>
            </a:r>
          </a:p>
          <a:p>
            <a:r>
              <a:rPr lang="en-US" sz="1600" dirty="0"/>
              <a:t>To ensure that Counting sort is </a:t>
            </a:r>
            <a:r>
              <a:rPr lang="en-US" sz="1600" b="1" dirty="0"/>
              <a:t>stable</a:t>
            </a:r>
            <a:r>
              <a:rPr lang="en-US" sz="1600" dirty="0"/>
              <a:t>.</a:t>
            </a:r>
          </a:p>
          <a:p>
            <a:r>
              <a:rPr lang="en-US" sz="1600" dirty="0"/>
              <a:t>The reason why stability is required will </a:t>
            </a:r>
          </a:p>
          <a:p>
            <a:r>
              <a:rPr lang="en-US" sz="1600" dirty="0"/>
              <a:t>become clear in next lecture </a:t>
            </a:r>
            <a:r>
              <a:rPr lang="en-US" sz="1600" dirty="0">
                <a:sym typeface="Wingdings" pitchFamily="2" charset="2"/>
              </a:rPr>
              <a:t></a:t>
            </a:r>
            <a:endParaRPr lang="en-US" sz="1600" dirty="0"/>
          </a:p>
        </p:txBody>
      </p:sp>
      <p:sp>
        <p:nvSpPr>
          <p:cNvPr id="80" name="Down Arrow 79"/>
          <p:cNvSpPr/>
          <p:nvPr/>
        </p:nvSpPr>
        <p:spPr>
          <a:xfrm>
            <a:off x="35052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429000" y="17526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514600" y="38862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3432114" y="2139951"/>
            <a:ext cx="301686" cy="3791981"/>
            <a:chOff x="3432114" y="2139951"/>
            <a:chExt cx="301686" cy="3791981"/>
          </a:xfrm>
        </p:grpSpPr>
        <p:sp>
          <p:nvSpPr>
            <p:cNvPr id="86" name="TextBox 85"/>
            <p:cNvSpPr txBox="1"/>
            <p:nvPr/>
          </p:nvSpPr>
          <p:spPr>
            <a:xfrm>
              <a:off x="3432114" y="5562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cxnSp>
          <p:nvCxnSpPr>
            <p:cNvPr id="87" name="Elbow Connector 86"/>
            <p:cNvCxnSpPr/>
            <p:nvPr/>
          </p:nvCxnSpPr>
          <p:spPr>
            <a:xfrm rot="5400000">
              <a:off x="2019301" y="3733801"/>
              <a:ext cx="3200400" cy="12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loud Callout 87">
                <a:extLst>
                  <a:ext uri="{FF2B5EF4-FFF2-40B4-BE49-F238E27FC236}">
                    <a16:creationId xmlns:a16="http://schemas.microsoft.com/office/drawing/2014/main" id="{71165586-0D2D-E24C-BAE1-00D12C49DB94}"/>
                  </a:ext>
                </a:extLst>
              </p:cNvPr>
              <p:cNvSpPr/>
              <p:nvPr/>
            </p:nvSpPr>
            <p:spPr>
              <a:xfrm>
                <a:off x="5105400" y="1525488"/>
                <a:ext cx="4038600" cy="1370112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]=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where should A[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be placed in </a:t>
                </a:r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Cloud Callout 87">
                <a:extLst>
                  <a:ext uri="{FF2B5EF4-FFF2-40B4-BE49-F238E27FC236}">
                    <a16:creationId xmlns:a16="http://schemas.microsoft.com/office/drawing/2014/main" id="{71165586-0D2D-E24C-BAE1-00D12C49D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525488"/>
                <a:ext cx="4038600" cy="1370112"/>
              </a:xfrm>
              <a:prstGeom prst="cloudCallou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E5045A5-A269-8141-ABE4-1CF98B9B13F4}"/>
                  </a:ext>
                </a:extLst>
              </p:cNvPr>
              <p:cNvSpPr txBox="1"/>
              <p:nvPr/>
            </p:nvSpPr>
            <p:spPr>
              <a:xfrm>
                <a:off x="5257800" y="3429000"/>
                <a:ext cx="381000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Certainly after all those elements in </a:t>
                </a:r>
                <a:r>
                  <a:rPr lang="en-US" b="1" dirty="0"/>
                  <a:t>A</a:t>
                </a:r>
                <a:r>
                  <a:rPr lang="en-US" dirty="0"/>
                  <a:t> which are </a:t>
                </a:r>
                <a:r>
                  <a:rPr lang="en-US" b="1" u="sng" dirty="0"/>
                  <a:t>smaller</a:t>
                </a:r>
                <a:r>
                  <a:rPr lang="en-US" dirty="0"/>
                  <a:t>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E5045A5-A269-8141-ABE4-1CF98B9B1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429000"/>
                <a:ext cx="3810000" cy="646331"/>
              </a:xfrm>
              <a:prstGeom prst="rect">
                <a:avLst/>
              </a:prstGeom>
              <a:blipFill>
                <a:blip r:embed="rId4"/>
                <a:stretch>
                  <a:fillRect t="-3774" b="-13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B00FE465-E91A-B94A-BA54-5A2D2EEF38F5}"/>
              </a:ext>
            </a:extLst>
          </p:cNvPr>
          <p:cNvSpPr txBox="1"/>
          <p:nvPr/>
        </p:nvSpPr>
        <p:spPr>
          <a:xfrm>
            <a:off x="2211868" y="6031468"/>
            <a:ext cx="19791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Final sorted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9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44" grpId="0"/>
      <p:bldP spid="45" grpId="0"/>
      <p:bldP spid="46" grpId="0"/>
      <p:bldP spid="47" grpId="0"/>
      <p:bldP spid="48" grpId="0"/>
      <p:bldP spid="52" grpId="0" animBg="1"/>
      <p:bldP spid="66" grpId="0" animBg="1"/>
      <p:bldP spid="66" grpId="1" animBg="1"/>
      <p:bldP spid="68" grpId="0" animBg="1"/>
      <p:bldP spid="69" grpId="0" animBg="1"/>
      <p:bldP spid="73" grpId="0" animBg="1"/>
      <p:bldP spid="74" grpId="0" animBg="1"/>
      <p:bldP spid="5" grpId="0" animBg="1"/>
      <p:bldP spid="5" grpId="1" animBg="1"/>
      <p:bldP spid="75" grpId="0" animBg="1"/>
      <p:bldP spid="75" grpId="1" animBg="1"/>
      <p:bldP spid="7" grpId="0" animBg="1"/>
      <p:bldP spid="76" grpId="0" animBg="1"/>
      <p:bldP spid="77" grpId="0" animBg="1"/>
      <p:bldP spid="77" grpId="1" animBg="1"/>
      <p:bldP spid="19" grpId="0" animBg="1"/>
      <p:bldP spid="19" grpId="1" animBg="1"/>
      <p:bldP spid="79" grpId="0" animBg="1"/>
      <p:bldP spid="79" grpId="1" animBg="1"/>
      <p:bldP spid="80" grpId="0" animBg="1"/>
      <p:bldP spid="83" grpId="0" animBg="1"/>
      <p:bldP spid="84" grpId="0" animBg="1"/>
      <p:bldP spid="88" grpId="0" animBg="1"/>
      <p:bldP spid="88" grpId="1" animBg="1"/>
      <p:bldP spid="89" grpId="0" animBg="1"/>
      <p:bldP spid="89" grpId="1" animBg="1"/>
      <p:bldP spid="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algorithm for sorting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/>
                  <a:t>(A[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/>
                  <a:t>...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],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Count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 0;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Count</a:t>
                </a:r>
                <a:r>
                  <a:rPr lang="en-US" sz="2000" b="1" dirty="0"/>
                  <a:t>[  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  ]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Count</a:t>
                </a:r>
                <a:r>
                  <a:rPr lang="en-US" sz="2000" b="1" dirty="0"/>
                  <a:t>[  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 ]</a:t>
                </a:r>
                <a:r>
                  <a:rPr lang="en-US" sz="2000" b="1" dirty="0">
                    <a:sym typeface="Wingdings" pitchFamily="2" charset="2"/>
                  </a:rPr>
                  <a:t> 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Count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         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>
                    <a:sym typeface="Wingdings" pitchFamily="2" charset="2"/>
                  </a:rPr>
                  <a:t>                            ;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 B[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  </a:t>
                </a:r>
                <a:r>
                  <a:rPr lang="en-US" sz="2000" b="1" dirty="0"/>
                  <a:t>            ]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b="1" dirty="0"/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?                                     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}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return B;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2596" y="4552890"/>
                <a:ext cx="1653017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/>
                  <a:t>[A[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]]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596" y="4552890"/>
                <a:ext cx="16530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690" t="-7576" r="-738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20429" y="4876800"/>
                <a:ext cx="3236784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/>
                  <a:t>[A[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]]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Place</a:t>
                </a:r>
                <a:r>
                  <a:rPr lang="en-US" sz="2000" b="1" dirty="0"/>
                  <a:t>[A[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]]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;</a:t>
                </a:r>
                <a:endParaRPr lang="en-IN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29" y="4876800"/>
                <a:ext cx="323678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883" t="-9091" r="-320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0" y="3429000"/>
                <a:ext cx="237545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] + </a:t>
                </a:r>
                <a:r>
                  <a:rPr lang="en-US" b="1" dirty="0">
                    <a:solidFill>
                      <a:srgbClr val="00B050"/>
                    </a:solidFill>
                  </a:rPr>
                  <a:t>Count</a:t>
                </a:r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b="1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429000"/>
                <a:ext cx="237545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051" t="-8333" r="-3333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Ribbon 7"/>
          <p:cNvSpPr/>
          <p:nvPr/>
        </p:nvSpPr>
        <p:spPr>
          <a:xfrm>
            <a:off x="4191000" y="4949952"/>
            <a:ext cx="4953000" cy="1298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Each arithmetic operations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involves                  </a:t>
            </a:r>
            <a:r>
              <a:rPr lang="en-US" dirty="0">
                <a:solidFill>
                  <a:srgbClr val="C00000"/>
                </a:solidFill>
              </a:rPr>
              <a:t>?</a:t>
            </a:r>
            <a:r>
              <a:rPr lang="en-US" dirty="0">
                <a:solidFill>
                  <a:schemeClr val="tx1"/>
                </a:solidFill>
              </a:rPr>
              <a:t>             bits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19800" y="5802868"/>
                <a:ext cx="167545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:r>
                  <a:rPr lang="en-US" b="1" dirty="0"/>
                  <a:t>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+ 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802868"/>
                <a:ext cx="16754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285" t="-8197" r="-583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60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 animBg="1"/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13326</TotalTime>
  <Words>3027</Words>
  <Application>Microsoft Office PowerPoint</Application>
  <PresentationFormat>On-screen Show (4:3)</PresentationFormat>
  <Paragraphs>819</Paragraphs>
  <Slides>42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Cambria Math</vt:lpstr>
      <vt:lpstr>Wingdings</vt:lpstr>
      <vt:lpstr>Office Theme</vt:lpstr>
      <vt:lpstr>Data Structures and Algorithms (ESO207A) </vt:lpstr>
      <vt:lpstr>Integer sorting</vt:lpstr>
      <vt:lpstr>Types of sorting algorithms</vt:lpstr>
      <vt:lpstr>Algorithms for Sorting n elements</vt:lpstr>
      <vt:lpstr>Question: Can we sort in O(n) time ?</vt:lpstr>
      <vt:lpstr>Counting sort: algorithm for sorting integers</vt:lpstr>
      <vt:lpstr>Counting sort: algorithm for sorting integers</vt:lpstr>
      <vt:lpstr>Counting sort: a visual description</vt:lpstr>
      <vt:lpstr>Counting sort: algorithm for sorting integers</vt:lpstr>
      <vt:lpstr>Counting sort: algorithm for sorting integers</vt:lpstr>
      <vt:lpstr> DEPTH FIRST SEARCH </vt:lpstr>
      <vt:lpstr>Searching path from u to z </vt:lpstr>
      <vt:lpstr>DFS traversal of G  </vt:lpstr>
      <vt:lpstr>DFS traversal </vt:lpstr>
      <vt:lpstr>Insight into DFS through an example</vt:lpstr>
      <vt:lpstr>Insight into DFS through an example</vt:lpstr>
      <vt:lpstr>Insight into DFS through an example</vt:lpstr>
      <vt:lpstr>Insight into DFS through an example</vt:lpstr>
      <vt:lpstr>Insight into DFS through an example</vt:lpstr>
      <vt:lpstr>Insight into DFS through an example</vt:lpstr>
      <vt:lpstr>Insight into DFS through an example</vt:lpstr>
      <vt:lpstr>Proving that  DFS(v) visits all vertices reachable from v</vt:lpstr>
      <vt:lpstr>PowerPoint Presentation</vt:lpstr>
      <vt:lpstr>DFS(v)</vt:lpstr>
      <vt:lpstr>DFS(v)</vt:lpstr>
      <vt:lpstr>DFS(v)</vt:lpstr>
      <vt:lpstr>PowerPoint Presentation</vt:lpstr>
      <vt:lpstr>DFS traversal of G </vt:lpstr>
      <vt:lpstr>DFN number</vt:lpstr>
      <vt:lpstr> DFS tree</vt:lpstr>
      <vt:lpstr>DFS(v) computes a tree rooted at v</vt:lpstr>
      <vt:lpstr>How will an edge appear in DFS traversal ?</vt:lpstr>
      <vt:lpstr>How will an edge appear in DFS traversal ?</vt:lpstr>
      <vt:lpstr>How will an edge appear in DFS traversal ?</vt:lpstr>
      <vt:lpstr>How will an edge appear in DFS traversal ?</vt:lpstr>
      <vt:lpstr>How will an edge appear in DFS traversal ?</vt:lpstr>
      <vt:lpstr>Always remember </vt:lpstr>
      <vt:lpstr> A novel application</vt:lpstr>
      <vt:lpstr>A biconnected graph</vt:lpstr>
      <vt:lpstr>PowerPoint Presentation</vt:lpstr>
      <vt:lpstr>A trivial algorithms for checking  bi-connectedness of a graph</vt:lpstr>
      <vt:lpstr>An O(m+n) time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1305</cp:revision>
  <dcterms:created xsi:type="dcterms:W3CDTF">2011-12-03T04:13:03Z</dcterms:created>
  <dcterms:modified xsi:type="dcterms:W3CDTF">2022-11-09T08:48:28Z</dcterms:modified>
</cp:coreProperties>
</file>