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389" r:id="rId2"/>
    <p:sldId id="506" r:id="rId3"/>
    <p:sldId id="500" r:id="rId4"/>
    <p:sldId id="501" r:id="rId5"/>
    <p:sldId id="305" r:id="rId6"/>
    <p:sldId id="410" r:id="rId7"/>
    <p:sldId id="503" r:id="rId8"/>
    <p:sldId id="424" r:id="rId9"/>
    <p:sldId id="505" r:id="rId10"/>
    <p:sldId id="381" r:id="rId11"/>
    <p:sldId id="386" r:id="rId12"/>
    <p:sldId id="370" r:id="rId13"/>
    <p:sldId id="388" r:id="rId14"/>
    <p:sldId id="383" r:id="rId15"/>
    <p:sldId id="319" r:id="rId16"/>
    <p:sldId id="321" r:id="rId17"/>
    <p:sldId id="322" r:id="rId18"/>
    <p:sldId id="323" r:id="rId19"/>
    <p:sldId id="525" r:id="rId20"/>
    <p:sldId id="304" r:id="rId21"/>
    <p:sldId id="285" r:id="rId22"/>
    <p:sldId id="280" r:id="rId23"/>
    <p:sldId id="281" r:id="rId24"/>
    <p:sldId id="283" r:id="rId25"/>
    <p:sldId id="284" r:id="rId26"/>
    <p:sldId id="286" r:id="rId27"/>
    <p:sldId id="287" r:id="rId28"/>
    <p:sldId id="288" r:id="rId29"/>
    <p:sldId id="507" r:id="rId30"/>
    <p:sldId id="523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40" autoAdjust="0"/>
  </p:normalViewPr>
  <p:slideViewPr>
    <p:cSldViewPr>
      <p:cViewPr varScale="1">
        <p:scale>
          <a:sx n="108" d="100"/>
          <a:sy n="108" d="100"/>
        </p:scale>
        <p:origin x="9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2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5.png"/><Relationship Id="rId3" Type="http://schemas.openxmlformats.org/officeDocument/2006/relationships/image" Target="../media/image141.png"/><Relationship Id="rId7" Type="http://schemas.openxmlformats.org/officeDocument/2006/relationships/image" Target="../media/image180.png"/><Relationship Id="rId12" Type="http://schemas.openxmlformats.org/officeDocument/2006/relationships/image" Target="../media/image2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3.png"/><Relationship Id="rId5" Type="http://schemas.openxmlformats.org/officeDocument/2006/relationships/image" Target="../media/image160.png"/><Relationship Id="rId10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Lecture 39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 time algorithm for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biconnected components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of a graph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endParaRPr lang="en-US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How to compute </a:t>
            </a:r>
            <a:r>
              <a:rPr lang="en-US" sz="2800" b="1" dirty="0" err="1">
                <a:solidFill>
                  <a:srgbClr val="0070C0"/>
                </a:solidFill>
              </a:rPr>
              <a:t>High_pt</a:t>
            </a:r>
            <a:r>
              <a:rPr lang="en-US" sz="2800" b="1" dirty="0">
                <a:solidFill>
                  <a:srgbClr val="0070C0"/>
                </a:solidFill>
              </a:rPr>
              <a:t>(</a:t>
            </a:r>
            <a:r>
              <a:rPr lang="en-US" sz="2800" b="1" dirty="0">
                <a:solidFill>
                  <a:srgbClr val="00B050"/>
                </a:solidFill>
              </a:rPr>
              <a:t>v</a:t>
            </a:r>
            <a:r>
              <a:rPr lang="en-US" sz="2800" b="1" dirty="0">
                <a:solidFill>
                  <a:srgbClr val="0070C0"/>
                </a:solidFill>
              </a:rPr>
              <a:t>)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efficiently ?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5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 </a:t>
                </a:r>
                <a:r>
                  <a:rPr lang="en-US" sz="1800" dirty="0"/>
                  <a:t>Can we express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High_pt</a:t>
                </a:r>
                <a:r>
                  <a:rPr lang="en-US" sz="1800" dirty="0"/>
                  <a:t>(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v</a:t>
                </a:r>
                <a:r>
                  <a:rPr lang="en-US" sz="1800" dirty="0"/>
                  <a:t>) in terms of  </a:t>
                </a:r>
              </a:p>
              <a:p>
                <a:pPr marL="0" indent="0">
                  <a:buNone/>
                </a:pPr>
                <a:r>
                  <a:rPr lang="en-US" sz="1800" dirty="0"/>
                  <a:t>its </a:t>
                </a:r>
                <a:r>
                  <a:rPr lang="en-US" sz="1800" b="1" dirty="0"/>
                  <a:t>children</a:t>
                </a:r>
                <a:r>
                  <a:rPr lang="en-US" sz="1800" dirty="0"/>
                  <a:t> and </a:t>
                </a:r>
                <a:r>
                  <a:rPr lang="en-US" sz="1800" b="1" dirty="0"/>
                  <a:t>proper ancestors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High_pt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00B050"/>
                    </a:solidFill>
                  </a:rPr>
                  <a:t>v</a:t>
                </a:r>
                <a:r>
                  <a:rPr lang="en-US" sz="2000" dirty="0"/>
                  <a:t>) </a:t>
                </a:r>
                <a:r>
                  <a:rPr lang="en-US" sz="1600" dirty="0"/>
                  <a:t>= 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</a:t>
                </a:r>
                <a:r>
                  <a:rPr lang="en-US" sz="2000" b="1" dirty="0"/>
                  <a:t>min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      </m:t>
                            </m:r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?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     </m:t>
                            </m:r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?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       </a:t>
                </a:r>
              </a:p>
            </p:txBody>
          </p:sp>
        </mc:Choice>
        <mc:Fallback xmlns="">
          <p:sp>
            <p:nvSpPr>
              <p:cNvPr id="54" name="Content Placeholder 5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  <a:blipFill rotWithShape="1">
                <a:blip r:embed="rId2"/>
                <a:stretch>
                  <a:fillRect l="-1250" t="-674"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91445" y="1371600"/>
            <a:ext cx="1800898" cy="2514600"/>
            <a:chOff x="591445" y="1371600"/>
            <a:chExt cx="1800898" cy="2514600"/>
          </a:xfrm>
        </p:grpSpPr>
        <p:sp>
          <p:nvSpPr>
            <p:cNvPr id="10" name="Oval 9"/>
            <p:cNvSpPr/>
            <p:nvPr/>
          </p:nvSpPr>
          <p:spPr>
            <a:xfrm>
              <a:off x="2186512" y="35814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05000" y="3516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2266659" y="2930644"/>
              <a:ext cx="22769" cy="65075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1771126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325543" y="1641088"/>
              <a:ext cx="457200" cy="457200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591445" y="1371600"/>
              <a:ext cx="810298" cy="369332"/>
              <a:chOff x="2847302" y="1371600"/>
              <a:chExt cx="810298" cy="36933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92143" y="3741393"/>
            <a:ext cx="3200400" cy="2472768"/>
            <a:chOff x="3048000" y="3741393"/>
            <a:chExt cx="3200400" cy="2472768"/>
          </a:xfrm>
        </p:grpSpPr>
        <p:sp>
          <p:nvSpPr>
            <p:cNvPr id="8" name="Isosceles Triangle 7"/>
            <p:cNvSpPr/>
            <p:nvPr/>
          </p:nvSpPr>
          <p:spPr>
            <a:xfrm>
              <a:off x="3048000" y="4461561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581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endCxn id="28" idx="7"/>
            </p:cNvCxnSpPr>
            <p:nvPr/>
          </p:nvCxnSpPr>
          <p:spPr>
            <a:xfrm flipH="1">
              <a:off x="3757088" y="3768844"/>
              <a:ext cx="742140" cy="525807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sosceles Triangle 41"/>
            <p:cNvSpPr/>
            <p:nvPr/>
          </p:nvSpPr>
          <p:spPr>
            <a:xfrm>
              <a:off x="4953000" y="44196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664114" y="3741393"/>
              <a:ext cx="868343" cy="55325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86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377554" y="4191000"/>
              <a:ext cx="57544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67200" y="4876800"/>
              <a:ext cx="739231" cy="0"/>
            </a:xfrm>
            <a:prstGeom prst="line">
              <a:avLst/>
            </a:prstGeom>
            <a:ln w="762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Freeform 58"/>
          <p:cNvSpPr/>
          <p:nvPr/>
        </p:nvSpPr>
        <p:spPr>
          <a:xfrm>
            <a:off x="579863" y="2962241"/>
            <a:ext cx="1576506" cy="3092872"/>
          </a:xfrm>
          <a:custGeom>
            <a:avLst/>
            <a:gdLst>
              <a:gd name="connsiteX0" fmla="*/ 345688 w 1605776"/>
              <a:gd name="connsiteY0" fmla="*/ 2352907 h 2352907"/>
              <a:gd name="connsiteX1" fmla="*/ 144966 w 1605776"/>
              <a:gd name="connsiteY1" fmla="*/ 2219093 h 2352907"/>
              <a:gd name="connsiteX2" fmla="*/ 0 w 1605776"/>
              <a:gd name="connsiteY2" fmla="*/ 1694985 h 2352907"/>
              <a:gd name="connsiteX3" fmla="*/ 144966 w 1605776"/>
              <a:gd name="connsiteY3" fmla="*/ 903249 h 2352907"/>
              <a:gd name="connsiteX4" fmla="*/ 702527 w 1605776"/>
              <a:gd name="connsiteY4" fmla="*/ 211873 h 2352907"/>
              <a:gd name="connsiteX5" fmla="*/ 1605776 w 1605776"/>
              <a:gd name="connsiteY5" fmla="*/ 0 h 235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776" h="2352907">
                <a:moveTo>
                  <a:pt x="345688" y="2352907"/>
                </a:moveTo>
                <a:cubicBezTo>
                  <a:pt x="274134" y="2340827"/>
                  <a:pt x="202581" y="2328747"/>
                  <a:pt x="144966" y="2219093"/>
                </a:cubicBezTo>
                <a:cubicBezTo>
                  <a:pt x="87351" y="2109439"/>
                  <a:pt x="0" y="1914292"/>
                  <a:pt x="0" y="1694985"/>
                </a:cubicBezTo>
                <a:cubicBezTo>
                  <a:pt x="0" y="1475678"/>
                  <a:pt x="27878" y="1150434"/>
                  <a:pt x="144966" y="903249"/>
                </a:cubicBezTo>
                <a:cubicBezTo>
                  <a:pt x="262054" y="656064"/>
                  <a:pt x="459059" y="362414"/>
                  <a:pt x="702527" y="211873"/>
                </a:cubicBezTo>
                <a:cubicBezTo>
                  <a:pt x="945995" y="61331"/>
                  <a:pt x="1275885" y="30665"/>
                  <a:pt x="1605776" y="0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56369" y="28605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828800" y="21336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20223830">
            <a:off x="1563844" y="2257698"/>
            <a:ext cx="605303" cy="1490983"/>
          </a:xfrm>
          <a:custGeom>
            <a:avLst/>
            <a:gdLst>
              <a:gd name="connsiteX0" fmla="*/ 264170 w 476043"/>
              <a:gd name="connsiteY0" fmla="*/ 579863 h 579863"/>
              <a:gd name="connsiteX1" fmla="*/ 29995 w 476043"/>
              <a:gd name="connsiteY1" fmla="*/ 379141 h 579863"/>
              <a:gd name="connsiteX2" fmla="*/ 52297 w 476043"/>
              <a:gd name="connsiteY2" fmla="*/ 89210 h 579863"/>
              <a:gd name="connsiteX3" fmla="*/ 476043 w 476043"/>
              <a:gd name="connsiteY3" fmla="*/ 0 h 5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43" h="579863">
                <a:moveTo>
                  <a:pt x="264170" y="579863"/>
                </a:moveTo>
                <a:cubicBezTo>
                  <a:pt x="164738" y="520389"/>
                  <a:pt x="65307" y="460916"/>
                  <a:pt x="29995" y="379141"/>
                </a:cubicBezTo>
                <a:cubicBezTo>
                  <a:pt x="-5317" y="297366"/>
                  <a:pt x="-22044" y="152400"/>
                  <a:pt x="52297" y="89210"/>
                </a:cubicBezTo>
                <a:cubicBezTo>
                  <a:pt x="126638" y="26020"/>
                  <a:pt x="301340" y="13010"/>
                  <a:pt x="47604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7512933">
            <a:off x="1720167" y="2463238"/>
            <a:ext cx="2576805" cy="3221080"/>
          </a:xfrm>
          <a:custGeom>
            <a:avLst/>
            <a:gdLst>
              <a:gd name="connsiteX0" fmla="*/ 345688 w 1605776"/>
              <a:gd name="connsiteY0" fmla="*/ 2352907 h 2352907"/>
              <a:gd name="connsiteX1" fmla="*/ 144966 w 1605776"/>
              <a:gd name="connsiteY1" fmla="*/ 2219093 h 2352907"/>
              <a:gd name="connsiteX2" fmla="*/ 0 w 1605776"/>
              <a:gd name="connsiteY2" fmla="*/ 1694985 h 2352907"/>
              <a:gd name="connsiteX3" fmla="*/ 144966 w 1605776"/>
              <a:gd name="connsiteY3" fmla="*/ 903249 h 2352907"/>
              <a:gd name="connsiteX4" fmla="*/ 702527 w 1605776"/>
              <a:gd name="connsiteY4" fmla="*/ 211873 h 2352907"/>
              <a:gd name="connsiteX5" fmla="*/ 1605776 w 1605776"/>
              <a:gd name="connsiteY5" fmla="*/ 0 h 235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776" h="2352907">
                <a:moveTo>
                  <a:pt x="345688" y="2352907"/>
                </a:moveTo>
                <a:cubicBezTo>
                  <a:pt x="274134" y="2340827"/>
                  <a:pt x="202581" y="2328747"/>
                  <a:pt x="144966" y="2219093"/>
                </a:cubicBezTo>
                <a:cubicBezTo>
                  <a:pt x="87351" y="2109439"/>
                  <a:pt x="0" y="1914292"/>
                  <a:pt x="0" y="1694985"/>
                </a:cubicBezTo>
                <a:cubicBezTo>
                  <a:pt x="0" y="1475678"/>
                  <a:pt x="27878" y="1150434"/>
                  <a:pt x="144966" y="903249"/>
                </a:cubicBezTo>
                <a:cubicBezTo>
                  <a:pt x="262054" y="656064"/>
                  <a:pt x="459059" y="362414"/>
                  <a:pt x="702527" y="211873"/>
                </a:cubicBezTo>
                <a:cubicBezTo>
                  <a:pt x="945995" y="61331"/>
                  <a:pt x="1275885" y="30665"/>
                  <a:pt x="1605776" y="0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24033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427255" y="339226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b="1" i="1" dirty="0">
                <a:solidFill>
                  <a:srgbClr val="00B050"/>
                </a:solidFill>
              </a:rPr>
              <a:t>w</a:t>
            </a:r>
            <a:r>
              <a:rPr lang="en-US" dirty="0"/>
              <a:t>=</a:t>
            </a:r>
            <a:r>
              <a:rPr lang="en-US" b="1" dirty="0"/>
              <a:t>child</a:t>
            </a:r>
            <a:r>
              <a:rPr lang="en-US" dirty="0"/>
              <a:t>(</a:t>
            </a:r>
            <a:r>
              <a:rPr lang="en-US" b="1" i="1" dirty="0">
                <a:solidFill>
                  <a:srgbClr val="00B050"/>
                </a:solidFill>
              </a:rPr>
              <a:t>v</a:t>
            </a:r>
            <a:r>
              <a:rPr lang="en-US" dirty="0"/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414245" y="3773269"/>
            <a:ext cx="1457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b="1" i="1" dirty="0">
                <a:solidFill>
                  <a:srgbClr val="00B050"/>
                </a:solidFill>
              </a:rPr>
              <a:t>w </a:t>
            </a:r>
            <a:r>
              <a:rPr lang="en-US" dirty="0"/>
              <a:t>= </a:t>
            </a:r>
            <a:r>
              <a:rPr lang="en-US" b="1" dirty="0"/>
              <a:t>proper </a:t>
            </a:r>
          </a:p>
          <a:p>
            <a:r>
              <a:rPr lang="en-US" b="1" dirty="0"/>
              <a:t>ancestor </a:t>
            </a:r>
            <a:r>
              <a:rPr lang="en-US" dirty="0"/>
              <a:t>of</a:t>
            </a:r>
            <a:r>
              <a:rPr lang="en-US" b="1" i="1" dirty="0">
                <a:solidFill>
                  <a:srgbClr val="00B050"/>
                </a:solidFill>
              </a:rPr>
              <a:t> v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2" y="3937349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b="1" i="1" dirty="0" err="1">
                <a:solidFill>
                  <a:srgbClr val="00B050"/>
                </a:solidFill>
              </a:rPr>
              <a:t>v</a:t>
            </a:r>
            <a:r>
              <a:rPr lang="en-US" dirty="0" err="1"/>
              <a:t>,</a:t>
            </a:r>
            <a:r>
              <a:rPr lang="en-US" b="1" i="1" dirty="0" err="1">
                <a:solidFill>
                  <a:srgbClr val="00B050"/>
                </a:solidFill>
              </a:rPr>
              <a:t>w</a:t>
            </a:r>
            <a:r>
              <a:rPr lang="en-US" dirty="0"/>
              <a:t>) </a:t>
            </a:r>
            <a:r>
              <a:rPr lang="el-GR" dirty="0"/>
              <a:t>ϵ</a:t>
            </a:r>
            <a:r>
              <a:rPr lang="en-US" dirty="0"/>
              <a:t> </a:t>
            </a:r>
            <a:r>
              <a:rPr lang="en-US" sz="2400" b="1" i="1" dirty="0">
                <a:solidFill>
                  <a:srgbClr val="0070C0"/>
                </a:solidFill>
              </a:rPr>
              <a:t>E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5605" y="3407578"/>
            <a:ext cx="1369862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High_pt</a:t>
            </a:r>
            <a:r>
              <a:rPr lang="en-US" sz="2000" dirty="0"/>
              <a:t>(</a:t>
            </a:r>
            <a:r>
              <a:rPr lang="en-US" sz="2000" b="1" i="1" dirty="0">
                <a:solidFill>
                  <a:srgbClr val="00B050"/>
                </a:solidFill>
              </a:rPr>
              <a:t>w</a:t>
            </a:r>
            <a:r>
              <a:rPr lang="en-US" sz="2000" dirty="0"/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89040" y="3960812"/>
            <a:ext cx="979755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DFN</a:t>
            </a:r>
            <a:r>
              <a:rPr lang="en-US" sz="2000" dirty="0"/>
              <a:t>(</a:t>
            </a:r>
            <a:r>
              <a:rPr lang="en-US" sz="2000" b="1" i="1" dirty="0">
                <a:solidFill>
                  <a:srgbClr val="00B050"/>
                </a:solidFill>
              </a:rPr>
              <a:t>w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610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uiExpand="1" build="p"/>
      <p:bldP spid="2" grpId="0"/>
      <p:bldP spid="35" grpId="0"/>
      <p:bldP spid="4" grpId="0"/>
      <p:bldP spid="9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novel</a:t>
            </a:r>
            <a:r>
              <a:rPr lang="en-US" dirty="0"/>
              <a:t> </a:t>
            </a:r>
            <a:r>
              <a:rPr lang="en-US" b="1" dirty="0"/>
              <a:t>algorithm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Output </a:t>
            </a:r>
            <a:r>
              <a:rPr lang="en-US" sz="2000" dirty="0">
                <a:solidFill>
                  <a:schemeClr val="tx1"/>
                </a:solidFill>
              </a:rPr>
              <a:t>: an array </a:t>
            </a:r>
            <a:r>
              <a:rPr lang="en-US" sz="2000" b="1" dirty="0">
                <a:solidFill>
                  <a:srgbClr val="C00000"/>
                </a:solidFill>
              </a:rPr>
              <a:t>AP</a:t>
            </a:r>
            <a:r>
              <a:rPr lang="en-US" sz="2000" b="1" dirty="0">
                <a:solidFill>
                  <a:schemeClr val="tx1"/>
                </a:solidFill>
              </a:rPr>
              <a:t>[]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s.t.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AP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b="1" i="1" dirty="0">
                <a:solidFill>
                  <a:srgbClr val="0070C0"/>
                </a:solidFill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]= </a:t>
            </a:r>
            <a:r>
              <a:rPr lang="en-US" sz="2000" b="1" dirty="0">
                <a:solidFill>
                  <a:schemeClr val="tx1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if and only if </a:t>
            </a:r>
            <a:r>
              <a:rPr lang="en-US" sz="2000" b="1" i="1" dirty="0">
                <a:solidFill>
                  <a:srgbClr val="0070C0"/>
                </a:solidFill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 is an articulation point.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Algorithm for </a:t>
            </a:r>
            <a:r>
              <a:rPr lang="en-US" sz="2800" b="1" dirty="0">
                <a:solidFill>
                  <a:srgbClr val="C00000"/>
                </a:solidFill>
              </a:rPr>
              <a:t>articulation points </a:t>
            </a:r>
            <a:r>
              <a:rPr lang="en-US" sz="2800" b="1" dirty="0">
                <a:solidFill>
                  <a:srgbClr val="7030A0"/>
                </a:solidFill>
              </a:rPr>
              <a:t>in a graph </a:t>
            </a:r>
            <a:r>
              <a:rPr lang="en-US" sz="2800" b="1" i="1" dirty="0">
                <a:solidFill>
                  <a:srgbClr val="7030A0"/>
                </a:solidFill>
              </a:rPr>
              <a:t>G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 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{</a:t>
            </a:r>
            <a:r>
              <a:rPr lang="en-US" sz="1600" dirty="0">
                <a:sym typeface="Wingdings" pitchFamily="2" charset="2"/>
              </a:rPr>
              <a:t> 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600" dirty="0">
                <a:sym typeface="Wingdings" pitchFamily="2" charset="2"/>
              </a:rPr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>
                <a:sym typeface="Wingdings" pitchFamily="2" charset="2"/>
              </a:rPr>
              <a:t>)  </a:t>
            </a:r>
            <a:r>
              <a:rPr lang="en-US" sz="1600" b="1" dirty="0">
                <a:sym typeface="Wingdings" pitchFamily="2" charset="2"/>
              </a:rPr>
              <a:t>true</a:t>
            </a:r>
            <a:r>
              <a:rPr lang="en-US" sz="1600" dirty="0">
                <a:sym typeface="Wingdings" pitchFamily="2" charset="2"/>
              </a:rPr>
              <a:t>;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1600" dirty="0">
                <a:sym typeface="Wingdings" pitchFamily="2" charset="2"/>
              </a:rPr>
              <a:t>[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>
                <a:sym typeface="Wingdings" pitchFamily="2" charset="2"/>
              </a:rPr>
              <a:t>]  </a:t>
            </a:r>
            <a:r>
              <a:rPr lang="en-US" sz="1600" b="1" dirty="0" err="1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sz="1600" dirty="0">
                <a:sym typeface="Wingdings" pitchFamily="2" charset="2"/>
              </a:rPr>
              <a:t> ++</a:t>
            </a:r>
            <a:r>
              <a:rPr lang="en-US" sz="1600" b="1" dirty="0"/>
              <a:t>;</a:t>
            </a:r>
            <a:r>
              <a:rPr lang="en-US" sz="1600" dirty="0"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   </a:t>
            </a:r>
            <a:r>
              <a:rPr lang="en-US" sz="1600" b="1" dirty="0">
                <a:sym typeface="Wingdings" pitchFamily="2" charset="2"/>
              </a:rPr>
              <a:t>For each </a:t>
            </a:r>
            <a:r>
              <a:rPr lang="en-US" sz="1600" dirty="0">
                <a:sym typeface="Wingdings" pitchFamily="2" charset="2"/>
              </a:rPr>
              <a:t>neighbor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dirty="0">
                <a:sym typeface="Wingdings" pitchFamily="2" charset="2"/>
              </a:rPr>
              <a:t>of</a:t>
            </a: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{          if (</a:t>
            </a:r>
            <a:r>
              <a:rPr lang="en-US" sz="1600" b="1" dirty="0">
                <a:solidFill>
                  <a:srgbClr val="7030A0"/>
                </a:solidFill>
              </a:rPr>
              <a:t>Visited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w</a:t>
            </a:r>
            <a:r>
              <a:rPr lang="en-US" sz="1600" dirty="0"/>
              <a:t>)  = </a:t>
            </a:r>
            <a:r>
              <a:rPr lang="en-US" sz="1600" b="1" dirty="0"/>
              <a:t>false</a:t>
            </a:r>
            <a:r>
              <a:rPr lang="en-US" sz="1600" b="1" dirty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{</a:t>
            </a:r>
            <a:r>
              <a:rPr lang="en-US" sz="1600" dirty="0">
                <a:sym typeface="Wingdings" pitchFamily="2" charset="2"/>
              </a:rPr>
              <a:t>   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DFS(</a:t>
            </a:r>
            <a:r>
              <a:rPr lang="en-US" sz="1600" b="1" dirty="0">
                <a:solidFill>
                  <a:srgbClr val="0070C0"/>
                </a:solidFill>
              </a:rPr>
              <a:t>w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600" b="1" dirty="0">
                <a:sym typeface="Wingdings" pitchFamily="2" charset="2"/>
              </a:rPr>
              <a:t> ;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                      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</a:t>
            </a:r>
          </a:p>
          <a:p>
            <a:pPr marL="0" indent="0">
              <a:buNone/>
            </a:pPr>
            <a:endParaRPr lang="en-US" sz="16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}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    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DFS-traversal(G)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{   </a:t>
            </a:r>
            <a:r>
              <a:rPr lang="en-US" sz="1600" b="1" dirty="0" err="1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sz="1600" dirty="0">
                <a:sym typeface="Wingdings" pitchFamily="2" charset="2"/>
              </a:rPr>
              <a:t> 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1600" b="1" dirty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For each vertex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600" b="1" dirty="0">
                <a:sym typeface="Wingdings" pitchFamily="2" charset="2"/>
              </a:rPr>
              <a:t>ϵ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 V  </a:t>
            </a:r>
            <a:r>
              <a:rPr lang="en-US" sz="1600" b="1" dirty="0">
                <a:sym typeface="Wingdings" pitchFamily="2" charset="2"/>
              </a:rPr>
              <a:t>{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       Visited(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600" b="1" dirty="0">
                <a:sym typeface="Wingdings" pitchFamily="2" charset="2"/>
              </a:rPr>
              <a:t>  false;                              }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For each vertex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l-GR" sz="1600" b="1" dirty="0">
                <a:sym typeface="Wingdings" pitchFamily="2" charset="2"/>
              </a:rPr>
              <a:t>ϵ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 V </a:t>
            </a:r>
            <a:r>
              <a:rPr lang="en-US" sz="1600" b="1" dirty="0">
                <a:sym typeface="Wingdings" pitchFamily="2" charset="2"/>
              </a:rPr>
              <a:t>{</a:t>
            </a:r>
            <a:r>
              <a:rPr lang="en-US" sz="1600" b="1" dirty="0">
                <a:solidFill>
                  <a:srgbClr val="7030A0"/>
                </a:solidFill>
              </a:rPr>
              <a:t>       </a:t>
            </a:r>
            <a:r>
              <a:rPr lang="en-US" sz="1600" b="1" dirty="0"/>
              <a:t>If (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) </a:t>
            </a:r>
            <a:r>
              <a:rPr lang="en-US" sz="1600" b="1" dirty="0">
                <a:sym typeface="Wingdings" pitchFamily="2" charset="2"/>
              </a:rPr>
              <a:t>= false)    DFS(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)          }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}</a:t>
            </a:r>
            <a:endParaRPr lang="en-US" sz="1600" b="1" dirty="0"/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4202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……..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5973" y="29072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……..</a:t>
            </a:r>
            <a:r>
              <a:rPr lang="en-US" b="1" dirty="0"/>
              <a:t>;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5181600"/>
            <a:ext cx="7315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89185" y="2557046"/>
            <a:ext cx="1468415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Parent</a:t>
            </a:r>
            <a:r>
              <a:rPr lang="en-US" sz="1600" dirty="0">
                <a:sym typeface="Wingdings" pitchFamily="2" charset="2"/>
              </a:rPr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w</a:t>
            </a:r>
            <a:r>
              <a:rPr lang="en-US" sz="1600" dirty="0">
                <a:sym typeface="Wingdings" pitchFamily="2" charset="2"/>
              </a:rPr>
              <a:t>) 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/>
              <a:t>;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497627" y="5757446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AP</a:t>
            </a:r>
            <a:r>
              <a:rPr lang="en-US" sz="1600" dirty="0">
                <a:sym typeface="Wingdings" pitchFamily="2" charset="2"/>
              </a:rPr>
              <a:t>[</a:t>
            </a:r>
            <a:r>
              <a:rPr lang="en-US" sz="1600" b="1" i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dirty="0">
                <a:sym typeface="Wingdings" pitchFamily="2" charset="2"/>
              </a:rPr>
              <a:t>] </a:t>
            </a:r>
            <a:r>
              <a:rPr lang="en-US" sz="1600" b="1" dirty="0">
                <a:sym typeface="Wingdings" pitchFamily="2" charset="2"/>
              </a:rPr>
              <a:t>false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733800" y="1642646"/>
            <a:ext cx="1554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dirty="0">
                <a:sym typeface="Wingdings" pitchFamily="2" charset="2"/>
              </a:rPr>
              <a:t>[</a:t>
            </a:r>
            <a:r>
              <a:rPr lang="en-US" sz="1600" b="1" i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dirty="0">
                <a:sym typeface="Wingdings" pitchFamily="2" charset="2"/>
              </a:rPr>
              <a:t>]∞ </a:t>
            </a:r>
            <a:r>
              <a:rPr lang="en-US" sz="1600" b="1" dirty="0">
                <a:sym typeface="Wingdings" pitchFamily="2" charset="2"/>
              </a:rPr>
              <a:t>;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3352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……..</a:t>
            </a:r>
            <a:r>
              <a:rPr lang="en-US" b="1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Algorithm for </a:t>
            </a:r>
            <a:r>
              <a:rPr lang="en-US" sz="2800" b="1" dirty="0">
                <a:solidFill>
                  <a:srgbClr val="C00000"/>
                </a:solidFill>
              </a:rPr>
              <a:t>articulation points </a:t>
            </a:r>
            <a:r>
              <a:rPr lang="en-US" sz="2800" b="1" dirty="0">
                <a:solidFill>
                  <a:srgbClr val="7030A0"/>
                </a:solidFill>
              </a:rPr>
              <a:t>in a graph </a:t>
            </a:r>
            <a:r>
              <a:rPr lang="en-US" sz="2800" b="1" i="1" dirty="0">
                <a:solidFill>
                  <a:srgbClr val="7030A0"/>
                </a:solidFill>
              </a:rPr>
              <a:t>G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 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{</a:t>
            </a:r>
            <a:r>
              <a:rPr lang="en-US" sz="1600" dirty="0">
                <a:sym typeface="Wingdings" pitchFamily="2" charset="2"/>
              </a:rPr>
              <a:t> 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600" dirty="0">
                <a:sym typeface="Wingdings" pitchFamily="2" charset="2"/>
              </a:rPr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>
                <a:sym typeface="Wingdings" pitchFamily="2" charset="2"/>
              </a:rPr>
              <a:t>)  </a:t>
            </a:r>
            <a:r>
              <a:rPr lang="en-US" sz="1600" b="1" dirty="0">
                <a:sym typeface="Wingdings" pitchFamily="2" charset="2"/>
              </a:rPr>
              <a:t>true</a:t>
            </a:r>
            <a:r>
              <a:rPr lang="en-US" sz="1600" dirty="0">
                <a:sym typeface="Wingdings" pitchFamily="2" charset="2"/>
              </a:rPr>
              <a:t>;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1600" dirty="0">
                <a:sym typeface="Wingdings" pitchFamily="2" charset="2"/>
              </a:rPr>
              <a:t>[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>
                <a:sym typeface="Wingdings" pitchFamily="2" charset="2"/>
              </a:rPr>
              <a:t>]  </a:t>
            </a:r>
            <a:r>
              <a:rPr lang="en-US" sz="1600" b="1" dirty="0" err="1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sz="1600" dirty="0">
                <a:sym typeface="Wingdings" pitchFamily="2" charset="2"/>
              </a:rPr>
              <a:t> ++</a:t>
            </a:r>
            <a:r>
              <a:rPr lang="en-US" sz="1600" b="1" dirty="0"/>
              <a:t>;</a:t>
            </a:r>
            <a:r>
              <a:rPr lang="en-US" sz="1600" dirty="0"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   </a:t>
            </a:r>
            <a:r>
              <a:rPr lang="en-US" sz="1600" b="1" dirty="0">
                <a:sym typeface="Wingdings" pitchFamily="2" charset="2"/>
              </a:rPr>
              <a:t>For each </a:t>
            </a:r>
            <a:r>
              <a:rPr lang="en-US" sz="1600" dirty="0">
                <a:sym typeface="Wingdings" pitchFamily="2" charset="2"/>
              </a:rPr>
              <a:t>neighbor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dirty="0">
                <a:sym typeface="Wingdings" pitchFamily="2" charset="2"/>
              </a:rPr>
              <a:t>of</a:t>
            </a: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{          if (</a:t>
            </a:r>
            <a:r>
              <a:rPr lang="en-US" sz="1600" b="1" dirty="0">
                <a:solidFill>
                  <a:srgbClr val="7030A0"/>
                </a:solidFill>
              </a:rPr>
              <a:t>Visited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w</a:t>
            </a:r>
            <a:r>
              <a:rPr lang="en-US" sz="1600" dirty="0"/>
              <a:t>)  = </a:t>
            </a:r>
            <a:r>
              <a:rPr lang="en-US" sz="1600" b="1" dirty="0"/>
              <a:t>false</a:t>
            </a:r>
            <a:r>
              <a:rPr lang="en-US" sz="1600" b="1" dirty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{    </a:t>
            </a:r>
            <a:endParaRPr lang="en-US" sz="1600" b="1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</a:t>
            </a:r>
          </a:p>
          <a:p>
            <a:pPr marL="0" indent="0">
              <a:buNone/>
            </a:pPr>
            <a:endParaRPr lang="en-US" sz="16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}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    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DFS-traversal(G)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{   </a:t>
            </a:r>
            <a:r>
              <a:rPr lang="en-US" sz="1600" b="1" dirty="0" err="1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sz="1600" dirty="0">
                <a:sym typeface="Wingdings" pitchFamily="2" charset="2"/>
              </a:rPr>
              <a:t> 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1600" b="1" dirty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For each vertex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600" b="1" dirty="0">
                <a:sym typeface="Wingdings" pitchFamily="2" charset="2"/>
              </a:rPr>
              <a:t>ϵ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 V  </a:t>
            </a:r>
            <a:r>
              <a:rPr lang="en-US" sz="1600" b="1" dirty="0">
                <a:sym typeface="Wingdings" pitchFamily="2" charset="2"/>
              </a:rPr>
              <a:t>{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       Visited(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600" b="1" dirty="0">
                <a:sym typeface="Wingdings" pitchFamily="2" charset="2"/>
              </a:rPr>
              <a:t>  false;                              }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For each vertex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l-GR" sz="1600" b="1" dirty="0">
                <a:sym typeface="Wingdings" pitchFamily="2" charset="2"/>
              </a:rPr>
              <a:t>ϵ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 V </a:t>
            </a:r>
            <a:r>
              <a:rPr lang="en-US" sz="1600" b="1" dirty="0">
                <a:sym typeface="Wingdings" pitchFamily="2" charset="2"/>
              </a:rPr>
              <a:t>{</a:t>
            </a:r>
            <a:r>
              <a:rPr lang="en-US" sz="1600" b="1" dirty="0">
                <a:solidFill>
                  <a:srgbClr val="7030A0"/>
                </a:solidFill>
              </a:rPr>
              <a:t>       </a:t>
            </a:r>
            <a:r>
              <a:rPr lang="en-US" sz="1600" b="1" dirty="0"/>
              <a:t>If (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) </a:t>
            </a:r>
            <a:r>
              <a:rPr lang="en-US" sz="1600" b="1" dirty="0">
                <a:sym typeface="Wingdings" pitchFamily="2" charset="2"/>
              </a:rPr>
              <a:t>= false)    DFS(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)          }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}</a:t>
            </a:r>
            <a:endParaRPr lang="en-US" sz="1600" b="1" dirty="0"/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4202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……..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5973" y="29072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……..</a:t>
            </a:r>
            <a:r>
              <a:rPr lang="en-US" b="1" dirty="0"/>
              <a:t>;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5181600"/>
            <a:ext cx="7315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2999" y="3987225"/>
            <a:ext cx="4732072" cy="584775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Else if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( Parent(v) </a:t>
            </a:r>
            <a:r>
              <a:rPr lang="en-US" sz="1600" b="1" dirty="0">
                <a:sym typeface="Wingdings" pitchFamily="2" charset="2"/>
              </a:rPr>
              <a:t>≠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  w  ) </a:t>
            </a:r>
          </a:p>
          <a:p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                    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2938046"/>
            <a:ext cx="4298677" cy="338554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b="1" dirty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)  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min</a:t>
            </a:r>
            <a:r>
              <a:rPr lang="en-US" sz="1600" b="1" dirty="0">
                <a:sym typeface="Wingdings" pitchFamily="2" charset="2"/>
              </a:rPr>
              <a:t>(  </a:t>
            </a:r>
            <a:r>
              <a:rPr lang="en-US" sz="1600" b="1" dirty="0" err="1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b="1" dirty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)    ,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  </a:t>
            </a:r>
            <a:r>
              <a:rPr lang="en-US" sz="1600" b="1" dirty="0" err="1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b="1" dirty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>
                <a:sym typeface="Wingdings" pitchFamily="2" charset="2"/>
              </a:rPr>
              <a:t>)  );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497627" y="5757446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AP</a:t>
            </a:r>
            <a:r>
              <a:rPr lang="en-US" sz="1600" dirty="0">
                <a:sym typeface="Wingdings" pitchFamily="2" charset="2"/>
              </a:rPr>
              <a:t>[</a:t>
            </a:r>
            <a:r>
              <a:rPr lang="en-US" sz="1600" b="1" i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dirty="0">
                <a:sym typeface="Wingdings" pitchFamily="2" charset="2"/>
              </a:rPr>
              <a:t>] </a:t>
            </a:r>
            <a:r>
              <a:rPr lang="en-US" sz="1600" b="1" dirty="0">
                <a:sym typeface="Wingdings" pitchFamily="2" charset="2"/>
              </a:rPr>
              <a:t>false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1642646"/>
            <a:ext cx="1554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dirty="0">
                <a:sym typeface="Wingdings" pitchFamily="2" charset="2"/>
              </a:rPr>
              <a:t>[</a:t>
            </a:r>
            <a:r>
              <a:rPr lang="en-US" sz="1600" b="1" i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dirty="0">
                <a:sym typeface="Wingdings" pitchFamily="2" charset="2"/>
              </a:rPr>
              <a:t>]∞ </a:t>
            </a:r>
            <a:r>
              <a:rPr lang="en-US" sz="1600" b="1" dirty="0">
                <a:sym typeface="Wingdings" pitchFamily="2" charset="2"/>
              </a:rPr>
              <a:t>;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3352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……..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9" y="3395246"/>
            <a:ext cx="4205703" cy="338554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If  </a:t>
            </a:r>
            <a:r>
              <a:rPr lang="en-US" sz="1600" b="1" dirty="0" err="1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b="1" dirty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>
                <a:sym typeface="Wingdings" pitchFamily="2" charset="2"/>
              </a:rPr>
              <a:t>) ≥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1600" b="1" dirty="0">
                <a:sym typeface="Wingdings" pitchFamily="2" charset="2"/>
              </a:rPr>
              <a:t>[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]        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AP</a:t>
            </a:r>
            <a:r>
              <a:rPr lang="en-US" sz="1600" b="1" dirty="0">
                <a:sym typeface="Wingdings" pitchFamily="2" charset="2"/>
              </a:rPr>
              <a:t>[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]  true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2557046"/>
            <a:ext cx="2217530" cy="338554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Parent</a:t>
            </a:r>
            <a:r>
              <a:rPr lang="en-US" sz="1600" dirty="0">
                <a:sym typeface="Wingdings" pitchFamily="2" charset="2"/>
              </a:rPr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w</a:t>
            </a:r>
            <a:r>
              <a:rPr lang="en-US" sz="1600" dirty="0">
                <a:sym typeface="Wingdings" pitchFamily="2" charset="2"/>
              </a:rPr>
              <a:t>)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/>
              <a:t>;</a:t>
            </a:r>
            <a:r>
              <a:rPr lang="en-US" sz="1600" dirty="0"/>
              <a:t>  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DFS(</a:t>
            </a:r>
            <a:r>
              <a:rPr lang="en-US" sz="1600" b="1" dirty="0">
                <a:solidFill>
                  <a:srgbClr val="0070C0"/>
                </a:solidFill>
              </a:rPr>
              <a:t>w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600" b="1" dirty="0">
                <a:sym typeface="Wingdings" pitchFamily="2" charset="2"/>
              </a:rPr>
              <a:t>;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60380" y="4233446"/>
            <a:ext cx="402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b="1" dirty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)  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min</a:t>
            </a:r>
            <a:r>
              <a:rPr lang="en-US" sz="1600" b="1" dirty="0">
                <a:sym typeface="Wingdings" pitchFamily="2" charset="2"/>
              </a:rPr>
              <a:t>(  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1600" b="1" dirty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>
                <a:sym typeface="Wingdings" pitchFamily="2" charset="2"/>
              </a:rPr>
              <a:t>)   ,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   </a:t>
            </a:r>
            <a:r>
              <a:rPr lang="en-US" sz="1600" b="1" dirty="0" err="1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b="1" dirty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)    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886200" y="3496762"/>
            <a:ext cx="1253526" cy="160838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6600" y="3048000"/>
            <a:ext cx="990600" cy="160838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95800" y="3048000"/>
            <a:ext cx="990600" cy="160838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8200" y="4343400"/>
            <a:ext cx="990600" cy="160838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57600" y="4343400"/>
            <a:ext cx="853400" cy="160838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889800" y="4063425"/>
            <a:ext cx="1234400" cy="279975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24201" y="4267200"/>
            <a:ext cx="2698476" cy="237038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5" grpId="0" animBg="1"/>
      <p:bldP spid="18" grpId="0" animBg="1"/>
      <p:bldP spid="6" grpId="0"/>
      <p:bldP spid="7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Conclusion 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DFS traversal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Theorem2</a:t>
                </a:r>
                <a:r>
                  <a:rPr lang="en-US" sz="2400" b="1" dirty="0"/>
                  <a:t> : </a:t>
                </a:r>
                <a:r>
                  <a:rPr lang="en-US" sz="2000" dirty="0"/>
                  <a:t>For a given graph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/>
                  <a:t>=(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/>
                  <a:t>all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articulation points</a:t>
                </a:r>
                <a:r>
                  <a:rPr lang="en-US" sz="2000" dirty="0"/>
                  <a:t> can be computed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err="1" smtClean="0">
                        <a:latin typeface="Cambria Math"/>
                      </a:rPr>
                      <m:t>+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Order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4582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400" b="1" dirty="0"/>
                  <a:t>:  </a:t>
                </a:r>
                <a:r>
                  <a:rPr lang="en-US" sz="2000" dirty="0"/>
                  <a:t>Let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and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be any two increasing functions of </a:t>
                </a:r>
                <a:r>
                  <a:rPr lang="en-US" sz="2000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is said to be </a:t>
                </a:r>
                <a:r>
                  <a:rPr lang="en-US" sz="2000" u="sng" dirty="0"/>
                  <a:t>of the order of</a:t>
                </a:r>
                <a:r>
                  <a:rPr lang="en-US" sz="2000" dirty="0"/>
                  <a:t>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if there exist constants </a:t>
                </a:r>
                <a:r>
                  <a:rPr lang="en-US" sz="2000" dirty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/>
                  <a:t>≤ </a:t>
                </a:r>
                <a:r>
                  <a:rPr lang="en-US" sz="2000" dirty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/>
                  <a:t>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   for all </a:t>
                </a:r>
                <a:r>
                  <a:rPr lang="en-US" sz="2000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458200" cy="4830763"/>
              </a:xfrm>
              <a:blipFill rotWithShape="1">
                <a:blip r:embed="rId2"/>
                <a:stretch>
                  <a:fillRect l="-1081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14600" y="3200400"/>
            <a:ext cx="3417849" cy="2743200"/>
            <a:chOff x="2514600" y="2971800"/>
            <a:chExt cx="3417849" cy="2743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514600" y="2971800"/>
              <a:ext cx="0" cy="274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514600" y="5715000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3640874" y="3371386"/>
              <a:ext cx="2291575" cy="1505414"/>
            </a:xfrm>
            <a:custGeom>
              <a:avLst/>
              <a:gdLst>
                <a:gd name="connsiteX0" fmla="*/ 0 w 2531327"/>
                <a:gd name="connsiteY0" fmla="*/ 1405053 h 1405053"/>
                <a:gd name="connsiteX1" fmla="*/ 390293 w 2531327"/>
                <a:gd name="connsiteY1" fmla="*/ 1215483 h 1405053"/>
                <a:gd name="connsiteX2" fmla="*/ 1126273 w 2531327"/>
                <a:gd name="connsiteY2" fmla="*/ 936702 h 1405053"/>
                <a:gd name="connsiteX3" fmla="*/ 2118732 w 2531327"/>
                <a:gd name="connsiteY3" fmla="*/ 457200 h 1405053"/>
                <a:gd name="connsiteX4" fmla="*/ 2442117 w 2531327"/>
                <a:gd name="connsiteY4" fmla="*/ 144965 h 1405053"/>
                <a:gd name="connsiteX5" fmla="*/ 2531327 w 2531327"/>
                <a:gd name="connsiteY5" fmla="*/ 0 h 1405053"/>
                <a:gd name="connsiteX0" fmla="*/ 0 w 2740731"/>
                <a:gd name="connsiteY0" fmla="*/ 1505414 h 1505414"/>
                <a:gd name="connsiteX1" fmla="*/ 390293 w 2740731"/>
                <a:gd name="connsiteY1" fmla="*/ 1315844 h 1505414"/>
                <a:gd name="connsiteX2" fmla="*/ 1126273 w 2740731"/>
                <a:gd name="connsiteY2" fmla="*/ 1037063 h 1505414"/>
                <a:gd name="connsiteX3" fmla="*/ 2118732 w 2740731"/>
                <a:gd name="connsiteY3" fmla="*/ 557561 h 1505414"/>
                <a:gd name="connsiteX4" fmla="*/ 2442117 w 2740731"/>
                <a:gd name="connsiteY4" fmla="*/ 245326 h 1505414"/>
                <a:gd name="connsiteX5" fmla="*/ 2740731 w 2740731"/>
                <a:gd name="connsiteY5" fmla="*/ 0 h 1505414"/>
                <a:gd name="connsiteX0" fmla="*/ 0 w 2740731"/>
                <a:gd name="connsiteY0" fmla="*/ 1505414 h 1505414"/>
                <a:gd name="connsiteX1" fmla="*/ 390293 w 2740731"/>
                <a:gd name="connsiteY1" fmla="*/ 1315844 h 1505414"/>
                <a:gd name="connsiteX2" fmla="*/ 1126273 w 2740731"/>
                <a:gd name="connsiteY2" fmla="*/ 1037063 h 1505414"/>
                <a:gd name="connsiteX3" fmla="*/ 2094097 w 2740731"/>
                <a:gd name="connsiteY3" fmla="*/ 468351 h 1505414"/>
                <a:gd name="connsiteX4" fmla="*/ 2442117 w 2740731"/>
                <a:gd name="connsiteY4" fmla="*/ 245326 h 1505414"/>
                <a:gd name="connsiteX5" fmla="*/ 2740731 w 2740731"/>
                <a:gd name="connsiteY5" fmla="*/ 0 h 150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0731" h="1505414">
                  <a:moveTo>
                    <a:pt x="0" y="1505414"/>
                  </a:moveTo>
                  <a:cubicBezTo>
                    <a:pt x="101290" y="1449658"/>
                    <a:pt x="202581" y="1393902"/>
                    <a:pt x="390293" y="1315844"/>
                  </a:cubicBezTo>
                  <a:cubicBezTo>
                    <a:pt x="578005" y="1237786"/>
                    <a:pt x="842306" y="1178312"/>
                    <a:pt x="1126273" y="1037063"/>
                  </a:cubicBezTo>
                  <a:cubicBezTo>
                    <a:pt x="1410240" y="895814"/>
                    <a:pt x="1874790" y="600307"/>
                    <a:pt x="2094097" y="468351"/>
                  </a:cubicBezTo>
                  <a:cubicBezTo>
                    <a:pt x="2313404" y="336395"/>
                    <a:pt x="2334345" y="323384"/>
                    <a:pt x="2442117" y="245326"/>
                  </a:cubicBezTo>
                  <a:cubicBezTo>
                    <a:pt x="2549889" y="167268"/>
                    <a:pt x="2730509" y="34382"/>
                    <a:pt x="2740731" y="0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635298" y="2999678"/>
              <a:ext cx="0" cy="2715322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76600" y="533400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334000"/>
                  <a:ext cx="47795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800600" y="4126468"/>
                  <a:ext cx="53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f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4126468"/>
                  <a:ext cx="53649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227" t="-8197" r="-1931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3635298" y="3228278"/>
            <a:ext cx="2297151" cy="1661532"/>
            <a:chOff x="3635298" y="2999678"/>
            <a:chExt cx="2297151" cy="1661532"/>
          </a:xfrm>
        </p:grpSpPr>
        <p:sp>
          <p:nvSpPr>
            <p:cNvPr id="15" name="Freeform 14"/>
            <p:cNvSpPr/>
            <p:nvPr/>
          </p:nvSpPr>
          <p:spPr>
            <a:xfrm>
              <a:off x="3635298" y="2999678"/>
              <a:ext cx="2297151" cy="1661532"/>
            </a:xfrm>
            <a:custGeom>
              <a:avLst/>
              <a:gdLst>
                <a:gd name="connsiteX0" fmla="*/ 0 w 2297151"/>
                <a:gd name="connsiteY0" fmla="*/ 1661532 h 1661532"/>
                <a:gd name="connsiteX1" fmla="*/ 278780 w 2297151"/>
                <a:gd name="connsiteY1" fmla="*/ 1260088 h 1661532"/>
                <a:gd name="connsiteX2" fmla="*/ 591014 w 2297151"/>
                <a:gd name="connsiteY2" fmla="*/ 947854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  <a:gd name="connsiteX0" fmla="*/ 0 w 2297151"/>
                <a:gd name="connsiteY0" fmla="*/ 1661532 h 1661532"/>
                <a:gd name="connsiteX1" fmla="*/ 334536 w 2297151"/>
                <a:gd name="connsiteY1" fmla="*/ 1315845 h 1661532"/>
                <a:gd name="connsiteX2" fmla="*/ 591014 w 2297151"/>
                <a:gd name="connsiteY2" fmla="*/ 947854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  <a:gd name="connsiteX0" fmla="*/ 0 w 2297151"/>
                <a:gd name="connsiteY0" fmla="*/ 1661532 h 1661532"/>
                <a:gd name="connsiteX1" fmla="*/ 334536 w 2297151"/>
                <a:gd name="connsiteY1" fmla="*/ 1315845 h 1661532"/>
                <a:gd name="connsiteX2" fmla="*/ 1115122 w 2297151"/>
                <a:gd name="connsiteY2" fmla="*/ 869796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151" h="1661532">
                  <a:moveTo>
                    <a:pt x="0" y="1661532"/>
                  </a:moveTo>
                  <a:cubicBezTo>
                    <a:pt x="90139" y="1520283"/>
                    <a:pt x="148682" y="1447801"/>
                    <a:pt x="334536" y="1315845"/>
                  </a:cubicBezTo>
                  <a:cubicBezTo>
                    <a:pt x="520390" y="1183889"/>
                    <a:pt x="866078" y="1003611"/>
                    <a:pt x="1115122" y="869796"/>
                  </a:cubicBezTo>
                  <a:cubicBezTo>
                    <a:pt x="1364166" y="735981"/>
                    <a:pt x="1631795" y="657922"/>
                    <a:pt x="1828800" y="512956"/>
                  </a:cubicBezTo>
                  <a:cubicBezTo>
                    <a:pt x="2025805" y="367990"/>
                    <a:pt x="2205153" y="177490"/>
                    <a:pt x="2297151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648200" y="3364468"/>
                  <a:ext cx="7753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c </a:t>
                  </a:r>
                  <a:r>
                    <a:rPr lang="en-US" b="1" dirty="0"/>
                    <a:t>g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3364468"/>
                  <a:ext cx="77534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087" t="-8197" r="-1259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/>
              <p:cNvSpPr/>
              <p:nvPr/>
            </p:nvSpPr>
            <p:spPr>
              <a:xfrm>
                <a:off x="7086600" y="3015734"/>
                <a:ext cx="2068286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chemeClr val="tx1"/>
                    </a:solidFill>
                  </a:rPr>
                  <a:t>g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))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015734"/>
                <a:ext cx="2068286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299340" y="1676400"/>
            <a:ext cx="219646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4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Order notation </a:t>
            </a:r>
            <a:r>
              <a:rPr lang="en-US" sz="3600" b="1" dirty="0">
                <a:solidFill>
                  <a:srgbClr val="006C31"/>
                </a:solidFill>
              </a:rPr>
              <a:t>extended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458200" cy="5334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400" b="1" dirty="0"/>
                  <a:t>:  </a:t>
                </a:r>
                <a:r>
                  <a:rPr lang="en-US" sz="2000" dirty="0"/>
                  <a:t>Let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and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be any two increasing functions of </a:t>
                </a:r>
                <a:r>
                  <a:rPr lang="en-US" sz="2000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is said to be </a:t>
                </a:r>
                <a:r>
                  <a:rPr lang="en-US" sz="2000" u="sng" dirty="0"/>
                  <a:t>lower bounded</a:t>
                </a:r>
                <a:r>
                  <a:rPr lang="en-US" sz="2000" dirty="0"/>
                  <a:t> by 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if there exist constants </a:t>
                </a:r>
                <a:r>
                  <a:rPr lang="en-US" sz="2000" dirty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/>
                  <a:t>≥ </a:t>
                </a:r>
                <a:r>
                  <a:rPr lang="en-US" sz="2000" dirty="0">
                    <a:solidFill>
                      <a:srgbClr val="0070C0"/>
                    </a:solidFill>
                  </a:rPr>
                  <a:t>c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   for all </a:t>
                </a:r>
                <a:r>
                  <a:rPr lang="en-US" sz="2000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10000 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458200" cy="5334000"/>
              </a:xfrm>
              <a:blipFill rotWithShape="1">
                <a:blip r:embed="rId2"/>
                <a:stretch>
                  <a:fillRect l="-1081" t="-1600" b="-9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14600" y="3200400"/>
            <a:ext cx="3417849" cy="2743200"/>
            <a:chOff x="2514600" y="2971800"/>
            <a:chExt cx="3417849" cy="2743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514600" y="2971800"/>
              <a:ext cx="0" cy="274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514600" y="5715000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3640874" y="3371386"/>
              <a:ext cx="2291575" cy="1505414"/>
            </a:xfrm>
            <a:custGeom>
              <a:avLst/>
              <a:gdLst>
                <a:gd name="connsiteX0" fmla="*/ 0 w 2531327"/>
                <a:gd name="connsiteY0" fmla="*/ 1405053 h 1405053"/>
                <a:gd name="connsiteX1" fmla="*/ 390293 w 2531327"/>
                <a:gd name="connsiteY1" fmla="*/ 1215483 h 1405053"/>
                <a:gd name="connsiteX2" fmla="*/ 1126273 w 2531327"/>
                <a:gd name="connsiteY2" fmla="*/ 936702 h 1405053"/>
                <a:gd name="connsiteX3" fmla="*/ 2118732 w 2531327"/>
                <a:gd name="connsiteY3" fmla="*/ 457200 h 1405053"/>
                <a:gd name="connsiteX4" fmla="*/ 2442117 w 2531327"/>
                <a:gd name="connsiteY4" fmla="*/ 144965 h 1405053"/>
                <a:gd name="connsiteX5" fmla="*/ 2531327 w 2531327"/>
                <a:gd name="connsiteY5" fmla="*/ 0 h 1405053"/>
                <a:gd name="connsiteX0" fmla="*/ 0 w 2740731"/>
                <a:gd name="connsiteY0" fmla="*/ 1505414 h 1505414"/>
                <a:gd name="connsiteX1" fmla="*/ 390293 w 2740731"/>
                <a:gd name="connsiteY1" fmla="*/ 1315844 h 1505414"/>
                <a:gd name="connsiteX2" fmla="*/ 1126273 w 2740731"/>
                <a:gd name="connsiteY2" fmla="*/ 1037063 h 1505414"/>
                <a:gd name="connsiteX3" fmla="*/ 2118732 w 2740731"/>
                <a:gd name="connsiteY3" fmla="*/ 557561 h 1505414"/>
                <a:gd name="connsiteX4" fmla="*/ 2442117 w 2740731"/>
                <a:gd name="connsiteY4" fmla="*/ 245326 h 1505414"/>
                <a:gd name="connsiteX5" fmla="*/ 2740731 w 2740731"/>
                <a:gd name="connsiteY5" fmla="*/ 0 h 1505414"/>
                <a:gd name="connsiteX0" fmla="*/ 0 w 2740731"/>
                <a:gd name="connsiteY0" fmla="*/ 1505414 h 1505414"/>
                <a:gd name="connsiteX1" fmla="*/ 390293 w 2740731"/>
                <a:gd name="connsiteY1" fmla="*/ 1315844 h 1505414"/>
                <a:gd name="connsiteX2" fmla="*/ 1126273 w 2740731"/>
                <a:gd name="connsiteY2" fmla="*/ 1037063 h 1505414"/>
                <a:gd name="connsiteX3" fmla="*/ 2094097 w 2740731"/>
                <a:gd name="connsiteY3" fmla="*/ 468351 h 1505414"/>
                <a:gd name="connsiteX4" fmla="*/ 2442117 w 2740731"/>
                <a:gd name="connsiteY4" fmla="*/ 245326 h 1505414"/>
                <a:gd name="connsiteX5" fmla="*/ 2740731 w 2740731"/>
                <a:gd name="connsiteY5" fmla="*/ 0 h 150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0731" h="1505414">
                  <a:moveTo>
                    <a:pt x="0" y="1505414"/>
                  </a:moveTo>
                  <a:cubicBezTo>
                    <a:pt x="101290" y="1449658"/>
                    <a:pt x="202581" y="1393902"/>
                    <a:pt x="390293" y="1315844"/>
                  </a:cubicBezTo>
                  <a:cubicBezTo>
                    <a:pt x="578005" y="1237786"/>
                    <a:pt x="842306" y="1178312"/>
                    <a:pt x="1126273" y="1037063"/>
                  </a:cubicBezTo>
                  <a:cubicBezTo>
                    <a:pt x="1410240" y="895814"/>
                    <a:pt x="1874790" y="600307"/>
                    <a:pt x="2094097" y="468351"/>
                  </a:cubicBezTo>
                  <a:cubicBezTo>
                    <a:pt x="2313404" y="336395"/>
                    <a:pt x="2334345" y="323384"/>
                    <a:pt x="2442117" y="245326"/>
                  </a:cubicBezTo>
                  <a:cubicBezTo>
                    <a:pt x="2549889" y="167268"/>
                    <a:pt x="2730509" y="34382"/>
                    <a:pt x="2740731" y="0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635298" y="2999678"/>
              <a:ext cx="0" cy="2715322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76600" y="533400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334000"/>
                  <a:ext cx="47795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800600" y="4126468"/>
                  <a:ext cx="7224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c </a:t>
                  </a:r>
                  <a:r>
                    <a:rPr lang="en-US" b="1" dirty="0"/>
                    <a:t>g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4126468"/>
                  <a:ext cx="72244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627" t="-8197" r="-144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3635298" y="3228278"/>
            <a:ext cx="2297151" cy="1661532"/>
            <a:chOff x="3635298" y="2999678"/>
            <a:chExt cx="2297151" cy="1661532"/>
          </a:xfrm>
        </p:grpSpPr>
        <p:sp>
          <p:nvSpPr>
            <p:cNvPr id="15" name="Freeform 14"/>
            <p:cNvSpPr/>
            <p:nvPr/>
          </p:nvSpPr>
          <p:spPr>
            <a:xfrm>
              <a:off x="3635298" y="2999678"/>
              <a:ext cx="2297151" cy="1661532"/>
            </a:xfrm>
            <a:custGeom>
              <a:avLst/>
              <a:gdLst>
                <a:gd name="connsiteX0" fmla="*/ 0 w 2297151"/>
                <a:gd name="connsiteY0" fmla="*/ 1661532 h 1661532"/>
                <a:gd name="connsiteX1" fmla="*/ 278780 w 2297151"/>
                <a:gd name="connsiteY1" fmla="*/ 1260088 h 1661532"/>
                <a:gd name="connsiteX2" fmla="*/ 591014 w 2297151"/>
                <a:gd name="connsiteY2" fmla="*/ 947854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  <a:gd name="connsiteX0" fmla="*/ 0 w 2297151"/>
                <a:gd name="connsiteY0" fmla="*/ 1661532 h 1661532"/>
                <a:gd name="connsiteX1" fmla="*/ 334536 w 2297151"/>
                <a:gd name="connsiteY1" fmla="*/ 1315845 h 1661532"/>
                <a:gd name="connsiteX2" fmla="*/ 591014 w 2297151"/>
                <a:gd name="connsiteY2" fmla="*/ 947854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  <a:gd name="connsiteX0" fmla="*/ 0 w 2297151"/>
                <a:gd name="connsiteY0" fmla="*/ 1661532 h 1661532"/>
                <a:gd name="connsiteX1" fmla="*/ 334536 w 2297151"/>
                <a:gd name="connsiteY1" fmla="*/ 1315845 h 1661532"/>
                <a:gd name="connsiteX2" fmla="*/ 1115122 w 2297151"/>
                <a:gd name="connsiteY2" fmla="*/ 869796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151" h="1661532">
                  <a:moveTo>
                    <a:pt x="0" y="1661532"/>
                  </a:moveTo>
                  <a:cubicBezTo>
                    <a:pt x="90139" y="1520283"/>
                    <a:pt x="148682" y="1447801"/>
                    <a:pt x="334536" y="1315845"/>
                  </a:cubicBezTo>
                  <a:cubicBezTo>
                    <a:pt x="520390" y="1183889"/>
                    <a:pt x="866078" y="1003611"/>
                    <a:pt x="1115122" y="869796"/>
                  </a:cubicBezTo>
                  <a:cubicBezTo>
                    <a:pt x="1364166" y="735981"/>
                    <a:pt x="1631795" y="657922"/>
                    <a:pt x="1828800" y="512956"/>
                  </a:cubicBezTo>
                  <a:cubicBezTo>
                    <a:pt x="2025805" y="367990"/>
                    <a:pt x="2205153" y="177490"/>
                    <a:pt x="2297151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648200" y="3364468"/>
                  <a:ext cx="5893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f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3364468"/>
                  <a:ext cx="58939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375"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/>
              <p:cNvSpPr/>
              <p:nvPr/>
            </p:nvSpPr>
            <p:spPr>
              <a:xfrm>
                <a:off x="7146471" y="2837986"/>
                <a:ext cx="20193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chemeClr val="tx1"/>
                    </a:solidFill>
                  </a:rPr>
                  <a:t>g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))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471" y="2837986"/>
                <a:ext cx="20193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2286000" y="1676400"/>
            <a:ext cx="265689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1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7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Order notation </a:t>
            </a:r>
            <a:r>
              <a:rPr lang="en-US" sz="3600" b="1" dirty="0">
                <a:solidFill>
                  <a:srgbClr val="006C31"/>
                </a:solidFill>
              </a:rPr>
              <a:t>extended</a:t>
            </a:r>
            <a:endParaRPr lang="en-US" sz="3600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Observations</a:t>
                </a:r>
                <a:r>
                  <a:rPr lang="en-US" sz="2000" dirty="0"/>
                  <a:t>: </a:t>
                </a:r>
              </a:p>
              <a:p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))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One more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Notation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 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Examples: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10000 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434302" y="1992868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and only 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62400" y="1992868"/>
                <a:ext cx="1455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dirty="0"/>
                  <a:t>(</a:t>
                </a:r>
                <a:r>
                  <a:rPr lang="en-US" b="1" dirty="0"/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992868"/>
                <a:ext cx="145578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347" t="-8197" r="-71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74058" y="345233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19400" y="3452336"/>
                <a:ext cx="1449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</m:oMath>
                </a14:m>
                <a:r>
                  <a:rPr lang="en-US" dirty="0"/>
                  <a:t>(</a:t>
                </a:r>
                <a:r>
                  <a:rPr lang="en-US" b="1" dirty="0"/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52336"/>
                <a:ext cx="144937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797" t="-8197" r="-75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038600" y="345233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  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76623" y="3821668"/>
                <a:ext cx="1452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dirty="0"/>
                  <a:t>(</a:t>
                </a:r>
                <a:r>
                  <a:rPr lang="en-US" b="1" dirty="0"/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623" y="3821668"/>
                <a:ext cx="14525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782" t="-8197" r="-7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05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Time complexity of </a:t>
            </a:r>
            <a:r>
              <a:rPr lang="en-US" sz="2000" dirty="0">
                <a:solidFill>
                  <a:srgbClr val="7030A0"/>
                </a:solidFill>
              </a:rPr>
              <a:t>Quick Sort</a:t>
            </a:r>
            <a:r>
              <a:rPr lang="en-US" sz="2000" dirty="0"/>
              <a:t> is      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Time complexity of </a:t>
            </a:r>
            <a:r>
              <a:rPr lang="en-US" sz="2000" dirty="0">
                <a:solidFill>
                  <a:srgbClr val="7030A0"/>
                </a:solidFill>
              </a:rPr>
              <a:t>Merge sort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C00000"/>
                </a:solidFill>
              </a:rPr>
              <a:t>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27172" y="2667000"/>
                <a:ext cx="115922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172" y="2667000"/>
                <a:ext cx="1159228" cy="369332"/>
              </a:xfrm>
              <a:prstGeom prst="rect">
                <a:avLst/>
              </a:prstGeom>
              <a:blipFill>
                <a:blip r:embed="rId2"/>
                <a:stretch>
                  <a:fillRect t="-10000" r="-3684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43400" y="3821668"/>
                <a:ext cx="115602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821668"/>
                <a:ext cx="1156022" cy="369332"/>
              </a:xfrm>
              <a:prstGeom prst="rect">
                <a:avLst/>
              </a:prstGeom>
              <a:blipFill>
                <a:blip r:embed="rId3"/>
                <a:stretch>
                  <a:fillRect t="-9836" r="-370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42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7DEF2E-CA4E-8931-F54F-51DD43200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Radix Sort</a:t>
            </a:r>
            <a:endParaRPr lang="en-IN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1540FF4-CF40-F8B0-6C36-F3A7BBFE1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 efficient sorting algorithm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8C556-B4F0-04A2-45D3-DA95E213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7DEF2E-CA4E-8931-F54F-51DD43200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 </a:t>
            </a:r>
            <a:r>
              <a:rPr lang="en-US" b="1" dirty="0"/>
              <a:t>of the Previous Lecture</a:t>
            </a:r>
            <a:endParaRPr lang="en-IN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1540FF4-CF40-F8B0-6C36-F3A7BBFE1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8C556-B4F0-04A2-45D3-DA95E213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7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Digits </a:t>
            </a:r>
            <a:r>
              <a:rPr lang="en-US" sz="3200" b="1" dirty="0"/>
              <a:t>of an </a:t>
            </a:r>
            <a:r>
              <a:rPr lang="en-US" sz="3200" b="1" dirty="0">
                <a:solidFill>
                  <a:srgbClr val="0070C0"/>
                </a:solidFill>
              </a:rPr>
              <a:t>integer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07266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</a:t>
                </a:r>
                <a:r>
                  <a:rPr lang="en-US" sz="2000" b="1" dirty="0"/>
                  <a:t>digits</a:t>
                </a:r>
                <a:r>
                  <a:rPr lang="en-US" sz="2000" dirty="0"/>
                  <a:t> 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value of </a:t>
                </a:r>
                <a:r>
                  <a:rPr lang="en-US" sz="2000" b="1" dirty="0"/>
                  <a:t>digit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1011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00101011111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No. of </a:t>
                </a:r>
                <a:r>
                  <a:rPr lang="en-US" sz="2000" b="1" dirty="0"/>
                  <a:t>digits</a:t>
                </a:r>
                <a:r>
                  <a:rPr lang="en-US" sz="2000" dirty="0"/>
                  <a:t> 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16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value of </a:t>
                </a:r>
                <a:r>
                  <a:rPr lang="en-US" sz="2000" b="1" dirty="0"/>
                  <a:t>digit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∈{0,1}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It is up to us how we define digit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05000" y="2362200"/>
                <a:ext cx="126669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∈{0,…,9}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362200"/>
                <a:ext cx="1266693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7400" y="1981200"/>
                <a:ext cx="36580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981200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3600" y="3364468"/>
                <a:ext cx="36580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364468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3745468"/>
                <a:ext cx="139493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∈{0,…,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745468"/>
                <a:ext cx="1394933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16200000">
            <a:off x="5379405" y="2712402"/>
            <a:ext cx="137792" cy="533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4769804" y="2697796"/>
            <a:ext cx="137792" cy="533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16200000">
            <a:off x="4236404" y="2712404"/>
            <a:ext cx="137792" cy="533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16200000">
            <a:off x="3626805" y="2697797"/>
            <a:ext cx="137792" cy="533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6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Radix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Input: </a:t>
                </a:r>
                <a:r>
                  <a:rPr lang="en-US" sz="2000" dirty="0"/>
                  <a:t>An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 storing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integers, where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(i)  each integer  has exactly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digits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(ii)  each </a:t>
                </a:r>
                <a:r>
                  <a:rPr lang="en-US" sz="1800" b="1" dirty="0"/>
                  <a:t>digit</a:t>
                </a:r>
                <a:r>
                  <a:rPr lang="en-US" sz="1800" dirty="0"/>
                  <a:t> has </a:t>
                </a:r>
                <a:r>
                  <a:rPr lang="en-US" sz="1800" b="1" dirty="0"/>
                  <a:t>value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        (iii)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Output:</a:t>
                </a:r>
                <a:r>
                  <a:rPr lang="en-US" sz="2000" dirty="0"/>
                  <a:t> Sorted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Running time: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               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</m:oMath>
                </a14:m>
                <a:r>
                  <a:rPr lang="en-US" sz="2000" dirty="0"/>
                  <a:t>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word RAM </a:t>
                </a:r>
                <a:r>
                  <a:rPr lang="en-US" sz="2000" dirty="0"/>
                  <a:t>model of computation.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Extra space: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              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Important points: </a:t>
                </a:r>
              </a:p>
              <a:p>
                <a:r>
                  <a:rPr lang="en-US" sz="2000" dirty="0"/>
                  <a:t>makes use of a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count sort</a:t>
                </a:r>
                <a:r>
                  <a:rPr lang="en-US" sz="2000" b="1" dirty="0"/>
                  <a:t>.</a:t>
                </a:r>
              </a:p>
              <a:p>
                <a:r>
                  <a:rPr lang="en-US" sz="2000" dirty="0"/>
                  <a:t>Heavily relies on the fact that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count sort </a:t>
                </a:r>
                <a:r>
                  <a:rPr lang="en-US" sz="2000" dirty="0"/>
                  <a:t>is a</a:t>
                </a:r>
                <a:r>
                  <a:rPr lang="en-US" sz="2000" b="1" dirty="0"/>
                  <a:t> stable sort </a:t>
                </a:r>
                <a:r>
                  <a:rPr lang="en-US" sz="2000" dirty="0"/>
                  <a:t>algorithm.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5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1571686"/>
            <a:ext cx="304800" cy="437191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219200" y="11871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4000" y="3020568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28600" y="1524000"/>
            <a:ext cx="1295400" cy="4524315"/>
            <a:chOff x="228600" y="1524000"/>
            <a:chExt cx="1295400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1524000"/>
              <a:ext cx="12954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2 0 1 2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1 3 8 5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4 9 6 1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5 8 1 0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2 3 7 3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6 2 3 9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9 6 2 4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8 2 9 9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3 4 6 5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7 0 9 8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5 5 0 1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9 2 5 8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28600" y="1571686"/>
              <a:ext cx="1219200" cy="4371914"/>
              <a:chOff x="304800" y="1600201"/>
              <a:chExt cx="1219200" cy="437191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4800" y="1600201"/>
                <a:ext cx="1219200" cy="437191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04800" y="1981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04800" y="2362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04800" y="2743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04800" y="3052142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04800" y="3429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4800" y="3810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04800" y="4191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04800" y="4572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04800" y="4889226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04800" y="5257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04800" y="5638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2133600" y="1495485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133600" y="1571686"/>
            <a:ext cx="1219200" cy="4371914"/>
            <a:chOff x="304800" y="1600201"/>
            <a:chExt cx="1219200" cy="4371914"/>
          </a:xfrm>
        </p:grpSpPr>
        <p:sp>
          <p:nvSpPr>
            <p:cNvPr id="48" name="Rectangle 47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Demonstration </a:t>
            </a:r>
            <a:r>
              <a:rPr lang="en-US" sz="3200" b="1" dirty="0"/>
              <a:t>of Radix Sort</a:t>
            </a:r>
            <a:r>
              <a:rPr lang="en-US" sz="3200" b="1" dirty="0">
                <a:solidFill>
                  <a:srgbClr val="7030A0"/>
                </a:solidFill>
              </a:rPr>
              <a:t> through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7468" y="10668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own Ribbon 8"/>
              <p:cNvSpPr/>
              <p:nvPr/>
            </p:nvSpPr>
            <p:spPr>
              <a:xfrm>
                <a:off x="5791200" y="2438400"/>
                <a:ext cx="2209800" cy="134308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=4 </a:t>
                </a:r>
              </a:p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=12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=10</a:t>
                </a:r>
              </a:p>
            </p:txBody>
          </p:sp>
        </mc:Choice>
        <mc:Fallback xmlns="">
          <p:sp>
            <p:nvSpPr>
              <p:cNvPr id="9" name="Down Ribb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438400"/>
                <a:ext cx="2209800" cy="134308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E81DCAB-EE9C-334E-A228-FBCDE00C7D2F}"/>
              </a:ext>
            </a:extLst>
          </p:cNvPr>
          <p:cNvSpPr/>
          <p:nvPr/>
        </p:nvSpPr>
        <p:spPr>
          <a:xfrm>
            <a:off x="6858000" y="2760722"/>
            <a:ext cx="457200" cy="973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8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8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45" grpId="0"/>
      <p:bldP spid="8" grpId="0"/>
      <p:bldP spid="9" grpId="0" animBg="1"/>
      <p:bldP spid="9" grpId="1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3048000" y="1571686"/>
            <a:ext cx="304800" cy="43719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43200" y="1571686"/>
            <a:ext cx="288471" cy="437191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2803071" y="11871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4000" y="3023627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28600" y="1524000"/>
            <a:ext cx="1295400" cy="4524315"/>
            <a:chOff x="228600" y="1524000"/>
            <a:chExt cx="1295400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1524000"/>
              <a:ext cx="12954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2 0 1 2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1 3 8 5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4 9 6 1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5 8 1 0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2 3 7 3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6 2 3 9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9 6 2 4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8 2 9 9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3 4 6 5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7 0 9 8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5 5 0 1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9 2 5 8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28600" y="1571686"/>
              <a:ext cx="1219200" cy="4371914"/>
              <a:chOff x="304800" y="1600201"/>
              <a:chExt cx="1219200" cy="437191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4800" y="1600201"/>
                <a:ext cx="1219200" cy="437191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04800" y="1981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04800" y="2362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04800" y="2743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04800" y="3052142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04800" y="3429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4800" y="3810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04800" y="4191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04800" y="4572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04800" y="4889226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04800" y="5257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04800" y="5638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2133600" y="1495485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133600" y="1571686"/>
            <a:ext cx="1219200" cy="4371914"/>
            <a:chOff x="304800" y="1600201"/>
            <a:chExt cx="1219200" cy="4371914"/>
          </a:xfrm>
        </p:grpSpPr>
        <p:sp>
          <p:nvSpPr>
            <p:cNvPr id="48" name="Rectangle 47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962400" y="1571686"/>
            <a:ext cx="1219200" cy="4371914"/>
            <a:chOff x="304800" y="1600201"/>
            <a:chExt cx="1219200" cy="4371914"/>
          </a:xfrm>
        </p:grpSpPr>
        <p:sp>
          <p:nvSpPr>
            <p:cNvPr id="36" name="Rectangle 35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3962400" y="1510513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sp>
        <p:nvSpPr>
          <p:cNvPr id="64" name="Right Arrow 63"/>
          <p:cNvSpPr/>
          <p:nvPr/>
        </p:nvSpPr>
        <p:spPr>
          <a:xfrm>
            <a:off x="3429000" y="2971800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Demonstration </a:t>
            </a:r>
            <a:r>
              <a:rPr lang="en-US" sz="3200" b="1" dirty="0"/>
              <a:t>of Radix Sort</a:t>
            </a:r>
            <a:r>
              <a:rPr lang="en-US" sz="3200" b="1" dirty="0">
                <a:solidFill>
                  <a:srgbClr val="7030A0"/>
                </a:solidFill>
              </a:rPr>
              <a:t> through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57468" y="10668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899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8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34" grpId="0" animBg="1"/>
      <p:bldP spid="6" grpId="0" animBg="1"/>
      <p:bldP spid="63" grpId="0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572000" y="1571686"/>
            <a:ext cx="304800" cy="43719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419600" y="11871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4000" y="3023627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28600" y="1524000"/>
            <a:ext cx="1295400" cy="4524315"/>
            <a:chOff x="228600" y="1524000"/>
            <a:chExt cx="1295400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1524000"/>
              <a:ext cx="12954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2 0 1 2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1 3 8 5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4 9 6 1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5 8 1 0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2 3 7 3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6 2 3 9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9 6 2 4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8 2 9 9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3 4 6 5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7 0 9 8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5 5 0 1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9 2 5 8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28600" y="1571686"/>
              <a:ext cx="1219200" cy="4371914"/>
              <a:chOff x="304800" y="1600201"/>
              <a:chExt cx="1219200" cy="437191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4800" y="1600201"/>
                <a:ext cx="1219200" cy="437191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04800" y="1981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04800" y="2362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04800" y="2743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04800" y="3052142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04800" y="3429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4800" y="3810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04800" y="4191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04800" y="4572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04800" y="4889226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04800" y="5257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04800" y="5638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2133600" y="1495485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133600" y="1571686"/>
            <a:ext cx="1219200" cy="4371914"/>
            <a:chOff x="304800" y="1600201"/>
            <a:chExt cx="1219200" cy="4371914"/>
          </a:xfrm>
        </p:grpSpPr>
        <p:sp>
          <p:nvSpPr>
            <p:cNvPr id="48" name="Rectangle 47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4267200" y="1564943"/>
            <a:ext cx="304800" cy="437865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962400" y="1571686"/>
            <a:ext cx="1219200" cy="4371914"/>
            <a:chOff x="304800" y="1600201"/>
            <a:chExt cx="1219200" cy="4371914"/>
          </a:xfrm>
        </p:grpSpPr>
        <p:sp>
          <p:nvSpPr>
            <p:cNvPr id="36" name="Rectangle 35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3962400" y="1510513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sp>
        <p:nvSpPr>
          <p:cNvPr id="64" name="Right Arrow 63"/>
          <p:cNvSpPr/>
          <p:nvPr/>
        </p:nvSpPr>
        <p:spPr>
          <a:xfrm>
            <a:off x="3429000" y="2971800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5257800" y="2944368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791200" y="1447800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9 2 5 8 8 2 9 9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5791200" y="1524000"/>
            <a:ext cx="1219200" cy="4371914"/>
            <a:chOff x="304800" y="1600201"/>
            <a:chExt cx="1219200" cy="4371914"/>
          </a:xfrm>
        </p:grpSpPr>
        <p:sp>
          <p:nvSpPr>
            <p:cNvPr id="70" name="Rectangle 69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Demonstration </a:t>
            </a:r>
            <a:r>
              <a:rPr lang="en-US" sz="3200" b="1" dirty="0"/>
              <a:t>of Radix Sort</a:t>
            </a:r>
            <a:r>
              <a:rPr lang="en-US" sz="3200" b="1" dirty="0">
                <a:solidFill>
                  <a:srgbClr val="7030A0"/>
                </a:solidFill>
              </a:rPr>
              <a:t> through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57468" y="10668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971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8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6" grpId="0" animBg="1"/>
      <p:bldP spid="65" grpId="0" animBg="1"/>
      <p:bldP spid="66" grpId="0" animBg="1"/>
      <p:bldP spid="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096000" y="1524000"/>
            <a:ext cx="304800" cy="43719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867400" y="1143000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4000" y="3023627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28600" y="1524000"/>
            <a:ext cx="1295400" cy="4524315"/>
            <a:chOff x="228600" y="1524000"/>
            <a:chExt cx="1295400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1524000"/>
              <a:ext cx="12954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2 0 1 2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1 3 8 5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4 9 6 1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5 8 1 0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2 3 7 3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6 2 3 9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9 6 2 4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8 2 9 9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3 4 6 5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7 0 9 8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5 5 0 1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9 2 5 8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28600" y="1571686"/>
              <a:ext cx="1219200" cy="4371914"/>
              <a:chOff x="304800" y="1600201"/>
              <a:chExt cx="1219200" cy="437191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4800" y="1600201"/>
                <a:ext cx="1219200" cy="437191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04800" y="1981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04800" y="2362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04800" y="2743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04800" y="3052142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04800" y="3429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4800" y="3810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04800" y="4191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04800" y="4572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04800" y="4889226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04800" y="5257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04800" y="5638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2133600" y="1495485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133600" y="1571686"/>
            <a:ext cx="1219200" cy="4371914"/>
            <a:chOff x="304800" y="1600201"/>
            <a:chExt cx="1219200" cy="4371914"/>
          </a:xfrm>
        </p:grpSpPr>
        <p:sp>
          <p:nvSpPr>
            <p:cNvPr id="48" name="Rectangle 47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5791200" y="1564943"/>
            <a:ext cx="304800" cy="433097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962400" y="1571686"/>
            <a:ext cx="1219200" cy="4371914"/>
            <a:chOff x="304800" y="1600201"/>
            <a:chExt cx="1219200" cy="4371914"/>
          </a:xfrm>
        </p:grpSpPr>
        <p:sp>
          <p:nvSpPr>
            <p:cNvPr id="36" name="Rectangle 35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3962400" y="1510513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sp>
        <p:nvSpPr>
          <p:cNvPr id="64" name="Right Arrow 63"/>
          <p:cNvSpPr/>
          <p:nvPr/>
        </p:nvSpPr>
        <p:spPr>
          <a:xfrm>
            <a:off x="3429000" y="2971800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5257800" y="2944368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791200" y="1447800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9 2 5 8 8 2 9 9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5791200" y="1524000"/>
            <a:ext cx="1219200" cy="4371914"/>
            <a:chOff x="304800" y="1600201"/>
            <a:chExt cx="1219200" cy="4371914"/>
          </a:xfrm>
        </p:grpSpPr>
        <p:sp>
          <p:nvSpPr>
            <p:cNvPr id="70" name="Rectangle 69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696200" y="1524000"/>
            <a:ext cx="1219200" cy="4371914"/>
            <a:chOff x="304800" y="1600201"/>
            <a:chExt cx="1219200" cy="4371914"/>
          </a:xfrm>
        </p:grpSpPr>
        <p:sp>
          <p:nvSpPr>
            <p:cNvPr id="83" name="Rectangle 82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7696200" y="1495485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9 2 5 8 9 6 2 4</a:t>
            </a:r>
          </a:p>
        </p:txBody>
      </p:sp>
      <p:sp>
        <p:nvSpPr>
          <p:cNvPr id="96" name="Right Arrow 95"/>
          <p:cNvSpPr/>
          <p:nvPr/>
        </p:nvSpPr>
        <p:spPr>
          <a:xfrm>
            <a:off x="7086600" y="2895600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Demonstration </a:t>
            </a:r>
            <a:r>
              <a:rPr lang="en-US" sz="3200" b="1" dirty="0"/>
              <a:t>of Radix Sort</a:t>
            </a:r>
            <a:r>
              <a:rPr lang="en-US" sz="3200" b="1" dirty="0">
                <a:solidFill>
                  <a:srgbClr val="7030A0"/>
                </a:solidFill>
              </a:rPr>
              <a:t> through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557468" y="10668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98" name="Down Ribbon 97"/>
          <p:cNvSpPr/>
          <p:nvPr/>
        </p:nvSpPr>
        <p:spPr>
          <a:xfrm>
            <a:off x="1219200" y="5940552"/>
            <a:ext cx="68580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see where we are exploiting the fact that </a:t>
            </a:r>
            <a:r>
              <a:rPr lang="en-US" b="1" dirty="0" err="1">
                <a:solidFill>
                  <a:srgbClr val="7030A0"/>
                </a:solidFill>
              </a:rPr>
              <a:t>Countsort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a </a:t>
            </a:r>
            <a:r>
              <a:rPr lang="en-US" b="1" dirty="0">
                <a:solidFill>
                  <a:schemeClr val="tx1"/>
                </a:solidFill>
              </a:rPr>
              <a:t>stable</a:t>
            </a:r>
            <a:r>
              <a:rPr lang="en-US" dirty="0">
                <a:solidFill>
                  <a:schemeClr val="tx1"/>
                </a:solidFill>
              </a:rPr>
              <a:t> sorting algorithm 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268556" y="2590800"/>
            <a:ext cx="1856144" cy="2590800"/>
            <a:chOff x="5268556" y="2590800"/>
            <a:chExt cx="1856144" cy="2590800"/>
          </a:xfrm>
        </p:grpSpPr>
        <p:sp>
          <p:nvSpPr>
            <p:cNvPr id="5" name="Oval 4"/>
            <p:cNvSpPr/>
            <p:nvPr/>
          </p:nvSpPr>
          <p:spPr>
            <a:xfrm>
              <a:off x="5600700" y="2590800"/>
              <a:ext cx="1485900" cy="3810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638800" y="4800599"/>
              <a:ext cx="1485900" cy="3810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268556" y="2797629"/>
              <a:ext cx="359358" cy="2198914"/>
            </a:xfrm>
            <a:custGeom>
              <a:avLst/>
              <a:gdLst>
                <a:gd name="connsiteX0" fmla="*/ 326701 w 359358"/>
                <a:gd name="connsiteY0" fmla="*/ 0 h 2198914"/>
                <a:gd name="connsiteX1" fmla="*/ 130 w 359358"/>
                <a:gd name="connsiteY1" fmla="*/ 1110342 h 2198914"/>
                <a:gd name="connsiteX2" fmla="*/ 359358 w 359358"/>
                <a:gd name="connsiteY2" fmla="*/ 2198914 h 2198914"/>
                <a:gd name="connsiteX3" fmla="*/ 359358 w 359358"/>
                <a:gd name="connsiteY3" fmla="*/ 2198914 h 219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358" h="2198914">
                  <a:moveTo>
                    <a:pt x="326701" y="0"/>
                  </a:moveTo>
                  <a:cubicBezTo>
                    <a:pt x="160694" y="371928"/>
                    <a:pt x="-5313" y="743856"/>
                    <a:pt x="130" y="1110342"/>
                  </a:cubicBezTo>
                  <a:cubicBezTo>
                    <a:pt x="5573" y="1476828"/>
                    <a:pt x="359358" y="2198914"/>
                    <a:pt x="359358" y="2198914"/>
                  </a:cubicBezTo>
                  <a:lnTo>
                    <a:pt x="359358" y="2198914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756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8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6" grpId="0" animBg="1"/>
      <p:bldP spid="65" grpId="0" animBg="1"/>
      <p:bldP spid="95" grpId="0"/>
      <p:bldP spid="96" grpId="0" animBg="1"/>
      <p:bldP spid="98" grpId="0" animBg="1"/>
      <p:bldP spid="9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Radix Sort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572000" y="4038600"/>
            <a:ext cx="1600200" cy="750332"/>
            <a:chOff x="3886200" y="4964668"/>
            <a:chExt cx="1600200" cy="750332"/>
          </a:xfrm>
        </p:grpSpPr>
        <p:sp>
          <p:nvSpPr>
            <p:cNvPr id="16" name="Rectangle 15"/>
            <p:cNvSpPr/>
            <p:nvPr/>
          </p:nvSpPr>
          <p:spPr>
            <a:xfrm flipH="1">
              <a:off x="3886200" y="5334000"/>
              <a:ext cx="1600200" cy="381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886200" y="4964668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964668"/>
                  <a:ext cx="32733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22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err="1">
                    <a:solidFill>
                      <a:srgbClr val="7030A0"/>
                    </a:solidFill>
                  </a:rPr>
                  <a:t>RadixSort</a:t>
                </a:r>
                <a:r>
                  <a:rPr lang="en-US" sz="1800" b="1" dirty="0"/>
                  <a:t>(A[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b="1" dirty="0"/>
                  <a:t>...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/>
                  <a:t>],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1800" b="1" dirty="0"/>
                      <m:t>,</m:t>
                    </m:r>
                    <m:r>
                      <a:rPr lang="en-US" sz="1800" b="1" i="1" dirty="0" smtClean="0">
                        <a:latin typeface="Cambria Math"/>
                      </a:rPr>
                      <m:t>  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{   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</a:t>
                </a:r>
                <a:r>
                  <a:rPr lang="en-US" sz="1800" b="1" dirty="0"/>
                  <a:t>to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do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             </a:t>
                </a:r>
                <a:r>
                  <a:rPr lang="en-US" sz="1800" b="1" dirty="0"/>
                  <a:t>Execute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CountSort</a:t>
                </a: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b="1" dirty="0"/>
                  <a:t>     …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</a:t>
                </a:r>
                <a:r>
                  <a:rPr lang="en-US" sz="1800" dirty="0">
                    <a:sym typeface="Wingdings" pitchFamily="2" charset="2"/>
                  </a:rPr>
                  <a:t>return </a:t>
                </a:r>
                <a:r>
                  <a:rPr lang="en-US" sz="1800" b="1" dirty="0">
                    <a:sym typeface="Wingdings" pitchFamily="2" charset="2"/>
                  </a:rPr>
                  <a:t>A;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Correctness:</a:t>
                </a: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Inductive assertion: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At the end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 err="1"/>
                  <a:t>th</a:t>
                </a:r>
                <a:r>
                  <a:rPr lang="en-US" sz="1800" b="1" dirty="0"/>
                  <a:t> </a:t>
                </a:r>
                <a:r>
                  <a:rPr lang="en-US" sz="1800" dirty="0"/>
                  <a:t>iteration,                 …</a:t>
                </a:r>
                <a:endParaRPr lang="en-US" sz="18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4953000"/>
              </a:xfrm>
              <a:blipFill rotWithShape="1">
                <a:blip r:embed="rId3"/>
                <a:stretch>
                  <a:fillRect l="-714" t="-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4560332" y="4876800"/>
            <a:ext cx="1611868" cy="609600"/>
            <a:chOff x="3874532" y="5791200"/>
            <a:chExt cx="1611868" cy="609600"/>
          </a:xfrm>
        </p:grpSpPr>
        <p:sp>
          <p:nvSpPr>
            <p:cNvPr id="18" name="Right Brace 17"/>
            <p:cNvSpPr/>
            <p:nvPr/>
          </p:nvSpPr>
          <p:spPr>
            <a:xfrm rot="5400000">
              <a:off x="4526542" y="5139190"/>
              <a:ext cx="307848" cy="1611868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495800" y="6031468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6031468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1066800" y="4038600"/>
            <a:ext cx="5105400" cy="750332"/>
            <a:chOff x="381000" y="4964668"/>
            <a:chExt cx="5105400" cy="750332"/>
          </a:xfrm>
        </p:grpSpPr>
        <p:grpSp>
          <p:nvGrpSpPr>
            <p:cNvPr id="17" name="Group 16"/>
            <p:cNvGrpSpPr/>
            <p:nvPr/>
          </p:nvGrpSpPr>
          <p:grpSpPr>
            <a:xfrm>
              <a:off x="3048000" y="4964668"/>
              <a:ext cx="2438400" cy="750332"/>
              <a:chOff x="3048000" y="4964668"/>
              <a:chExt cx="2438400" cy="75033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048000" y="5334000"/>
                <a:ext cx="243840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3352800" y="53340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181600" y="53340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876800" y="53340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53340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86200" y="53340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048000" y="4964668"/>
                    <a:ext cx="23984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a14:m>
                    <a:r>
                      <a:rPr lang="en-US" dirty="0"/>
                      <a:t>                  …      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0" y="4964668"/>
                    <a:ext cx="2398413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3562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/>
            <p:cNvSpPr txBox="1"/>
            <p:nvPr/>
          </p:nvSpPr>
          <p:spPr>
            <a:xfrm>
              <a:off x="381000" y="5334000"/>
              <a:ext cx="2539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number stored in </a:t>
              </a:r>
              <a:r>
                <a:rPr lang="en-US" b="1" dirty="0"/>
                <a:t>A  </a:t>
              </a:r>
              <a:r>
                <a:rPr lang="en-US" dirty="0">
                  <a:sym typeface="Wingdings" pitchFamily="2" charset="2"/>
                </a:rPr>
                <a:t></a:t>
              </a:r>
              <a:endParaRPr lang="en-US" dirty="0"/>
            </a:p>
          </p:txBody>
        </p:sp>
      </p:grpSp>
      <p:sp>
        <p:nvSpPr>
          <p:cNvPr id="25" name="Down Ribbon 24"/>
          <p:cNvSpPr/>
          <p:nvPr/>
        </p:nvSpPr>
        <p:spPr>
          <a:xfrm>
            <a:off x="685800" y="6019800"/>
            <a:ext cx="7391400" cy="685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During the induction step, you will have to use the fact that </a:t>
            </a:r>
            <a:r>
              <a:rPr lang="en-US" b="1" dirty="0" err="1">
                <a:solidFill>
                  <a:srgbClr val="7030A0"/>
                </a:solidFill>
              </a:rPr>
              <a:t>Countsort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>
                <a:solidFill>
                  <a:schemeClr val="tx1"/>
                </a:solidFill>
              </a:rPr>
              <a:t>stable</a:t>
            </a:r>
            <a:r>
              <a:rPr lang="en-US" dirty="0">
                <a:solidFill>
                  <a:schemeClr val="tx1"/>
                </a:solidFill>
              </a:rPr>
              <a:t> sorting algorithm.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000" y="5486400"/>
                <a:ext cx="442082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array </a:t>
                </a:r>
                <a:r>
                  <a:rPr lang="en-US" b="1" dirty="0"/>
                  <a:t>A </a:t>
                </a:r>
                <a:r>
                  <a:rPr lang="en-US" dirty="0"/>
                  <a:t>is sorted according to the last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digits.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486400"/>
                <a:ext cx="4420826" cy="369332"/>
              </a:xfrm>
              <a:prstGeom prst="rect">
                <a:avLst/>
              </a:prstGeom>
              <a:blipFill>
                <a:blip r:embed="rId6"/>
                <a:stretch>
                  <a:fillRect l="-1103" t="-8197" r="-69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05200" y="2057400"/>
                <a:ext cx="248939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b="1" dirty="0"/>
                  <a:t>th digit </a:t>
                </a:r>
                <a:r>
                  <a:rPr lang="en-US" dirty="0"/>
                  <a:t>as the </a:t>
                </a:r>
                <a:r>
                  <a:rPr lang="en-US" b="1" dirty="0">
                    <a:solidFill>
                      <a:srgbClr val="C00000"/>
                    </a:solidFill>
                  </a:rPr>
                  <a:t>key</a:t>
                </a:r>
                <a:r>
                  <a:rPr lang="en-US" b="1" dirty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057400"/>
                <a:ext cx="2489399" cy="369332"/>
              </a:xfrm>
              <a:prstGeom prst="rect">
                <a:avLst/>
              </a:prstGeom>
              <a:blipFill>
                <a:blip r:embed="rId7"/>
                <a:stretch>
                  <a:fillRect l="-1961" t="-10000" r="-122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80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5" grpId="0" animBg="1"/>
      <p:bldP spid="25" grpId="1" animBg="1"/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Radix Sort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RadixSort</a:t>
                </a:r>
                <a:r>
                  <a:rPr lang="en-US" sz="1800" b="1" dirty="0"/>
                  <a:t>(A[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b="1" dirty="0"/>
                  <a:t>...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/>
                  <a:t>],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1800" b="1" dirty="0"/>
                      <m:t>,</m:t>
                    </m:r>
                    <m:r>
                      <a:rPr lang="en-US" sz="1800" b="1" i="1" dirty="0">
                        <a:latin typeface="Cambria Math"/>
                      </a:rPr>
                      <m:t>  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{   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</a:t>
                </a:r>
                <a:r>
                  <a:rPr lang="en-US" sz="1800" b="1" dirty="0"/>
                  <a:t>to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do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             </a:t>
                </a:r>
                <a:r>
                  <a:rPr lang="en-US" sz="1800" b="1" dirty="0"/>
                  <a:t>Execute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CountSort</a:t>
                </a: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b="1" dirty="0"/>
                  <a:t> </a:t>
                </a:r>
                <a:r>
                  <a:rPr lang="en-US" sz="1800" dirty="0"/>
                  <a:t>with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/>
                  <a:t>th digit </a:t>
                </a:r>
                <a:r>
                  <a:rPr lang="en-US" sz="1800" dirty="0"/>
                  <a:t>as the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key</a:t>
                </a:r>
                <a:r>
                  <a:rPr lang="en-US" sz="18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return </a:t>
                </a:r>
                <a:r>
                  <a:rPr lang="en-US" sz="1800" b="1" dirty="0">
                    <a:sym typeface="Wingdings" pitchFamily="2" charset="2"/>
                  </a:rPr>
                  <a:t>A;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}</a:t>
                </a:r>
                <a:endParaRPr lang="en-US" sz="18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Time complexity:</a:t>
                </a:r>
              </a:p>
              <a:p>
                <a:r>
                  <a:rPr lang="en-US" sz="1800" dirty="0"/>
                  <a:t>A single execution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CountSort</a:t>
                </a: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) runs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b="1" dirty="0"/>
                  <a:t>time </a:t>
                </a:r>
                <a:r>
                  <a:rPr lang="en-US" sz="1800" dirty="0"/>
                  <a:t>and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b="1" dirty="0"/>
                  <a:t>space</a:t>
                </a:r>
                <a:r>
                  <a:rPr lang="en-US" sz="1800" dirty="0"/>
                  <a:t>.</a:t>
                </a:r>
              </a:p>
              <a:p>
                <a:r>
                  <a:rPr lang="en-US" sz="1800">
                    <a:sym typeface="Wingdings" pitchFamily="2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  a</a:t>
                </a:r>
                <a:r>
                  <a:rPr lang="en-US" sz="1800" dirty="0"/>
                  <a:t> single execution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CountSort</a:t>
                </a: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) runs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time.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 Time complexity of radix sort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r>
                  <a:rPr lang="en-US" sz="1800" dirty="0">
                    <a:sym typeface="Wingdings" pitchFamily="2" charset="2"/>
                  </a:rPr>
                  <a:t>Extra space used =   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?</a:t>
                </a:r>
                <a:r>
                  <a:rPr lang="en-US" sz="1800" dirty="0">
                    <a:sym typeface="Wingdings" pitchFamily="2" charset="2"/>
                  </a:rPr>
                  <a:t>    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Question: </a:t>
                </a:r>
                <a:r>
                  <a:rPr lang="en-US" sz="1800" dirty="0">
                    <a:sym typeface="Wingdings" pitchFamily="2" charset="2"/>
                  </a:rPr>
                  <a:t>How to use Radix sort to sort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integers in range 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..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1800" dirty="0"/>
                  <a:t>]</a:t>
                </a:r>
                <a:r>
                  <a:rPr lang="en-US" sz="1800" dirty="0">
                    <a:sym typeface="Wingdings" pitchFamily="2" charset="2"/>
                  </a:rPr>
                  <a:t>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time and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space</a:t>
                </a:r>
                <a:r>
                  <a:rPr lang="en-US" sz="1800" dirty="0">
                    <a:sym typeface="Wingdings" pitchFamily="2" charset="2"/>
                  </a:rPr>
                  <a:t> ?</a:t>
                </a:r>
                <a:endParaRPr lang="en-US" sz="18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Answer: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4953000"/>
              </a:xfrm>
              <a:blipFill rotWithShape="1">
                <a:blip r:embed="rId2"/>
                <a:stretch>
                  <a:fillRect l="-561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16859" y="5879068"/>
                <a:ext cx="2893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RadixSort</a:t>
                </a:r>
                <a:r>
                  <a:rPr lang="en-US" b="1" dirty="0"/>
                  <a:t>(A[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b="1" dirty="0"/>
                  <a:t>...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],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m:rPr>
                        <m:nor/>
                      </m:rPr>
                      <a:rPr lang="en-US" b="1" dirty="0"/>
                      <m:t>,</m:t>
                    </m:r>
                    <m:r>
                      <a:rPr lang="en-US" b="1" i="1" dirty="0">
                        <a:latin typeface="Cambria Math"/>
                      </a:rPr>
                      <m:t>  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859" y="5879068"/>
                <a:ext cx="289374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95" t="-8197" r="-252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5600" y="4659868"/>
                <a:ext cx="6303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659868"/>
                <a:ext cx="630301" cy="369332"/>
              </a:xfrm>
              <a:prstGeom prst="rect">
                <a:avLst/>
              </a:prstGeom>
              <a:blipFill>
                <a:blip r:embed="rId4"/>
                <a:stretch>
                  <a:fillRect l="-7767" t="-8197" r="-873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752600" y="5684520"/>
              <a:ext cx="3886200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0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complexity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0200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020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4898795"/>
                  </p:ext>
                </p:extLst>
              </p:nvPr>
            </p:nvGraphicFramePr>
            <p:xfrm>
              <a:off x="1752600" y="5684520"/>
              <a:ext cx="3886200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/>
                    <a:gridCol w="1066800"/>
                    <a:gridCol w="18288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617" t="-8333" r="-29321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3143" t="-8333" r="-1714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 complexity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0" y="6019800"/>
                <a:ext cx="819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IN" dirty="0"/>
                  <a:t> log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6019800"/>
                <a:ext cx="81945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940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53577" y="60314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577" y="6031468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62400" y="6031468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𝒕𝒏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lo</m:t>
                    </m:r>
                    <m:r>
                      <m:rPr>
                        <m:nor/>
                      </m:rPr>
                      <a:rPr lang="en-IN" dirty="0"/>
                      <m:t>g</m:t>
                    </m:r>
                    <m:r>
                      <a:rPr lang="en-US" b="1" i="1" dirty="0" smtClean="0"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6031468"/>
                <a:ext cx="126188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65" t="-8197" r="-821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miley Face 9"/>
          <p:cNvSpPr/>
          <p:nvPr/>
        </p:nvSpPr>
        <p:spPr>
          <a:xfrm>
            <a:off x="5257800" y="6096000"/>
            <a:ext cx="228600" cy="2286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78919" y="6400800"/>
                <a:ext cx="726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𝒕𝒏</m:t>
                    </m:r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919" y="6400800"/>
                <a:ext cx="726481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667" t="-8197" r="-15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48000" y="64124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412468"/>
                <a:ext cx="38664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04654" y="6412468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654" y="6412468"/>
                <a:ext cx="33374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545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miley Face 13"/>
          <p:cNvSpPr/>
          <p:nvPr/>
        </p:nvSpPr>
        <p:spPr>
          <a:xfrm>
            <a:off x="5257799" y="6412468"/>
            <a:ext cx="228601" cy="293132"/>
          </a:xfrm>
          <a:prstGeom prst="smileyFace">
            <a:avLst>
              <a:gd name="adj" fmla="val 4653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loud Callout 15"/>
          <p:cNvSpPr/>
          <p:nvPr/>
        </p:nvSpPr>
        <p:spPr>
          <a:xfrm>
            <a:off x="5716859" y="5703332"/>
            <a:ext cx="3122341" cy="849868"/>
          </a:xfrm>
          <a:prstGeom prst="cloudCallout">
            <a:avLst>
              <a:gd name="adj1" fmla="val -29569"/>
              <a:gd name="adj2" fmla="val 773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digit to use ?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/>
              <p:cNvSpPr/>
              <p:nvPr/>
            </p:nvSpPr>
            <p:spPr>
              <a:xfrm>
                <a:off x="0" y="6019800"/>
                <a:ext cx="1295400" cy="381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bit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19800"/>
                <a:ext cx="1295400" cy="381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1295400" y="5992368"/>
            <a:ext cx="457200" cy="4084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own Ribbon 18"/>
              <p:cNvSpPr/>
              <p:nvPr/>
            </p:nvSpPr>
            <p:spPr>
              <a:xfrm>
                <a:off x="0" y="6400800"/>
                <a:ext cx="1320800" cy="37592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olidFill>
                          <a:schemeClr val="tx1"/>
                        </a:solidFill>
                      </a:rPr>
                      <m:t>lo</m:t>
                    </m:r>
                    <m:r>
                      <m:rPr>
                        <m:nor/>
                      </m:rPr>
                      <a:rPr lang="en-IN" sz="1600" dirty="0" smtClean="0">
                        <a:solidFill>
                          <a:schemeClr val="tx1"/>
                        </a:solidFill>
                      </a:rPr>
                      <m:t>g</m:t>
                    </m:r>
                    <m:r>
                      <a:rPr lang="en-US" sz="1600" b="1" i="1" dirty="0">
                        <a:latin typeface="Cambria Math"/>
                      </a:rPr>
                      <m:t> 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bits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Down Ribb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00800"/>
                <a:ext cx="1320800" cy="37592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1295400" y="6373368"/>
            <a:ext cx="457200" cy="4084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203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Power of the </a:t>
            </a:r>
            <a:r>
              <a:rPr lang="en-US" sz="3200" b="1" dirty="0"/>
              <a:t>word RAM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000" b="1" dirty="0"/>
              </a:p>
              <a:p>
                <a:endParaRPr lang="en-US" sz="2000" b="1" dirty="0"/>
              </a:p>
              <a:p>
                <a:r>
                  <a:rPr lang="en-US" sz="2000" b="1" dirty="0"/>
                  <a:t>Very fast </a:t>
                </a:r>
                <a:r>
                  <a:rPr lang="en-US" sz="2000" dirty="0"/>
                  <a:t>algorithms for </a:t>
                </a:r>
                <a:r>
                  <a:rPr lang="en-US" sz="2000" b="1" dirty="0"/>
                  <a:t>sorting integers: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Example: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integers in range 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sup>
                    </m:sSup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time 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space</a:t>
                </a:r>
                <a:r>
                  <a:rPr lang="en-US" sz="2000" dirty="0">
                    <a:sym typeface="Wingdings" pitchFamily="2" charset="2"/>
                  </a:rPr>
                  <a:t> ?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Lesson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Do not </a:t>
                </a:r>
                <a:r>
                  <a:rPr lang="en-US" sz="2000" dirty="0">
                    <a:sym typeface="Wingdings" pitchFamily="2" charset="2"/>
                  </a:rPr>
                  <a:t>always go after </a:t>
                </a:r>
                <a:r>
                  <a:rPr lang="en-US" sz="2000" b="1" dirty="0">
                    <a:sym typeface="Wingdings" pitchFamily="2" charset="2"/>
                  </a:rPr>
                  <a:t>Merge sort </a:t>
                </a:r>
                <a:r>
                  <a:rPr lang="en-US" sz="2000" dirty="0">
                    <a:sym typeface="Wingdings" pitchFamily="2" charset="2"/>
                  </a:rPr>
                  <a:t>and</a:t>
                </a:r>
                <a:r>
                  <a:rPr lang="en-US" sz="2000" b="1" dirty="0">
                    <a:sym typeface="Wingdings" pitchFamily="2" charset="2"/>
                  </a:rPr>
                  <a:t> Quick sort </a:t>
                </a:r>
                <a:r>
                  <a:rPr lang="en-US" sz="2000" dirty="0">
                    <a:sym typeface="Wingdings" pitchFamily="2" charset="2"/>
                  </a:rPr>
                  <a:t>when input is integers.</a:t>
                </a:r>
              </a:p>
              <a:p>
                <a:endParaRPr lang="en-US" sz="2000" b="1" dirty="0">
                  <a:sym typeface="Wingdings" pitchFamily="2" charset="2"/>
                </a:endParaRPr>
              </a:p>
              <a:p>
                <a:r>
                  <a:rPr lang="en-US" sz="2000" b="1" dirty="0">
                    <a:sym typeface="Wingdings" pitchFamily="2" charset="2"/>
                  </a:rPr>
                  <a:t>Interesting programming exercise </a:t>
                </a:r>
                <a:r>
                  <a:rPr lang="en-US" sz="2000" dirty="0">
                    <a:sym typeface="Wingdings" pitchFamily="2" charset="2"/>
                  </a:rPr>
                  <a:t>(for winter vacation)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  Compare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Quick sort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with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Radix sort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for sorting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long</a:t>
                </a:r>
                <a:r>
                  <a:rPr lang="en-US" sz="2000" dirty="0">
                    <a:sym typeface="Wingdings" pitchFamily="2" charset="2"/>
                  </a:rPr>
                  <a:t> integers.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27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451B-8D01-C090-9724-467C8E4D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Problems</a:t>
            </a:r>
            <a:r>
              <a:rPr lang="en-US" b="1" dirty="0"/>
              <a:t> for </a:t>
            </a:r>
            <a:r>
              <a:rPr lang="en-US" b="1" dirty="0">
                <a:solidFill>
                  <a:srgbClr val="006C31"/>
                </a:solidFill>
              </a:rPr>
              <a:t>winter break</a:t>
            </a:r>
            <a:endParaRPr lang="en-IN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8E6FB-3684-F1E6-FC73-5D2C1BAF0C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b="1" dirty="0"/>
                  <a:t>Local minima </a:t>
                </a:r>
                <a:r>
                  <a:rPr lang="en-US" sz="2400" dirty="0"/>
                  <a:t>in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Grid in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time.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Average Case time complexity </a:t>
                </a:r>
                <a:r>
                  <a:rPr lang="en-US" sz="2400" dirty="0"/>
                  <a:t>of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Quick Select </a:t>
                </a:r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.</a:t>
                </a:r>
              </a:p>
              <a:p>
                <a:pPr lvl="1"/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) : Average Time complexity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="1" dirty="0"/>
                  <a:t>Proof of correctness of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BFS traversal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lvl="1"/>
                <a:endParaRPr lang="en-IN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8E6FB-3684-F1E6-FC73-5D2C1BAF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F0E28-4028-FB48-C623-48DE0E55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E32A5-7DC1-856C-7677-C0BF09BF3A27}"/>
                  </a:ext>
                </a:extLst>
              </p:cNvPr>
              <p:cNvSpPr txBox="1"/>
              <p:nvPr/>
            </p:nvSpPr>
            <p:spPr>
              <a:xfrm>
                <a:off x="2133600" y="3423663"/>
                <a:ext cx="2819400" cy="70788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</a:t>
                </a:r>
                <a:r>
                  <a:rPr lang="en-US" sz="2400" b="1" dirty="0"/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1" dirty="0"/>
                          <m:t>T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</a:t>
                </a:r>
                <a:endParaRPr lang="en-US" sz="105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E32A5-7DC1-856C-7677-C0BF09BF3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423663"/>
                <a:ext cx="2819400" cy="707886"/>
              </a:xfrm>
              <a:prstGeom prst="rect">
                <a:avLst/>
              </a:prstGeom>
              <a:blipFill>
                <a:blip r:embed="rId3"/>
                <a:stretch>
                  <a:fillRect l="-1296" t="-68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0DCDA7-36E7-710C-A7C6-DC34330CDCC4}"/>
                  </a:ext>
                </a:extLst>
              </p:cNvPr>
              <p:cNvSpPr txBox="1"/>
              <p:nvPr/>
            </p:nvSpPr>
            <p:spPr>
              <a:xfrm>
                <a:off x="2514600" y="3748751"/>
                <a:ext cx="16036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0DCDA7-36E7-710C-A7C6-DC34330CD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748751"/>
                <a:ext cx="1603680" cy="338554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87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Articulation points </a:t>
            </a:r>
            <a:r>
              <a:rPr lang="en-US" sz="3600" b="1" dirty="0"/>
              <a:t>and </a:t>
            </a:r>
            <a:r>
              <a:rPr lang="en-US" sz="3600" b="1" dirty="0">
                <a:solidFill>
                  <a:srgbClr val="7030A0"/>
                </a:solidFill>
              </a:rPr>
              <a:t>DFS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Theorem1</a:t>
            </a:r>
            <a:r>
              <a:rPr lang="en-US" sz="2400" b="1" dirty="0"/>
              <a:t> :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000" dirty="0"/>
              <a:t>A node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 is an </a:t>
            </a:r>
            <a:r>
              <a:rPr lang="en-US" sz="2000" b="1" dirty="0">
                <a:solidFill>
                  <a:srgbClr val="0070C0"/>
                </a:solidFill>
              </a:rPr>
              <a:t>articulation point</a:t>
            </a:r>
            <a:r>
              <a:rPr lang="en-US" sz="2000" dirty="0"/>
              <a:t> </a:t>
            </a:r>
            <a:r>
              <a:rPr lang="en-US" sz="2000" b="1" dirty="0"/>
              <a:t>if and only if</a:t>
            </a:r>
          </a:p>
          <a:p>
            <a:r>
              <a:rPr lang="en-US" sz="2000" b="1" dirty="0"/>
              <a:t> </a:t>
            </a:r>
            <a:r>
              <a:rPr lang="en-US" sz="2000" dirty="0"/>
              <a:t>It is the root node with </a:t>
            </a:r>
            <a:r>
              <a:rPr lang="en-US" sz="2000" u="sng" dirty="0"/>
              <a:t>more than one</a:t>
            </a:r>
            <a:r>
              <a:rPr lang="en-US" sz="2000" dirty="0"/>
              <a:t> child in the DFS  tree.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</a:t>
            </a:r>
            <a:r>
              <a:rPr lang="en-US" sz="2000" b="1" dirty="0"/>
              <a:t>OR</a:t>
            </a:r>
          </a:p>
          <a:p>
            <a:r>
              <a:rPr lang="en-US" sz="2000" dirty="0"/>
              <a:t>It is an internal node and has a child </a:t>
            </a:r>
            <a:r>
              <a:rPr lang="en-US" sz="2000" b="1" i="1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 such that </a:t>
            </a:r>
          </a:p>
          <a:p>
            <a:pPr marL="0" indent="0">
              <a:buNone/>
            </a:pPr>
            <a:r>
              <a:rPr lang="en-US" sz="2000" dirty="0"/>
              <a:t>      there is </a:t>
            </a:r>
            <a:r>
              <a:rPr lang="en-US" sz="2000" b="1" dirty="0"/>
              <a:t>no</a:t>
            </a:r>
            <a:r>
              <a:rPr lang="en-US" sz="2000" dirty="0"/>
              <a:t> back edge from </a:t>
            </a:r>
            <a:r>
              <a:rPr lang="en-US" sz="2000" b="1" dirty="0"/>
              <a:t>subtree</a:t>
            </a:r>
            <a:r>
              <a:rPr lang="en-US" sz="2000" dirty="0"/>
              <a:t>(</a:t>
            </a:r>
            <a:r>
              <a:rPr lang="en-US" sz="2000" b="1" i="1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) to any ancestor of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62E509-E28C-4B54-ED08-807A65F375EA}"/>
              </a:ext>
            </a:extLst>
          </p:cNvPr>
          <p:cNvSpPr/>
          <p:nvPr/>
        </p:nvSpPr>
        <p:spPr>
          <a:xfrm>
            <a:off x="2819400" y="3276600"/>
            <a:ext cx="2895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72F77E-DB85-19EC-8510-6E270033DA9B}"/>
              </a:ext>
            </a:extLst>
          </p:cNvPr>
          <p:cNvSpPr/>
          <p:nvPr/>
        </p:nvSpPr>
        <p:spPr>
          <a:xfrm>
            <a:off x="2832652" y="3581400"/>
            <a:ext cx="1739348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146D01-03E2-3CB4-6F44-0A042806EE10}"/>
              </a:ext>
            </a:extLst>
          </p:cNvPr>
          <p:cNvSpPr/>
          <p:nvPr/>
        </p:nvSpPr>
        <p:spPr>
          <a:xfrm>
            <a:off x="4585252" y="3617844"/>
            <a:ext cx="2272748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8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2" grpId="0" animBg="1"/>
      <p:bldP spid="3" grpId="0" animBg="1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4B9FAD-56EE-2157-EABF-6789C8DB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481262"/>
            <a:ext cx="28575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DFS traversal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i="1" dirty="0">
                <a:solidFill>
                  <a:srgbClr val="7030A0"/>
                </a:solidFill>
              </a:rPr>
              <a:t>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DFS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  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{</a:t>
            </a:r>
            <a:r>
              <a:rPr lang="en-US" sz="1800" dirty="0">
                <a:sym typeface="Wingdings" pitchFamily="2" charset="2"/>
              </a:rPr>
              <a:t>  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800" dirty="0">
                <a:sym typeface="Wingdings" pitchFamily="2" charset="2"/>
              </a:rPr>
              <a:t>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>
                <a:sym typeface="Wingdings" pitchFamily="2" charset="2"/>
              </a:rPr>
              <a:t>)  </a:t>
            </a:r>
            <a:r>
              <a:rPr lang="en-US" sz="1800" b="1" dirty="0">
                <a:sym typeface="Wingdings" pitchFamily="2" charset="2"/>
              </a:rPr>
              <a:t>true</a:t>
            </a:r>
            <a:r>
              <a:rPr lang="en-US" sz="1800" dirty="0">
                <a:sym typeface="Wingdings" pitchFamily="2" charset="2"/>
              </a:rPr>
              <a:t>;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</a:t>
            </a:r>
            <a:r>
              <a:rPr lang="en-US" sz="1800" b="1" dirty="0">
                <a:sym typeface="Wingdings" pitchFamily="2" charset="2"/>
              </a:rPr>
              <a:t>For each </a:t>
            </a:r>
            <a:r>
              <a:rPr lang="en-US" sz="1800" dirty="0">
                <a:sym typeface="Wingdings" pitchFamily="2" charset="2"/>
              </a:rPr>
              <a:t>neighbor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of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{          if (</a:t>
            </a:r>
            <a:r>
              <a:rPr lang="en-US" sz="1800" b="1" dirty="0">
                <a:solidFill>
                  <a:srgbClr val="7030A0"/>
                </a:solidFill>
              </a:rPr>
              <a:t>Visited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w</a:t>
            </a:r>
            <a:r>
              <a:rPr lang="en-US" sz="1800" dirty="0"/>
              <a:t>)  = </a:t>
            </a:r>
            <a:r>
              <a:rPr lang="en-US" sz="1800" b="1" dirty="0"/>
              <a:t>false</a:t>
            </a:r>
            <a:r>
              <a:rPr lang="en-US" sz="1800" b="1" dirty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           {</a:t>
            </a:r>
            <a:r>
              <a:rPr lang="en-US" sz="1800" dirty="0">
                <a:sym typeface="Wingdings" pitchFamily="2" charset="2"/>
              </a:rPr>
              <a:t>    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DFS(</a:t>
            </a:r>
            <a:r>
              <a:rPr lang="en-US" sz="1800" b="1" dirty="0">
                <a:solidFill>
                  <a:srgbClr val="0070C0"/>
                </a:solidFill>
              </a:rPr>
              <a:t>w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800" b="1" dirty="0">
                <a:sym typeface="Wingdings" pitchFamily="2" charset="2"/>
              </a:rPr>
              <a:t> ;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          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           }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</a:t>
            </a:r>
            <a:r>
              <a:rPr lang="en-US" sz="1800" b="1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DFS-traversal(G)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{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For each vertex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800" b="1" dirty="0">
                <a:sym typeface="Wingdings" pitchFamily="2" charset="2"/>
              </a:rPr>
              <a:t>ϵ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V  </a:t>
            </a:r>
            <a:r>
              <a:rPr lang="en-US" sz="1800" b="1" dirty="0">
                <a:sym typeface="Wingdings" pitchFamily="2" charset="2"/>
              </a:rPr>
              <a:t>{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       Visited(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800" b="1" dirty="0">
                <a:sym typeface="Wingdings" pitchFamily="2" charset="2"/>
              </a:rPr>
              <a:t>  false                        }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For each vertex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8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l-GR" sz="1800" b="1" dirty="0">
                <a:sym typeface="Wingdings" pitchFamily="2" charset="2"/>
              </a:rPr>
              <a:t>ϵ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V </a:t>
            </a:r>
            <a:r>
              <a:rPr lang="en-US" sz="1800" b="1" dirty="0">
                <a:sym typeface="Wingdings" pitchFamily="2" charset="2"/>
              </a:rPr>
              <a:t>{</a:t>
            </a:r>
            <a:r>
              <a:rPr lang="en-US" sz="1800" b="1" dirty="0">
                <a:solidFill>
                  <a:srgbClr val="7030A0"/>
                </a:solidFill>
              </a:rPr>
              <a:t>       </a:t>
            </a:r>
            <a:r>
              <a:rPr lang="en-US" sz="1800" b="1" dirty="0"/>
              <a:t>If (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) </a:t>
            </a:r>
            <a:r>
              <a:rPr lang="en-US" sz="1800" b="1" dirty="0">
                <a:sym typeface="Wingdings" pitchFamily="2" charset="2"/>
              </a:rPr>
              <a:t>= false)    DFS(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)   }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}</a:t>
            </a:r>
            <a:endParaRPr lang="en-US" sz="1800" b="1" dirty="0"/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3657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……..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88373" y="30480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……..</a:t>
            </a:r>
            <a:r>
              <a:rPr lang="en-US" b="1" dirty="0"/>
              <a:t>;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4800600"/>
            <a:ext cx="7315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2980" y="1676400"/>
            <a:ext cx="183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dirty="0">
                <a:sym typeface="Wingdings" pitchFamily="2" charset="2"/>
              </a:rPr>
              <a:t>[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r>
              <a:rPr lang="en-US" dirty="0">
                <a:sym typeface="Wingdings" pitchFamily="2" charset="2"/>
              </a:rPr>
              <a:t>]  </a:t>
            </a:r>
            <a:r>
              <a:rPr lang="en-US" b="1" dirty="0" err="1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dirty="0">
                <a:sym typeface="Wingdings" pitchFamily="2" charset="2"/>
              </a:rPr>
              <a:t> ++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5345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dirty="0">
                <a:sym typeface="Wingdings" pitchFamily="2" charset="2"/>
              </a:rPr>
              <a:t> 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b="1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3200" b="1" dirty="0"/>
              <a:t> number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038600" y="1600200"/>
            <a:ext cx="50292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2000" dirty="0">
                <a:sym typeface="Wingdings" pitchFamily="2" charset="2"/>
              </a:rPr>
              <a:t>[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>
                <a:sym typeface="Wingdings" pitchFamily="2" charset="2"/>
              </a:rPr>
              <a:t>] :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The number at which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>
                <a:sym typeface="Wingdings" pitchFamily="2" charset="2"/>
              </a:rPr>
              <a:t> gets visited during DFS traversal.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05000"/>
            <a:ext cx="3249532" cy="3569732"/>
            <a:chOff x="685800" y="1905000"/>
            <a:chExt cx="3249532" cy="35697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05000"/>
              <a:ext cx="3249532" cy="3569732"/>
              <a:chOff x="2817706" y="1371600"/>
              <a:chExt cx="3249532" cy="35697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z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d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h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w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65506" y="13716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v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r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s</a:t>
                </a: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1" name="Oval 90"/>
          <p:cNvSpPr/>
          <p:nvPr/>
        </p:nvSpPr>
        <p:spPr>
          <a:xfrm>
            <a:off x="3076284" y="2589260"/>
            <a:ext cx="248761" cy="188983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11040" y="25424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76600" y="33044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77640" y="32766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249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build="p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6" grpId="0" animBg="1"/>
      <p:bldP spid="91" grpId="0" animBg="1"/>
      <p:bldP spid="92" grpId="0" animBg="1"/>
      <p:bldP spid="93" grpId="0" animBg="1"/>
      <p:bldP spid="26" grpId="0"/>
      <p:bldP spid="71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Necessary </a:t>
            </a:r>
            <a:r>
              <a:rPr lang="en-US" sz="2800" b="1" dirty="0"/>
              <a:t>and</a:t>
            </a:r>
            <a:r>
              <a:rPr lang="en-US" sz="2800" b="1" dirty="0">
                <a:solidFill>
                  <a:srgbClr val="7030A0"/>
                </a:solidFill>
              </a:rPr>
              <a:t> Sufficient </a:t>
            </a:r>
            <a:r>
              <a:rPr lang="en-US" sz="2800" b="1" dirty="0"/>
              <a:t>condition </a:t>
            </a:r>
            <a:br>
              <a:rPr lang="en-US" sz="2800" b="1" dirty="0"/>
            </a:br>
            <a:r>
              <a:rPr lang="en-US" sz="2800" b="1" dirty="0"/>
              <a:t>for internal node </a:t>
            </a:r>
            <a:r>
              <a:rPr lang="en-US" sz="2800" b="1" i="1" dirty="0">
                <a:solidFill>
                  <a:srgbClr val="00B050"/>
                </a:solidFill>
              </a:rPr>
              <a:t>x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to be articulation point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4" name="Content Placeholder 5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41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Theorem1</a:t>
            </a:r>
            <a:r>
              <a:rPr lang="en-US" sz="1800" dirty="0"/>
              <a:t>:  </a:t>
            </a:r>
          </a:p>
          <a:p>
            <a:pPr marL="0" indent="0">
              <a:buNone/>
            </a:pPr>
            <a:r>
              <a:rPr lang="en-US" sz="1800" dirty="0"/>
              <a:t>An internal node </a:t>
            </a:r>
            <a:r>
              <a:rPr lang="en-US" sz="1800" b="1" i="1" dirty="0">
                <a:solidFill>
                  <a:srgbClr val="00B050"/>
                </a:solidFill>
              </a:rPr>
              <a:t>x  </a:t>
            </a:r>
            <a:r>
              <a:rPr lang="en-US" sz="1800" dirty="0"/>
              <a:t>is </a:t>
            </a:r>
            <a:r>
              <a:rPr lang="en-US" sz="1800" b="1" dirty="0">
                <a:solidFill>
                  <a:srgbClr val="C00000"/>
                </a:solidFill>
              </a:rPr>
              <a:t>articulation point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/>
              <a:t>iff</a:t>
            </a:r>
            <a:endParaRPr lang="en-US" sz="1800" dirty="0"/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has </a:t>
            </a:r>
            <a:r>
              <a:rPr lang="en-US" sz="1800" b="1" u="sng" dirty="0"/>
              <a:t>at least</a:t>
            </a:r>
            <a:r>
              <a:rPr lang="en-US" sz="1800" b="1" dirty="0"/>
              <a:t> </a:t>
            </a:r>
            <a:r>
              <a:rPr lang="en-US" sz="1800" dirty="0"/>
              <a:t>one child </a:t>
            </a:r>
            <a:r>
              <a:rPr lang="en-US" sz="1800" b="1" i="1" dirty="0">
                <a:solidFill>
                  <a:srgbClr val="00B050"/>
                </a:solidFill>
              </a:rPr>
              <a:t>y </a:t>
            </a:r>
            <a:r>
              <a:rPr lang="en-US" sz="1800" dirty="0" err="1"/>
              <a:t>s.t.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no</a:t>
            </a:r>
            <a:r>
              <a:rPr lang="en-US" sz="1800" dirty="0"/>
              <a:t> back edge from </a:t>
            </a:r>
            <a:r>
              <a:rPr lang="en-US" sz="1800" b="1" dirty="0" err="1"/>
              <a:t>subtree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y</a:t>
            </a:r>
            <a:r>
              <a:rPr lang="en-US" sz="1800" dirty="0"/>
              <a:t>) to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 No back edge from </a:t>
            </a:r>
            <a:r>
              <a:rPr lang="en-US" sz="1800" b="1" dirty="0" err="1"/>
              <a:t>subtree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y</a:t>
            </a:r>
            <a:r>
              <a:rPr lang="en-US" sz="1800" dirty="0"/>
              <a:t>) </a:t>
            </a:r>
            <a:r>
              <a:rPr lang="en-IN" sz="1800" dirty="0"/>
              <a:t>going to a vertex “</a:t>
            </a:r>
            <a:r>
              <a:rPr lang="en-IN" sz="1800" b="1" dirty="0"/>
              <a:t>higher”</a:t>
            </a:r>
            <a:r>
              <a:rPr lang="en-IN" sz="1800" dirty="0"/>
              <a:t> than </a:t>
            </a:r>
            <a:r>
              <a:rPr lang="en-US" sz="1800" b="1" i="1" dirty="0">
                <a:solidFill>
                  <a:srgbClr val="00B050"/>
                </a:solidFill>
              </a:rPr>
              <a:t>x</a:t>
            </a:r>
            <a:r>
              <a:rPr lang="en-US" sz="1800" i="1" dirty="0"/>
              <a:t>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91445" y="1371600"/>
            <a:ext cx="1800898" cy="2426732"/>
            <a:chOff x="591445" y="1371600"/>
            <a:chExt cx="1800898" cy="2426732"/>
          </a:xfrm>
        </p:grpSpPr>
        <p:sp>
          <p:nvSpPr>
            <p:cNvPr id="10" name="Oval 9"/>
            <p:cNvSpPr/>
            <p:nvPr/>
          </p:nvSpPr>
          <p:spPr>
            <a:xfrm>
              <a:off x="2186512" y="35814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35143" y="3429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2266659" y="2930644"/>
              <a:ext cx="22769" cy="65075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1771126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325543" y="1641088"/>
              <a:ext cx="457200" cy="457200"/>
            </a:xfrm>
            <a:prstGeom prst="line">
              <a:avLst/>
            </a:prstGeom>
            <a:ln w="571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591445" y="1371600"/>
              <a:ext cx="810298" cy="369332"/>
              <a:chOff x="2847302" y="1371600"/>
              <a:chExt cx="810298" cy="36933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92143" y="3741393"/>
            <a:ext cx="3200400" cy="2472768"/>
            <a:chOff x="3048000" y="3741393"/>
            <a:chExt cx="3200400" cy="2472768"/>
          </a:xfrm>
        </p:grpSpPr>
        <p:sp>
          <p:nvSpPr>
            <p:cNvPr id="8" name="Isosceles Triangle 7"/>
            <p:cNvSpPr/>
            <p:nvPr/>
          </p:nvSpPr>
          <p:spPr>
            <a:xfrm>
              <a:off x="3048000" y="4461561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581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endCxn id="28" idx="7"/>
            </p:cNvCxnSpPr>
            <p:nvPr/>
          </p:nvCxnSpPr>
          <p:spPr>
            <a:xfrm flipH="1">
              <a:off x="3757088" y="3768844"/>
              <a:ext cx="742140" cy="525807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sosceles Triangle 41"/>
            <p:cNvSpPr/>
            <p:nvPr/>
          </p:nvSpPr>
          <p:spPr>
            <a:xfrm>
              <a:off x="4953000" y="44196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664114" y="3741393"/>
              <a:ext cx="868343" cy="553258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86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377554" y="4191000"/>
              <a:ext cx="575446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67200" y="4876800"/>
              <a:ext cx="739231" cy="0"/>
            </a:xfrm>
            <a:prstGeom prst="line">
              <a:avLst/>
            </a:prstGeom>
            <a:ln w="762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1108073" y="4114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55" name="Freeform 54"/>
          <p:cNvSpPr/>
          <p:nvPr/>
        </p:nvSpPr>
        <p:spPr>
          <a:xfrm rot="212596">
            <a:off x="779464" y="5273380"/>
            <a:ext cx="476043" cy="579863"/>
          </a:xfrm>
          <a:custGeom>
            <a:avLst/>
            <a:gdLst>
              <a:gd name="connsiteX0" fmla="*/ 264170 w 476043"/>
              <a:gd name="connsiteY0" fmla="*/ 579863 h 579863"/>
              <a:gd name="connsiteX1" fmla="*/ 29995 w 476043"/>
              <a:gd name="connsiteY1" fmla="*/ 379141 h 579863"/>
              <a:gd name="connsiteX2" fmla="*/ 52297 w 476043"/>
              <a:gd name="connsiteY2" fmla="*/ 89210 h 579863"/>
              <a:gd name="connsiteX3" fmla="*/ 476043 w 476043"/>
              <a:gd name="connsiteY3" fmla="*/ 0 h 5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43" h="579863">
                <a:moveTo>
                  <a:pt x="264170" y="579863"/>
                </a:moveTo>
                <a:cubicBezTo>
                  <a:pt x="164738" y="520389"/>
                  <a:pt x="65307" y="460916"/>
                  <a:pt x="29995" y="379141"/>
                </a:cubicBezTo>
                <a:cubicBezTo>
                  <a:pt x="-5317" y="297366"/>
                  <a:pt x="-22044" y="152400"/>
                  <a:pt x="52297" y="89210"/>
                </a:cubicBezTo>
                <a:cubicBezTo>
                  <a:pt x="126638" y="26020"/>
                  <a:pt x="301340" y="13010"/>
                  <a:pt x="47604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739590" y="5472283"/>
            <a:ext cx="298354" cy="471317"/>
          </a:xfrm>
          <a:custGeom>
            <a:avLst/>
            <a:gdLst>
              <a:gd name="connsiteX0" fmla="*/ 144966 w 298354"/>
              <a:gd name="connsiteY0" fmla="*/ 471317 h 471317"/>
              <a:gd name="connsiteX1" fmla="*/ 289932 w 298354"/>
              <a:gd name="connsiteY1" fmla="*/ 281746 h 471317"/>
              <a:gd name="connsiteX2" fmla="*/ 267630 w 298354"/>
              <a:gd name="connsiteY2" fmla="*/ 103327 h 471317"/>
              <a:gd name="connsiteX3" fmla="*/ 156117 w 298354"/>
              <a:gd name="connsiteY3" fmla="*/ 2966 h 471317"/>
              <a:gd name="connsiteX4" fmla="*/ 0 w 298354"/>
              <a:gd name="connsiteY4" fmla="*/ 36419 h 47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54" h="471317">
                <a:moveTo>
                  <a:pt x="144966" y="471317"/>
                </a:moveTo>
                <a:cubicBezTo>
                  <a:pt x="207227" y="407197"/>
                  <a:pt x="269488" y="343078"/>
                  <a:pt x="289932" y="281746"/>
                </a:cubicBezTo>
                <a:cubicBezTo>
                  <a:pt x="310376" y="220414"/>
                  <a:pt x="289932" y="149790"/>
                  <a:pt x="267630" y="103327"/>
                </a:cubicBezTo>
                <a:cubicBezTo>
                  <a:pt x="245328" y="56864"/>
                  <a:pt x="200722" y="14117"/>
                  <a:pt x="156117" y="2966"/>
                </a:cubicBezTo>
                <a:cubicBezTo>
                  <a:pt x="111512" y="-8185"/>
                  <a:pt x="55756" y="14117"/>
                  <a:pt x="0" y="36419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501231" y="4360923"/>
            <a:ext cx="621701" cy="1727644"/>
          </a:xfrm>
          <a:custGeom>
            <a:avLst/>
            <a:gdLst>
              <a:gd name="connsiteX0" fmla="*/ 457200 w 606366"/>
              <a:gd name="connsiteY0" fmla="*/ 1639229 h 1639229"/>
              <a:gd name="connsiteX1" fmla="*/ 602166 w 606366"/>
              <a:gd name="connsiteY1" fmla="*/ 1382751 h 1639229"/>
              <a:gd name="connsiteX2" fmla="*/ 546410 w 606366"/>
              <a:gd name="connsiteY2" fmla="*/ 959004 h 1639229"/>
              <a:gd name="connsiteX3" fmla="*/ 334536 w 606366"/>
              <a:gd name="connsiteY3" fmla="*/ 457200 h 1639229"/>
              <a:gd name="connsiteX4" fmla="*/ 0 w 606366"/>
              <a:gd name="connsiteY4" fmla="*/ 0 h 163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366" h="1639229">
                <a:moveTo>
                  <a:pt x="457200" y="1639229"/>
                </a:moveTo>
                <a:cubicBezTo>
                  <a:pt x="522249" y="1567675"/>
                  <a:pt x="587298" y="1496122"/>
                  <a:pt x="602166" y="1382751"/>
                </a:cubicBezTo>
                <a:cubicBezTo>
                  <a:pt x="617034" y="1269380"/>
                  <a:pt x="591015" y="1113262"/>
                  <a:pt x="546410" y="959004"/>
                </a:cubicBezTo>
                <a:cubicBezTo>
                  <a:pt x="501805" y="804745"/>
                  <a:pt x="425604" y="617034"/>
                  <a:pt x="334536" y="457200"/>
                </a:cubicBezTo>
                <a:cubicBezTo>
                  <a:pt x="243468" y="297366"/>
                  <a:pt x="121734" y="148683"/>
                  <a:pt x="0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79863" y="3702205"/>
            <a:ext cx="1605776" cy="2352907"/>
          </a:xfrm>
          <a:custGeom>
            <a:avLst/>
            <a:gdLst>
              <a:gd name="connsiteX0" fmla="*/ 345688 w 1605776"/>
              <a:gd name="connsiteY0" fmla="*/ 2352907 h 2352907"/>
              <a:gd name="connsiteX1" fmla="*/ 144966 w 1605776"/>
              <a:gd name="connsiteY1" fmla="*/ 2219093 h 2352907"/>
              <a:gd name="connsiteX2" fmla="*/ 0 w 1605776"/>
              <a:gd name="connsiteY2" fmla="*/ 1694985 h 2352907"/>
              <a:gd name="connsiteX3" fmla="*/ 144966 w 1605776"/>
              <a:gd name="connsiteY3" fmla="*/ 903249 h 2352907"/>
              <a:gd name="connsiteX4" fmla="*/ 702527 w 1605776"/>
              <a:gd name="connsiteY4" fmla="*/ 211873 h 2352907"/>
              <a:gd name="connsiteX5" fmla="*/ 1605776 w 1605776"/>
              <a:gd name="connsiteY5" fmla="*/ 0 h 235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776" h="2352907">
                <a:moveTo>
                  <a:pt x="345688" y="2352907"/>
                </a:moveTo>
                <a:cubicBezTo>
                  <a:pt x="274134" y="2340827"/>
                  <a:pt x="202581" y="2328747"/>
                  <a:pt x="144966" y="2219093"/>
                </a:cubicBezTo>
                <a:cubicBezTo>
                  <a:pt x="87351" y="2109439"/>
                  <a:pt x="0" y="1914292"/>
                  <a:pt x="0" y="1694985"/>
                </a:cubicBezTo>
                <a:cubicBezTo>
                  <a:pt x="0" y="1475678"/>
                  <a:pt x="27878" y="1150434"/>
                  <a:pt x="144966" y="903249"/>
                </a:cubicBezTo>
                <a:cubicBezTo>
                  <a:pt x="262054" y="656064"/>
                  <a:pt x="459059" y="362414"/>
                  <a:pt x="702527" y="211873"/>
                </a:cubicBezTo>
                <a:cubicBezTo>
                  <a:pt x="945995" y="61331"/>
                  <a:pt x="1275885" y="30665"/>
                  <a:pt x="1605776" y="0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04800" y="2368881"/>
            <a:ext cx="1699766" cy="3803319"/>
          </a:xfrm>
          <a:custGeom>
            <a:avLst/>
            <a:gdLst>
              <a:gd name="connsiteX0" fmla="*/ 720084 w 1188436"/>
              <a:gd name="connsiteY0" fmla="*/ 3490331 h 3490331"/>
              <a:gd name="connsiteX1" fmla="*/ 385548 w 1188436"/>
              <a:gd name="connsiteY1" fmla="*/ 3378819 h 3490331"/>
              <a:gd name="connsiteX2" fmla="*/ 84465 w 1188436"/>
              <a:gd name="connsiteY2" fmla="*/ 3044283 h 3490331"/>
              <a:gd name="connsiteX3" fmla="*/ 28709 w 1188436"/>
              <a:gd name="connsiteY3" fmla="*/ 2018370 h 3490331"/>
              <a:gd name="connsiteX4" fmla="*/ 485909 w 1188436"/>
              <a:gd name="connsiteY4" fmla="*/ 847492 h 3490331"/>
              <a:gd name="connsiteX5" fmla="*/ 1188436 w 1188436"/>
              <a:gd name="connsiteY5" fmla="*/ 0 h 3490331"/>
              <a:gd name="connsiteX0" fmla="*/ 720084 w 1471285"/>
              <a:gd name="connsiteY0" fmla="*/ 3664553 h 3664553"/>
              <a:gd name="connsiteX1" fmla="*/ 385548 w 1471285"/>
              <a:gd name="connsiteY1" fmla="*/ 3553041 h 3664553"/>
              <a:gd name="connsiteX2" fmla="*/ 84465 w 1471285"/>
              <a:gd name="connsiteY2" fmla="*/ 3218505 h 3664553"/>
              <a:gd name="connsiteX3" fmla="*/ 28709 w 1471285"/>
              <a:gd name="connsiteY3" fmla="*/ 2192592 h 3664553"/>
              <a:gd name="connsiteX4" fmla="*/ 485909 w 1471285"/>
              <a:gd name="connsiteY4" fmla="*/ 1021714 h 3664553"/>
              <a:gd name="connsiteX5" fmla="*/ 1471285 w 1471285"/>
              <a:gd name="connsiteY5" fmla="*/ 0 h 3664553"/>
              <a:gd name="connsiteX0" fmla="*/ 720084 w 1577353"/>
              <a:gd name="connsiteY0" fmla="*/ 3726775 h 3726775"/>
              <a:gd name="connsiteX1" fmla="*/ 385548 w 1577353"/>
              <a:gd name="connsiteY1" fmla="*/ 3615263 h 3726775"/>
              <a:gd name="connsiteX2" fmla="*/ 84465 w 1577353"/>
              <a:gd name="connsiteY2" fmla="*/ 3280727 h 3726775"/>
              <a:gd name="connsiteX3" fmla="*/ 28709 w 1577353"/>
              <a:gd name="connsiteY3" fmla="*/ 2254814 h 3726775"/>
              <a:gd name="connsiteX4" fmla="*/ 485909 w 1577353"/>
              <a:gd name="connsiteY4" fmla="*/ 1083936 h 3726775"/>
              <a:gd name="connsiteX5" fmla="*/ 1577353 w 1577353"/>
              <a:gd name="connsiteY5" fmla="*/ 0 h 372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7353" h="3726775">
                <a:moveTo>
                  <a:pt x="720084" y="3726775"/>
                </a:moveTo>
                <a:cubicBezTo>
                  <a:pt x="605784" y="3708189"/>
                  <a:pt x="491484" y="3689604"/>
                  <a:pt x="385548" y="3615263"/>
                </a:cubicBezTo>
                <a:cubicBezTo>
                  <a:pt x="279612" y="3540922"/>
                  <a:pt x="143938" y="3507468"/>
                  <a:pt x="84465" y="3280727"/>
                </a:cubicBezTo>
                <a:cubicBezTo>
                  <a:pt x="24992" y="3053985"/>
                  <a:pt x="-38198" y="2620946"/>
                  <a:pt x="28709" y="2254814"/>
                </a:cubicBezTo>
                <a:cubicBezTo>
                  <a:pt x="95616" y="1888682"/>
                  <a:pt x="292621" y="1420331"/>
                  <a:pt x="485909" y="1083936"/>
                </a:cubicBezTo>
                <a:cubicBezTo>
                  <a:pt x="679197" y="747541"/>
                  <a:pt x="1322733" y="255548"/>
                  <a:pt x="157735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981200" y="2057400"/>
            <a:ext cx="428438" cy="381000"/>
            <a:chOff x="4191000" y="2057400"/>
            <a:chExt cx="428438" cy="381000"/>
          </a:xfrm>
        </p:grpSpPr>
        <p:sp>
          <p:nvSpPr>
            <p:cNvPr id="39" name="Oval 38"/>
            <p:cNvSpPr/>
            <p:nvPr/>
          </p:nvSpPr>
          <p:spPr>
            <a:xfrm>
              <a:off x="4191000" y="2250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43400" y="205740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z</a:t>
              </a:r>
            </a:p>
          </p:txBody>
        </p:sp>
      </p:grpSp>
      <p:sp>
        <p:nvSpPr>
          <p:cNvPr id="2" name="&quot;No&quot; Symbol 1"/>
          <p:cNvSpPr/>
          <p:nvPr/>
        </p:nvSpPr>
        <p:spPr>
          <a:xfrm>
            <a:off x="838200" y="2819400"/>
            <a:ext cx="662512" cy="6096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Down Ribbon 3"/>
          <p:cNvSpPr/>
          <p:nvPr/>
        </p:nvSpPr>
        <p:spPr>
          <a:xfrm>
            <a:off x="5334000" y="5333999"/>
            <a:ext cx="2819400" cy="914401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rgbClr val="7030A0"/>
                </a:solidFill>
              </a:rPr>
              <a:t>DFN </a:t>
            </a:r>
            <a:r>
              <a:rPr lang="en-US" dirty="0">
                <a:solidFill>
                  <a:schemeClr val="tx1"/>
                </a:solidFill>
              </a:rPr>
              <a:t>numbering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13369" y="57561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13369" y="5756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1" name="Oval 40"/>
          <p:cNvSpPr/>
          <p:nvPr/>
        </p:nvSpPr>
        <p:spPr>
          <a:xfrm>
            <a:off x="1318169" y="4267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4" name="Oval 43"/>
          <p:cNvSpPr/>
          <p:nvPr/>
        </p:nvSpPr>
        <p:spPr>
          <a:xfrm>
            <a:off x="2168703" y="35814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7" name="Oval 46"/>
          <p:cNvSpPr/>
          <p:nvPr/>
        </p:nvSpPr>
        <p:spPr>
          <a:xfrm>
            <a:off x="1981200" y="2250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4800600" y="3903722"/>
            <a:ext cx="3886200" cy="1354078"/>
          </a:xfrm>
          <a:prstGeom prst="cloudCallout">
            <a:avLst>
              <a:gd name="adj1" fmla="val 47222"/>
              <a:gd name="adj2" fmla="val 645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define the notion  “</a:t>
            </a:r>
            <a:r>
              <a:rPr lang="en-US" b="1" dirty="0">
                <a:solidFill>
                  <a:schemeClr val="tx1"/>
                </a:solidFill>
              </a:rPr>
              <a:t>higher</a:t>
            </a:r>
            <a:r>
              <a:rPr lang="en-US" dirty="0">
                <a:solidFill>
                  <a:schemeClr val="tx1"/>
                </a:solidFill>
              </a:rPr>
              <a:t>” than </a:t>
            </a:r>
            <a:r>
              <a:rPr lang="en-US" b="1" i="1" dirty="0">
                <a:solidFill>
                  <a:srgbClr val="00B050"/>
                </a:solidFill>
              </a:rPr>
              <a:t>x 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2989243" y="1635512"/>
            <a:ext cx="1066800" cy="345688"/>
          </a:xfrm>
          <a:prstGeom prst="borderCallout1">
            <a:avLst>
              <a:gd name="adj1" fmla="val 51918"/>
              <a:gd name="adj2" fmla="val -1389"/>
              <a:gd name="adj3" fmla="val 174955"/>
              <a:gd name="adj4" fmla="val -8119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 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0" y="25908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ancestor</a:t>
            </a:r>
            <a:r>
              <a:rPr lang="en-US" dirty="0"/>
              <a:t> of 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19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4" grpId="0" uiExpand="1" build="p"/>
      <p:bldP spid="53" grpId="0"/>
      <p:bldP spid="55" grpId="0" animBg="1"/>
      <p:bldP spid="57" grpId="0" animBg="1"/>
      <p:bldP spid="58" grpId="0" animBg="1"/>
      <p:bldP spid="59" grpId="0" animBg="1"/>
      <p:bldP spid="37" grpId="0" animBg="1"/>
      <p:bldP spid="2" grpId="0" animBg="1"/>
      <p:bldP spid="4" grpId="0" animBg="1"/>
      <p:bldP spid="35" grpId="0" animBg="1"/>
      <p:bldP spid="36" grpId="0" animBg="1"/>
      <p:bldP spid="41" grpId="0" animBg="1"/>
      <p:bldP spid="44" grpId="0" animBg="1"/>
      <p:bldP spid="47" grpId="0" animBg="1"/>
      <p:bldP spid="9" grpId="0" animBg="1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Necessary </a:t>
            </a:r>
            <a:r>
              <a:rPr lang="en-US" sz="2800" b="1" dirty="0"/>
              <a:t>and</a:t>
            </a:r>
            <a:r>
              <a:rPr lang="en-US" sz="2800" b="1" dirty="0">
                <a:solidFill>
                  <a:srgbClr val="7030A0"/>
                </a:solidFill>
              </a:rPr>
              <a:t> Sufficient </a:t>
            </a:r>
            <a:r>
              <a:rPr lang="en-US" sz="2800" b="1" dirty="0"/>
              <a:t>condition </a:t>
            </a:r>
            <a:br>
              <a:rPr lang="en-US" sz="2800" b="1" dirty="0"/>
            </a:br>
            <a:r>
              <a:rPr lang="en-US" sz="2800" b="1" dirty="0"/>
              <a:t>for internal node </a:t>
            </a:r>
            <a:r>
              <a:rPr lang="en-US" sz="2800" b="1" i="1" dirty="0">
                <a:solidFill>
                  <a:srgbClr val="00B050"/>
                </a:solidFill>
              </a:rPr>
              <a:t>x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to be articulation point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4" name="Content Placeholder 5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Theorem1</a:t>
            </a:r>
            <a:r>
              <a:rPr lang="en-US" sz="1800" dirty="0"/>
              <a:t>:  </a:t>
            </a:r>
          </a:p>
          <a:p>
            <a:pPr marL="0" indent="0">
              <a:buNone/>
            </a:pPr>
            <a:r>
              <a:rPr lang="en-US" sz="1800" dirty="0"/>
              <a:t>An internal node </a:t>
            </a:r>
            <a:r>
              <a:rPr lang="en-US" sz="1800" b="1" i="1" dirty="0">
                <a:solidFill>
                  <a:srgbClr val="00B050"/>
                </a:solidFill>
              </a:rPr>
              <a:t>x  </a:t>
            </a:r>
            <a:r>
              <a:rPr lang="en-US" sz="1800" dirty="0"/>
              <a:t>is </a:t>
            </a:r>
            <a:r>
              <a:rPr lang="en-US" sz="1800" b="1" dirty="0">
                <a:solidFill>
                  <a:srgbClr val="C00000"/>
                </a:solidFill>
              </a:rPr>
              <a:t>articulation point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/>
              <a:t>iff</a:t>
            </a:r>
            <a:endParaRPr lang="en-US" sz="1800" dirty="0"/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has </a:t>
            </a:r>
            <a:r>
              <a:rPr lang="en-US" sz="1800" b="1" u="sng" dirty="0"/>
              <a:t>at least</a:t>
            </a:r>
            <a:r>
              <a:rPr lang="en-US" sz="1800" b="1" dirty="0"/>
              <a:t> </a:t>
            </a:r>
            <a:r>
              <a:rPr lang="en-US" sz="1800" dirty="0"/>
              <a:t>one child </a:t>
            </a:r>
            <a:r>
              <a:rPr lang="en-US" sz="1800" b="1" i="1" dirty="0">
                <a:solidFill>
                  <a:srgbClr val="00B050"/>
                </a:solidFill>
              </a:rPr>
              <a:t>y </a:t>
            </a:r>
            <a:r>
              <a:rPr lang="en-US" sz="1800" dirty="0" err="1"/>
              <a:t>s.t.</a:t>
            </a: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no</a:t>
            </a:r>
            <a:r>
              <a:rPr lang="en-US" sz="1800" dirty="0"/>
              <a:t> back edge from </a:t>
            </a:r>
            <a:r>
              <a:rPr lang="en-US" sz="1800" b="1" dirty="0" err="1"/>
              <a:t>subtree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y</a:t>
            </a:r>
            <a:r>
              <a:rPr lang="en-US" sz="1800" dirty="0"/>
              <a:t>) to</a:t>
            </a:r>
            <a:endParaRPr lang="en-US" sz="1800" i="1" dirty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            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                     </a:t>
            </a:r>
            <a:r>
              <a:rPr lang="en-US" sz="1800" b="1" dirty="0" err="1">
                <a:solidFill>
                  <a:srgbClr val="0070C0"/>
                </a:solidFill>
              </a:rPr>
              <a:t>High_pt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y</a:t>
            </a:r>
            <a:r>
              <a:rPr lang="en-US" sz="1800" dirty="0"/>
              <a:t>)   ?    </a:t>
            </a:r>
            <a:r>
              <a:rPr lang="en-US" sz="1800" b="1" dirty="0">
                <a:solidFill>
                  <a:srgbClr val="7030A0"/>
                </a:solidFill>
              </a:rPr>
              <a:t>DFN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70C0"/>
                </a:solidFill>
              </a:rPr>
              <a:t>High_pt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B050"/>
                </a:solidFill>
              </a:rPr>
              <a:t>v</a:t>
            </a:r>
            <a:r>
              <a:rPr lang="en-US" sz="1800" dirty="0"/>
              <a:t>):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DFN</a:t>
            </a:r>
            <a:r>
              <a:rPr lang="en-US" sz="1800" dirty="0"/>
              <a:t> of the </a:t>
            </a:r>
            <a:r>
              <a:rPr lang="en-US" sz="1800" i="1" u="sng" dirty="0"/>
              <a:t>highest ancestor </a:t>
            </a:r>
            <a:r>
              <a:rPr lang="en-US" sz="1800" dirty="0"/>
              <a:t>of </a:t>
            </a:r>
            <a:r>
              <a:rPr lang="en-US" sz="1800" b="1" i="1" dirty="0">
                <a:solidFill>
                  <a:srgbClr val="00B050"/>
                </a:solidFill>
              </a:rPr>
              <a:t>v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to which there is a back edge from </a:t>
            </a:r>
            <a:r>
              <a:rPr lang="en-US" sz="1800" b="1" dirty="0" err="1"/>
              <a:t>subtree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B050"/>
                </a:solidFill>
              </a:rPr>
              <a:t>v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91445" y="1371600"/>
            <a:ext cx="1800898" cy="2426732"/>
            <a:chOff x="591445" y="1371600"/>
            <a:chExt cx="1800898" cy="2426732"/>
          </a:xfrm>
        </p:grpSpPr>
        <p:sp>
          <p:nvSpPr>
            <p:cNvPr id="10" name="Oval 9"/>
            <p:cNvSpPr/>
            <p:nvPr/>
          </p:nvSpPr>
          <p:spPr>
            <a:xfrm>
              <a:off x="2186512" y="35814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35143" y="3429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2266659" y="2930644"/>
              <a:ext cx="22769" cy="65075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1771126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325543" y="1641088"/>
              <a:ext cx="457200" cy="457200"/>
            </a:xfrm>
            <a:prstGeom prst="line">
              <a:avLst/>
            </a:prstGeom>
            <a:ln w="571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591445" y="1371600"/>
              <a:ext cx="810298" cy="369332"/>
              <a:chOff x="2847302" y="1371600"/>
              <a:chExt cx="810298" cy="36933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92143" y="3741393"/>
            <a:ext cx="3200400" cy="2472768"/>
            <a:chOff x="3048000" y="3741393"/>
            <a:chExt cx="3200400" cy="2472768"/>
          </a:xfrm>
        </p:grpSpPr>
        <p:sp>
          <p:nvSpPr>
            <p:cNvPr id="8" name="Isosceles Triangle 7"/>
            <p:cNvSpPr/>
            <p:nvPr/>
          </p:nvSpPr>
          <p:spPr>
            <a:xfrm>
              <a:off x="3048000" y="4461561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581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endCxn id="28" idx="7"/>
            </p:cNvCxnSpPr>
            <p:nvPr/>
          </p:nvCxnSpPr>
          <p:spPr>
            <a:xfrm flipH="1">
              <a:off x="3757088" y="3768844"/>
              <a:ext cx="742140" cy="525807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sosceles Triangle 41"/>
            <p:cNvSpPr/>
            <p:nvPr/>
          </p:nvSpPr>
          <p:spPr>
            <a:xfrm>
              <a:off x="4953000" y="44196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664114" y="3741393"/>
              <a:ext cx="868343" cy="553258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86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377554" y="4191000"/>
              <a:ext cx="575446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67200" y="4876800"/>
              <a:ext cx="739231" cy="0"/>
            </a:xfrm>
            <a:prstGeom prst="line">
              <a:avLst/>
            </a:prstGeom>
            <a:ln w="762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1108073" y="4114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55" name="Freeform 54"/>
          <p:cNvSpPr/>
          <p:nvPr/>
        </p:nvSpPr>
        <p:spPr>
          <a:xfrm rot="212596">
            <a:off x="779464" y="5273380"/>
            <a:ext cx="476043" cy="579863"/>
          </a:xfrm>
          <a:custGeom>
            <a:avLst/>
            <a:gdLst>
              <a:gd name="connsiteX0" fmla="*/ 264170 w 476043"/>
              <a:gd name="connsiteY0" fmla="*/ 579863 h 579863"/>
              <a:gd name="connsiteX1" fmla="*/ 29995 w 476043"/>
              <a:gd name="connsiteY1" fmla="*/ 379141 h 579863"/>
              <a:gd name="connsiteX2" fmla="*/ 52297 w 476043"/>
              <a:gd name="connsiteY2" fmla="*/ 89210 h 579863"/>
              <a:gd name="connsiteX3" fmla="*/ 476043 w 476043"/>
              <a:gd name="connsiteY3" fmla="*/ 0 h 5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43" h="579863">
                <a:moveTo>
                  <a:pt x="264170" y="579863"/>
                </a:moveTo>
                <a:cubicBezTo>
                  <a:pt x="164738" y="520389"/>
                  <a:pt x="65307" y="460916"/>
                  <a:pt x="29995" y="379141"/>
                </a:cubicBezTo>
                <a:cubicBezTo>
                  <a:pt x="-5317" y="297366"/>
                  <a:pt x="-22044" y="152400"/>
                  <a:pt x="52297" y="89210"/>
                </a:cubicBezTo>
                <a:cubicBezTo>
                  <a:pt x="126638" y="26020"/>
                  <a:pt x="301340" y="13010"/>
                  <a:pt x="47604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739590" y="5472283"/>
            <a:ext cx="298354" cy="471317"/>
          </a:xfrm>
          <a:custGeom>
            <a:avLst/>
            <a:gdLst>
              <a:gd name="connsiteX0" fmla="*/ 144966 w 298354"/>
              <a:gd name="connsiteY0" fmla="*/ 471317 h 471317"/>
              <a:gd name="connsiteX1" fmla="*/ 289932 w 298354"/>
              <a:gd name="connsiteY1" fmla="*/ 281746 h 471317"/>
              <a:gd name="connsiteX2" fmla="*/ 267630 w 298354"/>
              <a:gd name="connsiteY2" fmla="*/ 103327 h 471317"/>
              <a:gd name="connsiteX3" fmla="*/ 156117 w 298354"/>
              <a:gd name="connsiteY3" fmla="*/ 2966 h 471317"/>
              <a:gd name="connsiteX4" fmla="*/ 0 w 298354"/>
              <a:gd name="connsiteY4" fmla="*/ 36419 h 47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54" h="471317">
                <a:moveTo>
                  <a:pt x="144966" y="471317"/>
                </a:moveTo>
                <a:cubicBezTo>
                  <a:pt x="207227" y="407197"/>
                  <a:pt x="269488" y="343078"/>
                  <a:pt x="289932" y="281746"/>
                </a:cubicBezTo>
                <a:cubicBezTo>
                  <a:pt x="310376" y="220414"/>
                  <a:pt x="289932" y="149790"/>
                  <a:pt x="267630" y="103327"/>
                </a:cubicBezTo>
                <a:cubicBezTo>
                  <a:pt x="245328" y="56864"/>
                  <a:pt x="200722" y="14117"/>
                  <a:pt x="156117" y="2966"/>
                </a:cubicBezTo>
                <a:cubicBezTo>
                  <a:pt x="111512" y="-8185"/>
                  <a:pt x="55756" y="14117"/>
                  <a:pt x="0" y="36419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501231" y="4360923"/>
            <a:ext cx="621701" cy="1727644"/>
          </a:xfrm>
          <a:custGeom>
            <a:avLst/>
            <a:gdLst>
              <a:gd name="connsiteX0" fmla="*/ 457200 w 606366"/>
              <a:gd name="connsiteY0" fmla="*/ 1639229 h 1639229"/>
              <a:gd name="connsiteX1" fmla="*/ 602166 w 606366"/>
              <a:gd name="connsiteY1" fmla="*/ 1382751 h 1639229"/>
              <a:gd name="connsiteX2" fmla="*/ 546410 w 606366"/>
              <a:gd name="connsiteY2" fmla="*/ 959004 h 1639229"/>
              <a:gd name="connsiteX3" fmla="*/ 334536 w 606366"/>
              <a:gd name="connsiteY3" fmla="*/ 457200 h 1639229"/>
              <a:gd name="connsiteX4" fmla="*/ 0 w 606366"/>
              <a:gd name="connsiteY4" fmla="*/ 0 h 163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366" h="1639229">
                <a:moveTo>
                  <a:pt x="457200" y="1639229"/>
                </a:moveTo>
                <a:cubicBezTo>
                  <a:pt x="522249" y="1567675"/>
                  <a:pt x="587298" y="1496122"/>
                  <a:pt x="602166" y="1382751"/>
                </a:cubicBezTo>
                <a:cubicBezTo>
                  <a:pt x="617034" y="1269380"/>
                  <a:pt x="591015" y="1113262"/>
                  <a:pt x="546410" y="959004"/>
                </a:cubicBezTo>
                <a:cubicBezTo>
                  <a:pt x="501805" y="804745"/>
                  <a:pt x="425604" y="617034"/>
                  <a:pt x="334536" y="457200"/>
                </a:cubicBezTo>
                <a:cubicBezTo>
                  <a:pt x="243468" y="297366"/>
                  <a:pt x="121734" y="148683"/>
                  <a:pt x="0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79863" y="3702205"/>
            <a:ext cx="1605776" cy="2352907"/>
          </a:xfrm>
          <a:custGeom>
            <a:avLst/>
            <a:gdLst>
              <a:gd name="connsiteX0" fmla="*/ 345688 w 1605776"/>
              <a:gd name="connsiteY0" fmla="*/ 2352907 h 2352907"/>
              <a:gd name="connsiteX1" fmla="*/ 144966 w 1605776"/>
              <a:gd name="connsiteY1" fmla="*/ 2219093 h 2352907"/>
              <a:gd name="connsiteX2" fmla="*/ 0 w 1605776"/>
              <a:gd name="connsiteY2" fmla="*/ 1694985 h 2352907"/>
              <a:gd name="connsiteX3" fmla="*/ 144966 w 1605776"/>
              <a:gd name="connsiteY3" fmla="*/ 903249 h 2352907"/>
              <a:gd name="connsiteX4" fmla="*/ 702527 w 1605776"/>
              <a:gd name="connsiteY4" fmla="*/ 211873 h 2352907"/>
              <a:gd name="connsiteX5" fmla="*/ 1605776 w 1605776"/>
              <a:gd name="connsiteY5" fmla="*/ 0 h 235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776" h="2352907">
                <a:moveTo>
                  <a:pt x="345688" y="2352907"/>
                </a:moveTo>
                <a:cubicBezTo>
                  <a:pt x="274134" y="2340827"/>
                  <a:pt x="202581" y="2328747"/>
                  <a:pt x="144966" y="2219093"/>
                </a:cubicBezTo>
                <a:cubicBezTo>
                  <a:pt x="87351" y="2109439"/>
                  <a:pt x="0" y="1914292"/>
                  <a:pt x="0" y="1694985"/>
                </a:cubicBezTo>
                <a:cubicBezTo>
                  <a:pt x="0" y="1475678"/>
                  <a:pt x="27878" y="1150434"/>
                  <a:pt x="144966" y="903249"/>
                </a:cubicBezTo>
                <a:cubicBezTo>
                  <a:pt x="262054" y="656064"/>
                  <a:pt x="459059" y="362414"/>
                  <a:pt x="702527" y="211873"/>
                </a:cubicBezTo>
                <a:cubicBezTo>
                  <a:pt x="945995" y="61331"/>
                  <a:pt x="1275885" y="30665"/>
                  <a:pt x="1605776" y="0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04800" y="2368881"/>
            <a:ext cx="1699766" cy="3803319"/>
          </a:xfrm>
          <a:custGeom>
            <a:avLst/>
            <a:gdLst>
              <a:gd name="connsiteX0" fmla="*/ 720084 w 1188436"/>
              <a:gd name="connsiteY0" fmla="*/ 3490331 h 3490331"/>
              <a:gd name="connsiteX1" fmla="*/ 385548 w 1188436"/>
              <a:gd name="connsiteY1" fmla="*/ 3378819 h 3490331"/>
              <a:gd name="connsiteX2" fmla="*/ 84465 w 1188436"/>
              <a:gd name="connsiteY2" fmla="*/ 3044283 h 3490331"/>
              <a:gd name="connsiteX3" fmla="*/ 28709 w 1188436"/>
              <a:gd name="connsiteY3" fmla="*/ 2018370 h 3490331"/>
              <a:gd name="connsiteX4" fmla="*/ 485909 w 1188436"/>
              <a:gd name="connsiteY4" fmla="*/ 847492 h 3490331"/>
              <a:gd name="connsiteX5" fmla="*/ 1188436 w 1188436"/>
              <a:gd name="connsiteY5" fmla="*/ 0 h 3490331"/>
              <a:gd name="connsiteX0" fmla="*/ 720084 w 1471285"/>
              <a:gd name="connsiteY0" fmla="*/ 3664553 h 3664553"/>
              <a:gd name="connsiteX1" fmla="*/ 385548 w 1471285"/>
              <a:gd name="connsiteY1" fmla="*/ 3553041 h 3664553"/>
              <a:gd name="connsiteX2" fmla="*/ 84465 w 1471285"/>
              <a:gd name="connsiteY2" fmla="*/ 3218505 h 3664553"/>
              <a:gd name="connsiteX3" fmla="*/ 28709 w 1471285"/>
              <a:gd name="connsiteY3" fmla="*/ 2192592 h 3664553"/>
              <a:gd name="connsiteX4" fmla="*/ 485909 w 1471285"/>
              <a:gd name="connsiteY4" fmla="*/ 1021714 h 3664553"/>
              <a:gd name="connsiteX5" fmla="*/ 1471285 w 1471285"/>
              <a:gd name="connsiteY5" fmla="*/ 0 h 3664553"/>
              <a:gd name="connsiteX0" fmla="*/ 720084 w 1577353"/>
              <a:gd name="connsiteY0" fmla="*/ 3726775 h 3726775"/>
              <a:gd name="connsiteX1" fmla="*/ 385548 w 1577353"/>
              <a:gd name="connsiteY1" fmla="*/ 3615263 h 3726775"/>
              <a:gd name="connsiteX2" fmla="*/ 84465 w 1577353"/>
              <a:gd name="connsiteY2" fmla="*/ 3280727 h 3726775"/>
              <a:gd name="connsiteX3" fmla="*/ 28709 w 1577353"/>
              <a:gd name="connsiteY3" fmla="*/ 2254814 h 3726775"/>
              <a:gd name="connsiteX4" fmla="*/ 485909 w 1577353"/>
              <a:gd name="connsiteY4" fmla="*/ 1083936 h 3726775"/>
              <a:gd name="connsiteX5" fmla="*/ 1577353 w 1577353"/>
              <a:gd name="connsiteY5" fmla="*/ 0 h 372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7353" h="3726775">
                <a:moveTo>
                  <a:pt x="720084" y="3726775"/>
                </a:moveTo>
                <a:cubicBezTo>
                  <a:pt x="605784" y="3708189"/>
                  <a:pt x="491484" y="3689604"/>
                  <a:pt x="385548" y="3615263"/>
                </a:cubicBezTo>
                <a:cubicBezTo>
                  <a:pt x="279612" y="3540922"/>
                  <a:pt x="143938" y="3507468"/>
                  <a:pt x="84465" y="3280727"/>
                </a:cubicBezTo>
                <a:cubicBezTo>
                  <a:pt x="24992" y="3053985"/>
                  <a:pt x="-38198" y="2620946"/>
                  <a:pt x="28709" y="2254814"/>
                </a:cubicBezTo>
                <a:cubicBezTo>
                  <a:pt x="95616" y="1888682"/>
                  <a:pt x="292621" y="1420331"/>
                  <a:pt x="485909" y="1083936"/>
                </a:cubicBezTo>
                <a:cubicBezTo>
                  <a:pt x="679197" y="747541"/>
                  <a:pt x="1322733" y="255548"/>
                  <a:pt x="157735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981200" y="2057400"/>
            <a:ext cx="428438" cy="381000"/>
            <a:chOff x="4191000" y="2057400"/>
            <a:chExt cx="428438" cy="381000"/>
          </a:xfrm>
        </p:grpSpPr>
        <p:sp>
          <p:nvSpPr>
            <p:cNvPr id="39" name="Oval 38"/>
            <p:cNvSpPr/>
            <p:nvPr/>
          </p:nvSpPr>
          <p:spPr>
            <a:xfrm>
              <a:off x="4191000" y="2250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43400" y="205740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z</a:t>
              </a:r>
            </a:p>
          </p:txBody>
        </p:sp>
      </p:grpSp>
      <p:sp>
        <p:nvSpPr>
          <p:cNvPr id="35" name="Oval 34"/>
          <p:cNvSpPr/>
          <p:nvPr/>
        </p:nvSpPr>
        <p:spPr>
          <a:xfrm>
            <a:off x="1013369" y="57561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13369" y="5756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1" name="Oval 40"/>
          <p:cNvSpPr/>
          <p:nvPr/>
        </p:nvSpPr>
        <p:spPr>
          <a:xfrm>
            <a:off x="1318169" y="4267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4" name="Oval 43"/>
          <p:cNvSpPr/>
          <p:nvPr/>
        </p:nvSpPr>
        <p:spPr>
          <a:xfrm>
            <a:off x="2168703" y="35814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7" name="Oval 46"/>
          <p:cNvSpPr/>
          <p:nvPr/>
        </p:nvSpPr>
        <p:spPr>
          <a:xfrm>
            <a:off x="1981200" y="2250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51" name="Line Callout 1 50"/>
          <p:cNvSpPr/>
          <p:nvPr/>
        </p:nvSpPr>
        <p:spPr>
          <a:xfrm>
            <a:off x="2989243" y="1635512"/>
            <a:ext cx="1066800" cy="345688"/>
          </a:xfrm>
          <a:prstGeom prst="borderCallout1">
            <a:avLst>
              <a:gd name="adj1" fmla="val 51918"/>
              <a:gd name="adj2" fmla="val -1389"/>
              <a:gd name="adj3" fmla="val 174955"/>
              <a:gd name="adj4" fmla="val -8119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 5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6701635" y="3593068"/>
                <a:ext cx="41068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635" y="3593068"/>
                <a:ext cx="4106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&quot;No&quot; Symbol 48"/>
          <p:cNvSpPr/>
          <p:nvPr/>
        </p:nvSpPr>
        <p:spPr>
          <a:xfrm>
            <a:off x="838200" y="2819400"/>
            <a:ext cx="662512" cy="6096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20000" y="25908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ancestor</a:t>
            </a:r>
            <a:r>
              <a:rPr lang="en-US" dirty="0"/>
              <a:t> of 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r>
              <a:rPr lang="en-US" i="1" dirty="0"/>
              <a:t>.</a:t>
            </a:r>
          </a:p>
        </p:txBody>
      </p:sp>
      <p:sp>
        <p:nvSpPr>
          <p:cNvPr id="2" name="Down Ribbon 3">
            <a:extLst>
              <a:ext uri="{FF2B5EF4-FFF2-40B4-BE49-F238E27FC236}">
                <a16:creationId xmlns:a16="http://schemas.microsoft.com/office/drawing/2014/main" id="{19CFA676-FB63-12B6-0F0E-C31AB85EF50B}"/>
              </a:ext>
            </a:extLst>
          </p:cNvPr>
          <p:cNvSpPr/>
          <p:nvPr/>
        </p:nvSpPr>
        <p:spPr>
          <a:xfrm>
            <a:off x="5721678" y="3788653"/>
            <a:ext cx="2133600" cy="61916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Invent a new function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9EAA54D-0B10-EDEC-8DD8-CD6B0DEA962E}"/>
              </a:ext>
            </a:extLst>
          </p:cNvPr>
          <p:cNvSpPr/>
          <p:nvPr/>
        </p:nvSpPr>
        <p:spPr>
          <a:xfrm>
            <a:off x="6663522" y="2930644"/>
            <a:ext cx="410689" cy="6830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85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uiExpand="1" build="p"/>
      <p:bldP spid="56" grpId="0" animBg="1"/>
      <p:bldP spid="2" grpId="0" animBg="1"/>
      <p:bldP spid="2" grpId="1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An internal node </a:t>
                </a:r>
                <a:r>
                  <a:rPr lang="en-US" sz="20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2000" dirty="0"/>
                  <a:t>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articulation point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err="1"/>
                  <a:t>iff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it has a child, say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y</a:t>
                </a:r>
                <a:r>
                  <a:rPr lang="en-US" sz="2000" dirty="0"/>
                  <a:t>, in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 tree such that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High_pt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y</a:t>
                </a:r>
                <a:r>
                  <a:rPr lang="en-US" sz="2000" dirty="0"/>
                  <a:t>)  ≥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DFN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2000" dirty="0"/>
                  <a:t>).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order to compute 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High_pt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v</a:t>
                </a:r>
                <a:r>
                  <a:rPr lang="en-US" sz="2000" dirty="0"/>
                  <a:t>) of a vertex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v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have to traverse the adjacency lists of all vertices of </a:t>
                </a:r>
                <a:r>
                  <a:rPr lang="en-US" sz="2000" dirty="0" err="1"/>
                  <a:t>subtree</a:t>
                </a:r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00B050"/>
                    </a:solidFill>
                  </a:rPr>
                  <a:t>v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time in the worst case to compute 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High_pt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v</a:t>
                </a:r>
                <a:r>
                  <a:rPr lang="en-US" sz="2000" dirty="0"/>
                  <a:t>) of a vertex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v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r>
                  <a:rPr lang="en-US" sz="2000" dirty="0"/>
                  <a:t> 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>
                <a:blip r:embed="rId2"/>
                <a:stretch>
                  <a:fillRect l="-690" t="-809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2209800" y="3121152"/>
            <a:ext cx="5791200" cy="1527048"/>
          </a:xfrm>
          <a:prstGeom prst="cloudCallout">
            <a:avLst>
              <a:gd name="adj1" fmla="val 35746"/>
              <a:gd name="adj2" fmla="val 724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Good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r>
              <a:rPr lang="en-US" dirty="0">
                <a:solidFill>
                  <a:schemeClr val="tx1"/>
                </a:solidFill>
              </a:rPr>
              <a:t>!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But how to transform this Theorem into an efficient algorithm for articulation points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42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How to compute </a:t>
            </a:r>
            <a:r>
              <a:rPr lang="en-US" sz="2800" b="1" dirty="0" err="1">
                <a:solidFill>
                  <a:srgbClr val="0070C0"/>
                </a:solidFill>
              </a:rPr>
              <a:t>High_pt</a:t>
            </a:r>
            <a:r>
              <a:rPr lang="en-US" sz="2800" b="1" dirty="0">
                <a:solidFill>
                  <a:srgbClr val="0070C0"/>
                </a:solidFill>
              </a:rPr>
              <a:t>(</a:t>
            </a:r>
            <a:r>
              <a:rPr lang="en-US" sz="2800" b="1" dirty="0">
                <a:solidFill>
                  <a:srgbClr val="00B050"/>
                </a:solidFill>
              </a:rPr>
              <a:t>v</a:t>
            </a:r>
            <a:r>
              <a:rPr lang="en-US" sz="2800" b="1" dirty="0">
                <a:solidFill>
                  <a:srgbClr val="0070C0"/>
                </a:solidFill>
              </a:rPr>
              <a:t>)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efficiently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4" name="Content Placeholder 5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b="1" dirty="0">
                <a:solidFill>
                  <a:srgbClr val="7030A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800" dirty="0"/>
              <a:t>Can we express </a:t>
            </a:r>
            <a:r>
              <a:rPr lang="en-US" sz="1800" b="1" dirty="0" err="1">
                <a:solidFill>
                  <a:srgbClr val="0070C0"/>
                </a:solidFill>
              </a:rPr>
              <a:t>High_pt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v</a:t>
            </a:r>
            <a:r>
              <a:rPr lang="en-US" sz="1800" dirty="0"/>
              <a:t>) in terms of  its </a:t>
            </a:r>
            <a:r>
              <a:rPr lang="en-US" sz="1800" b="1" dirty="0"/>
              <a:t>children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and </a:t>
            </a:r>
            <a:r>
              <a:rPr lang="en-US" sz="1800" b="1" dirty="0"/>
              <a:t>proper ancestors</a:t>
            </a:r>
            <a:r>
              <a:rPr lang="en-US" sz="1800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91445" y="1371600"/>
            <a:ext cx="1800898" cy="2514600"/>
            <a:chOff x="591445" y="1371600"/>
            <a:chExt cx="1800898" cy="2514600"/>
          </a:xfrm>
        </p:grpSpPr>
        <p:sp>
          <p:nvSpPr>
            <p:cNvPr id="10" name="Oval 9"/>
            <p:cNvSpPr/>
            <p:nvPr/>
          </p:nvSpPr>
          <p:spPr>
            <a:xfrm>
              <a:off x="2186512" y="35814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05000" y="3516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2266659" y="2930644"/>
              <a:ext cx="22769" cy="65075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1771126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325543" y="1641088"/>
              <a:ext cx="457200" cy="457200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591445" y="1371600"/>
              <a:ext cx="810298" cy="369332"/>
              <a:chOff x="2847302" y="1371600"/>
              <a:chExt cx="810298" cy="36933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79863" y="2860556"/>
            <a:ext cx="1782337" cy="3194557"/>
            <a:chOff x="579863" y="2860556"/>
            <a:chExt cx="1782337" cy="3194557"/>
          </a:xfrm>
        </p:grpSpPr>
        <p:sp>
          <p:nvSpPr>
            <p:cNvPr id="59" name="Freeform 58"/>
            <p:cNvSpPr/>
            <p:nvPr/>
          </p:nvSpPr>
          <p:spPr>
            <a:xfrm>
              <a:off x="579863" y="2962241"/>
              <a:ext cx="1576506" cy="3092872"/>
            </a:xfrm>
            <a:custGeom>
              <a:avLst/>
              <a:gdLst>
                <a:gd name="connsiteX0" fmla="*/ 345688 w 1605776"/>
                <a:gd name="connsiteY0" fmla="*/ 2352907 h 2352907"/>
                <a:gd name="connsiteX1" fmla="*/ 144966 w 1605776"/>
                <a:gd name="connsiteY1" fmla="*/ 2219093 h 2352907"/>
                <a:gd name="connsiteX2" fmla="*/ 0 w 1605776"/>
                <a:gd name="connsiteY2" fmla="*/ 1694985 h 2352907"/>
                <a:gd name="connsiteX3" fmla="*/ 144966 w 1605776"/>
                <a:gd name="connsiteY3" fmla="*/ 903249 h 2352907"/>
                <a:gd name="connsiteX4" fmla="*/ 702527 w 1605776"/>
                <a:gd name="connsiteY4" fmla="*/ 211873 h 2352907"/>
                <a:gd name="connsiteX5" fmla="*/ 1605776 w 1605776"/>
                <a:gd name="connsiteY5" fmla="*/ 0 h 235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5776" h="2352907">
                  <a:moveTo>
                    <a:pt x="345688" y="2352907"/>
                  </a:moveTo>
                  <a:cubicBezTo>
                    <a:pt x="274134" y="2340827"/>
                    <a:pt x="202581" y="2328747"/>
                    <a:pt x="144966" y="2219093"/>
                  </a:cubicBezTo>
                  <a:cubicBezTo>
                    <a:pt x="87351" y="2109439"/>
                    <a:pt x="0" y="1914292"/>
                    <a:pt x="0" y="1694985"/>
                  </a:cubicBezTo>
                  <a:cubicBezTo>
                    <a:pt x="0" y="1475678"/>
                    <a:pt x="27878" y="1150434"/>
                    <a:pt x="144966" y="903249"/>
                  </a:cubicBezTo>
                  <a:cubicBezTo>
                    <a:pt x="262054" y="656064"/>
                    <a:pt x="459059" y="362414"/>
                    <a:pt x="702527" y="211873"/>
                  </a:cubicBezTo>
                  <a:cubicBezTo>
                    <a:pt x="945995" y="61331"/>
                    <a:pt x="1275885" y="30665"/>
                    <a:pt x="1605776" y="0"/>
                  </a:cubicBezTo>
                </a:path>
              </a:pathLst>
            </a:cu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156369" y="2860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63844" y="2133600"/>
            <a:ext cx="605303" cy="1615081"/>
            <a:chOff x="1563844" y="2133600"/>
            <a:chExt cx="605303" cy="1615081"/>
          </a:xfrm>
        </p:grpSpPr>
        <p:sp>
          <p:nvSpPr>
            <p:cNvPr id="38" name="Oval 37"/>
            <p:cNvSpPr/>
            <p:nvPr/>
          </p:nvSpPr>
          <p:spPr>
            <a:xfrm>
              <a:off x="1828800" y="2133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20223830">
              <a:off x="1563844" y="2257698"/>
              <a:ext cx="605303" cy="1490983"/>
            </a:xfrm>
            <a:custGeom>
              <a:avLst/>
              <a:gdLst>
                <a:gd name="connsiteX0" fmla="*/ 264170 w 476043"/>
                <a:gd name="connsiteY0" fmla="*/ 579863 h 579863"/>
                <a:gd name="connsiteX1" fmla="*/ 29995 w 476043"/>
                <a:gd name="connsiteY1" fmla="*/ 379141 h 579863"/>
                <a:gd name="connsiteX2" fmla="*/ 52297 w 476043"/>
                <a:gd name="connsiteY2" fmla="*/ 89210 h 579863"/>
                <a:gd name="connsiteX3" fmla="*/ 476043 w 476043"/>
                <a:gd name="connsiteY3" fmla="*/ 0 h 57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043" h="579863">
                  <a:moveTo>
                    <a:pt x="264170" y="579863"/>
                  </a:moveTo>
                  <a:cubicBezTo>
                    <a:pt x="164738" y="520389"/>
                    <a:pt x="65307" y="460916"/>
                    <a:pt x="29995" y="379141"/>
                  </a:cubicBezTo>
                  <a:cubicBezTo>
                    <a:pt x="-5317" y="297366"/>
                    <a:pt x="-22044" y="152400"/>
                    <a:pt x="52297" y="89210"/>
                  </a:cubicBezTo>
                  <a:cubicBezTo>
                    <a:pt x="126638" y="26020"/>
                    <a:pt x="301340" y="13010"/>
                    <a:pt x="476043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98030" y="2403356"/>
            <a:ext cx="3221080" cy="2958824"/>
            <a:chOff x="1398030" y="2403356"/>
            <a:chExt cx="3221080" cy="2958824"/>
          </a:xfrm>
        </p:grpSpPr>
        <p:sp>
          <p:nvSpPr>
            <p:cNvPr id="39" name="Freeform 38"/>
            <p:cNvSpPr/>
            <p:nvPr/>
          </p:nvSpPr>
          <p:spPr>
            <a:xfrm rot="7512933">
              <a:off x="1720167" y="2463238"/>
              <a:ext cx="2576805" cy="3221080"/>
            </a:xfrm>
            <a:custGeom>
              <a:avLst/>
              <a:gdLst>
                <a:gd name="connsiteX0" fmla="*/ 345688 w 1605776"/>
                <a:gd name="connsiteY0" fmla="*/ 2352907 h 2352907"/>
                <a:gd name="connsiteX1" fmla="*/ 144966 w 1605776"/>
                <a:gd name="connsiteY1" fmla="*/ 2219093 h 2352907"/>
                <a:gd name="connsiteX2" fmla="*/ 0 w 1605776"/>
                <a:gd name="connsiteY2" fmla="*/ 1694985 h 2352907"/>
                <a:gd name="connsiteX3" fmla="*/ 144966 w 1605776"/>
                <a:gd name="connsiteY3" fmla="*/ 903249 h 2352907"/>
                <a:gd name="connsiteX4" fmla="*/ 702527 w 1605776"/>
                <a:gd name="connsiteY4" fmla="*/ 211873 h 2352907"/>
                <a:gd name="connsiteX5" fmla="*/ 1605776 w 1605776"/>
                <a:gd name="connsiteY5" fmla="*/ 0 h 235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5776" h="2352907">
                  <a:moveTo>
                    <a:pt x="345688" y="2352907"/>
                  </a:moveTo>
                  <a:cubicBezTo>
                    <a:pt x="274134" y="2340827"/>
                    <a:pt x="202581" y="2328747"/>
                    <a:pt x="144966" y="2219093"/>
                  </a:cubicBezTo>
                  <a:cubicBezTo>
                    <a:pt x="87351" y="2109439"/>
                    <a:pt x="0" y="1914292"/>
                    <a:pt x="0" y="1694985"/>
                  </a:cubicBezTo>
                  <a:cubicBezTo>
                    <a:pt x="0" y="1475678"/>
                    <a:pt x="27878" y="1150434"/>
                    <a:pt x="144966" y="903249"/>
                  </a:cubicBezTo>
                  <a:cubicBezTo>
                    <a:pt x="262054" y="656064"/>
                    <a:pt x="459059" y="362414"/>
                    <a:pt x="702527" y="211873"/>
                  </a:cubicBezTo>
                  <a:cubicBezTo>
                    <a:pt x="945995" y="61331"/>
                    <a:pt x="1275885" y="30665"/>
                    <a:pt x="1605776" y="0"/>
                  </a:cubicBezTo>
                </a:path>
              </a:pathLst>
            </a:cu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057400" y="24033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Isosceles Triangle 43"/>
          <p:cNvSpPr/>
          <p:nvPr/>
        </p:nvSpPr>
        <p:spPr>
          <a:xfrm>
            <a:off x="743845" y="3768844"/>
            <a:ext cx="3142355" cy="263195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CE2100-8E7F-244F-8938-72832485234F}"/>
              </a:ext>
            </a:extLst>
          </p:cNvPr>
          <p:cNvSpPr txBox="1"/>
          <p:nvPr/>
        </p:nvSpPr>
        <p:spPr>
          <a:xfrm>
            <a:off x="5064127" y="3863181"/>
            <a:ext cx="3113673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Exploit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recursive structure </a:t>
            </a:r>
            <a:r>
              <a:rPr lang="en-US" sz="1800" dirty="0">
                <a:solidFill>
                  <a:schemeClr val="tx1"/>
                </a:solidFill>
              </a:rPr>
              <a:t>of DFS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8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4" grpId="0" uiExpand="1" build="p"/>
      <p:bldP spid="44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11184</TotalTime>
  <Words>2701</Words>
  <Application>Microsoft Office PowerPoint</Application>
  <PresentationFormat>On-screen Show (4:3)</PresentationFormat>
  <Paragraphs>609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Batang</vt:lpstr>
      <vt:lpstr>Arial</vt:lpstr>
      <vt:lpstr>Calibri</vt:lpstr>
      <vt:lpstr>Cambria Math</vt:lpstr>
      <vt:lpstr>Office Theme</vt:lpstr>
      <vt:lpstr>Data Structures and Algorithms (ESO207A) </vt:lpstr>
      <vt:lpstr>Recap of the Previous Lecture</vt:lpstr>
      <vt:lpstr>Articulation points and DFS</vt:lpstr>
      <vt:lpstr>DFS traversal of G </vt:lpstr>
      <vt:lpstr>DFN number</vt:lpstr>
      <vt:lpstr>Necessary and Sufficient condition  for internal node x to be articulation point</vt:lpstr>
      <vt:lpstr>Necessary and Sufficient condition  for internal node x to be articulation point</vt:lpstr>
      <vt:lpstr>PowerPoint Presentation</vt:lpstr>
      <vt:lpstr>How to compute High_pt(v) efficiently ?</vt:lpstr>
      <vt:lpstr>How to compute High_pt(v) efficiently ?</vt:lpstr>
      <vt:lpstr>The novel algorithm</vt:lpstr>
      <vt:lpstr>Algorithm for articulation points in a graph G </vt:lpstr>
      <vt:lpstr>Algorithm for articulation points in a graph G </vt:lpstr>
      <vt:lpstr>Conclusion  DFS traversal</vt:lpstr>
      <vt:lpstr>Order notation</vt:lpstr>
      <vt:lpstr>Order notation extended</vt:lpstr>
      <vt:lpstr>Order notation extended</vt:lpstr>
      <vt:lpstr>PowerPoint Presentation</vt:lpstr>
      <vt:lpstr>Radix Sort</vt:lpstr>
      <vt:lpstr>Digits of an integer</vt:lpstr>
      <vt:lpstr>Radix Sort</vt:lpstr>
      <vt:lpstr>Demonstration of Radix Sort through example</vt:lpstr>
      <vt:lpstr>Demonstration of Radix Sort through example</vt:lpstr>
      <vt:lpstr>Demonstration of Radix Sort through example</vt:lpstr>
      <vt:lpstr>Demonstration of Radix Sort through example</vt:lpstr>
      <vt:lpstr>Radix Sort</vt:lpstr>
      <vt:lpstr>Radix Sort</vt:lpstr>
      <vt:lpstr>Power of the word RAM model</vt:lpstr>
      <vt:lpstr>Problems for winter break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1125</cp:revision>
  <dcterms:created xsi:type="dcterms:W3CDTF">2011-12-03T04:13:03Z</dcterms:created>
  <dcterms:modified xsi:type="dcterms:W3CDTF">2022-11-14T10:04:35Z</dcterms:modified>
</cp:coreProperties>
</file>