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3"/>
  </p:notesMasterIdLst>
  <p:sldIdLst>
    <p:sldId id="637" r:id="rId2"/>
    <p:sldId id="524" r:id="rId3"/>
    <p:sldId id="685" r:id="rId4"/>
    <p:sldId id="573" r:id="rId5"/>
    <p:sldId id="699" r:id="rId6"/>
    <p:sldId id="700" r:id="rId7"/>
    <p:sldId id="578" r:id="rId8"/>
    <p:sldId id="579" r:id="rId9"/>
    <p:sldId id="598" r:id="rId10"/>
    <p:sldId id="689" r:id="rId11"/>
    <p:sldId id="630" r:id="rId12"/>
    <p:sldId id="614" r:id="rId13"/>
    <p:sldId id="612" r:id="rId14"/>
    <p:sldId id="621" r:id="rId15"/>
    <p:sldId id="656" r:id="rId16"/>
    <p:sldId id="657" r:id="rId17"/>
    <p:sldId id="629" r:id="rId18"/>
    <p:sldId id="663" r:id="rId19"/>
    <p:sldId id="665" r:id="rId20"/>
    <p:sldId id="732" r:id="rId21"/>
    <p:sldId id="722" r:id="rId22"/>
    <p:sldId id="724" r:id="rId23"/>
    <p:sldId id="725" r:id="rId24"/>
    <p:sldId id="726" r:id="rId25"/>
    <p:sldId id="729" r:id="rId26"/>
    <p:sldId id="727" r:id="rId27"/>
    <p:sldId id="730" r:id="rId28"/>
    <p:sldId id="731" r:id="rId29"/>
    <p:sldId id="651" r:id="rId30"/>
    <p:sldId id="652" r:id="rId31"/>
    <p:sldId id="639" r:id="rId32"/>
    <p:sldId id="640" r:id="rId33"/>
    <p:sldId id="641" r:id="rId34"/>
    <p:sldId id="642" r:id="rId35"/>
    <p:sldId id="644" r:id="rId36"/>
    <p:sldId id="692" r:id="rId37"/>
    <p:sldId id="712" r:id="rId38"/>
    <p:sldId id="647" r:id="rId39"/>
    <p:sldId id="648" r:id="rId40"/>
    <p:sldId id="649" r:id="rId41"/>
    <p:sldId id="650" r:id="rId42"/>
    <p:sldId id="694" r:id="rId43"/>
    <p:sldId id="703" r:id="rId44"/>
    <p:sldId id="673" r:id="rId45"/>
    <p:sldId id="704" r:id="rId46"/>
    <p:sldId id="705" r:id="rId47"/>
    <p:sldId id="674" r:id="rId48"/>
    <p:sldId id="654" r:id="rId49"/>
    <p:sldId id="720" r:id="rId50"/>
    <p:sldId id="655" r:id="rId51"/>
    <p:sldId id="721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6" autoAdjust="0"/>
    <p:restoredTop sz="94640" autoAdjust="0"/>
  </p:normalViewPr>
  <p:slideViewPr>
    <p:cSldViewPr>
      <p:cViewPr varScale="1">
        <p:scale>
          <a:sx n="81" d="100"/>
          <a:sy n="81" d="100"/>
        </p:scale>
        <p:origin x="146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v Jain" userId="34ada26beca82d86" providerId="LiveId" clId="{F82B2BE0-74A4-4B55-8205-14E57208B165}"/>
    <pc:docChg chg="modSld">
      <pc:chgData name="Arnav Jain" userId="34ada26beca82d86" providerId="LiveId" clId="{F82B2BE0-74A4-4B55-8205-14E57208B165}" dt="2022-11-20T17:48:44.272" v="1" actId="1076"/>
      <pc:docMkLst>
        <pc:docMk/>
      </pc:docMkLst>
      <pc:sldChg chg="modSp mod">
        <pc:chgData name="Arnav Jain" userId="34ada26beca82d86" providerId="LiveId" clId="{F82B2BE0-74A4-4B55-8205-14E57208B165}" dt="2022-11-20T17:48:44.272" v="1" actId="1076"/>
        <pc:sldMkLst>
          <pc:docMk/>
          <pc:sldMk cId="1846261867" sldId="705"/>
        </pc:sldMkLst>
        <pc:spChg chg="mod">
          <ac:chgData name="Arnav Jain" userId="34ada26beca82d86" providerId="LiveId" clId="{F82B2BE0-74A4-4B55-8205-14E57208B165}" dt="2022-11-20T17:48:44.272" v="1" actId="1076"/>
          <ac:spMkLst>
            <pc:docMk/>
            <pc:sldMk cId="1846261867" sldId="705"/>
            <ac:spMk id="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10.png"/><Relationship Id="rId7" Type="http://schemas.openxmlformats.org/officeDocument/2006/relationships/image" Target="../media/image4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10.png"/><Relationship Id="rId4" Type="http://schemas.openxmlformats.org/officeDocument/2006/relationships/image" Target="../media/image1000.png"/><Relationship Id="rId9" Type="http://schemas.openxmlformats.org/officeDocument/2006/relationships/image" Target="../media/image1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21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200" b="1" dirty="0">
                <a:solidFill>
                  <a:srgbClr val="7030A0"/>
                </a:solidFill>
              </a:rPr>
              <a:t>Height balanced </a:t>
            </a:r>
            <a:r>
              <a:rPr lang="en-US" sz="2200" b="1" dirty="0">
                <a:solidFill>
                  <a:schemeClr val="tx1"/>
                </a:solidFill>
              </a:rPr>
              <a:t>BST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C00000"/>
                </a:solidFill>
              </a:rPr>
              <a:t>Red-</a:t>
            </a:r>
            <a:r>
              <a:rPr lang="en-US" sz="1800" b="1" dirty="0">
                <a:solidFill>
                  <a:schemeClr val="tx1"/>
                </a:solidFill>
              </a:rPr>
              <a:t>black</a:t>
            </a:r>
            <a:r>
              <a:rPr lang="en-US" sz="1800" b="1" dirty="0">
                <a:solidFill>
                  <a:srgbClr val="006C31"/>
                </a:solidFill>
              </a:rPr>
              <a:t> trees </a:t>
            </a:r>
            <a:r>
              <a:rPr lang="en-US" sz="1800" b="1" dirty="0">
                <a:solidFill>
                  <a:srgbClr val="0070C0"/>
                </a:solidFill>
              </a:rPr>
              <a:t>- III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8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Handling </a:t>
            </a:r>
            <a:r>
              <a:rPr lang="en-US" sz="3600" b="1" dirty="0">
                <a:solidFill>
                  <a:srgbClr val="7030A0"/>
                </a:solidFill>
              </a:rPr>
              <a:t>Case 3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490517" y="257401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02" name="Straight Arrow Connector 101"/>
          <p:cNvCxnSpPr>
            <a:cxnSpLocks/>
          </p:cNvCxnSpPr>
          <p:nvPr/>
        </p:nvCxnSpPr>
        <p:spPr>
          <a:xfrm flipH="1">
            <a:off x="4054449" y="2785821"/>
            <a:ext cx="534185" cy="5669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1" idx="7"/>
          </p:cNvCxnSpPr>
          <p:nvPr/>
        </p:nvCxnSpPr>
        <p:spPr>
          <a:xfrm flipV="1">
            <a:off x="4754443" y="2362200"/>
            <a:ext cx="279165" cy="24282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724400" y="2743200"/>
            <a:ext cx="651756" cy="5643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B6A742-D451-08D3-0AE5-8A647C5ACBD0}"/>
              </a:ext>
            </a:extLst>
          </p:cNvPr>
          <p:cNvGrpSpPr/>
          <p:nvPr/>
        </p:nvGrpSpPr>
        <p:grpSpPr>
          <a:xfrm>
            <a:off x="2991644" y="2596634"/>
            <a:ext cx="1242484" cy="1664732"/>
            <a:chOff x="2415116" y="3288268"/>
            <a:chExt cx="1242484" cy="16647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0243AA4-5C2D-D476-CDF5-A67809A9D77A}"/>
                </a:ext>
              </a:extLst>
            </p:cNvPr>
            <p:cNvSpPr/>
            <p:nvPr/>
          </p:nvSpPr>
          <p:spPr>
            <a:xfrm>
              <a:off x="3200400" y="4017937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F9A67F9-C974-2797-D6EC-8FAAE3560E3D}"/>
                </a:ext>
              </a:extLst>
            </p:cNvPr>
            <p:cNvSpPr/>
            <p:nvPr/>
          </p:nvSpPr>
          <p:spPr>
            <a:xfrm>
              <a:off x="3043306" y="4211664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91D8BD-5096-E2EF-C910-731E40EF0DA2}"/>
                </a:ext>
              </a:extLst>
            </p:cNvPr>
            <p:cNvGrpSpPr/>
            <p:nvPr/>
          </p:nvGrpSpPr>
          <p:grpSpPr>
            <a:xfrm>
              <a:off x="2415116" y="3288268"/>
              <a:ext cx="785284" cy="750332"/>
              <a:chOff x="914400" y="2116877"/>
              <a:chExt cx="785284" cy="750332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848D12E-5358-47EF-7301-C4DFE6A0703D}"/>
                  </a:ext>
                </a:extLst>
              </p:cNvPr>
              <p:cNvCxnSpPr/>
              <p:nvPr/>
            </p:nvCxnSpPr>
            <p:spPr>
              <a:xfrm>
                <a:off x="1219200" y="2362200"/>
                <a:ext cx="480484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23EDD2-9AD3-1678-C866-EFB35B44338D}"/>
                  </a:ext>
                </a:extLst>
              </p:cNvPr>
              <p:cNvSpPr txBox="1"/>
              <p:nvPr/>
            </p:nvSpPr>
            <p:spPr>
              <a:xfrm>
                <a:off x="914400" y="211687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q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7FB65C-F9DF-FD14-2EFD-3B773C7126F0}"/>
              </a:ext>
            </a:extLst>
          </p:cNvPr>
          <p:cNvGrpSpPr/>
          <p:nvPr/>
        </p:nvGrpSpPr>
        <p:grpSpPr>
          <a:xfrm>
            <a:off x="5562600" y="2602468"/>
            <a:ext cx="885638" cy="750332"/>
            <a:chOff x="5562600" y="2602468"/>
            <a:chExt cx="885638" cy="750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3DFACF-15C6-B033-4A4A-3BA26DB459EE}"/>
                </a:ext>
              </a:extLst>
            </p:cNvPr>
            <p:cNvSpPr txBox="1"/>
            <p:nvPr/>
          </p:nvSpPr>
          <p:spPr>
            <a:xfrm>
              <a:off x="6172200" y="26024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345309E-E0CD-8F97-6B88-881D5492C1CB}"/>
                </a:ext>
              </a:extLst>
            </p:cNvPr>
            <p:cNvCxnSpPr/>
            <p:nvPr/>
          </p:nvCxnSpPr>
          <p:spPr>
            <a:xfrm flipH="1">
              <a:off x="5562600" y="2847791"/>
              <a:ext cx="638362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FEFDC20-030F-477B-F8C5-CF380472D487}"/>
              </a:ext>
            </a:extLst>
          </p:cNvPr>
          <p:cNvSpPr/>
          <p:nvPr/>
        </p:nvSpPr>
        <p:spPr>
          <a:xfrm>
            <a:off x="5253392" y="329339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7F0201-50CA-577B-E779-231D7053A386}"/>
              </a:ext>
            </a:extLst>
          </p:cNvPr>
          <p:cNvGrpSpPr/>
          <p:nvPr/>
        </p:nvGrpSpPr>
        <p:grpSpPr>
          <a:xfrm>
            <a:off x="4724400" y="3474181"/>
            <a:ext cx="1452494" cy="1478819"/>
            <a:chOff x="3581400" y="3397981"/>
            <a:chExt cx="1452494" cy="1478819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6B3DACE-7223-5294-D025-1A199F6B2342}"/>
                </a:ext>
              </a:extLst>
            </p:cNvPr>
            <p:cNvSpPr/>
            <p:nvPr/>
          </p:nvSpPr>
          <p:spPr>
            <a:xfrm>
              <a:off x="4419600" y="4135464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86E0B73-1B7C-C7EE-679B-C6D141A073E8}"/>
                </a:ext>
              </a:extLst>
            </p:cNvPr>
            <p:cNvSpPr/>
            <p:nvPr/>
          </p:nvSpPr>
          <p:spPr>
            <a:xfrm>
              <a:off x="4584177" y="396240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52DE303-CE38-9611-A390-86E6483A32E7}"/>
                </a:ext>
              </a:extLst>
            </p:cNvPr>
            <p:cNvSpPr/>
            <p:nvPr/>
          </p:nvSpPr>
          <p:spPr>
            <a:xfrm>
              <a:off x="3581400" y="41148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8A400DB-5909-6022-B6BF-FA7C26D525A4}"/>
                </a:ext>
              </a:extLst>
            </p:cNvPr>
            <p:cNvSpPr/>
            <p:nvPr/>
          </p:nvSpPr>
          <p:spPr>
            <a:xfrm>
              <a:off x="3733800" y="390299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480064-E0CB-39D2-1856-244937034CDB}"/>
                </a:ext>
              </a:extLst>
            </p:cNvPr>
            <p:cNvCxnSpPr>
              <a:endCxn id="12" idx="0"/>
            </p:cNvCxnSpPr>
            <p:nvPr/>
          </p:nvCxnSpPr>
          <p:spPr>
            <a:xfrm flipH="1">
              <a:off x="3888404" y="3397981"/>
              <a:ext cx="267270" cy="5050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AFBAB1F-D06D-B461-AEFE-3E4EDFAB3C81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4374318" y="3397981"/>
              <a:ext cx="364463" cy="5644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0B7E2F-C051-B9EC-7E6F-65306F8F9CE0}"/>
                  </a:ext>
                </a:extLst>
              </p:cNvPr>
              <p:cNvSpPr txBox="1"/>
              <p:nvPr/>
            </p:nvSpPr>
            <p:spPr>
              <a:xfrm>
                <a:off x="3735449" y="3990201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0B7E2F-C051-B9EC-7E6F-65306F8F9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449" y="3990201"/>
                <a:ext cx="30315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01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228"/>
            <a:ext cx="8229600" cy="1143000"/>
          </a:xfrm>
        </p:spPr>
        <p:txBody>
          <a:bodyPr/>
          <a:lstStyle/>
          <a:p>
            <a:r>
              <a:rPr lang="en-US" sz="3600" b="1" dirty="0"/>
              <a:t>Handling the difficult case </a:t>
            </a:r>
            <a:br>
              <a:rPr lang="en-US" sz="3600" b="1" dirty="0"/>
            </a:b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66800" y="2743200"/>
            <a:ext cx="17526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red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19600" y="2743200"/>
            <a:ext cx="17526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is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black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67000" y="1752600"/>
            <a:ext cx="106680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33800" y="1752600"/>
            <a:ext cx="99060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2895600" y="2743200"/>
            <a:ext cx="1463232" cy="48463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953000" y="3200400"/>
            <a:ext cx="11811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410200" y="3886200"/>
            <a:ext cx="28956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 least one child of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362200" y="3886200"/>
            <a:ext cx="25908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Both children of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/>
              <a:t> </a:t>
            </a:r>
            <a:r>
              <a:rPr lang="en-US" sz="1600" dirty="0">
                <a:solidFill>
                  <a:schemeClr val="tx1"/>
                </a:solidFill>
              </a:rPr>
              <a:t>are </a:t>
            </a:r>
            <a:r>
              <a:rPr lang="en-US" b="1" dirty="0">
                <a:solidFill>
                  <a:schemeClr val="tx1"/>
                </a:solidFill>
              </a:rPr>
              <a:t>black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657600" y="3200400"/>
            <a:ext cx="12954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00800" y="4343400"/>
            <a:ext cx="11811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029200" y="4343400"/>
            <a:ext cx="12954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191000" y="5038493"/>
            <a:ext cx="1409700" cy="43419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right</a:t>
            </a:r>
            <a:r>
              <a:rPr lang="en-US" b="1" dirty="0">
                <a:solidFill>
                  <a:schemeClr val="tx1"/>
                </a:solidFill>
              </a:rPr>
              <a:t>(s)</a:t>
            </a:r>
            <a:r>
              <a:rPr lang="en-US" dirty="0"/>
              <a:t> </a:t>
            </a:r>
            <a:r>
              <a:rPr lang="en-US" sz="1600" dirty="0">
                <a:solidFill>
                  <a:schemeClr val="tx1"/>
                </a:solidFill>
              </a:rPr>
              <a:t>is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red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705600" y="5029200"/>
            <a:ext cx="19050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left(s)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is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C00000"/>
                </a:solidFill>
              </a:rPr>
              <a:t>red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b="1" dirty="0">
                <a:solidFill>
                  <a:schemeClr val="tx1"/>
                </a:solidFill>
              </a:rPr>
              <a:t>right(s) </a:t>
            </a:r>
            <a:r>
              <a:rPr lang="en-US" sz="1600" dirty="0">
                <a:solidFill>
                  <a:schemeClr val="tx1"/>
                </a:solidFill>
              </a:rPr>
              <a:t>is</a:t>
            </a:r>
            <a:r>
              <a:rPr lang="en-US" sz="1600" b="1" dirty="0">
                <a:solidFill>
                  <a:schemeClr val="tx1"/>
                </a:solidFill>
              </a:rPr>
              <a:t> black</a:t>
            </a:r>
          </a:p>
        </p:txBody>
      </p:sp>
      <p:sp>
        <p:nvSpPr>
          <p:cNvPr id="32" name="Right Arrow 31"/>
          <p:cNvSpPr/>
          <p:nvPr/>
        </p:nvSpPr>
        <p:spPr>
          <a:xfrm flipH="1">
            <a:off x="5619750" y="5029200"/>
            <a:ext cx="1085850" cy="5334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reduction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048000" y="1295400"/>
            <a:ext cx="17526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Color of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s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53E70-01A1-F895-1EAA-EF846A916284}"/>
              </a:ext>
            </a:extLst>
          </p:cNvPr>
          <p:cNvSpPr txBox="1"/>
          <p:nvPr/>
        </p:nvSpPr>
        <p:spPr>
          <a:xfrm>
            <a:off x="3627216" y="765313"/>
            <a:ext cx="219348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The overview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7125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17" grpId="0" animBg="1"/>
      <p:bldP spid="20" grpId="0" animBg="1"/>
      <p:bldP spid="20" grpId="1" animBg="1"/>
      <p:bldP spid="21" grpId="0" animBg="1"/>
      <p:bldP spid="21" grpId="1" animBg="1"/>
      <p:bldP spid="30" grpId="0" animBg="1"/>
      <p:bldP spid="30" grpId="1" animBg="1"/>
      <p:bldP spid="31" grpId="0" animBg="1"/>
      <p:bldP spid="32" grpId="0" animBg="1"/>
      <p:bldP spid="41" grpId="0" animBg="1"/>
      <p:bldP spid="41" grpId="1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8001000" cy="1470025"/>
          </a:xfrm>
        </p:spPr>
        <p:txBody>
          <a:bodyPr/>
          <a:lstStyle/>
          <a:p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Handling the </a:t>
            </a:r>
            <a:r>
              <a:rPr lang="en-US" sz="2800" b="1" dirty="0">
                <a:solidFill>
                  <a:srgbClr val="7030A0"/>
                </a:solidFill>
              </a:rPr>
              <a:t>case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/>
              <a:t>“</a:t>
            </a:r>
            <a:r>
              <a:rPr lang="en-US" sz="2800" dirty="0"/>
              <a:t>left(</a:t>
            </a:r>
            <a:r>
              <a:rPr lang="en-US" sz="2800" b="1" dirty="0"/>
              <a:t>s</a:t>
            </a:r>
            <a:r>
              <a:rPr lang="en-US" sz="2800" dirty="0"/>
              <a:t>) is </a:t>
            </a:r>
            <a:r>
              <a:rPr lang="en-US" sz="2800" b="1" dirty="0">
                <a:solidFill>
                  <a:srgbClr val="FF0000"/>
                </a:solidFill>
              </a:rPr>
              <a:t>red</a:t>
            </a:r>
            <a:r>
              <a:rPr lang="en-US" sz="2800" b="1" dirty="0"/>
              <a:t> </a:t>
            </a:r>
            <a:r>
              <a:rPr lang="en-US" sz="2800" dirty="0"/>
              <a:t>and right(</a:t>
            </a:r>
            <a:r>
              <a:rPr lang="en-US" sz="2800" b="1" dirty="0"/>
              <a:t>s</a:t>
            </a:r>
            <a:r>
              <a:rPr lang="en-US" sz="2800" dirty="0"/>
              <a:t>) is </a:t>
            </a:r>
            <a:r>
              <a:rPr lang="en-US" sz="2800" b="1" dirty="0"/>
              <a:t>black”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Handling the case</a:t>
            </a:r>
            <a:r>
              <a:rPr lang="en-US" sz="2800" b="1" dirty="0">
                <a:solidFill>
                  <a:srgbClr val="7030A0"/>
                </a:solidFill>
              </a:rPr>
              <a:t>: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dirty="0"/>
              <a:t>left(</a:t>
            </a:r>
            <a:r>
              <a:rPr lang="en-US" sz="2800" b="1" dirty="0"/>
              <a:t>s</a:t>
            </a:r>
            <a:r>
              <a:rPr lang="en-US" sz="2800" dirty="0"/>
              <a:t>) is </a:t>
            </a:r>
            <a:r>
              <a:rPr lang="en-US" sz="2800" b="1" dirty="0">
                <a:solidFill>
                  <a:srgbClr val="FF0000"/>
                </a:solidFill>
              </a:rPr>
              <a:t>red </a:t>
            </a:r>
            <a:r>
              <a:rPr lang="en-US" sz="2800" dirty="0"/>
              <a:t>and right(</a:t>
            </a:r>
            <a:r>
              <a:rPr lang="en-US" sz="2800" b="1" dirty="0"/>
              <a:t>s</a:t>
            </a:r>
            <a:r>
              <a:rPr lang="en-US" sz="2800" dirty="0"/>
              <a:t>) is </a:t>
            </a:r>
            <a:r>
              <a:rPr lang="en-US" sz="2800" b="1" dirty="0"/>
              <a:t>black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38362" y="1828800"/>
            <a:ext cx="3476438" cy="3188732"/>
            <a:chOff x="3048000" y="1764268"/>
            <a:chExt cx="3476438" cy="3188732"/>
          </a:xfrm>
        </p:grpSpPr>
        <p:sp>
          <p:nvSpPr>
            <p:cNvPr id="8" name="Oval 7"/>
            <p:cNvSpPr/>
            <p:nvPr/>
          </p:nvSpPr>
          <p:spPr>
            <a:xfrm>
              <a:off x="4566717" y="25740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130649" y="27858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7"/>
            </p:cNvCxnSpPr>
            <p:nvPr/>
          </p:nvCxnSpPr>
          <p:spPr>
            <a:xfrm flipV="1">
              <a:off x="4830643" y="23622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800600" y="2743200"/>
              <a:ext cx="651756" cy="56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329592" y="329339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048000" y="2602468"/>
              <a:ext cx="1242484" cy="1664732"/>
              <a:chOff x="2415116" y="3288268"/>
              <a:chExt cx="1242484" cy="166473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00400" y="4017937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3043306" y="4211664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2415116" y="3288268"/>
                <a:ext cx="785284" cy="750332"/>
                <a:chOff x="914400" y="2116877"/>
                <a:chExt cx="785284" cy="750332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1219200" y="2362200"/>
                  <a:ext cx="480484" cy="505009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914400" y="2116877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q</a:t>
                  </a:r>
                </a:p>
              </p:txBody>
            </p:sp>
          </p:grpSp>
        </p:grpSp>
        <p:sp>
          <p:nvSpPr>
            <p:cNvPr id="14" name="TextBox 13"/>
            <p:cNvSpPr txBox="1"/>
            <p:nvPr/>
          </p:nvSpPr>
          <p:spPr>
            <a:xfrm>
              <a:off x="6248400" y="26024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5638800" y="2847791"/>
              <a:ext cx="638362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800600" y="3474181"/>
              <a:ext cx="1452494" cy="1478819"/>
              <a:chOff x="3581400" y="3397981"/>
              <a:chExt cx="1452494" cy="1478819"/>
            </a:xfrm>
          </p:grpSpPr>
          <p:sp>
            <p:nvSpPr>
              <p:cNvPr id="20" name="Isosceles Triangle 19"/>
              <p:cNvSpPr/>
              <p:nvPr/>
            </p:nvSpPr>
            <p:spPr>
              <a:xfrm>
                <a:off x="4419600" y="4135464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584177" y="39624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3581400" y="4114800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33800" y="3902990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endCxn id="23" idx="0"/>
              </p:cNvCxnSpPr>
              <p:nvPr/>
            </p:nvCxnSpPr>
            <p:spPr>
              <a:xfrm flipH="1">
                <a:off x="3888404" y="3397981"/>
                <a:ext cx="267270" cy="5050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21" idx="0"/>
              </p:cNvCxnSpPr>
              <p:nvPr/>
            </p:nvCxnSpPr>
            <p:spPr>
              <a:xfrm>
                <a:off x="4374318" y="3397981"/>
                <a:ext cx="364463" cy="5644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3806702" y="1764268"/>
              <a:ext cx="788582" cy="750332"/>
              <a:chOff x="3730502" y="1764268"/>
              <a:chExt cx="788582" cy="750332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4038600" y="2009591"/>
                <a:ext cx="480484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730502" y="1764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73249" y="4038600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249" y="4038600"/>
                <a:ext cx="303151" cy="276999"/>
              </a:xfrm>
              <a:prstGeom prst="rect">
                <a:avLst/>
              </a:prstGeom>
              <a:blipFill rotWithShape="1">
                <a:blip r:embed="rId2"/>
                <a:stretch>
                  <a:fillRect r="-9615" b="-127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2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Handling the case: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dirty="0"/>
              <a:t>left(</a:t>
            </a:r>
            <a:r>
              <a:rPr lang="en-US" sz="2800" b="1" dirty="0"/>
              <a:t>s</a:t>
            </a:r>
            <a:r>
              <a:rPr lang="en-US" sz="2800" dirty="0"/>
              <a:t>) is </a:t>
            </a:r>
            <a:r>
              <a:rPr lang="en-US" sz="2800" b="1" dirty="0">
                <a:solidFill>
                  <a:srgbClr val="FF0000"/>
                </a:solidFill>
              </a:rPr>
              <a:t>red </a:t>
            </a:r>
            <a:r>
              <a:rPr lang="en-US" sz="2800" dirty="0"/>
              <a:t>and right(</a:t>
            </a:r>
            <a:r>
              <a:rPr lang="en-US" sz="2800" b="1" dirty="0"/>
              <a:t>s</a:t>
            </a:r>
            <a:r>
              <a:rPr lang="en-US" sz="2800" dirty="0"/>
              <a:t>) is </a:t>
            </a:r>
            <a:r>
              <a:rPr lang="en-US" sz="2800" b="1" dirty="0"/>
              <a:t>black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38362" y="1828800"/>
            <a:ext cx="3476438" cy="3657600"/>
            <a:chOff x="3048000" y="1764268"/>
            <a:chExt cx="3476438" cy="3657600"/>
          </a:xfrm>
        </p:grpSpPr>
        <p:sp>
          <p:nvSpPr>
            <p:cNvPr id="8" name="Oval 7"/>
            <p:cNvSpPr/>
            <p:nvPr/>
          </p:nvSpPr>
          <p:spPr>
            <a:xfrm>
              <a:off x="4566717" y="25740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130649" y="27858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7"/>
            </p:cNvCxnSpPr>
            <p:nvPr/>
          </p:nvCxnSpPr>
          <p:spPr>
            <a:xfrm flipV="1">
              <a:off x="4830643" y="23622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800600" y="2743200"/>
              <a:ext cx="651756" cy="56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329592" y="329339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048000" y="2602468"/>
              <a:ext cx="1242484" cy="1664732"/>
              <a:chOff x="2415116" y="3288268"/>
              <a:chExt cx="1242484" cy="166473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00400" y="4017937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3043306" y="4211664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2415116" y="3288268"/>
                <a:ext cx="785284" cy="750332"/>
                <a:chOff x="914400" y="2116877"/>
                <a:chExt cx="785284" cy="750332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1219200" y="2362200"/>
                  <a:ext cx="480484" cy="505009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914400" y="2116877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q</a:t>
                  </a:r>
                </a:p>
              </p:txBody>
            </p:sp>
          </p:grpSp>
        </p:grpSp>
        <p:sp>
          <p:nvSpPr>
            <p:cNvPr id="14" name="TextBox 13"/>
            <p:cNvSpPr txBox="1"/>
            <p:nvPr/>
          </p:nvSpPr>
          <p:spPr>
            <a:xfrm>
              <a:off x="6248400" y="26024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5638800" y="2847791"/>
              <a:ext cx="638362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386144" y="3474181"/>
              <a:ext cx="1866950" cy="1947687"/>
              <a:chOff x="3166944" y="3397981"/>
              <a:chExt cx="1866950" cy="1947687"/>
            </a:xfrm>
          </p:grpSpPr>
          <p:sp>
            <p:nvSpPr>
              <p:cNvPr id="20" name="Isosceles Triangle 19"/>
              <p:cNvSpPr/>
              <p:nvPr/>
            </p:nvSpPr>
            <p:spPr>
              <a:xfrm>
                <a:off x="4419600" y="4135464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584177" y="39624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3166944" y="4604332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33800" y="3902990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endCxn id="23" idx="0"/>
              </p:cNvCxnSpPr>
              <p:nvPr/>
            </p:nvCxnSpPr>
            <p:spPr>
              <a:xfrm flipH="1">
                <a:off x="3888404" y="3397981"/>
                <a:ext cx="267270" cy="5050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21" idx="0"/>
              </p:cNvCxnSpPr>
              <p:nvPr/>
            </p:nvCxnSpPr>
            <p:spPr>
              <a:xfrm>
                <a:off x="4374318" y="3397981"/>
                <a:ext cx="364463" cy="5644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3806702" y="1764268"/>
              <a:ext cx="788582" cy="750332"/>
              <a:chOff x="3730502" y="1764268"/>
              <a:chExt cx="788582" cy="750332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4038600" y="2009591"/>
                <a:ext cx="480484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730502" y="1764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</a:t>
                </a:r>
              </a:p>
            </p:txBody>
          </p:sp>
        </p:grpSp>
      </p:grpSp>
      <p:sp>
        <p:nvSpPr>
          <p:cNvPr id="31" name="Isosceles Triangle 30"/>
          <p:cNvSpPr/>
          <p:nvPr/>
        </p:nvSpPr>
        <p:spPr>
          <a:xfrm>
            <a:off x="2667000" y="4745064"/>
            <a:ext cx="614294" cy="741336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2133600" y="457200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819400" y="458879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2747608" y="4236181"/>
            <a:ext cx="226396" cy="3526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3"/>
          </p:cNvCxnSpPr>
          <p:nvPr/>
        </p:nvCxnSpPr>
        <p:spPr>
          <a:xfrm flipH="1">
            <a:off x="2314762" y="4224513"/>
            <a:ext cx="273882" cy="3474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373249" y="4038600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249" y="4038600"/>
                <a:ext cx="303151" cy="276999"/>
              </a:xfrm>
              <a:prstGeom prst="rect">
                <a:avLst/>
              </a:prstGeom>
              <a:blipFill rotWithShape="1">
                <a:blip r:embed="rId2"/>
                <a:stretch>
                  <a:fillRect r="-9615" b="-127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77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Handling the case: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dirty="0"/>
              <a:t>left(</a:t>
            </a:r>
            <a:r>
              <a:rPr lang="en-US" sz="2800" b="1" dirty="0">
                <a:solidFill>
                  <a:srgbClr val="7030A0"/>
                </a:solidFill>
              </a:rPr>
              <a:t>s</a:t>
            </a:r>
            <a:r>
              <a:rPr lang="en-US" sz="2800" dirty="0"/>
              <a:t>) is </a:t>
            </a:r>
            <a:r>
              <a:rPr lang="en-US" sz="2800" b="1" dirty="0">
                <a:solidFill>
                  <a:srgbClr val="FF0000"/>
                </a:solidFill>
              </a:rPr>
              <a:t>red </a:t>
            </a:r>
            <a:r>
              <a:rPr lang="en-US" sz="2800" dirty="0"/>
              <a:t>and right(</a:t>
            </a:r>
            <a:r>
              <a:rPr lang="en-US" sz="2800" b="1" dirty="0">
                <a:solidFill>
                  <a:srgbClr val="7030A0"/>
                </a:solidFill>
              </a:rPr>
              <a:t>s</a:t>
            </a:r>
            <a:r>
              <a:rPr lang="en-US" sz="2800" dirty="0"/>
              <a:t>) is </a:t>
            </a:r>
            <a:r>
              <a:rPr lang="en-US" sz="2800" b="1" dirty="0"/>
              <a:t>black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8362" y="1828800"/>
            <a:ext cx="3476438" cy="3657600"/>
            <a:chOff x="638362" y="1828800"/>
            <a:chExt cx="3476438" cy="3657600"/>
          </a:xfrm>
        </p:grpSpPr>
        <p:grpSp>
          <p:nvGrpSpPr>
            <p:cNvPr id="6" name="Group 5"/>
            <p:cNvGrpSpPr/>
            <p:nvPr/>
          </p:nvGrpSpPr>
          <p:grpSpPr>
            <a:xfrm>
              <a:off x="638362" y="1828800"/>
              <a:ext cx="3476438" cy="3657600"/>
              <a:chOff x="3048000" y="1764268"/>
              <a:chExt cx="3476438" cy="36576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566717" y="257401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4130649" y="2785821"/>
                <a:ext cx="534185" cy="56697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8" idx="7"/>
              </p:cNvCxnSpPr>
              <p:nvPr/>
            </p:nvCxnSpPr>
            <p:spPr>
              <a:xfrm flipV="1">
                <a:off x="4830643" y="2362200"/>
                <a:ext cx="279165" cy="2428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4800600" y="2743200"/>
                <a:ext cx="651756" cy="56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5329592" y="329339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048000" y="2602468"/>
                <a:ext cx="1242484" cy="1664732"/>
                <a:chOff x="2415116" y="3288268"/>
                <a:chExt cx="1242484" cy="1664732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3200400" y="4017937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>
                  <a:off x="3043306" y="4211664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415116" y="3288268"/>
                  <a:ext cx="785284" cy="750332"/>
                  <a:chOff x="914400" y="2116877"/>
                  <a:chExt cx="785284" cy="750332"/>
                </a:xfrm>
              </p:grpSpPr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1219200" y="2362200"/>
                    <a:ext cx="480484" cy="505009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914400" y="2116877"/>
                    <a:ext cx="3080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q</a:t>
                    </a:r>
                  </a:p>
                </p:txBody>
              </p:sp>
            </p:grpSp>
          </p:grpSp>
          <p:sp>
            <p:nvSpPr>
              <p:cNvPr id="14" name="TextBox 13"/>
              <p:cNvSpPr txBox="1"/>
              <p:nvPr/>
            </p:nvSpPr>
            <p:spPr>
              <a:xfrm>
                <a:off x="6248400" y="26024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638800" y="2847791"/>
                <a:ext cx="638362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4386144" y="3474181"/>
                <a:ext cx="1866950" cy="1947687"/>
                <a:chOff x="3166944" y="3397981"/>
                <a:chExt cx="1866950" cy="1947687"/>
              </a:xfrm>
            </p:grpSpPr>
            <p:sp>
              <p:nvSpPr>
                <p:cNvPr id="20" name="Isosceles Triangle 19"/>
                <p:cNvSpPr/>
                <p:nvPr/>
              </p:nvSpPr>
              <p:spPr>
                <a:xfrm>
                  <a:off x="4419600" y="4135464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584177" y="3962400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>
                  <a:off x="3166944" y="4604332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733800" y="3902990"/>
                  <a:ext cx="309208" cy="21181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24" name="Straight Arrow Connector 23"/>
                <p:cNvCxnSpPr>
                  <a:endCxn id="23" idx="0"/>
                </p:cNvCxnSpPr>
                <p:nvPr/>
              </p:nvCxnSpPr>
              <p:spPr>
                <a:xfrm flipH="1">
                  <a:off x="3888404" y="3397981"/>
                  <a:ext cx="267270" cy="50500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endCxn id="21" idx="0"/>
                </p:cNvCxnSpPr>
                <p:nvPr/>
              </p:nvCxnSpPr>
              <p:spPr>
                <a:xfrm>
                  <a:off x="4374318" y="3397981"/>
                  <a:ext cx="364463" cy="56441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3806702" y="1764268"/>
                <a:ext cx="788582" cy="750332"/>
                <a:chOff x="3730502" y="1764268"/>
                <a:chExt cx="788582" cy="750332"/>
              </a:xfrm>
            </p:grpSpPr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4038600" y="2009591"/>
                  <a:ext cx="480484" cy="505009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3730502" y="1764268"/>
                  <a:ext cx="266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r</a:t>
                  </a:r>
                </a:p>
              </p:txBody>
            </p:sp>
          </p:grpSp>
        </p:grpSp>
        <p:sp>
          <p:nvSpPr>
            <p:cNvPr id="31" name="Isosceles Triangle 30"/>
            <p:cNvSpPr/>
            <p:nvPr/>
          </p:nvSpPr>
          <p:spPr>
            <a:xfrm>
              <a:off x="2667000" y="4745064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2133600" y="45720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819400" y="458879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34" name="Straight Arrow Connector 33"/>
            <p:cNvCxnSpPr>
              <a:endCxn id="33" idx="0"/>
            </p:cNvCxnSpPr>
            <p:nvPr/>
          </p:nvCxnSpPr>
          <p:spPr>
            <a:xfrm>
              <a:off x="2747608" y="4236181"/>
              <a:ext cx="226396" cy="3526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3" idx="3"/>
            </p:cNvCxnSpPr>
            <p:nvPr/>
          </p:nvCxnSpPr>
          <p:spPr>
            <a:xfrm flipH="1">
              <a:off x="2314762" y="4224513"/>
              <a:ext cx="273882" cy="3474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eft Arrow 35"/>
          <p:cNvSpPr/>
          <p:nvPr/>
        </p:nvSpPr>
        <p:spPr>
          <a:xfrm flipH="1">
            <a:off x="4114800" y="3569732"/>
            <a:ext cx="1066800" cy="4963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 flipH="1">
            <a:off x="2590800" y="2819400"/>
            <a:ext cx="1217769" cy="724138"/>
            <a:chOff x="5485462" y="1773038"/>
            <a:chExt cx="1851518" cy="1351162"/>
          </a:xfrm>
        </p:grpSpPr>
        <p:sp>
          <p:nvSpPr>
            <p:cNvPr id="38" name="Curved Down Arrow 37"/>
            <p:cNvSpPr/>
            <p:nvPr/>
          </p:nvSpPr>
          <p:spPr>
            <a:xfrm flipH="1">
              <a:off x="5715000" y="2438400"/>
              <a:ext cx="1473215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5462" y="1773038"/>
              <a:ext cx="1851518" cy="574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Right rotation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 rot="6120774">
            <a:off x="6845768" y="2885150"/>
            <a:ext cx="1776553" cy="1258514"/>
            <a:chOff x="1032822" y="2597756"/>
            <a:chExt cx="1776553" cy="1258514"/>
          </a:xfrm>
        </p:grpSpPr>
        <p:sp>
          <p:nvSpPr>
            <p:cNvPr id="73" name="Arc 72"/>
            <p:cNvSpPr/>
            <p:nvPr/>
          </p:nvSpPr>
          <p:spPr>
            <a:xfrm rot="15905415">
              <a:off x="1625457" y="2672352"/>
              <a:ext cx="1171864" cy="1195972"/>
            </a:xfrm>
            <a:prstGeom prst="arc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 rot="19024107">
              <a:off x="1032822" y="2597756"/>
              <a:ext cx="1036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swap colors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373249" y="4038600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249" y="4038600"/>
                <a:ext cx="303151" cy="276999"/>
              </a:xfrm>
              <a:prstGeom prst="rect">
                <a:avLst/>
              </a:prstGeom>
              <a:blipFill rotWithShape="1">
                <a:blip r:embed="rId2"/>
                <a:stretch>
                  <a:fillRect r="-9615" b="-127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134162" y="1676400"/>
            <a:ext cx="3476438" cy="3657600"/>
            <a:chOff x="5134162" y="1676400"/>
            <a:chExt cx="3476438" cy="3657600"/>
          </a:xfrm>
        </p:grpSpPr>
        <p:grpSp>
          <p:nvGrpSpPr>
            <p:cNvPr id="77" name="Group 76"/>
            <p:cNvGrpSpPr/>
            <p:nvPr/>
          </p:nvGrpSpPr>
          <p:grpSpPr>
            <a:xfrm>
              <a:off x="5134162" y="1676400"/>
              <a:ext cx="3476438" cy="3657600"/>
              <a:chOff x="5134162" y="1676400"/>
              <a:chExt cx="3476438" cy="36576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5134162" y="1676400"/>
                <a:ext cx="3476438" cy="3657600"/>
                <a:chOff x="638362" y="1828800"/>
                <a:chExt cx="3476438" cy="3657600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38362" y="1828800"/>
                  <a:ext cx="3476438" cy="3657600"/>
                  <a:chOff x="3048000" y="1764268"/>
                  <a:chExt cx="3476438" cy="3657600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4566717" y="2574010"/>
                    <a:ext cx="309208" cy="21181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  <p:cxnSp>
                <p:nvCxnSpPr>
                  <p:cNvPr id="48" name="Straight Arrow Connector 47"/>
                  <p:cNvCxnSpPr/>
                  <p:nvPr/>
                </p:nvCxnSpPr>
                <p:spPr>
                  <a:xfrm flipH="1">
                    <a:off x="4130649" y="2785821"/>
                    <a:ext cx="534185" cy="56697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>
                    <a:stCxn id="47" idx="7"/>
                  </p:cNvCxnSpPr>
                  <p:nvPr/>
                </p:nvCxnSpPr>
                <p:spPr>
                  <a:xfrm flipV="1">
                    <a:off x="4830643" y="2362200"/>
                    <a:ext cx="279165" cy="24282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/>
                  <p:cNvCxnSpPr/>
                  <p:nvPr/>
                </p:nvCxnSpPr>
                <p:spPr>
                  <a:xfrm>
                    <a:off x="4800600" y="2743200"/>
                    <a:ext cx="651756" cy="56439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Oval 50"/>
                  <p:cNvSpPr/>
                  <p:nvPr/>
                </p:nvSpPr>
                <p:spPr>
                  <a:xfrm>
                    <a:off x="5329592" y="3293390"/>
                    <a:ext cx="309208" cy="211810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3048000" y="2602468"/>
                    <a:ext cx="1242484" cy="1664732"/>
                    <a:chOff x="2415116" y="3288268"/>
                    <a:chExt cx="1242484" cy="1664732"/>
                  </a:xfrm>
                </p:grpSpPr>
                <p:sp>
                  <p:nvSpPr>
                    <p:cNvPr id="65" name="Oval 64"/>
                    <p:cNvSpPr/>
                    <p:nvPr/>
                  </p:nvSpPr>
                  <p:spPr>
                    <a:xfrm>
                      <a:off x="3200400" y="4017937"/>
                      <a:ext cx="309208" cy="21181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p:txBody>
                </p:sp>
                <p:sp>
                  <p:nvSpPr>
                    <p:cNvPr id="66" name="Isosceles Triangle 65"/>
                    <p:cNvSpPr/>
                    <p:nvPr/>
                  </p:nvSpPr>
                  <p:spPr>
                    <a:xfrm>
                      <a:off x="3043306" y="4211664"/>
                      <a:ext cx="614294" cy="741336"/>
                    </a:xfrm>
                    <a:prstGeom prst="triangl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2415116" y="3288268"/>
                      <a:ext cx="785284" cy="750332"/>
                      <a:chOff x="914400" y="2116877"/>
                      <a:chExt cx="785284" cy="750332"/>
                    </a:xfrm>
                  </p:grpSpPr>
                  <p:cxnSp>
                    <p:nvCxnSpPr>
                      <p:cNvPr id="68" name="Straight Arrow Connector 67"/>
                      <p:cNvCxnSpPr/>
                      <p:nvPr/>
                    </p:nvCxnSpPr>
                    <p:spPr>
                      <a:xfrm>
                        <a:off x="1219200" y="2362200"/>
                        <a:ext cx="480484" cy="505009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B05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914400" y="2116877"/>
                        <a:ext cx="30809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q</a:t>
                        </a:r>
                      </a:p>
                    </p:txBody>
                  </p:sp>
                </p:grpSp>
              </p:grp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6248400" y="3376136"/>
                    <a:ext cx="2760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s</a:t>
                    </a:r>
                  </a:p>
                </p:txBody>
              </p:sp>
              <p:cxnSp>
                <p:nvCxnSpPr>
                  <p:cNvPr id="54" name="Straight Arrow Connector 53"/>
                  <p:cNvCxnSpPr/>
                  <p:nvPr/>
                </p:nvCxnSpPr>
                <p:spPr>
                  <a:xfrm flipH="1">
                    <a:off x="5991038" y="3678264"/>
                    <a:ext cx="457200" cy="343613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4614744" y="3469059"/>
                    <a:ext cx="1909694" cy="1952809"/>
                    <a:chOff x="3395544" y="3392859"/>
                    <a:chExt cx="1909694" cy="1952809"/>
                  </a:xfrm>
                </p:grpSpPr>
                <p:sp>
                  <p:nvSpPr>
                    <p:cNvPr id="59" name="Isosceles Triangle 58"/>
                    <p:cNvSpPr/>
                    <p:nvPr/>
                  </p:nvSpPr>
                  <p:spPr>
                    <a:xfrm>
                      <a:off x="4690944" y="4604332"/>
                      <a:ext cx="614294" cy="741336"/>
                    </a:xfrm>
                    <a:prstGeom prst="triangl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4584177" y="3962400"/>
                      <a:ext cx="309208" cy="21181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p:txBody>
                </p:sp>
                <p:sp>
                  <p:nvSpPr>
                    <p:cNvPr id="61" name="Isosceles Triangle 60"/>
                    <p:cNvSpPr/>
                    <p:nvPr/>
                  </p:nvSpPr>
                  <p:spPr>
                    <a:xfrm>
                      <a:off x="3395544" y="3974068"/>
                      <a:ext cx="614294" cy="741336"/>
                    </a:xfrm>
                    <a:prstGeom prst="triangl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62" name="Oval 61"/>
                    <p:cNvSpPr/>
                    <p:nvPr/>
                  </p:nvSpPr>
                  <p:spPr>
                    <a:xfrm>
                      <a:off x="4843630" y="4448058"/>
                      <a:ext cx="309208" cy="21181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p:txBody>
                </p:sp>
                <p:cxnSp>
                  <p:nvCxnSpPr>
                    <p:cNvPr id="63" name="Straight Arrow Connector 62"/>
                    <p:cNvCxnSpPr>
                      <a:endCxn id="43" idx="7"/>
                    </p:cNvCxnSpPr>
                    <p:nvPr/>
                  </p:nvCxnSpPr>
                  <p:spPr>
                    <a:xfrm flipH="1">
                      <a:off x="3816564" y="3392859"/>
                      <a:ext cx="310348" cy="476618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/>
                    <p:cNvCxnSpPr>
                      <a:endCxn id="60" idx="0"/>
                    </p:cNvCxnSpPr>
                    <p:nvPr/>
                  </p:nvCxnSpPr>
                  <p:spPr>
                    <a:xfrm>
                      <a:off x="4374318" y="3397981"/>
                      <a:ext cx="364463" cy="564419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806702" y="1764268"/>
                    <a:ext cx="788582" cy="750332"/>
                    <a:chOff x="3730502" y="1764268"/>
                    <a:chExt cx="788582" cy="750332"/>
                  </a:xfrm>
                </p:grpSpPr>
                <p:cxnSp>
                  <p:nvCxnSpPr>
                    <p:cNvPr id="57" name="Straight Arrow Connector 56"/>
                    <p:cNvCxnSpPr/>
                    <p:nvPr/>
                  </p:nvCxnSpPr>
                  <p:spPr>
                    <a:xfrm>
                      <a:off x="4038600" y="2009591"/>
                      <a:ext cx="480484" cy="505009"/>
                    </a:xfrm>
                    <a:prstGeom prst="straightConnector1">
                      <a:avLst/>
                    </a:prstGeom>
                    <a:ln w="38100">
                      <a:solidFill>
                        <a:srgbClr val="00B05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3730502" y="1764268"/>
                      <a:ext cx="2664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/>
                        <a:t>r</a:t>
                      </a:r>
                    </a:p>
                  </p:txBody>
                </p:sp>
              </p:grpSp>
            </p:grpSp>
            <p:sp>
              <p:nvSpPr>
                <p:cNvPr id="42" name="Isosceles Triangle 41"/>
                <p:cNvSpPr/>
                <p:nvPr/>
              </p:nvSpPr>
              <p:spPr>
                <a:xfrm>
                  <a:off x="2743200" y="4745064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362200" y="3979190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2891192" y="4588790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3583604" y="4236181"/>
                  <a:ext cx="226396" cy="35260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Straight Arrow Connector 70"/>
              <p:cNvCxnSpPr>
                <a:stCxn id="60" idx="3"/>
                <a:endCxn id="44" idx="7"/>
              </p:cNvCxnSpPr>
              <p:nvPr/>
            </p:nvCxnSpPr>
            <p:spPr>
              <a:xfrm flipH="1">
                <a:off x="7650918" y="4131523"/>
                <a:ext cx="283903" cy="3358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867400" y="3886200"/>
                  <a:ext cx="303151" cy="2769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IN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3886200"/>
                  <a:ext cx="30315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9804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Down Ribbon 77"/>
          <p:cNvSpPr/>
          <p:nvPr/>
        </p:nvSpPr>
        <p:spPr>
          <a:xfrm>
            <a:off x="3808570" y="5486400"/>
            <a:ext cx="4984842" cy="1219200"/>
          </a:xfrm>
          <a:prstGeom prst="ribbon">
            <a:avLst>
              <a:gd name="adj1" fmla="val 8685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number of black nodes on the path from root to any leaf node in tree 1 has now reduced by one although it is the same for trees 2 and 3. What should we do ? </a:t>
            </a:r>
          </a:p>
        </p:txBody>
      </p:sp>
    </p:spTree>
    <p:extLst>
      <p:ext uri="{BB962C8B-B14F-4D97-AF65-F5344CB8AC3E}">
        <p14:creationId xmlns:p14="http://schemas.microsoft.com/office/powerpoint/2010/main" val="392136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8" grpId="0" animBg="1"/>
      <p:bldP spid="7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Handling the case</a:t>
            </a:r>
            <a:r>
              <a:rPr lang="en-US" sz="2800" b="1" dirty="0">
                <a:solidFill>
                  <a:srgbClr val="7030A0"/>
                </a:solidFill>
              </a:rPr>
              <a:t>: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dirty="0"/>
              <a:t>left(</a:t>
            </a:r>
            <a:r>
              <a:rPr lang="en-US" sz="2800" b="1" dirty="0">
                <a:solidFill>
                  <a:srgbClr val="7030A0"/>
                </a:solidFill>
              </a:rPr>
              <a:t>s</a:t>
            </a:r>
            <a:r>
              <a:rPr lang="en-US" sz="2800" dirty="0"/>
              <a:t>) is </a:t>
            </a:r>
            <a:r>
              <a:rPr lang="en-US" sz="2800" b="1" dirty="0">
                <a:solidFill>
                  <a:srgbClr val="FF0000"/>
                </a:solidFill>
              </a:rPr>
              <a:t>red </a:t>
            </a:r>
            <a:r>
              <a:rPr lang="en-US" sz="2800" dirty="0"/>
              <a:t>and right(</a:t>
            </a:r>
            <a:r>
              <a:rPr lang="en-US" sz="2800" b="1" dirty="0">
                <a:solidFill>
                  <a:srgbClr val="7030A0"/>
                </a:solidFill>
              </a:rPr>
              <a:t>s</a:t>
            </a:r>
            <a:r>
              <a:rPr lang="en-US" sz="2800" dirty="0"/>
              <a:t>) is </a:t>
            </a:r>
            <a:r>
              <a:rPr lang="en-US" sz="2800" b="1" dirty="0"/>
              <a:t>black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8362" y="1828800"/>
            <a:ext cx="3476438" cy="3657600"/>
            <a:chOff x="638362" y="1828800"/>
            <a:chExt cx="3476438" cy="3657600"/>
          </a:xfrm>
        </p:grpSpPr>
        <p:grpSp>
          <p:nvGrpSpPr>
            <p:cNvPr id="6" name="Group 5"/>
            <p:cNvGrpSpPr/>
            <p:nvPr/>
          </p:nvGrpSpPr>
          <p:grpSpPr>
            <a:xfrm>
              <a:off x="638362" y="1828800"/>
              <a:ext cx="3476438" cy="3657600"/>
              <a:chOff x="3048000" y="1764268"/>
              <a:chExt cx="3476438" cy="36576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566717" y="257401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4130649" y="2785821"/>
                <a:ext cx="534185" cy="56697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8" idx="7"/>
              </p:cNvCxnSpPr>
              <p:nvPr/>
            </p:nvCxnSpPr>
            <p:spPr>
              <a:xfrm flipV="1">
                <a:off x="4830643" y="2362200"/>
                <a:ext cx="279165" cy="2428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4800600" y="2743200"/>
                <a:ext cx="651756" cy="56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5329592" y="329339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048000" y="2602468"/>
                <a:ext cx="1242484" cy="1664732"/>
                <a:chOff x="2415116" y="3288268"/>
                <a:chExt cx="1242484" cy="1664732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3200400" y="4017937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>
                  <a:off x="3043306" y="4211664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415116" y="3288268"/>
                  <a:ext cx="785284" cy="750332"/>
                  <a:chOff x="914400" y="2116877"/>
                  <a:chExt cx="785284" cy="750332"/>
                </a:xfrm>
              </p:grpSpPr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1219200" y="2362200"/>
                    <a:ext cx="480484" cy="505009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914400" y="2116877"/>
                    <a:ext cx="3080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q</a:t>
                    </a:r>
                  </a:p>
                </p:txBody>
              </p:sp>
            </p:grpSp>
          </p:grpSp>
          <p:sp>
            <p:nvSpPr>
              <p:cNvPr id="14" name="TextBox 13"/>
              <p:cNvSpPr txBox="1"/>
              <p:nvPr/>
            </p:nvSpPr>
            <p:spPr>
              <a:xfrm>
                <a:off x="6248400" y="26024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638800" y="2847791"/>
                <a:ext cx="638362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4386144" y="3474181"/>
                <a:ext cx="1866950" cy="1947687"/>
                <a:chOff x="3166944" y="3397981"/>
                <a:chExt cx="1866950" cy="1947687"/>
              </a:xfrm>
            </p:grpSpPr>
            <p:sp>
              <p:nvSpPr>
                <p:cNvPr id="20" name="Isosceles Triangle 19"/>
                <p:cNvSpPr/>
                <p:nvPr/>
              </p:nvSpPr>
              <p:spPr>
                <a:xfrm>
                  <a:off x="4419600" y="4135464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584177" y="3962400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>
                  <a:off x="3166944" y="4604332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733800" y="3902990"/>
                  <a:ext cx="309208" cy="21181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24" name="Straight Arrow Connector 23"/>
                <p:cNvCxnSpPr>
                  <a:endCxn id="23" idx="0"/>
                </p:cNvCxnSpPr>
                <p:nvPr/>
              </p:nvCxnSpPr>
              <p:spPr>
                <a:xfrm flipH="1">
                  <a:off x="3888404" y="3397981"/>
                  <a:ext cx="267270" cy="50500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endCxn id="21" idx="0"/>
                </p:cNvCxnSpPr>
                <p:nvPr/>
              </p:nvCxnSpPr>
              <p:spPr>
                <a:xfrm>
                  <a:off x="4374318" y="3397981"/>
                  <a:ext cx="364463" cy="56441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3806702" y="1764268"/>
                <a:ext cx="788582" cy="750332"/>
                <a:chOff x="3730502" y="1764268"/>
                <a:chExt cx="788582" cy="750332"/>
              </a:xfrm>
            </p:grpSpPr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4038600" y="2009591"/>
                  <a:ext cx="480484" cy="505009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3730502" y="1764268"/>
                  <a:ext cx="266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r</a:t>
                  </a:r>
                </a:p>
              </p:txBody>
            </p:sp>
          </p:grpSp>
        </p:grpSp>
        <p:sp>
          <p:nvSpPr>
            <p:cNvPr id="31" name="Isosceles Triangle 30"/>
            <p:cNvSpPr/>
            <p:nvPr/>
          </p:nvSpPr>
          <p:spPr>
            <a:xfrm>
              <a:off x="2667000" y="4745064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2133600" y="45720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819400" y="458879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34" name="Straight Arrow Connector 33"/>
            <p:cNvCxnSpPr>
              <a:endCxn id="33" idx="0"/>
            </p:cNvCxnSpPr>
            <p:nvPr/>
          </p:nvCxnSpPr>
          <p:spPr>
            <a:xfrm>
              <a:off x="2747608" y="4236181"/>
              <a:ext cx="226396" cy="3526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3" idx="3"/>
            </p:cNvCxnSpPr>
            <p:nvPr/>
          </p:nvCxnSpPr>
          <p:spPr>
            <a:xfrm flipH="1">
              <a:off x="2314762" y="4224513"/>
              <a:ext cx="273882" cy="3474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eft Arrow 35"/>
          <p:cNvSpPr/>
          <p:nvPr/>
        </p:nvSpPr>
        <p:spPr>
          <a:xfrm flipH="1">
            <a:off x="4114800" y="3569732"/>
            <a:ext cx="1066800" cy="4963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 flipH="1">
            <a:off x="2590800" y="2819400"/>
            <a:ext cx="1217769" cy="724138"/>
            <a:chOff x="5485462" y="1773038"/>
            <a:chExt cx="1851518" cy="1351162"/>
          </a:xfrm>
        </p:grpSpPr>
        <p:sp>
          <p:nvSpPr>
            <p:cNvPr id="38" name="Curved Down Arrow 37"/>
            <p:cNvSpPr/>
            <p:nvPr/>
          </p:nvSpPr>
          <p:spPr>
            <a:xfrm flipH="1">
              <a:off x="5715000" y="2438400"/>
              <a:ext cx="1473215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5462" y="1773038"/>
              <a:ext cx="1851518" cy="574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Right rotation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34162" y="1676400"/>
            <a:ext cx="3476438" cy="3657600"/>
            <a:chOff x="638362" y="1828800"/>
            <a:chExt cx="3476438" cy="3657600"/>
          </a:xfrm>
        </p:grpSpPr>
        <p:grpSp>
          <p:nvGrpSpPr>
            <p:cNvPr id="41" name="Group 40"/>
            <p:cNvGrpSpPr/>
            <p:nvPr/>
          </p:nvGrpSpPr>
          <p:grpSpPr>
            <a:xfrm>
              <a:off x="638362" y="1828800"/>
              <a:ext cx="3476438" cy="3657600"/>
              <a:chOff x="3048000" y="1764268"/>
              <a:chExt cx="3476438" cy="365760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566717" y="257401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4130649" y="2785821"/>
                <a:ext cx="534185" cy="56697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7"/>
              </p:cNvCxnSpPr>
              <p:nvPr/>
            </p:nvCxnSpPr>
            <p:spPr>
              <a:xfrm flipV="1">
                <a:off x="4830643" y="2362200"/>
                <a:ext cx="279165" cy="2428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4800600" y="2743200"/>
                <a:ext cx="651756" cy="56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5329592" y="329339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048000" y="2602468"/>
                <a:ext cx="1242484" cy="1664732"/>
                <a:chOff x="2415116" y="3288268"/>
                <a:chExt cx="1242484" cy="1664732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3200400" y="4017937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>
                <a:xfrm>
                  <a:off x="3043306" y="4211664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7" name="Group 66"/>
                <p:cNvGrpSpPr/>
                <p:nvPr/>
              </p:nvGrpSpPr>
              <p:grpSpPr>
                <a:xfrm>
                  <a:off x="2415116" y="3288268"/>
                  <a:ext cx="785284" cy="750332"/>
                  <a:chOff x="914400" y="2116877"/>
                  <a:chExt cx="785284" cy="750332"/>
                </a:xfrm>
              </p:grpSpPr>
              <p:cxnSp>
                <p:nvCxnSpPr>
                  <p:cNvPr id="68" name="Straight Arrow Connector 67"/>
                  <p:cNvCxnSpPr/>
                  <p:nvPr/>
                </p:nvCxnSpPr>
                <p:spPr>
                  <a:xfrm>
                    <a:off x="1219200" y="2362200"/>
                    <a:ext cx="480484" cy="505009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914400" y="2116877"/>
                    <a:ext cx="3080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q</a:t>
                    </a:r>
                  </a:p>
                </p:txBody>
              </p:sp>
            </p:grpSp>
          </p:grpSp>
          <p:grpSp>
            <p:nvGrpSpPr>
              <p:cNvPr id="55" name="Group 54"/>
              <p:cNvGrpSpPr/>
              <p:nvPr/>
            </p:nvGrpSpPr>
            <p:grpSpPr>
              <a:xfrm>
                <a:off x="4614744" y="3474181"/>
                <a:ext cx="1909694" cy="1947687"/>
                <a:chOff x="3395544" y="3397981"/>
                <a:chExt cx="1909694" cy="1947687"/>
              </a:xfrm>
            </p:grpSpPr>
            <p:sp>
              <p:nvSpPr>
                <p:cNvPr id="59" name="Isosceles Triangle 58"/>
                <p:cNvSpPr/>
                <p:nvPr/>
              </p:nvSpPr>
              <p:spPr>
                <a:xfrm>
                  <a:off x="4690944" y="4604332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4584177" y="3962400"/>
                  <a:ext cx="309208" cy="21181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>
                  <a:off x="3395544" y="3974068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4843630" y="4448058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63" name="Straight Arrow Connector 62"/>
                <p:cNvCxnSpPr>
                  <a:endCxn id="43" idx="7"/>
                </p:cNvCxnSpPr>
                <p:nvPr/>
              </p:nvCxnSpPr>
              <p:spPr>
                <a:xfrm flipH="1">
                  <a:off x="3816564" y="3429000"/>
                  <a:ext cx="310348" cy="4404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>
                  <a:endCxn id="60" idx="0"/>
                </p:cNvCxnSpPr>
                <p:nvPr/>
              </p:nvCxnSpPr>
              <p:spPr>
                <a:xfrm>
                  <a:off x="4374318" y="3397981"/>
                  <a:ext cx="364463" cy="56441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3806702" y="1764268"/>
                <a:ext cx="788582" cy="750332"/>
                <a:chOff x="3730502" y="1764268"/>
                <a:chExt cx="788582" cy="750332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4038600" y="2009591"/>
                  <a:ext cx="480484" cy="505009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3730502" y="1764268"/>
                  <a:ext cx="266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r</a:t>
                  </a:r>
                </a:p>
              </p:txBody>
            </p:sp>
          </p:grpSp>
        </p:grpSp>
        <p:sp>
          <p:nvSpPr>
            <p:cNvPr id="42" name="Isosceles Triangle 41"/>
            <p:cNvSpPr/>
            <p:nvPr/>
          </p:nvSpPr>
          <p:spPr>
            <a:xfrm>
              <a:off x="2743200" y="4745064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2362200" y="397919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2891192" y="458879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60" idx="5"/>
            </p:cNvCxnSpPr>
            <p:nvPr/>
          </p:nvCxnSpPr>
          <p:spPr>
            <a:xfrm>
              <a:off x="3657665" y="4283923"/>
              <a:ext cx="152335" cy="3048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>
            <a:stCxn id="60" idx="3"/>
            <a:endCxn id="44" idx="7"/>
          </p:cNvCxnSpPr>
          <p:nvPr/>
        </p:nvCxnSpPr>
        <p:spPr>
          <a:xfrm flipH="1">
            <a:off x="7650918" y="4131523"/>
            <a:ext cx="283903" cy="3358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373249" y="4038600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249" y="4038600"/>
                <a:ext cx="303151" cy="276999"/>
              </a:xfrm>
              <a:prstGeom prst="rect">
                <a:avLst/>
              </a:prstGeom>
              <a:blipFill rotWithShape="1">
                <a:blip r:embed="rId2"/>
                <a:stretch>
                  <a:fillRect r="-9615" b="-127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867400" y="3886200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886200"/>
                <a:ext cx="303151" cy="276999"/>
              </a:xfrm>
              <a:prstGeom prst="rect">
                <a:avLst/>
              </a:prstGeom>
              <a:blipFill rotWithShape="1">
                <a:blip r:embed="rId3"/>
                <a:stretch>
                  <a:fillRect r="-9804" b="-127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Down Ribbon 73"/>
          <p:cNvSpPr/>
          <p:nvPr/>
        </p:nvSpPr>
        <p:spPr>
          <a:xfrm>
            <a:off x="3808570" y="5486400"/>
            <a:ext cx="4984842" cy="1219200"/>
          </a:xfrm>
          <a:prstGeom prst="ribbon">
            <a:avLst>
              <a:gd name="adj1" fmla="val 8685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Notice that now the new sibling of </a:t>
            </a:r>
            <a:r>
              <a:rPr lang="en-US" sz="1400" b="1" dirty="0">
                <a:solidFill>
                  <a:schemeClr val="tx1"/>
                </a:solidFill>
              </a:rPr>
              <a:t>q</a:t>
            </a:r>
            <a:r>
              <a:rPr lang="en-US" sz="1400" dirty="0">
                <a:solidFill>
                  <a:schemeClr val="tx1"/>
                </a:solidFill>
              </a:rPr>
              <a:t> has its right child </a:t>
            </a:r>
            <a:r>
              <a:rPr lang="en-US" sz="1400" b="1" dirty="0">
                <a:solidFill>
                  <a:srgbClr val="FF0000"/>
                </a:solidFill>
              </a:rPr>
              <a:t>red</a:t>
            </a:r>
            <a:r>
              <a:rPr lang="en-US" sz="1400" b="1" dirty="0">
                <a:solidFill>
                  <a:schemeClr val="tx1"/>
                </a:solidFill>
              </a:rPr>
              <a:t>. </a:t>
            </a:r>
            <a:r>
              <a:rPr lang="en-US" sz="1400" dirty="0">
                <a:solidFill>
                  <a:schemeClr val="tx1"/>
                </a:solidFill>
              </a:rPr>
              <a:t>So we have effectively reduced the current case to the case which we know how to handle. 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077200" y="3288268"/>
            <a:ext cx="533400" cy="645741"/>
            <a:chOff x="8077200" y="3288268"/>
            <a:chExt cx="533400" cy="645741"/>
          </a:xfrm>
        </p:grpSpPr>
        <p:sp>
          <p:nvSpPr>
            <p:cNvPr id="75" name="TextBox 74"/>
            <p:cNvSpPr txBox="1"/>
            <p:nvPr/>
          </p:nvSpPr>
          <p:spPr>
            <a:xfrm>
              <a:off x="8334562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8077200" y="3590396"/>
              <a:ext cx="457200" cy="3436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696200" y="2514600"/>
            <a:ext cx="533400" cy="645741"/>
            <a:chOff x="8077200" y="3288268"/>
            <a:chExt cx="533400" cy="645741"/>
          </a:xfrm>
        </p:grpSpPr>
        <p:sp>
          <p:nvSpPr>
            <p:cNvPr id="78" name="TextBox 77"/>
            <p:cNvSpPr txBox="1"/>
            <p:nvPr/>
          </p:nvSpPr>
          <p:spPr>
            <a:xfrm>
              <a:off x="8334562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8077200" y="3590396"/>
              <a:ext cx="457200" cy="3436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565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7030A0"/>
                </a:solidFill>
              </a:rPr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4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400" dirty="0"/>
                  <a:t>We can maintain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Red</a:t>
                </a:r>
                <a:r>
                  <a:rPr lang="en-US" sz="2400" b="1" dirty="0"/>
                  <a:t>-Black </a:t>
                </a:r>
                <a:r>
                  <a:rPr lang="en-US" sz="2400" dirty="0"/>
                  <a:t>trees </a:t>
                </a:r>
              </a:p>
              <a:p>
                <a:pPr marL="0" indent="0">
                  <a:buNone/>
                </a:pPr>
                <a:r>
                  <a:rPr lang="en-US" sz="2400" dirty="0"/>
                  <a:t>in </a:t>
                </a:r>
                <a:r>
                  <a:rPr lang="en-US" sz="2400" b="1" i="1" dirty="0"/>
                  <a:t>O</a:t>
                </a:r>
                <a:r>
                  <a:rPr lang="en-US" sz="2400" dirty="0"/>
                  <a:t>(log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time per </a:t>
                </a:r>
                <a:r>
                  <a:rPr lang="en-US" sz="2400" u="sng" dirty="0"/>
                  <a:t>insert/delete/search</a:t>
                </a:r>
                <a:r>
                  <a:rPr lang="en-US" sz="2400" dirty="0"/>
                  <a:t> operation,</a:t>
                </a:r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is the number of the nodes in the tree.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2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0070C0"/>
                </a:solidFill>
              </a:rPr>
              <a:t>practice</a:t>
            </a:r>
            <a:r>
              <a:rPr lang="en-US" b="1" dirty="0"/>
              <a:t> problem</a:t>
            </a:r>
            <a:endParaRPr lang="en-IN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7030A0"/>
                </a:solidFill>
              </a:rPr>
              <a:t>On deletion in </a:t>
            </a:r>
          </a:p>
          <a:p>
            <a:r>
              <a:rPr lang="en-IN" sz="4000" b="1" dirty="0">
                <a:solidFill>
                  <a:srgbClr val="C00000"/>
                </a:solidFill>
              </a:rPr>
              <a:t>Red</a:t>
            </a:r>
            <a:r>
              <a:rPr lang="en-IN" sz="4000" b="1" dirty="0">
                <a:solidFill>
                  <a:schemeClr val="tx1"/>
                </a:solidFill>
              </a:rPr>
              <a:t>-Black</a:t>
            </a:r>
            <a:r>
              <a:rPr lang="en-IN" sz="4000" b="1" dirty="0">
                <a:solidFill>
                  <a:srgbClr val="0070C0"/>
                </a:solidFill>
              </a:rPr>
              <a:t> </a:t>
            </a:r>
            <a:r>
              <a:rPr lang="en-IN" sz="4000" b="1" dirty="0">
                <a:solidFill>
                  <a:srgbClr val="7030A0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89909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/>
              <a:t>How to delete </a:t>
            </a:r>
            <a:r>
              <a:rPr lang="en-US" sz="3200" b="1" dirty="0">
                <a:solidFill>
                  <a:srgbClr val="0070C0"/>
                </a:solidFill>
              </a:rPr>
              <a:t>9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All the steps of the solution </a:t>
            </a:r>
          </a:p>
          <a:p>
            <a:pPr marL="0" indent="0">
              <a:buNone/>
            </a:pPr>
            <a:r>
              <a:rPr lang="en-US" sz="2000" dirty="0"/>
              <a:t>is on the following slides. </a:t>
            </a:r>
          </a:p>
          <a:p>
            <a:pPr marL="0" indent="0">
              <a:buNone/>
            </a:pPr>
            <a:r>
              <a:rPr lang="en-US" sz="2000" dirty="0"/>
              <a:t>But watch it only after trying your best.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971800" y="4845369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330881" y="4845369"/>
            <a:ext cx="232681" cy="564831"/>
            <a:chOff x="780160" y="1648024"/>
            <a:chExt cx="274457" cy="5563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Straight Arrow Connector 141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38862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2452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6951652" y="5444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8382000" y="45720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5352294" y="30149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257294" y="38084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342894" y="4578182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5996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3142493" y="46913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056893" y="46913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3800853" y="3113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</p:cNvCxnSpPr>
          <p:nvPr/>
        </p:nvCxnSpPr>
        <p:spPr>
          <a:xfrm flipH="1">
            <a:off x="3285747" y="4021484"/>
            <a:ext cx="355905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6019800" y="4783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6486148" y="40055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7543800" y="3983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7903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6601959" y="47675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5638800" y="3158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309864" y="2971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7239000" y="3776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26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3124200" y="4648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40144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3581400" y="3810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6300464" y="4572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19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8077200" y="4724400"/>
            <a:ext cx="762000" cy="564834"/>
            <a:chOff x="1524000" y="3048000"/>
            <a:chExt cx="762000" cy="5648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8305800" y="457200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37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629400" y="56073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6858000" y="5453390"/>
            <a:ext cx="396062" cy="261610"/>
            <a:chOff x="7443464" y="3623014"/>
            <a:chExt cx="396062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43464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20651" y="54102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17</a:t>
                </a: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191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</a:t>
            </a:r>
            <a:r>
              <a:rPr lang="en-US" b="1" dirty="0"/>
              <a:t>Black</a:t>
            </a:r>
            <a:r>
              <a:rPr lang="en-US" dirty="0"/>
              <a:t>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Red</a:t>
            </a:r>
            <a:r>
              <a:rPr lang="en-US" sz="2000" dirty="0"/>
              <a:t> </a:t>
            </a:r>
            <a:r>
              <a:rPr lang="en-US" sz="2000" b="1" dirty="0"/>
              <a:t>Black</a:t>
            </a:r>
            <a:r>
              <a:rPr lang="en-US" sz="2000" dirty="0"/>
              <a:t> tree:  </a:t>
            </a:r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00B050"/>
                </a:solidFill>
              </a:rPr>
              <a:t>full</a:t>
            </a:r>
            <a:r>
              <a:rPr lang="en-US" sz="2000" dirty="0"/>
              <a:t> binary search tree</a:t>
            </a:r>
          </a:p>
          <a:p>
            <a:pPr marL="0" indent="0">
              <a:buNone/>
            </a:pPr>
            <a:r>
              <a:rPr lang="en-US" sz="2000" dirty="0"/>
              <a:t>and satisfying the following properties.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Each node is colored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or </a:t>
            </a:r>
            <a:r>
              <a:rPr lang="en-US" sz="2000" b="1" dirty="0"/>
              <a:t>black.</a:t>
            </a:r>
          </a:p>
          <a:p>
            <a:endParaRPr lang="en-US" sz="2000" dirty="0"/>
          </a:p>
          <a:p>
            <a:r>
              <a:rPr lang="en-US" sz="2000" dirty="0"/>
              <a:t>Each leaf is colored </a:t>
            </a:r>
            <a:r>
              <a:rPr lang="en-US" sz="2000" b="1" dirty="0"/>
              <a:t>black </a:t>
            </a:r>
            <a:r>
              <a:rPr lang="en-US" sz="2000" dirty="0"/>
              <a:t>and so is the root.</a:t>
            </a:r>
          </a:p>
          <a:p>
            <a:endParaRPr lang="en-US" sz="2000" dirty="0"/>
          </a:p>
          <a:p>
            <a:r>
              <a:rPr lang="en-US" sz="2000" dirty="0"/>
              <a:t>Every </a:t>
            </a:r>
            <a:r>
              <a:rPr lang="en-US" sz="2000" b="1" dirty="0">
                <a:solidFill>
                  <a:srgbClr val="FF0000"/>
                </a:solidFill>
              </a:rPr>
              <a:t>red </a:t>
            </a:r>
            <a:r>
              <a:rPr lang="en-US" sz="2000" dirty="0"/>
              <a:t>node will have both its children </a:t>
            </a:r>
            <a:r>
              <a:rPr lang="en-US" sz="2000" b="1" dirty="0"/>
              <a:t>black.</a:t>
            </a:r>
          </a:p>
          <a:p>
            <a:endParaRPr lang="en-US" sz="2000" dirty="0"/>
          </a:p>
          <a:p>
            <a:r>
              <a:rPr lang="en-US" sz="2000" dirty="0"/>
              <a:t>No. of </a:t>
            </a:r>
            <a:r>
              <a:rPr lang="en-US" sz="2000" b="1" u="sng" dirty="0"/>
              <a:t>black</a:t>
            </a:r>
            <a:r>
              <a:rPr lang="en-US" sz="2000" u="sng" dirty="0"/>
              <a:t> nodes</a:t>
            </a:r>
            <a:r>
              <a:rPr lang="en-US" sz="2000" dirty="0"/>
              <a:t> on a path from root to each leaf node is same. 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1800" y="1962090"/>
            <a:ext cx="3158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with each leaf as a </a:t>
            </a:r>
            <a:r>
              <a:rPr lang="en-US" sz="2000" b="1" dirty="0"/>
              <a:t>null</a:t>
            </a:r>
            <a:r>
              <a:rPr lang="en-US" sz="2000" dirty="0"/>
              <a:t> node</a:t>
            </a:r>
            <a:endParaRPr lang="en-IN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5257800"/>
            <a:ext cx="5334000" cy="4572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81600" y="5715000"/>
            <a:ext cx="2209800" cy="609600"/>
            <a:chOff x="5181600" y="4953000"/>
            <a:chExt cx="2209800" cy="609600"/>
          </a:xfrm>
        </p:grpSpPr>
        <p:sp>
          <p:nvSpPr>
            <p:cNvPr id="8" name="TextBox 7"/>
            <p:cNvSpPr txBox="1"/>
            <p:nvPr/>
          </p:nvSpPr>
          <p:spPr>
            <a:xfrm>
              <a:off x="5929910" y="5162490"/>
              <a:ext cx="1461490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black</a:t>
              </a:r>
              <a:r>
                <a:rPr lang="en-US" sz="2000" dirty="0"/>
                <a:t> height</a:t>
              </a:r>
              <a:endParaRPr lang="en-IN" sz="2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181600" y="4953000"/>
              <a:ext cx="748310" cy="5142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735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/>
              <a:t>How to delete </a:t>
            </a:r>
            <a:r>
              <a:rPr lang="en-US" sz="3200" b="1" dirty="0">
                <a:solidFill>
                  <a:srgbClr val="0070C0"/>
                </a:solidFill>
              </a:rPr>
              <a:t>9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Swap `9’ with its predecessor `5’.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971800" y="4845369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330881" y="4845369"/>
            <a:ext cx="232681" cy="564831"/>
            <a:chOff x="780160" y="1648024"/>
            <a:chExt cx="274457" cy="5563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Straight Arrow Connector 141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38862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2452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6951652" y="5444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8382000" y="45720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5352294" y="30149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257294" y="38084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342894" y="4578182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5996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3142493" y="46913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056893" y="46913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3800853" y="3113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</p:cNvCxnSpPr>
          <p:nvPr/>
        </p:nvCxnSpPr>
        <p:spPr>
          <a:xfrm flipH="1">
            <a:off x="3285747" y="4021484"/>
            <a:ext cx="355905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6019800" y="4783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6486148" y="40055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7543800" y="3983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7903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6601959" y="47675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5638800" y="3158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309864" y="2971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7239000" y="3776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26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3124200" y="4648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40144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3581400" y="3810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6300464" y="4572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19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8077200" y="4724400"/>
            <a:ext cx="762000" cy="564834"/>
            <a:chOff x="1524000" y="3048000"/>
            <a:chExt cx="762000" cy="5648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8305800" y="457200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37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629400" y="56073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6858000" y="5453390"/>
            <a:ext cx="396062" cy="261610"/>
            <a:chOff x="7443464" y="3623014"/>
            <a:chExt cx="396062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43464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20651" y="54102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17</a:t>
                </a: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21725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/>
              <a:t>How to delete </a:t>
            </a:r>
            <a:r>
              <a:rPr lang="en-US" sz="3200" b="1" dirty="0">
                <a:solidFill>
                  <a:srgbClr val="0070C0"/>
                </a:solidFill>
              </a:rPr>
              <a:t>9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971800" y="4845369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330881" y="4845369"/>
            <a:ext cx="232681" cy="564831"/>
            <a:chOff x="780160" y="1648024"/>
            <a:chExt cx="274457" cy="5563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Straight Arrow Connector 141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38862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2452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6951652" y="5444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8382000" y="45720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5352294" y="30149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257294" y="38084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342894" y="4578182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5996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3142493" y="46913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056893" y="46913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3800853" y="3113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</p:cNvCxnSpPr>
          <p:nvPr/>
        </p:nvCxnSpPr>
        <p:spPr>
          <a:xfrm flipH="1">
            <a:off x="3285747" y="4021484"/>
            <a:ext cx="355905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6019800" y="4783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6486148" y="40055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7543800" y="3983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7903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6601959" y="47675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5638800" y="3158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309864" y="2971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7239000" y="3776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26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3141749" y="4648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40144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3581400" y="3810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6300464" y="4572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19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8077200" y="4724400"/>
            <a:ext cx="762000" cy="564834"/>
            <a:chOff x="1524000" y="3048000"/>
            <a:chExt cx="762000" cy="5648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8305800" y="457200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37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629400" y="56073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6858000" y="5453390"/>
            <a:ext cx="396062" cy="261610"/>
            <a:chOff x="7443464" y="3623014"/>
            <a:chExt cx="396062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43464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20651" y="54102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17</a:t>
                </a: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1E03D0-463C-E3FE-0F59-9076011EEA9F}"/>
              </a:ext>
            </a:extLst>
          </p:cNvPr>
          <p:cNvCxnSpPr/>
          <p:nvPr/>
        </p:nvCxnSpPr>
        <p:spPr>
          <a:xfrm>
            <a:off x="2803940" y="4255062"/>
            <a:ext cx="396460" cy="44559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8E78F3-3CFB-4E57-1C7A-DB62FF650080}"/>
              </a:ext>
            </a:extLst>
          </p:cNvPr>
          <p:cNvSpPr txBox="1"/>
          <p:nvPr/>
        </p:nvSpPr>
        <p:spPr>
          <a:xfrm>
            <a:off x="2552442" y="4038600"/>
            <a:ext cx="252896" cy="325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1104F4-40D7-10DC-3FD1-E886AEFC23C5}"/>
              </a:ext>
            </a:extLst>
          </p:cNvPr>
          <p:cNvCxnSpPr/>
          <p:nvPr/>
        </p:nvCxnSpPr>
        <p:spPr>
          <a:xfrm>
            <a:off x="2575340" y="4736004"/>
            <a:ext cx="396460" cy="44559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C2ADE7B-D663-DF4F-1700-03BEA0C2FAAA}"/>
              </a:ext>
            </a:extLst>
          </p:cNvPr>
          <p:cNvSpPr txBox="1"/>
          <p:nvPr/>
        </p:nvSpPr>
        <p:spPr>
          <a:xfrm>
            <a:off x="2323842" y="4519542"/>
            <a:ext cx="254220" cy="325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341C62-502C-C6FB-19F3-79853D0CE1A8}"/>
              </a:ext>
            </a:extLst>
          </p:cNvPr>
          <p:cNvGrpSpPr/>
          <p:nvPr/>
        </p:nvGrpSpPr>
        <p:grpSpPr>
          <a:xfrm>
            <a:off x="4270231" y="4067673"/>
            <a:ext cx="533400" cy="645741"/>
            <a:chOff x="8077200" y="3288268"/>
            <a:chExt cx="533400" cy="6457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4EFF1B-0A97-3CDE-5908-D4551180598F}"/>
                </a:ext>
              </a:extLst>
            </p:cNvPr>
            <p:cNvSpPr txBox="1"/>
            <p:nvPr/>
          </p:nvSpPr>
          <p:spPr>
            <a:xfrm>
              <a:off x="8334562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2E2161A-4738-9CE3-53D9-C799CFDA1C78}"/>
                </a:ext>
              </a:extLst>
            </p:cNvPr>
            <p:cNvCxnSpPr/>
            <p:nvPr/>
          </p:nvCxnSpPr>
          <p:spPr>
            <a:xfrm flipH="1">
              <a:off x="8077200" y="3590396"/>
              <a:ext cx="457200" cy="3436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8EE1E5-907B-7FE3-39D5-315A646737B7}"/>
              </a:ext>
            </a:extLst>
          </p:cNvPr>
          <p:cNvGrpSpPr/>
          <p:nvPr/>
        </p:nvGrpSpPr>
        <p:grpSpPr>
          <a:xfrm>
            <a:off x="3031028" y="4731815"/>
            <a:ext cx="551694" cy="174541"/>
            <a:chOff x="3581400" y="3657600"/>
            <a:chExt cx="508578" cy="1976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ECD393A-8EBB-6A57-DE0A-B024729BFBF7}"/>
                </a:ext>
              </a:extLst>
            </p:cNvPr>
            <p:cNvCxnSpPr/>
            <p:nvPr/>
          </p:nvCxnSpPr>
          <p:spPr>
            <a:xfrm flipV="1">
              <a:off x="3581400" y="3657600"/>
              <a:ext cx="508578" cy="1807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AF96438-E25A-3ED1-4B4D-D2BA8767600E}"/>
                </a:ext>
              </a:extLst>
            </p:cNvPr>
            <p:cNvCxnSpPr/>
            <p:nvPr/>
          </p:nvCxnSpPr>
          <p:spPr>
            <a:xfrm>
              <a:off x="3581400" y="3657600"/>
              <a:ext cx="507133" cy="1976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620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305" grpId="0"/>
      <p:bldP spid="5" grpId="0"/>
      <p:bldP spid="5" grpId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/>
              <a:t>How to delete </a:t>
            </a:r>
            <a:r>
              <a:rPr lang="en-US" sz="3200" b="1" dirty="0">
                <a:solidFill>
                  <a:srgbClr val="0070C0"/>
                </a:solidFill>
              </a:rPr>
              <a:t>9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Case</a:t>
            </a:r>
            <a:r>
              <a:rPr lang="en-US" sz="2000" b="1" dirty="0"/>
              <a:t>: s </a:t>
            </a:r>
            <a:r>
              <a:rPr lang="en-US" sz="2000" dirty="0"/>
              <a:t>is black and so are its children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3432291" y="4038600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38862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2452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6951652" y="5444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8382000" y="45720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5352294" y="30149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257294" y="38084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342894" y="4578182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5996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056893" y="46913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3800853" y="3113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6019800" y="4783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6486148" y="40055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7543800" y="3983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7903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6601959" y="47675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5638800" y="3158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309864" y="2971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7239000" y="3776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26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3124200" y="4648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40144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3581400" y="3810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6300464" y="4572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19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8077200" y="4724400"/>
            <a:ext cx="762000" cy="564834"/>
            <a:chOff x="1524000" y="3048000"/>
            <a:chExt cx="762000" cy="5648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8305800" y="457200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37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629400" y="56073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6858000" y="5453390"/>
            <a:ext cx="396062" cy="261610"/>
            <a:chOff x="7443464" y="3623014"/>
            <a:chExt cx="396062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43464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20651" y="54102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17</a:t>
                </a: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D3878E-112C-FA49-38DB-0774F0CBB640}"/>
              </a:ext>
            </a:extLst>
          </p:cNvPr>
          <p:cNvCxnSpPr/>
          <p:nvPr/>
        </p:nvCxnSpPr>
        <p:spPr>
          <a:xfrm>
            <a:off x="3032540" y="3950262"/>
            <a:ext cx="396460" cy="44559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C1466B-4C55-A72F-2F74-5EE49D3389FA}"/>
              </a:ext>
            </a:extLst>
          </p:cNvPr>
          <p:cNvSpPr txBox="1"/>
          <p:nvPr/>
        </p:nvSpPr>
        <p:spPr>
          <a:xfrm>
            <a:off x="2781042" y="3733800"/>
            <a:ext cx="254220" cy="325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80B5EA-2075-0690-545D-402AAA00AEF8}"/>
              </a:ext>
            </a:extLst>
          </p:cNvPr>
          <p:cNvGrpSpPr/>
          <p:nvPr/>
        </p:nvGrpSpPr>
        <p:grpSpPr>
          <a:xfrm>
            <a:off x="4270231" y="4067673"/>
            <a:ext cx="533400" cy="645741"/>
            <a:chOff x="8077200" y="3288268"/>
            <a:chExt cx="533400" cy="6457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70335C-CDBA-1814-DB7C-93FB4DE330F8}"/>
                </a:ext>
              </a:extLst>
            </p:cNvPr>
            <p:cNvSpPr txBox="1"/>
            <p:nvPr/>
          </p:nvSpPr>
          <p:spPr>
            <a:xfrm>
              <a:off x="8334562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8C912F-4831-AB86-A09F-CC0CE50F34F9}"/>
                </a:ext>
              </a:extLst>
            </p:cNvPr>
            <p:cNvCxnSpPr/>
            <p:nvPr/>
          </p:nvCxnSpPr>
          <p:spPr>
            <a:xfrm flipH="1">
              <a:off x="8077200" y="3590396"/>
              <a:ext cx="457200" cy="3436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0166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/>
              <a:t>How to delete </a:t>
            </a:r>
            <a:r>
              <a:rPr lang="en-US" sz="3200" b="1" dirty="0">
                <a:solidFill>
                  <a:srgbClr val="0070C0"/>
                </a:solidFill>
              </a:rPr>
              <a:t>9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Case</a:t>
            </a:r>
            <a:r>
              <a:rPr lang="en-US" sz="2000" b="1" dirty="0"/>
              <a:t>: s </a:t>
            </a:r>
            <a:r>
              <a:rPr lang="en-US" sz="2000" dirty="0"/>
              <a:t>is </a:t>
            </a:r>
            <a:r>
              <a:rPr lang="en-US" sz="2000" b="1" dirty="0"/>
              <a:t>black</a:t>
            </a:r>
            <a:r>
              <a:rPr lang="en-US" sz="2000" dirty="0"/>
              <a:t> and only its left child is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3432291" y="4038600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38862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2452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6951652" y="5444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8382000" y="45720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5352294" y="30149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257294" y="38084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342894" y="4578182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5996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0568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3800853" y="3113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6019800" y="4783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6486148" y="40055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7543800" y="3983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7903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6601959" y="47675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5638800" y="3158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309864" y="2971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7239000" y="3776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26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3124200" y="4648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40144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3581400" y="3810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6300464" y="4572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19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8077200" y="4724400"/>
            <a:ext cx="762000" cy="564834"/>
            <a:chOff x="1524000" y="3048000"/>
            <a:chExt cx="762000" cy="5648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8305800" y="457200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37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629400" y="56073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6858000" y="5453390"/>
            <a:ext cx="396062" cy="261610"/>
            <a:chOff x="7443464" y="3623014"/>
            <a:chExt cx="396062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43464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20651" y="54102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17</a:t>
                </a: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477557-9B25-EE7C-BA2E-D33CB67C4860}"/>
              </a:ext>
            </a:extLst>
          </p:cNvPr>
          <p:cNvGrpSpPr/>
          <p:nvPr/>
        </p:nvGrpSpPr>
        <p:grpSpPr>
          <a:xfrm>
            <a:off x="2781042" y="3733800"/>
            <a:ext cx="647958" cy="662058"/>
            <a:chOff x="2781042" y="3733800"/>
            <a:chExt cx="647958" cy="66205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5D3878E-112C-FA49-38DB-0774F0CBB640}"/>
                </a:ext>
              </a:extLst>
            </p:cNvPr>
            <p:cNvCxnSpPr/>
            <p:nvPr/>
          </p:nvCxnSpPr>
          <p:spPr>
            <a:xfrm>
              <a:off x="3032540" y="3950262"/>
              <a:ext cx="396460" cy="44559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C1466B-4C55-A72F-2F74-5EE49D3389FA}"/>
                </a:ext>
              </a:extLst>
            </p:cNvPr>
            <p:cNvSpPr txBox="1"/>
            <p:nvPr/>
          </p:nvSpPr>
          <p:spPr>
            <a:xfrm>
              <a:off x="2781042" y="3733800"/>
              <a:ext cx="254220" cy="32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380B5EA-2075-0690-545D-402AAA00AEF8}"/>
              </a:ext>
            </a:extLst>
          </p:cNvPr>
          <p:cNvGrpSpPr/>
          <p:nvPr/>
        </p:nvGrpSpPr>
        <p:grpSpPr>
          <a:xfrm>
            <a:off x="4270231" y="4067673"/>
            <a:ext cx="533400" cy="645741"/>
            <a:chOff x="8077200" y="3288268"/>
            <a:chExt cx="533400" cy="6457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70335C-CDBA-1814-DB7C-93FB4DE330F8}"/>
                </a:ext>
              </a:extLst>
            </p:cNvPr>
            <p:cNvSpPr txBox="1"/>
            <p:nvPr/>
          </p:nvSpPr>
          <p:spPr>
            <a:xfrm>
              <a:off x="8334562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8C912F-4831-AB86-A09F-CC0CE50F34F9}"/>
                </a:ext>
              </a:extLst>
            </p:cNvPr>
            <p:cNvCxnSpPr/>
            <p:nvPr/>
          </p:nvCxnSpPr>
          <p:spPr>
            <a:xfrm flipH="1">
              <a:off x="8077200" y="3590396"/>
              <a:ext cx="457200" cy="3436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6C5998-2239-3040-0CDB-3BF10F1405A5}"/>
              </a:ext>
            </a:extLst>
          </p:cNvPr>
          <p:cNvGrpSpPr/>
          <p:nvPr/>
        </p:nvGrpSpPr>
        <p:grpSpPr>
          <a:xfrm flipH="1">
            <a:off x="6843740" y="3289213"/>
            <a:ext cx="1217769" cy="724138"/>
            <a:chOff x="5485462" y="1773038"/>
            <a:chExt cx="1851518" cy="1351162"/>
          </a:xfrm>
        </p:grpSpPr>
        <p:sp>
          <p:nvSpPr>
            <p:cNvPr id="15" name="Curved Down Arrow 37">
              <a:extLst>
                <a:ext uri="{FF2B5EF4-FFF2-40B4-BE49-F238E27FC236}">
                  <a16:creationId xmlns:a16="http://schemas.microsoft.com/office/drawing/2014/main" id="{30109F29-0AC3-364B-0615-79FBFE9D099F}"/>
                </a:ext>
              </a:extLst>
            </p:cNvPr>
            <p:cNvSpPr/>
            <p:nvPr/>
          </p:nvSpPr>
          <p:spPr>
            <a:xfrm flipH="1">
              <a:off x="5715000" y="2438400"/>
              <a:ext cx="1473215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B29D66-1A65-2C0C-6013-7A17F7AA80A7}"/>
                </a:ext>
              </a:extLst>
            </p:cNvPr>
            <p:cNvSpPr txBox="1"/>
            <p:nvPr/>
          </p:nvSpPr>
          <p:spPr>
            <a:xfrm>
              <a:off x="5485462" y="1773038"/>
              <a:ext cx="1851518" cy="574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Right rotation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4917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02448 -0.0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0.35382 -0.126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91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/>
              <a:t>How to delete </a:t>
            </a:r>
            <a:r>
              <a:rPr lang="en-US" sz="3200" b="1" dirty="0">
                <a:solidFill>
                  <a:srgbClr val="0070C0"/>
                </a:solidFill>
              </a:rPr>
              <a:t>9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3432291" y="4038600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38862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2452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7485052" y="5444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8686800" y="544321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5352294" y="30149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8026236" y="4641495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7257294" y="3816182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5996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0568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3800853" y="3113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6934200" y="4021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cxnSpLocks/>
            <a:stCxn id="240" idx="5"/>
            <a:endCxn id="281" idx="0"/>
          </p:cNvCxnSpPr>
          <p:nvPr/>
        </p:nvCxnSpPr>
        <p:spPr>
          <a:xfrm>
            <a:off x="7501842" y="3984476"/>
            <a:ext cx="663626" cy="6307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cxnSpLocks/>
            <a:stCxn id="281" idx="3"/>
            <a:endCxn id="117" idx="0"/>
          </p:cNvCxnSpPr>
          <p:nvPr/>
        </p:nvCxnSpPr>
        <p:spPr>
          <a:xfrm>
            <a:off x="8329936" y="4745995"/>
            <a:ext cx="478695" cy="697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7903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cxnSpLocks/>
            <a:stCxn id="281" idx="1"/>
            <a:endCxn id="187" idx="0"/>
          </p:cNvCxnSpPr>
          <p:nvPr/>
        </p:nvCxnSpPr>
        <p:spPr>
          <a:xfrm flipH="1">
            <a:off x="7589431" y="4745995"/>
            <a:ext cx="411569" cy="7073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5638800" y="3158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309864" y="2971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8001000" y="46151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26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3124200" y="4648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40144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3581400" y="3810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7254932" y="375987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19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8382000" y="5595610"/>
            <a:ext cx="762000" cy="564834"/>
            <a:chOff x="1524000" y="3048000"/>
            <a:chExt cx="762000" cy="5648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8610600" y="544321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37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7162800" y="56073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7391400" y="5453390"/>
            <a:ext cx="396062" cy="261610"/>
            <a:chOff x="7443464" y="3623014"/>
            <a:chExt cx="396062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43464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35051" y="46482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17</a:t>
                </a: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477557-9B25-EE7C-BA2E-D33CB67C4860}"/>
              </a:ext>
            </a:extLst>
          </p:cNvPr>
          <p:cNvGrpSpPr/>
          <p:nvPr/>
        </p:nvGrpSpPr>
        <p:grpSpPr>
          <a:xfrm>
            <a:off x="3002398" y="3182850"/>
            <a:ext cx="647958" cy="662058"/>
            <a:chOff x="2781042" y="3733800"/>
            <a:chExt cx="647958" cy="66205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5D3878E-112C-FA49-38DB-0774F0CBB640}"/>
                </a:ext>
              </a:extLst>
            </p:cNvPr>
            <p:cNvCxnSpPr/>
            <p:nvPr/>
          </p:nvCxnSpPr>
          <p:spPr>
            <a:xfrm>
              <a:off x="3032540" y="3950262"/>
              <a:ext cx="396460" cy="44559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C1466B-4C55-A72F-2F74-5EE49D3389FA}"/>
                </a:ext>
              </a:extLst>
            </p:cNvPr>
            <p:cNvSpPr txBox="1"/>
            <p:nvPr/>
          </p:nvSpPr>
          <p:spPr>
            <a:xfrm>
              <a:off x="2781042" y="3733800"/>
              <a:ext cx="254220" cy="32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380B5EA-2075-0690-545D-402AAA00AEF8}"/>
              </a:ext>
            </a:extLst>
          </p:cNvPr>
          <p:cNvGrpSpPr/>
          <p:nvPr/>
        </p:nvGrpSpPr>
        <p:grpSpPr>
          <a:xfrm>
            <a:off x="7516814" y="3207841"/>
            <a:ext cx="533400" cy="645741"/>
            <a:chOff x="8077200" y="3288268"/>
            <a:chExt cx="533400" cy="6457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70335C-CDBA-1814-DB7C-93FB4DE330F8}"/>
                </a:ext>
              </a:extLst>
            </p:cNvPr>
            <p:cNvSpPr txBox="1"/>
            <p:nvPr/>
          </p:nvSpPr>
          <p:spPr>
            <a:xfrm>
              <a:off x="8334562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8C912F-4831-AB86-A09F-CC0CE50F34F9}"/>
                </a:ext>
              </a:extLst>
            </p:cNvPr>
            <p:cNvCxnSpPr/>
            <p:nvPr/>
          </p:nvCxnSpPr>
          <p:spPr>
            <a:xfrm flipH="1">
              <a:off x="8077200" y="3590396"/>
              <a:ext cx="457200" cy="3436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4875196-C7C7-9A88-478E-2936001DBF85}"/>
              </a:ext>
            </a:extLst>
          </p:cNvPr>
          <p:cNvGrpSpPr/>
          <p:nvPr/>
        </p:nvGrpSpPr>
        <p:grpSpPr>
          <a:xfrm rot="5400000">
            <a:off x="6927237" y="3543999"/>
            <a:ext cx="1776553" cy="1258514"/>
            <a:chOff x="1032822" y="2597756"/>
            <a:chExt cx="1776553" cy="1258514"/>
          </a:xfrm>
        </p:grpSpPr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96D778E4-9A72-E3B5-4AAD-00D0749E3CC3}"/>
                </a:ext>
              </a:extLst>
            </p:cNvPr>
            <p:cNvSpPr/>
            <p:nvPr/>
          </p:nvSpPr>
          <p:spPr>
            <a:xfrm rot="15905415">
              <a:off x="1625457" y="2672352"/>
              <a:ext cx="1171864" cy="1195972"/>
            </a:xfrm>
            <a:prstGeom prst="arc">
              <a:avLst>
                <a:gd name="adj1" fmla="val 15574350"/>
                <a:gd name="adj2" fmla="val 1445584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2DEEE6E-1B9F-8548-06E1-E0BE181C9BFD}"/>
                </a:ext>
              </a:extLst>
            </p:cNvPr>
            <p:cNvSpPr txBox="1"/>
            <p:nvPr/>
          </p:nvSpPr>
          <p:spPr>
            <a:xfrm rot="19024107">
              <a:off x="1032822" y="2597756"/>
              <a:ext cx="1036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swap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079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/>
              <a:t>How to delete </a:t>
            </a:r>
            <a:r>
              <a:rPr lang="en-US" sz="3200" b="1" dirty="0">
                <a:solidFill>
                  <a:srgbClr val="0070C0"/>
                </a:solidFill>
              </a:rPr>
              <a:t>9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Case</a:t>
            </a:r>
            <a:r>
              <a:rPr lang="en-US" sz="2000" b="1" dirty="0"/>
              <a:t>: s </a:t>
            </a:r>
            <a:r>
              <a:rPr lang="en-US" sz="2000" dirty="0"/>
              <a:t>is </a:t>
            </a:r>
            <a:r>
              <a:rPr lang="en-US" sz="2000" b="1" dirty="0"/>
              <a:t>black</a:t>
            </a:r>
            <a:r>
              <a:rPr lang="en-US" sz="2000" dirty="0"/>
              <a:t> and its right child is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3432291" y="4038600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38862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2452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7485052" y="5444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8686800" y="544321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5352294" y="30149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995158" y="4679631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7257294" y="3816182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5996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0568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3800853" y="3113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6934200" y="4021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cxnSpLocks/>
            <a:stCxn id="240" idx="5"/>
            <a:endCxn id="281" idx="0"/>
          </p:cNvCxnSpPr>
          <p:nvPr/>
        </p:nvCxnSpPr>
        <p:spPr>
          <a:xfrm>
            <a:off x="7501842" y="3984476"/>
            <a:ext cx="636569" cy="6637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cxnSpLocks/>
            <a:stCxn id="281" idx="3"/>
            <a:endCxn id="117" idx="0"/>
          </p:cNvCxnSpPr>
          <p:nvPr/>
        </p:nvCxnSpPr>
        <p:spPr>
          <a:xfrm>
            <a:off x="8302879" y="4779005"/>
            <a:ext cx="505752" cy="6642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7903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cxnSpLocks/>
            <a:stCxn id="281" idx="1"/>
            <a:endCxn id="187" idx="0"/>
          </p:cNvCxnSpPr>
          <p:nvPr/>
        </p:nvCxnSpPr>
        <p:spPr>
          <a:xfrm flipH="1">
            <a:off x="7589431" y="4779005"/>
            <a:ext cx="384512" cy="6743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5638800" y="3158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309864" y="2971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7973943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26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3124200" y="4648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40144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3581400" y="3810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7241390" y="378611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19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8382000" y="5595610"/>
            <a:ext cx="762000" cy="564834"/>
            <a:chOff x="1524000" y="3048000"/>
            <a:chExt cx="762000" cy="5648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8610600" y="544321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37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7162800" y="56073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7391400" y="5453390"/>
            <a:ext cx="396062" cy="261610"/>
            <a:chOff x="7443464" y="3623014"/>
            <a:chExt cx="396062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43464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35051" y="46482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17</a:t>
                </a: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477557-9B25-EE7C-BA2E-D33CB67C4860}"/>
              </a:ext>
            </a:extLst>
          </p:cNvPr>
          <p:cNvGrpSpPr/>
          <p:nvPr/>
        </p:nvGrpSpPr>
        <p:grpSpPr>
          <a:xfrm>
            <a:off x="3002398" y="3182850"/>
            <a:ext cx="647958" cy="662058"/>
            <a:chOff x="2781042" y="3733800"/>
            <a:chExt cx="647958" cy="66205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5D3878E-112C-FA49-38DB-0774F0CBB640}"/>
                </a:ext>
              </a:extLst>
            </p:cNvPr>
            <p:cNvCxnSpPr/>
            <p:nvPr/>
          </p:nvCxnSpPr>
          <p:spPr>
            <a:xfrm>
              <a:off x="3032540" y="3950262"/>
              <a:ext cx="396460" cy="44559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C1466B-4C55-A72F-2F74-5EE49D3389FA}"/>
                </a:ext>
              </a:extLst>
            </p:cNvPr>
            <p:cNvSpPr txBox="1"/>
            <p:nvPr/>
          </p:nvSpPr>
          <p:spPr>
            <a:xfrm>
              <a:off x="2781042" y="3733800"/>
              <a:ext cx="254220" cy="32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380B5EA-2075-0690-545D-402AAA00AEF8}"/>
              </a:ext>
            </a:extLst>
          </p:cNvPr>
          <p:cNvGrpSpPr/>
          <p:nvPr/>
        </p:nvGrpSpPr>
        <p:grpSpPr>
          <a:xfrm>
            <a:off x="7516814" y="3207841"/>
            <a:ext cx="533400" cy="645741"/>
            <a:chOff x="8077200" y="3288268"/>
            <a:chExt cx="533400" cy="6457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70335C-CDBA-1814-DB7C-93FB4DE330F8}"/>
                </a:ext>
              </a:extLst>
            </p:cNvPr>
            <p:cNvSpPr txBox="1"/>
            <p:nvPr/>
          </p:nvSpPr>
          <p:spPr>
            <a:xfrm>
              <a:off x="8334562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8C912F-4831-AB86-A09F-CC0CE50F34F9}"/>
                </a:ext>
              </a:extLst>
            </p:cNvPr>
            <p:cNvCxnSpPr/>
            <p:nvPr/>
          </p:nvCxnSpPr>
          <p:spPr>
            <a:xfrm flipH="1">
              <a:off x="8077200" y="3590396"/>
              <a:ext cx="457200" cy="3436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73E640-30FB-50A5-7809-417D80FE3366}"/>
              </a:ext>
            </a:extLst>
          </p:cNvPr>
          <p:cNvGrpSpPr/>
          <p:nvPr/>
        </p:nvGrpSpPr>
        <p:grpSpPr>
          <a:xfrm>
            <a:off x="4960823" y="2499518"/>
            <a:ext cx="1112292" cy="724138"/>
            <a:chOff x="5714999" y="1773038"/>
            <a:chExt cx="1621981" cy="1351162"/>
          </a:xfrm>
        </p:grpSpPr>
        <p:sp>
          <p:nvSpPr>
            <p:cNvPr id="32" name="Curved Down Arrow 33">
              <a:extLst>
                <a:ext uri="{FF2B5EF4-FFF2-40B4-BE49-F238E27FC236}">
                  <a16:creationId xmlns:a16="http://schemas.microsoft.com/office/drawing/2014/main" id="{A5473410-ABA6-9DC6-53B4-B41DA5CD2C05}"/>
                </a:ext>
              </a:extLst>
            </p:cNvPr>
            <p:cNvSpPr/>
            <p:nvPr/>
          </p:nvSpPr>
          <p:spPr>
            <a:xfrm flipH="1">
              <a:off x="5715000" y="2438400"/>
              <a:ext cx="1473215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79DE06-8E7F-950C-08AC-12DDD1DD8140}"/>
                </a:ext>
              </a:extLst>
            </p:cNvPr>
            <p:cNvSpPr txBox="1"/>
            <p:nvPr/>
          </p:nvSpPr>
          <p:spPr>
            <a:xfrm>
              <a:off x="5714999" y="1773038"/>
              <a:ext cx="1621981" cy="574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Left rotation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9F40346-D701-9FDC-3DF1-225C77D0D9DA}"/>
              </a:ext>
            </a:extLst>
          </p:cNvPr>
          <p:cNvGrpSpPr/>
          <p:nvPr/>
        </p:nvGrpSpPr>
        <p:grpSpPr>
          <a:xfrm>
            <a:off x="5600631" y="2385456"/>
            <a:ext cx="523782" cy="645741"/>
            <a:chOff x="8077200" y="3288268"/>
            <a:chExt cx="523782" cy="64574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3E1221-643B-B5B3-9533-03F95480D833}"/>
                </a:ext>
              </a:extLst>
            </p:cNvPr>
            <p:cNvSpPr txBox="1"/>
            <p:nvPr/>
          </p:nvSpPr>
          <p:spPr>
            <a:xfrm>
              <a:off x="8334562" y="328826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0C79DD-8871-170C-853C-CD06EBE14E74}"/>
                </a:ext>
              </a:extLst>
            </p:cNvPr>
            <p:cNvCxnSpPr/>
            <p:nvPr/>
          </p:nvCxnSpPr>
          <p:spPr>
            <a:xfrm flipH="1">
              <a:off x="8077200" y="3590396"/>
              <a:ext cx="457200" cy="3436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481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/>
              <a:t>How to delete </a:t>
            </a:r>
            <a:r>
              <a:rPr lang="en-US" sz="3200" b="1" dirty="0">
                <a:solidFill>
                  <a:srgbClr val="0070C0"/>
                </a:solidFill>
              </a:rPr>
              <a:t>9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182493" y="4953000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2636402" y="57597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2995483" y="57597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6494452" y="4682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7696200" y="468121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4102496" y="39293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004558" y="3917631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5349904" y="300187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2349896" y="4767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2807095" y="56057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>
            <a:cxnSpLocks/>
            <a:endCxn id="243" idx="6"/>
          </p:cNvCxnSpPr>
          <p:nvPr/>
        </p:nvCxnSpPr>
        <p:spPr>
          <a:xfrm flipH="1">
            <a:off x="2636402" y="4027975"/>
            <a:ext cx="1466094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cxnSpLocks/>
            <a:stCxn id="240" idx="3"/>
            <a:endCxn id="235" idx="0"/>
          </p:cNvCxnSpPr>
          <p:nvPr/>
        </p:nvCxnSpPr>
        <p:spPr>
          <a:xfrm flipH="1">
            <a:off x="4245749" y="3170164"/>
            <a:ext cx="1146113" cy="7592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cxnSpLocks/>
            <a:stCxn id="240" idx="5"/>
            <a:endCxn id="281" idx="0"/>
          </p:cNvCxnSpPr>
          <p:nvPr/>
        </p:nvCxnSpPr>
        <p:spPr>
          <a:xfrm>
            <a:off x="5594452" y="3170164"/>
            <a:ext cx="1553359" cy="716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cxnSpLocks/>
            <a:stCxn id="281" idx="3"/>
            <a:endCxn id="117" idx="0"/>
          </p:cNvCxnSpPr>
          <p:nvPr/>
        </p:nvCxnSpPr>
        <p:spPr>
          <a:xfrm>
            <a:off x="7312279" y="4017005"/>
            <a:ext cx="505752" cy="6642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2540572" y="49277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cxnSpLocks/>
            <a:stCxn id="281" idx="1"/>
            <a:endCxn id="187" idx="0"/>
          </p:cNvCxnSpPr>
          <p:nvPr/>
        </p:nvCxnSpPr>
        <p:spPr>
          <a:xfrm flipH="1">
            <a:off x="6598831" y="4017005"/>
            <a:ext cx="384512" cy="6743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cxnSpLocks/>
            <a:stCxn id="280" idx="3"/>
            <a:endCxn id="259" idx="0"/>
          </p:cNvCxnSpPr>
          <p:nvPr/>
        </p:nvCxnSpPr>
        <p:spPr>
          <a:xfrm>
            <a:off x="4399610" y="4026396"/>
            <a:ext cx="1105994" cy="7099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070674" y="389559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6983343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26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874402" y="55626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2764666" y="55626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2331602" y="4724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5328689" y="295412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19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391400" y="4833610"/>
            <a:ext cx="762000" cy="564834"/>
            <a:chOff x="1524000" y="3048000"/>
            <a:chExt cx="762000" cy="5648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7620000" y="468121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37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172200" y="48453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6400800" y="4691390"/>
            <a:ext cx="396062" cy="261610"/>
            <a:chOff x="7443464" y="3623014"/>
            <a:chExt cx="396062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43464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75886" y="4736358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17</a:t>
                </a: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477557-9B25-EE7C-BA2E-D33CB67C4860}"/>
              </a:ext>
            </a:extLst>
          </p:cNvPr>
          <p:cNvGrpSpPr/>
          <p:nvPr/>
        </p:nvGrpSpPr>
        <p:grpSpPr>
          <a:xfrm>
            <a:off x="1752600" y="4097250"/>
            <a:ext cx="647958" cy="662058"/>
            <a:chOff x="2781042" y="3733800"/>
            <a:chExt cx="647958" cy="66205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5D3878E-112C-FA49-38DB-0774F0CBB640}"/>
                </a:ext>
              </a:extLst>
            </p:cNvPr>
            <p:cNvCxnSpPr/>
            <p:nvPr/>
          </p:nvCxnSpPr>
          <p:spPr>
            <a:xfrm>
              <a:off x="3032540" y="3950262"/>
              <a:ext cx="396460" cy="44559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C1466B-4C55-A72F-2F74-5EE49D3389FA}"/>
                </a:ext>
              </a:extLst>
            </p:cNvPr>
            <p:cNvSpPr txBox="1"/>
            <p:nvPr/>
          </p:nvSpPr>
          <p:spPr>
            <a:xfrm>
              <a:off x="2781042" y="3733800"/>
              <a:ext cx="254220" cy="32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380B5EA-2075-0690-545D-402AAA00AEF8}"/>
              </a:ext>
            </a:extLst>
          </p:cNvPr>
          <p:cNvGrpSpPr/>
          <p:nvPr/>
        </p:nvGrpSpPr>
        <p:grpSpPr>
          <a:xfrm>
            <a:off x="7251839" y="3312569"/>
            <a:ext cx="533400" cy="645741"/>
            <a:chOff x="8077200" y="3288268"/>
            <a:chExt cx="533400" cy="6457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70335C-CDBA-1814-DB7C-93FB4DE330F8}"/>
                </a:ext>
              </a:extLst>
            </p:cNvPr>
            <p:cNvSpPr txBox="1"/>
            <p:nvPr/>
          </p:nvSpPr>
          <p:spPr>
            <a:xfrm>
              <a:off x="8334562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8C912F-4831-AB86-A09F-CC0CE50F34F9}"/>
                </a:ext>
              </a:extLst>
            </p:cNvPr>
            <p:cNvCxnSpPr/>
            <p:nvPr/>
          </p:nvCxnSpPr>
          <p:spPr>
            <a:xfrm flipH="1">
              <a:off x="8077200" y="3590396"/>
              <a:ext cx="457200" cy="3436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2421F3-4672-8423-2444-89AD9892DB5D}"/>
              </a:ext>
            </a:extLst>
          </p:cNvPr>
          <p:cNvGrpSpPr/>
          <p:nvPr/>
        </p:nvGrpSpPr>
        <p:grpSpPr>
          <a:xfrm rot="428169">
            <a:off x="3584031" y="2849210"/>
            <a:ext cx="2115215" cy="1381680"/>
            <a:chOff x="1032822" y="2597756"/>
            <a:chExt cx="1776553" cy="1258514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78474E4-A9D2-6F87-4789-16A331012409}"/>
                </a:ext>
              </a:extLst>
            </p:cNvPr>
            <p:cNvSpPr/>
            <p:nvPr/>
          </p:nvSpPr>
          <p:spPr>
            <a:xfrm rot="15905415">
              <a:off x="1625457" y="2672352"/>
              <a:ext cx="1171864" cy="1195972"/>
            </a:xfrm>
            <a:prstGeom prst="arc">
              <a:avLst>
                <a:gd name="adj1" fmla="val 15574350"/>
                <a:gd name="adj2" fmla="val 1445584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751EC3-50DF-54DD-11A6-D9E507DE9215}"/>
                </a:ext>
              </a:extLst>
            </p:cNvPr>
            <p:cNvSpPr txBox="1"/>
            <p:nvPr/>
          </p:nvSpPr>
          <p:spPr>
            <a:xfrm rot="19024107">
              <a:off x="1032822" y="2597756"/>
              <a:ext cx="1036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swap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3618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delete </a:t>
            </a:r>
            <a:r>
              <a:rPr lang="en-US" sz="3200" b="1" dirty="0">
                <a:solidFill>
                  <a:srgbClr val="0070C0"/>
                </a:solidFill>
              </a:rPr>
              <a:t>9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Color </a:t>
            </a:r>
            <a:r>
              <a:rPr lang="en-US" sz="2000" b="1" dirty="0"/>
              <a:t>s black.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182493" y="4953000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2636402" y="57597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2995483" y="57597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6494452" y="4682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7696200" y="468121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4102496" y="39293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004558" y="3917631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5349904" y="300187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2349896" y="4767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2807095" y="56057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>
            <a:cxnSpLocks/>
            <a:endCxn id="243" idx="6"/>
          </p:cNvCxnSpPr>
          <p:nvPr/>
        </p:nvCxnSpPr>
        <p:spPr>
          <a:xfrm flipH="1">
            <a:off x="2636402" y="4027975"/>
            <a:ext cx="1466094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cxnSpLocks/>
            <a:stCxn id="240" idx="3"/>
            <a:endCxn id="235" idx="0"/>
          </p:cNvCxnSpPr>
          <p:nvPr/>
        </p:nvCxnSpPr>
        <p:spPr>
          <a:xfrm flipH="1">
            <a:off x="4245749" y="3170164"/>
            <a:ext cx="1146113" cy="7592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cxnSpLocks/>
            <a:stCxn id="240" idx="5"/>
            <a:endCxn id="281" idx="0"/>
          </p:cNvCxnSpPr>
          <p:nvPr/>
        </p:nvCxnSpPr>
        <p:spPr>
          <a:xfrm>
            <a:off x="5594452" y="3170164"/>
            <a:ext cx="1553359" cy="716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cxnSpLocks/>
            <a:stCxn id="281" idx="3"/>
            <a:endCxn id="117" idx="0"/>
          </p:cNvCxnSpPr>
          <p:nvPr/>
        </p:nvCxnSpPr>
        <p:spPr>
          <a:xfrm>
            <a:off x="7312279" y="4017005"/>
            <a:ext cx="505752" cy="6642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2540572" y="49277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cxnSpLocks/>
            <a:stCxn id="281" idx="1"/>
            <a:endCxn id="187" idx="0"/>
          </p:cNvCxnSpPr>
          <p:nvPr/>
        </p:nvCxnSpPr>
        <p:spPr>
          <a:xfrm flipH="1">
            <a:off x="6598831" y="4017005"/>
            <a:ext cx="384512" cy="6743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cxnSpLocks/>
            <a:stCxn id="280" idx="3"/>
            <a:endCxn id="259" idx="0"/>
          </p:cNvCxnSpPr>
          <p:nvPr/>
        </p:nvCxnSpPr>
        <p:spPr>
          <a:xfrm>
            <a:off x="4399610" y="4017005"/>
            <a:ext cx="1105994" cy="7193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070674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6983343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26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874402" y="55626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2764666" y="55626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2331602" y="4724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5328689" y="2971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19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391400" y="4833610"/>
            <a:ext cx="762000" cy="564834"/>
            <a:chOff x="1524000" y="3048000"/>
            <a:chExt cx="762000" cy="5648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7620000" y="468121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37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172200" y="48453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6400800" y="4691390"/>
            <a:ext cx="396062" cy="261610"/>
            <a:chOff x="7443464" y="3623014"/>
            <a:chExt cx="396062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43464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75886" y="4736358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17</a:t>
                </a: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477557-9B25-EE7C-BA2E-D33CB67C4860}"/>
              </a:ext>
            </a:extLst>
          </p:cNvPr>
          <p:cNvGrpSpPr/>
          <p:nvPr/>
        </p:nvGrpSpPr>
        <p:grpSpPr>
          <a:xfrm>
            <a:off x="1752600" y="4097250"/>
            <a:ext cx="647958" cy="662058"/>
            <a:chOff x="2781042" y="3733800"/>
            <a:chExt cx="647958" cy="66205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5D3878E-112C-FA49-38DB-0774F0CBB640}"/>
                </a:ext>
              </a:extLst>
            </p:cNvPr>
            <p:cNvCxnSpPr/>
            <p:nvPr/>
          </p:nvCxnSpPr>
          <p:spPr>
            <a:xfrm>
              <a:off x="3032540" y="3950262"/>
              <a:ext cx="396460" cy="44559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C1466B-4C55-A72F-2F74-5EE49D3389FA}"/>
                </a:ext>
              </a:extLst>
            </p:cNvPr>
            <p:cNvSpPr txBox="1"/>
            <p:nvPr/>
          </p:nvSpPr>
          <p:spPr>
            <a:xfrm>
              <a:off x="2781042" y="3733800"/>
              <a:ext cx="254220" cy="32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380B5EA-2075-0690-545D-402AAA00AEF8}"/>
              </a:ext>
            </a:extLst>
          </p:cNvPr>
          <p:cNvGrpSpPr/>
          <p:nvPr/>
        </p:nvGrpSpPr>
        <p:grpSpPr>
          <a:xfrm>
            <a:off x="7251839" y="3312569"/>
            <a:ext cx="533400" cy="645741"/>
            <a:chOff x="8077200" y="3288268"/>
            <a:chExt cx="533400" cy="6457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70335C-CDBA-1814-DB7C-93FB4DE330F8}"/>
                </a:ext>
              </a:extLst>
            </p:cNvPr>
            <p:cNvSpPr txBox="1"/>
            <p:nvPr/>
          </p:nvSpPr>
          <p:spPr>
            <a:xfrm>
              <a:off x="8334562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8C912F-4831-AB86-A09F-CC0CE50F34F9}"/>
                </a:ext>
              </a:extLst>
            </p:cNvPr>
            <p:cNvCxnSpPr/>
            <p:nvPr/>
          </p:nvCxnSpPr>
          <p:spPr>
            <a:xfrm flipH="1">
              <a:off x="8077200" y="3590396"/>
              <a:ext cx="457200" cy="3436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273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delete </a:t>
            </a:r>
            <a:r>
              <a:rPr lang="en-US" sz="3200" b="1" dirty="0">
                <a:solidFill>
                  <a:srgbClr val="0070C0"/>
                </a:solidFill>
              </a:rPr>
              <a:t>9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are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182493" y="4953000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2636402" y="57597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2995483" y="57597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6494452" y="4682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7696200" y="468121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4102496" y="39293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004558" y="391763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5349904" y="300187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2349896" y="4767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2807095" y="56057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>
            <a:cxnSpLocks/>
            <a:endCxn id="243" idx="6"/>
          </p:cNvCxnSpPr>
          <p:nvPr/>
        </p:nvCxnSpPr>
        <p:spPr>
          <a:xfrm flipH="1">
            <a:off x="2636402" y="4027975"/>
            <a:ext cx="1466094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cxnSpLocks/>
            <a:stCxn id="240" idx="3"/>
            <a:endCxn id="235" idx="0"/>
          </p:cNvCxnSpPr>
          <p:nvPr/>
        </p:nvCxnSpPr>
        <p:spPr>
          <a:xfrm flipH="1">
            <a:off x="4245749" y="3170164"/>
            <a:ext cx="1146113" cy="7592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cxnSpLocks/>
            <a:stCxn id="240" idx="5"/>
            <a:endCxn id="281" idx="0"/>
          </p:cNvCxnSpPr>
          <p:nvPr/>
        </p:nvCxnSpPr>
        <p:spPr>
          <a:xfrm>
            <a:off x="5594452" y="3170164"/>
            <a:ext cx="1553359" cy="716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cxnSpLocks/>
            <a:stCxn id="281" idx="3"/>
            <a:endCxn id="117" idx="0"/>
          </p:cNvCxnSpPr>
          <p:nvPr/>
        </p:nvCxnSpPr>
        <p:spPr>
          <a:xfrm>
            <a:off x="7312279" y="4017005"/>
            <a:ext cx="505752" cy="6642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2540572" y="49277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cxnSpLocks/>
            <a:stCxn id="281" idx="1"/>
            <a:endCxn id="187" idx="0"/>
          </p:cNvCxnSpPr>
          <p:nvPr/>
        </p:nvCxnSpPr>
        <p:spPr>
          <a:xfrm flipH="1">
            <a:off x="6598831" y="4017005"/>
            <a:ext cx="384512" cy="6743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cxnSpLocks/>
            <a:stCxn id="280" idx="3"/>
            <a:endCxn id="259" idx="0"/>
          </p:cNvCxnSpPr>
          <p:nvPr/>
        </p:nvCxnSpPr>
        <p:spPr>
          <a:xfrm>
            <a:off x="4399610" y="4017005"/>
            <a:ext cx="1105994" cy="7193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070674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6983343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26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874402" y="55626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2764666" y="55626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2331602" y="4724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5328689" y="2971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19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391400" y="4833610"/>
            <a:ext cx="762000" cy="564834"/>
            <a:chOff x="1524000" y="3048000"/>
            <a:chExt cx="762000" cy="5648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7620000" y="468121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37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172200" y="48453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6400800" y="4691390"/>
            <a:ext cx="396062" cy="261610"/>
            <a:chOff x="7443464" y="3623014"/>
            <a:chExt cx="396062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43464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75886" y="4736358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17</a:t>
                </a: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477557-9B25-EE7C-BA2E-D33CB67C4860}"/>
              </a:ext>
            </a:extLst>
          </p:cNvPr>
          <p:cNvGrpSpPr/>
          <p:nvPr/>
        </p:nvGrpSpPr>
        <p:grpSpPr>
          <a:xfrm>
            <a:off x="1752600" y="4097250"/>
            <a:ext cx="647958" cy="662058"/>
            <a:chOff x="2781042" y="3733800"/>
            <a:chExt cx="647958" cy="66205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5D3878E-112C-FA49-38DB-0774F0CBB640}"/>
                </a:ext>
              </a:extLst>
            </p:cNvPr>
            <p:cNvCxnSpPr/>
            <p:nvPr/>
          </p:nvCxnSpPr>
          <p:spPr>
            <a:xfrm>
              <a:off x="3032540" y="3950262"/>
              <a:ext cx="396460" cy="44559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C1466B-4C55-A72F-2F74-5EE49D3389FA}"/>
                </a:ext>
              </a:extLst>
            </p:cNvPr>
            <p:cNvSpPr txBox="1"/>
            <p:nvPr/>
          </p:nvSpPr>
          <p:spPr>
            <a:xfrm>
              <a:off x="2781042" y="3733800"/>
              <a:ext cx="254220" cy="32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380B5EA-2075-0690-545D-402AAA00AEF8}"/>
              </a:ext>
            </a:extLst>
          </p:cNvPr>
          <p:cNvGrpSpPr/>
          <p:nvPr/>
        </p:nvGrpSpPr>
        <p:grpSpPr>
          <a:xfrm>
            <a:off x="7251839" y="3312569"/>
            <a:ext cx="533400" cy="645741"/>
            <a:chOff x="8077200" y="3288268"/>
            <a:chExt cx="533400" cy="6457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70335C-CDBA-1814-DB7C-93FB4DE330F8}"/>
                </a:ext>
              </a:extLst>
            </p:cNvPr>
            <p:cNvSpPr txBox="1"/>
            <p:nvPr/>
          </p:nvSpPr>
          <p:spPr>
            <a:xfrm>
              <a:off x="8334562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8C912F-4831-AB86-A09F-CC0CE50F34F9}"/>
                </a:ext>
              </a:extLst>
            </p:cNvPr>
            <p:cNvCxnSpPr/>
            <p:nvPr/>
          </p:nvCxnSpPr>
          <p:spPr>
            <a:xfrm flipH="1">
              <a:off x="8077200" y="3590396"/>
              <a:ext cx="457200" cy="3436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082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</a:t>
            </a:r>
            <a:r>
              <a:rPr lang="en-US" sz="3200" dirty="0"/>
              <a:t>A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Red </a:t>
            </a:r>
            <a:r>
              <a:rPr lang="en-US" sz="2800" b="1" dirty="0"/>
              <a:t>Black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Tree is </a:t>
            </a:r>
            <a:r>
              <a:rPr lang="en-US" sz="2800" u="sng" dirty="0"/>
              <a:t>height balanced</a:t>
            </a:r>
            <a:br>
              <a:rPr lang="en-US" sz="28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detailed proof </a:t>
            </a:r>
            <a:r>
              <a:rPr lang="en-US" dirty="0">
                <a:solidFill>
                  <a:schemeClr val="tx1"/>
                </a:solidFill>
              </a:rPr>
              <a:t>from</a:t>
            </a:r>
            <a:r>
              <a:rPr lang="en-US" b="1" dirty="0">
                <a:solidFill>
                  <a:srgbClr val="7030A0"/>
                </a:solidFill>
              </a:rPr>
              <a:t> scratch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8A7-0B75-507A-ABE8-198C90CA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7030A0"/>
                </a:solidFill>
              </a:rPr>
              <a:t>tools</a:t>
            </a:r>
            <a:r>
              <a:rPr lang="en-US" sz="3600" b="1" dirty="0"/>
              <a:t> we </a:t>
            </a:r>
            <a:r>
              <a:rPr lang="en-US" sz="3600" b="1" dirty="0">
                <a:solidFill>
                  <a:srgbClr val="006C31"/>
                </a:solidFill>
              </a:rPr>
              <a:t>played</a:t>
            </a:r>
            <a:r>
              <a:rPr lang="en-US" sz="3600" b="1" dirty="0"/>
              <a:t> with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29C6B-14EA-1A47-7AB8-BD0B6DB3E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Rotations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Color </a:t>
            </a:r>
            <a:r>
              <a:rPr lang="en-US" sz="2000" b="1" dirty="0">
                <a:solidFill>
                  <a:srgbClr val="7030A0"/>
                </a:solidFill>
              </a:rPr>
              <a:t>swap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Transforming</a:t>
            </a:r>
            <a:r>
              <a:rPr lang="en-US" sz="2000" dirty="0"/>
              <a:t> one case to another case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rgbClr val="7030A0"/>
                </a:solidFill>
              </a:rPr>
              <a:t>Family members </a:t>
            </a:r>
            <a:r>
              <a:rPr lang="en-US" sz="2000" dirty="0"/>
              <a:t>(father, uncle, grandparent) always help !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ED9CF-32C2-BFE5-7FEB-7F95381F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2092D-739D-197E-DC1C-FE95976BAA75}"/>
              </a:ext>
            </a:extLst>
          </p:cNvPr>
          <p:cNvSpPr/>
          <p:nvPr/>
        </p:nvSpPr>
        <p:spPr>
          <a:xfrm>
            <a:off x="2667000" y="5251174"/>
            <a:ext cx="4572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29D5E-389F-35EA-549A-5A859B251FD8}"/>
              </a:ext>
            </a:extLst>
          </p:cNvPr>
          <p:cNvSpPr/>
          <p:nvPr/>
        </p:nvSpPr>
        <p:spPr>
          <a:xfrm>
            <a:off x="2286000" y="4191000"/>
            <a:ext cx="4572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75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Why is a </a:t>
            </a:r>
            <a:r>
              <a:rPr lang="en-US" sz="3200" b="1" dirty="0">
                <a:solidFill>
                  <a:srgbClr val="C00000"/>
                </a:solidFill>
              </a:rPr>
              <a:t>red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black</a:t>
            </a:r>
            <a:r>
              <a:rPr lang="en-US" sz="3200" b="1" dirty="0">
                <a:solidFill>
                  <a:srgbClr val="7030A0"/>
                </a:solidFill>
              </a:rPr>
              <a:t> tree height balanced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/>
                  <a:t>: a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black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tree </a:t>
                </a: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b="1" dirty="0"/>
                  <a:t>black</a:t>
                </a:r>
                <a:r>
                  <a:rPr lang="en-US" sz="2000" dirty="0"/>
                  <a:t> height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can be height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5181600"/>
              </a:xfrm>
              <a:blipFill>
                <a:blip r:embed="rId2"/>
                <a:stretch>
                  <a:fillRect l="-855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3063782" y="5105400"/>
            <a:ext cx="2270218" cy="936718"/>
            <a:chOff x="3063782" y="5105400"/>
            <a:chExt cx="2270218" cy="936718"/>
          </a:xfrm>
        </p:grpSpPr>
        <p:cxnSp>
          <p:nvCxnSpPr>
            <p:cNvPr id="16" name="Straight Connector 15"/>
            <p:cNvCxnSpPr>
              <a:stCxn id="60" idx="7"/>
            </p:cNvCxnSpPr>
            <p:nvPr/>
          </p:nvCxnSpPr>
          <p:spPr>
            <a:xfrm flipV="1">
              <a:off x="3063782" y="5501268"/>
              <a:ext cx="593818" cy="540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57600" y="5486400"/>
              <a:ext cx="2667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924300" y="5486400"/>
              <a:ext cx="2667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4191000" y="5486400"/>
              <a:ext cx="3048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495800" y="5486400"/>
              <a:ext cx="3048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00600" y="5486400"/>
              <a:ext cx="190500" cy="342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991100" y="5334000"/>
              <a:ext cx="57150" cy="495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19675" y="5334000"/>
              <a:ext cx="238125" cy="247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56" idx="4"/>
            </p:cNvCxnSpPr>
            <p:nvPr/>
          </p:nvCxnSpPr>
          <p:spPr>
            <a:xfrm flipH="1">
              <a:off x="5257800" y="5105400"/>
              <a:ext cx="76200" cy="476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Isosceles Triangle 69"/>
          <p:cNvSpPr/>
          <p:nvPr/>
        </p:nvSpPr>
        <p:spPr>
          <a:xfrm>
            <a:off x="3657600" y="3810000"/>
            <a:ext cx="1676400" cy="1219200"/>
          </a:xfrm>
          <a:prstGeom prst="triangle">
            <a:avLst>
              <a:gd name="adj" fmla="val 4757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4" name="Group 63"/>
          <p:cNvGrpSpPr/>
          <p:nvPr/>
        </p:nvGrpSpPr>
        <p:grpSpPr>
          <a:xfrm>
            <a:off x="4419600" y="3810000"/>
            <a:ext cx="990600" cy="1295400"/>
            <a:chOff x="4419600" y="3810000"/>
            <a:chExt cx="990600" cy="1295400"/>
          </a:xfrm>
        </p:grpSpPr>
        <p:cxnSp>
          <p:nvCxnSpPr>
            <p:cNvPr id="10" name="Straight Connector 9"/>
            <p:cNvCxnSpPr>
              <a:endCxn id="56" idx="1"/>
            </p:cNvCxnSpPr>
            <p:nvPr/>
          </p:nvCxnSpPr>
          <p:spPr>
            <a:xfrm>
              <a:off x="4419600" y="3810000"/>
              <a:ext cx="860518" cy="1165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648200" y="4114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/>
            <p:cNvSpPr/>
            <p:nvPr/>
          </p:nvSpPr>
          <p:spPr>
            <a:xfrm>
              <a:off x="4876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/>
            <p:cNvSpPr/>
            <p:nvPr/>
          </p:nvSpPr>
          <p:spPr>
            <a:xfrm>
              <a:off x="5105400" y="4724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/>
            <p:cNvSpPr/>
            <p:nvPr/>
          </p:nvSpPr>
          <p:spPr>
            <a:xfrm>
              <a:off x="5257800" y="4953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933700" y="3795132"/>
            <a:ext cx="1600200" cy="2377068"/>
            <a:chOff x="2895600" y="3810000"/>
            <a:chExt cx="1600200" cy="2377068"/>
          </a:xfrm>
        </p:grpSpPr>
        <p:cxnSp>
          <p:nvCxnSpPr>
            <p:cNvPr id="8" name="Straight Connector 7"/>
            <p:cNvCxnSpPr>
              <a:endCxn id="60" idx="0"/>
            </p:cNvCxnSpPr>
            <p:nvPr/>
          </p:nvCxnSpPr>
          <p:spPr>
            <a:xfrm flipH="1">
              <a:off x="2971800" y="3824868"/>
              <a:ext cx="1447800" cy="2209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114800" y="408506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/>
            <p:cNvSpPr/>
            <p:nvPr/>
          </p:nvSpPr>
          <p:spPr>
            <a:xfrm>
              <a:off x="37338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>
              <a:off x="3429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/>
            <p:cNvSpPr/>
            <p:nvPr/>
          </p:nvSpPr>
          <p:spPr>
            <a:xfrm>
              <a:off x="3081454" y="567318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/>
            <p:cNvSpPr/>
            <p:nvPr/>
          </p:nvSpPr>
          <p:spPr>
            <a:xfrm>
              <a:off x="43434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/>
            <p:cNvSpPr/>
            <p:nvPr/>
          </p:nvSpPr>
          <p:spPr>
            <a:xfrm>
              <a:off x="3905250" y="43815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/>
            <p:cNvSpPr/>
            <p:nvPr/>
          </p:nvSpPr>
          <p:spPr>
            <a:xfrm>
              <a:off x="3581400" y="4876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/>
            <p:cNvSpPr/>
            <p:nvPr/>
          </p:nvSpPr>
          <p:spPr>
            <a:xfrm>
              <a:off x="3278459" y="538162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/>
            <p:cNvSpPr/>
            <p:nvPr/>
          </p:nvSpPr>
          <p:spPr>
            <a:xfrm>
              <a:off x="2895600" y="603466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343400" y="3364468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364468"/>
                <a:ext cx="3818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1295400" y="3871332"/>
            <a:ext cx="919611" cy="2300868"/>
            <a:chOff x="1295400" y="3871332"/>
            <a:chExt cx="919611" cy="2300868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2133600" y="3871332"/>
              <a:ext cx="0" cy="23008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295400" y="4800600"/>
                  <a:ext cx="919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400" y="4800600"/>
                  <a:ext cx="91961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7333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/>
          <p:cNvGrpSpPr/>
          <p:nvPr/>
        </p:nvGrpSpPr>
        <p:grpSpPr>
          <a:xfrm>
            <a:off x="6248400" y="3886200"/>
            <a:ext cx="369781" cy="1143000"/>
            <a:chOff x="6248400" y="3886200"/>
            <a:chExt cx="369781" cy="1143000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6248400" y="3886200"/>
              <a:ext cx="0" cy="1143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248400" y="4267200"/>
                  <a:ext cx="369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4267200"/>
                  <a:ext cx="36978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0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/>
          <p:cNvSpPr txBox="1"/>
          <p:nvPr/>
        </p:nvSpPr>
        <p:spPr>
          <a:xfrm>
            <a:off x="4343400" y="4429780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?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4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0" grpId="0" animBg="1"/>
      <p:bldP spid="69" grpId="0"/>
      <p:bldP spid="8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Terminologies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Full binary tree</a:t>
            </a:r>
            <a:r>
              <a:rPr lang="en-US" sz="2000" b="1" dirty="0"/>
              <a:t>: </a:t>
            </a:r>
          </a:p>
          <a:p>
            <a:pPr marL="0" indent="0">
              <a:buNone/>
            </a:pPr>
            <a:r>
              <a:rPr lang="en-US" sz="2000" dirty="0"/>
              <a:t>A binary tree where every internal node has </a:t>
            </a:r>
            <a:r>
              <a:rPr lang="en-US" sz="2000" b="1" u="sng" dirty="0"/>
              <a:t>exactly two children</a:t>
            </a:r>
            <a:r>
              <a:rPr lang="en-US" sz="2000" u="sng" dirty="0"/>
              <a:t>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86000" y="3400125"/>
            <a:ext cx="457200" cy="683244"/>
            <a:chOff x="2286000" y="3400125"/>
            <a:chExt cx="457200" cy="683244"/>
          </a:xfrm>
        </p:grpSpPr>
        <p:sp>
          <p:nvSpPr>
            <p:cNvPr id="9" name="Oval 8"/>
            <p:cNvSpPr/>
            <p:nvPr/>
          </p:nvSpPr>
          <p:spPr>
            <a:xfrm>
              <a:off x="2456694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286000" y="3400125"/>
              <a:ext cx="221799" cy="4860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71600" y="2667000"/>
            <a:ext cx="1810506" cy="2057400"/>
            <a:chOff x="1371600" y="2667000"/>
            <a:chExt cx="1810506" cy="2057400"/>
          </a:xfrm>
        </p:grpSpPr>
        <p:sp>
          <p:nvSpPr>
            <p:cNvPr id="5" name="Oval 4"/>
            <p:cNvSpPr/>
            <p:nvPr/>
          </p:nvSpPr>
          <p:spPr>
            <a:xfrm>
              <a:off x="2609094" y="2667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3200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371600" y="4527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2318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676400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075694" y="4495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19400" y="2819400"/>
              <a:ext cx="221799" cy="4098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6" idx="7"/>
            </p:cNvCxnSpPr>
            <p:nvPr/>
          </p:nvCxnSpPr>
          <p:spPr>
            <a:xfrm flipH="1">
              <a:off x="2301948" y="2835294"/>
              <a:ext cx="349104" cy="39398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1819654" y="3397569"/>
              <a:ext cx="282050" cy="48863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470550" y="4083369"/>
              <a:ext cx="282050" cy="48863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905000" y="4038600"/>
              <a:ext cx="221799" cy="4860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Line Callout 2 25"/>
          <p:cNvSpPr/>
          <p:nvPr/>
        </p:nvSpPr>
        <p:spPr>
          <a:xfrm>
            <a:off x="4953000" y="4038600"/>
            <a:ext cx="2819400" cy="612648"/>
          </a:xfrm>
          <a:prstGeom prst="borderCallout2">
            <a:avLst>
              <a:gd name="adj1" fmla="val 16930"/>
              <a:gd name="adj2" fmla="val -138"/>
              <a:gd name="adj3" fmla="val 18750"/>
              <a:gd name="adj4" fmla="val -16667"/>
              <a:gd name="adj5" fmla="val -109560"/>
              <a:gd name="adj6" fmla="val -9312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node has exactly one child. So the current tree is not a full binary tree.</a:t>
            </a:r>
          </a:p>
        </p:txBody>
      </p:sp>
      <p:sp>
        <p:nvSpPr>
          <p:cNvPr id="27" name="Up Ribbon 26"/>
          <p:cNvSpPr/>
          <p:nvPr/>
        </p:nvSpPr>
        <p:spPr>
          <a:xfrm>
            <a:off x="3016552" y="4898395"/>
            <a:ext cx="2927048" cy="104520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now a full binary tree.</a:t>
            </a:r>
          </a:p>
        </p:txBody>
      </p:sp>
    </p:spTree>
    <p:extLst>
      <p:ext uri="{BB962C8B-B14F-4D97-AF65-F5344CB8AC3E}">
        <p14:creationId xmlns:p14="http://schemas.microsoft.com/office/powerpoint/2010/main" val="178665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6" grpId="1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Red-black tree: </a:t>
            </a:r>
            <a:r>
              <a:rPr lang="en-US" sz="3200" b="1" dirty="0"/>
              <a:t>as a Full Binary Tree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18864" y="1371600"/>
            <a:ext cx="5586736" cy="3309610"/>
            <a:chOff x="1143000" y="1600200"/>
            <a:chExt cx="5586736" cy="3309610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294" idx="0"/>
            </p:cNvCxnSpPr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root</a:t>
                </a:r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1143000" y="46151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28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67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25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35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733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49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48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0600" y="2949416"/>
            <a:ext cx="6324600" cy="2232184"/>
            <a:chOff x="990600" y="2949416"/>
            <a:chExt cx="6324600" cy="2232184"/>
          </a:xfrm>
        </p:grpSpPr>
        <p:grpSp>
          <p:nvGrpSpPr>
            <p:cNvPr id="54" name="Group 53"/>
            <p:cNvGrpSpPr/>
            <p:nvPr/>
          </p:nvGrpSpPr>
          <p:grpSpPr>
            <a:xfrm>
              <a:off x="20574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5" name="Straight Arrow Connector 64"/>
                <p:cNvCxnSpPr>
                  <a:endCxn id="6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990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0" name="Straight Arrow Connector 79"/>
                <p:cNvCxnSpPr>
                  <a:endCxn id="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" name="Group 84"/>
            <p:cNvGrpSpPr/>
            <p:nvPr/>
          </p:nvGrpSpPr>
          <p:grpSpPr>
            <a:xfrm>
              <a:off x="31420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95" name="Straight Arrow Connector 94"/>
                <p:cNvCxnSpPr>
                  <a:endCxn id="9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4038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0" name="Straight Arrow Connector 109"/>
                <p:cNvCxnSpPr>
                  <a:endCxn id="11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08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>
                  <a:endCxn id="12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" name="Group 140"/>
            <p:cNvGrpSpPr/>
            <p:nvPr/>
          </p:nvGrpSpPr>
          <p:grpSpPr>
            <a:xfrm>
              <a:off x="5994929" y="4419604"/>
              <a:ext cx="177279" cy="228601"/>
              <a:chOff x="2571986" y="1983095"/>
              <a:chExt cx="201175" cy="226401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571986" y="1996607"/>
                <a:ext cx="201170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571989" y="1983095"/>
                <a:ext cx="201172" cy="226401"/>
                <a:chOff x="2571989" y="1993377"/>
                <a:chExt cx="201172" cy="226401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571989" y="1993377"/>
                  <a:ext cx="201170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571992" y="2006894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oup 148"/>
            <p:cNvGrpSpPr/>
            <p:nvPr/>
          </p:nvGrpSpPr>
          <p:grpSpPr>
            <a:xfrm>
              <a:off x="6629400" y="2949416"/>
              <a:ext cx="685800" cy="675176"/>
              <a:chOff x="245687" y="1539338"/>
              <a:chExt cx="808930" cy="665028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2447521" y="2524882"/>
                    <a:ext cx="201168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1" name="Straight Arrow Connector 150"/>
              <p:cNvCxnSpPr/>
              <p:nvPr/>
            </p:nvCxnSpPr>
            <p:spPr>
              <a:xfrm>
                <a:off x="245687" y="1539338"/>
                <a:ext cx="719049" cy="4418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Down Ribbon 9"/>
          <p:cNvSpPr/>
          <p:nvPr/>
        </p:nvSpPr>
        <p:spPr>
          <a:xfrm>
            <a:off x="3124200" y="5638800"/>
            <a:ext cx="26670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Ignore the values</a:t>
            </a:r>
          </a:p>
        </p:txBody>
      </p:sp>
    </p:spTree>
    <p:extLst>
      <p:ext uri="{BB962C8B-B14F-4D97-AF65-F5344CB8AC3E}">
        <p14:creationId xmlns:p14="http://schemas.microsoft.com/office/powerpoint/2010/main" val="253408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/>
          <p:cNvSpPr/>
          <p:nvPr/>
        </p:nvSpPr>
        <p:spPr>
          <a:xfrm>
            <a:off x="5994929" y="4433247"/>
            <a:ext cx="177275" cy="2149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Red-black tree: </a:t>
            </a:r>
            <a:r>
              <a:rPr lang="en-US" sz="3200" b="1" dirty="0"/>
              <a:t>as a Full Binary Tree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37158" y="1371600"/>
            <a:ext cx="5544306" cy="3245169"/>
            <a:chOff x="1161294" y="1600200"/>
            <a:chExt cx="5544306" cy="3245169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root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990600" y="2949416"/>
            <a:ext cx="6324600" cy="2232184"/>
            <a:chOff x="990600" y="2949416"/>
            <a:chExt cx="6324600" cy="2232184"/>
          </a:xfrm>
        </p:grpSpPr>
        <p:grpSp>
          <p:nvGrpSpPr>
            <p:cNvPr id="54" name="Group 53"/>
            <p:cNvGrpSpPr/>
            <p:nvPr/>
          </p:nvGrpSpPr>
          <p:grpSpPr>
            <a:xfrm>
              <a:off x="20574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5" name="Straight Arrow Connector 64"/>
                <p:cNvCxnSpPr>
                  <a:endCxn id="6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990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0" name="Straight Arrow Connector 79"/>
                <p:cNvCxnSpPr>
                  <a:endCxn id="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" name="Group 84"/>
            <p:cNvGrpSpPr/>
            <p:nvPr/>
          </p:nvGrpSpPr>
          <p:grpSpPr>
            <a:xfrm>
              <a:off x="31420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95" name="Straight Arrow Connector 94"/>
                <p:cNvCxnSpPr>
                  <a:endCxn id="9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4038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0" name="Straight Arrow Connector 109"/>
                <p:cNvCxnSpPr>
                  <a:endCxn id="11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08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>
                  <a:endCxn id="12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oup 148"/>
            <p:cNvGrpSpPr/>
            <p:nvPr/>
          </p:nvGrpSpPr>
          <p:grpSpPr>
            <a:xfrm>
              <a:off x="6629400" y="2949416"/>
              <a:ext cx="685800" cy="675176"/>
              <a:chOff x="245687" y="1539338"/>
              <a:chExt cx="808930" cy="665028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2447521" y="2524882"/>
                    <a:ext cx="201168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1" name="Straight Arrow Connector 150"/>
              <p:cNvCxnSpPr/>
              <p:nvPr/>
            </p:nvCxnSpPr>
            <p:spPr>
              <a:xfrm>
                <a:off x="245687" y="1539338"/>
                <a:ext cx="719049" cy="4418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7" name="Straight Connector 146"/>
          <p:cNvCxnSpPr/>
          <p:nvPr/>
        </p:nvCxnSpPr>
        <p:spPr>
          <a:xfrm>
            <a:off x="5994935" y="4433252"/>
            <a:ext cx="177273" cy="214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5994932" y="4419604"/>
            <a:ext cx="177274" cy="214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Down Ribbon 130"/>
          <p:cNvSpPr/>
          <p:nvPr/>
        </p:nvSpPr>
        <p:spPr>
          <a:xfrm>
            <a:off x="2743200" y="5638800"/>
            <a:ext cx="3663588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Ignore the distinction between internal nodes and leaf nodes</a:t>
            </a:r>
          </a:p>
        </p:txBody>
      </p:sp>
    </p:spTree>
    <p:extLst>
      <p:ext uri="{BB962C8B-B14F-4D97-AF65-F5344CB8AC3E}">
        <p14:creationId xmlns:p14="http://schemas.microsoft.com/office/powerpoint/2010/main" val="239809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Red-black tree: </a:t>
            </a:r>
            <a:r>
              <a:rPr lang="en-US" sz="3200" b="1" dirty="0"/>
              <a:t>as a Full Binary Tree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37158" y="1371600"/>
            <a:ext cx="5544306" cy="3245169"/>
            <a:chOff x="1161294" y="1600200"/>
            <a:chExt cx="5544306" cy="3245169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root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079237" y="2949417"/>
            <a:ext cx="6159763" cy="2017231"/>
            <a:chOff x="1079237" y="2949417"/>
            <a:chExt cx="6159763" cy="2017231"/>
          </a:xfrm>
        </p:grpSpPr>
        <p:grpSp>
          <p:nvGrpSpPr>
            <p:cNvPr id="54" name="Group 53"/>
            <p:cNvGrpSpPr/>
            <p:nvPr/>
          </p:nvGrpSpPr>
          <p:grpSpPr>
            <a:xfrm>
              <a:off x="2146037" y="4616769"/>
              <a:ext cx="444762" cy="349879"/>
              <a:chOff x="1079238" y="4159569"/>
              <a:chExt cx="444762" cy="349879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1079237" y="4616769"/>
              <a:ext cx="444762" cy="349879"/>
              <a:chOff x="1079238" y="4159569"/>
              <a:chExt cx="444762" cy="349879"/>
            </a:xfrm>
          </p:grpSpPr>
          <p:cxnSp>
            <p:nvCxnSpPr>
              <p:cNvPr id="80" name="Straight Arrow Connector 79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3230675" y="4616769"/>
              <a:ext cx="444762" cy="349879"/>
              <a:chOff x="1079238" y="4159569"/>
              <a:chExt cx="444762" cy="349879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4127237" y="4616769"/>
              <a:ext cx="444762" cy="349879"/>
              <a:chOff x="1079238" y="4159569"/>
              <a:chExt cx="444762" cy="349879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5059475" y="4616769"/>
              <a:ext cx="444762" cy="349879"/>
              <a:chOff x="1079238" y="4159569"/>
              <a:chExt cx="444762" cy="349879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Straight Arrow Connector 150"/>
            <p:cNvCxnSpPr/>
            <p:nvPr/>
          </p:nvCxnSpPr>
          <p:spPr>
            <a:xfrm>
              <a:off x="6629400" y="2949417"/>
              <a:ext cx="609600" cy="448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Oval 146"/>
          <p:cNvSpPr/>
          <p:nvPr/>
        </p:nvSpPr>
        <p:spPr>
          <a:xfrm>
            <a:off x="9144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3716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1999494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24384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31242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3523494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39624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437894" y="49530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4895094" y="49530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5352294" y="49530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019800" y="44510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086600" y="33842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2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Properties of </a:t>
            </a:r>
            <a:br>
              <a:rPr lang="en-US" sz="3200" b="1" dirty="0"/>
            </a:br>
            <a:r>
              <a:rPr lang="en-US" sz="3200" b="1" dirty="0"/>
              <a:t>a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Red-</a:t>
            </a:r>
            <a:r>
              <a:rPr lang="en-US" sz="2800" b="1" dirty="0"/>
              <a:t>Black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Tree viewed as a full binary tree</a:t>
            </a:r>
            <a:r>
              <a:rPr lang="en-US" sz="2800" dirty="0"/>
              <a:t>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010400" cy="1752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Relationship </a:t>
            </a:r>
            <a:r>
              <a:rPr lang="en-US" b="1" dirty="0">
                <a:solidFill>
                  <a:schemeClr val="tx1"/>
                </a:solidFill>
              </a:rPr>
              <a:t>between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Number of </a:t>
            </a:r>
            <a:r>
              <a:rPr lang="en-US" sz="2400" b="1" dirty="0">
                <a:solidFill>
                  <a:srgbClr val="7030A0"/>
                </a:solidFill>
              </a:rPr>
              <a:t>leaf nodes </a:t>
            </a:r>
            <a:r>
              <a:rPr lang="en-US" sz="2400" b="1" dirty="0">
                <a:solidFill>
                  <a:schemeClr val="tx1"/>
                </a:solidFill>
              </a:rPr>
              <a:t>and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 Number of </a:t>
            </a:r>
            <a:r>
              <a:rPr lang="en-US" sz="2400" b="1" dirty="0">
                <a:solidFill>
                  <a:srgbClr val="7030A0"/>
                </a:solidFill>
              </a:rPr>
              <a:t>internal nodes </a:t>
            </a:r>
          </a:p>
        </p:txBody>
      </p:sp>
    </p:spTree>
    <p:extLst>
      <p:ext uri="{BB962C8B-B14F-4D97-AF65-F5344CB8AC3E}">
        <p14:creationId xmlns:p14="http://schemas.microsoft.com/office/powerpoint/2010/main" val="348526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full binary tree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86000" y="5715000"/>
            <a:ext cx="4343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648200" y="54864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285494" y="4832031"/>
            <a:ext cx="515106" cy="654369"/>
            <a:chOff x="4285494" y="4832031"/>
            <a:chExt cx="515106" cy="654369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468360" y="50292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285494" y="48320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Oval 27"/>
          <p:cNvSpPr/>
          <p:nvPr/>
        </p:nvSpPr>
        <p:spPr>
          <a:xfrm>
            <a:off x="3962400" y="54864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096506" y="5029200"/>
            <a:ext cx="246894" cy="4413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486413" y="1676400"/>
            <a:ext cx="1999987" cy="2209800"/>
            <a:chOff x="3486413" y="1676400"/>
            <a:chExt cx="1999987" cy="2209800"/>
          </a:xfrm>
        </p:grpSpPr>
        <p:sp>
          <p:nvSpPr>
            <p:cNvPr id="5" name="Oval 4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6" name="Straight Arrow Connector 5"/>
            <p:cNvCxnSpPr>
              <a:endCxn id="12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0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486413" y="2427762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54160" y="24384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706106" y="2454294"/>
              <a:ext cx="255082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11160" y="2438400"/>
              <a:ext cx="237982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68360" y="3124200"/>
              <a:ext cx="0" cy="7620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029200" y="5410200"/>
            <a:ext cx="2642195" cy="369332"/>
            <a:chOff x="6781800" y="5334000"/>
            <a:chExt cx="2642195" cy="369332"/>
          </a:xfrm>
        </p:grpSpPr>
        <p:sp>
          <p:nvSpPr>
            <p:cNvPr id="8" name="Left Arrow 7"/>
            <p:cNvSpPr/>
            <p:nvPr/>
          </p:nvSpPr>
          <p:spPr>
            <a:xfrm>
              <a:off x="6781800" y="5410200"/>
              <a:ext cx="826008" cy="228600"/>
            </a:xfrm>
            <a:prstGeom prst="lef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43800" y="5334000"/>
              <a:ext cx="1880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Any deepest node</a:t>
              </a:r>
            </a:p>
          </p:txBody>
        </p:sp>
      </p:grpSp>
      <p:sp>
        <p:nvSpPr>
          <p:cNvPr id="13" name="Line Callout 1 12"/>
          <p:cNvSpPr/>
          <p:nvPr/>
        </p:nvSpPr>
        <p:spPr>
          <a:xfrm>
            <a:off x="152400" y="4495800"/>
            <a:ext cx="2133600" cy="688848"/>
          </a:xfrm>
          <a:prstGeom prst="borderCallout1">
            <a:avLst>
              <a:gd name="adj1" fmla="val 53333"/>
              <a:gd name="adj2" fmla="val 100204"/>
              <a:gd name="adj3" fmla="val 60706"/>
              <a:gd name="adj4" fmla="val 19424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node must have a left child since the tree is a full binary tree</a:t>
            </a:r>
          </a:p>
        </p:txBody>
      </p:sp>
      <p:sp>
        <p:nvSpPr>
          <p:cNvPr id="30" name="Line Callout 1 29"/>
          <p:cNvSpPr/>
          <p:nvPr/>
        </p:nvSpPr>
        <p:spPr>
          <a:xfrm>
            <a:off x="304800" y="5788152"/>
            <a:ext cx="2133600" cy="688848"/>
          </a:xfrm>
          <a:prstGeom prst="borderCallout1">
            <a:avLst>
              <a:gd name="adj1" fmla="val 53333"/>
              <a:gd name="adj2" fmla="val 100204"/>
              <a:gd name="adj3" fmla="val -18616"/>
              <a:gd name="adj4" fmla="val 17281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node must be a leaf node. Give reason.</a:t>
            </a:r>
          </a:p>
        </p:txBody>
      </p:sp>
      <p:sp>
        <p:nvSpPr>
          <p:cNvPr id="32" name="Line Callout 1 31"/>
          <p:cNvSpPr/>
          <p:nvPr/>
        </p:nvSpPr>
        <p:spPr>
          <a:xfrm>
            <a:off x="4267200" y="5940552"/>
            <a:ext cx="2133600" cy="688848"/>
          </a:xfrm>
          <a:prstGeom prst="borderCallout1">
            <a:avLst>
              <a:gd name="adj1" fmla="val 1531"/>
              <a:gd name="adj2" fmla="val 22852"/>
              <a:gd name="adj3" fmla="val -38042"/>
              <a:gd name="adj4" fmla="val 2281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Otherwise this node won’t be the deepest node.</a:t>
            </a:r>
          </a:p>
        </p:txBody>
      </p:sp>
    </p:spTree>
    <p:extLst>
      <p:ext uri="{BB962C8B-B14F-4D97-AF65-F5344CB8AC3E}">
        <p14:creationId xmlns:p14="http://schemas.microsoft.com/office/powerpoint/2010/main" val="345331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13" grpId="0" animBg="1"/>
      <p:bldP spid="13" grpId="1" animBg="1"/>
      <p:bldP spid="30" grpId="0" animBg="1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full binary tree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happened to the number of internal nodes ?</a:t>
            </a:r>
          </a:p>
          <a:p>
            <a:pPr marL="0" indent="0">
              <a:buNone/>
            </a:pPr>
            <a:r>
              <a:rPr lang="en-US" sz="2000" dirty="0"/>
              <a:t>What happened to the number of leaf nodes ?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86000" y="5715000"/>
            <a:ext cx="4343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285494" y="48320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62400" y="5029200"/>
            <a:ext cx="972306" cy="654369"/>
            <a:chOff x="3962400" y="5029200"/>
            <a:chExt cx="972306" cy="654369"/>
          </a:xfrm>
        </p:grpSpPr>
        <p:sp>
          <p:nvSpPr>
            <p:cNvPr id="25" name="Oval 24"/>
            <p:cNvSpPr/>
            <p:nvPr/>
          </p:nvSpPr>
          <p:spPr>
            <a:xfrm>
              <a:off x="4648200" y="548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468360" y="50292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962400" y="548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4096506" y="5029200"/>
              <a:ext cx="246894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486413" y="1676400"/>
            <a:ext cx="1999987" cy="2209800"/>
            <a:chOff x="3486413" y="1676400"/>
            <a:chExt cx="1999987" cy="2209800"/>
          </a:xfrm>
        </p:grpSpPr>
        <p:sp>
          <p:nvSpPr>
            <p:cNvPr id="5" name="Oval 4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6" name="Straight Arrow Connector 5"/>
            <p:cNvCxnSpPr>
              <a:endCxn id="12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0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486413" y="2427762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54160" y="24384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706106" y="2454294"/>
              <a:ext cx="255082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11160" y="2438400"/>
              <a:ext cx="237982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68360" y="3124200"/>
              <a:ext cx="0" cy="7620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loud Callout 8"/>
          <p:cNvSpPr/>
          <p:nvPr/>
        </p:nvSpPr>
        <p:spPr>
          <a:xfrm>
            <a:off x="6286500" y="2645367"/>
            <a:ext cx="2209800" cy="1088433"/>
          </a:xfrm>
          <a:prstGeom prst="cloudCallout">
            <a:avLst>
              <a:gd name="adj1" fmla="val 51568"/>
              <a:gd name="adj2" fmla="val 713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still a full binary tree ?</a:t>
            </a:r>
          </a:p>
        </p:txBody>
      </p:sp>
      <p:sp>
        <p:nvSpPr>
          <p:cNvPr id="11" name="Down Ribbon 10"/>
          <p:cNvSpPr/>
          <p:nvPr/>
        </p:nvSpPr>
        <p:spPr>
          <a:xfrm>
            <a:off x="6629400" y="2819400"/>
            <a:ext cx="1524000" cy="762000"/>
          </a:xfrm>
          <a:prstGeom prst="ribbon">
            <a:avLst>
              <a:gd name="adj1" fmla="val 16667"/>
              <a:gd name="adj2" fmla="val 72006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3600" y="57912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Reduced by one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43600" y="61722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Reduced by one</a:t>
            </a:r>
          </a:p>
        </p:txBody>
      </p:sp>
    </p:spTree>
    <p:extLst>
      <p:ext uri="{BB962C8B-B14F-4D97-AF65-F5344CB8AC3E}">
        <p14:creationId xmlns:p14="http://schemas.microsoft.com/office/powerpoint/2010/main" val="374584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  <p:bldP spid="11" grpId="0" animBg="1"/>
      <p:bldP spid="11" grpId="1" animBg="1"/>
      <p:bldP spid="13" grpId="0" animBg="1"/>
      <p:bldP spid="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full binary tree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Analyze the process: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Repeat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</a:t>
                </a:r>
                <a:r>
                  <a:rPr lang="en-US" sz="2000" dirty="0"/>
                  <a:t>{            Delete the </a:t>
                </a:r>
                <a:r>
                  <a:rPr lang="en-US" sz="2000" b="1" u="sng" dirty="0">
                    <a:solidFill>
                      <a:srgbClr val="0070C0"/>
                    </a:solidFill>
                  </a:rPr>
                  <a:t>deepest node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and its </a:t>
                </a:r>
                <a:r>
                  <a:rPr lang="en-US" sz="2000" b="1" u="sng" dirty="0">
                    <a:solidFill>
                      <a:srgbClr val="0070C0"/>
                    </a:solidFill>
                  </a:rPr>
                  <a:t>sibling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 </a:t>
                </a:r>
                <a:r>
                  <a:rPr lang="en-US" sz="2000" dirty="0"/>
                  <a:t>}</a:t>
                </a:r>
                <a:r>
                  <a:rPr lang="en-US" sz="2000" dirty="0">
                    <a:solidFill>
                      <a:srgbClr val="0070C0"/>
                    </a:solidFill>
                  </a:rPr>
                  <a:t>	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until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only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root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remains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/>
                  <a:t> be the full binary tree before the process starts.</a:t>
                </a:r>
              </a:p>
              <a:p>
                <a:pPr marL="0" indent="0">
                  <a:buNone/>
                </a:pPr>
                <a:r>
                  <a:rPr lang="en-US" sz="1800" dirty="0"/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6C3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6C31"/>
                    </a:solidFill>
                  </a:rPr>
                  <a:t>,… </a:t>
                </a:r>
                <a:r>
                  <a:rPr lang="en-US" sz="1800" dirty="0"/>
                  <a:t>be the full binary trees after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baseline="30000" dirty="0">
                    <a:solidFill>
                      <a:srgbClr val="0070C0"/>
                    </a:solidFill>
                  </a:rPr>
                  <a:t>st</a:t>
                </a:r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aseline="30000" dirty="0">
                    <a:solidFill>
                      <a:srgbClr val="0070C0"/>
                    </a:solidFill>
                  </a:rPr>
                  <a:t>nd</a:t>
                </a:r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/>
                  <a:t> iterations of the process.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/>
                  <a:t> </a:t>
                </a:r>
                <a:r>
                  <a:rPr lang="en-US" sz="1800" dirty="0"/>
                  <a:t>What might be the relation between leaf nodes and internal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i="1" dirty="0"/>
                  <a:t> 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:r>
                  <a:rPr lang="en-US" sz="1800" dirty="0">
                    <a:solidFill>
                      <a:srgbClr val="002060"/>
                    </a:solidFill>
                  </a:rPr>
                  <a:t>No. of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leaf nodes </a:t>
                </a:r>
                <a:r>
                  <a:rPr lang="en-US" sz="1800" dirty="0">
                    <a:solidFill>
                      <a:srgbClr val="002060"/>
                    </a:solidFill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= </a:t>
                </a:r>
                <a:r>
                  <a:rPr lang="en-US" sz="1800" dirty="0">
                    <a:solidFill>
                      <a:srgbClr val="002060"/>
                    </a:solidFill>
                  </a:rPr>
                  <a:t>No. of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internal nodes</a:t>
                </a:r>
                <a:r>
                  <a:rPr lang="en-US" sz="1800" dirty="0">
                    <a:solidFill>
                      <a:srgbClr val="002060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i="1" dirty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>
                    <a:solidFill>
                      <a:srgbClr val="002060"/>
                    </a:solidFill>
                  </a:rPr>
                  <a:t>+ 1.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4876800"/>
              </a:xfrm>
              <a:blipFill rotWithShape="1">
                <a:blip r:embed="rId2"/>
                <a:stretch>
                  <a:fillRect l="-793" t="-625" b="-6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4419600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419600"/>
                <a:ext cx="593368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20619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762000" y="4114800"/>
            <a:ext cx="2590800" cy="1020264"/>
          </a:xfrm>
          <a:prstGeom prst="rightArrow">
            <a:avLst>
              <a:gd name="adj1" fmla="val 50000"/>
              <a:gd name="adj2" fmla="val 3251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81661" y="4309646"/>
            <a:ext cx="2213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b="1" dirty="0"/>
              <a:t>leaf nodes </a:t>
            </a:r>
            <a:r>
              <a:rPr lang="en-US" sz="1600" dirty="0"/>
              <a:t>reduce by </a:t>
            </a:r>
            <a:r>
              <a:rPr lang="en-US" sz="1600" b="1" dirty="0">
                <a:solidFill>
                  <a:srgbClr val="C00000"/>
                </a:solidFill>
              </a:rPr>
              <a:t>1</a:t>
            </a:r>
            <a:endParaRPr lang="en-IN" sz="16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538246"/>
            <a:ext cx="2579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b="1" dirty="0"/>
              <a:t>internal nodes </a:t>
            </a:r>
            <a:r>
              <a:rPr lang="en-US" sz="1600" dirty="0"/>
              <a:t>reduce by </a:t>
            </a:r>
            <a:r>
              <a:rPr lang="en-US" sz="1600" b="1" dirty="0">
                <a:solidFill>
                  <a:srgbClr val="C00000"/>
                </a:solidFill>
              </a:rPr>
              <a:t>1</a:t>
            </a:r>
            <a:endParaRPr lang="en-IN" sz="1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52800" y="4415135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415135"/>
                <a:ext cx="593368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r="-20619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3890339" y="4114800"/>
            <a:ext cx="2590800" cy="1020264"/>
          </a:xfrm>
          <a:prstGeom prst="rightArrow">
            <a:avLst>
              <a:gd name="adj1" fmla="val 50000"/>
              <a:gd name="adj2" fmla="val 3251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810000" y="4309646"/>
            <a:ext cx="2213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b="1" dirty="0"/>
              <a:t>leaf nodes </a:t>
            </a:r>
            <a:r>
              <a:rPr lang="en-US" sz="1600" dirty="0"/>
              <a:t>reduce by </a:t>
            </a:r>
            <a:r>
              <a:rPr lang="en-US" sz="1600" b="1" dirty="0">
                <a:solidFill>
                  <a:srgbClr val="C00000"/>
                </a:solidFill>
              </a:rPr>
              <a:t>1</a:t>
            </a:r>
            <a:endParaRPr lang="en-IN" sz="16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4139" y="4538246"/>
            <a:ext cx="2579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b="1" dirty="0"/>
              <a:t>internal nodes </a:t>
            </a:r>
            <a:r>
              <a:rPr lang="en-US" sz="1600" dirty="0"/>
              <a:t>reduce by </a:t>
            </a:r>
            <a:r>
              <a:rPr lang="en-US" sz="1600" b="1" dirty="0">
                <a:solidFill>
                  <a:srgbClr val="C00000"/>
                </a:solidFill>
              </a:rPr>
              <a:t>1</a:t>
            </a:r>
            <a:endParaRPr lang="en-IN" sz="1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77000" y="4415135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415135"/>
                <a:ext cx="59336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20619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triped Right Arrow 13"/>
          <p:cNvSpPr/>
          <p:nvPr/>
        </p:nvSpPr>
        <p:spPr>
          <a:xfrm>
            <a:off x="7543800" y="4192858"/>
            <a:ext cx="914400" cy="916705"/>
          </a:xfrm>
          <a:prstGeom prst="striped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8534400" y="4570142"/>
            <a:ext cx="152400" cy="154258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oup 24"/>
          <p:cNvGrpSpPr/>
          <p:nvPr/>
        </p:nvGrpSpPr>
        <p:grpSpPr>
          <a:xfrm>
            <a:off x="7416861" y="2895600"/>
            <a:ext cx="1727139" cy="1600200"/>
            <a:chOff x="7416861" y="2895600"/>
            <a:chExt cx="1727139" cy="16002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8610600" y="3480375"/>
              <a:ext cx="0" cy="10154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16861" y="2895600"/>
              <a:ext cx="1727139" cy="5847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Finally only </a:t>
              </a:r>
            </a:p>
            <a:p>
              <a:r>
                <a:rPr lang="en-US" sz="1600" dirty="0"/>
                <a:t>root node remains</a:t>
              </a:r>
              <a:endParaRPr lang="en-IN" sz="16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62800" y="4645413"/>
            <a:ext cx="228600" cy="78987"/>
            <a:chOff x="7162800" y="4645413"/>
            <a:chExt cx="228600" cy="78987"/>
          </a:xfrm>
        </p:grpSpPr>
        <p:sp>
          <p:nvSpPr>
            <p:cNvPr id="20" name="Oval 19"/>
            <p:cNvSpPr/>
            <p:nvPr/>
          </p:nvSpPr>
          <p:spPr>
            <a:xfrm>
              <a:off x="7162800" y="4645413"/>
              <a:ext cx="76200" cy="7712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7315200" y="4647271"/>
              <a:ext cx="76200" cy="7712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1540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full binary tree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the number of internal nodes in a full binary tree </a:t>
                </a:r>
                <a:r>
                  <a:rPr lang="en-US" sz="2000" b="1" i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size (number of nodes) of the tree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   </a:t>
                </a:r>
                <a:r>
                  <a:rPr lang="en-US" sz="2000" dirty="0"/>
                  <a:t>??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 </a:t>
                </a:r>
                <a:r>
                  <a:rPr lang="en-US" sz="2000" dirty="0"/>
                  <a:t>What is the size of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b="1" dirty="0"/>
                  <a:t> Black</a:t>
                </a:r>
                <a:r>
                  <a:rPr lang="en-US" sz="2000" dirty="0"/>
                  <a:t> tree storing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keys 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   </a:t>
                </a:r>
                <a:r>
                  <a:rPr lang="en-US" sz="2000" dirty="0"/>
                  <a:t>??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600200" y="3048000"/>
                <a:ext cx="2286000" cy="304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+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048000"/>
                <a:ext cx="2286000" cy="304800"/>
              </a:xfrm>
              <a:prstGeom prst="roundRect">
                <a:avLst/>
              </a:prstGeom>
              <a:blipFill rotWithShape="1">
                <a:blip r:embed="rId3"/>
                <a:stretch>
                  <a:fillRect t="-14815" b="-35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1676400" y="4495800"/>
                <a:ext cx="2286000" cy="304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+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495800"/>
                <a:ext cx="2286000" cy="304800"/>
              </a:xfrm>
              <a:prstGeom prst="roundRect">
                <a:avLst/>
              </a:prstGeom>
              <a:blipFill rotWithShape="1">
                <a:blip r:embed="rId4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31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</a:t>
            </a:r>
            <a:r>
              <a:rPr lang="en-US" sz="2800" b="1" dirty="0">
                <a:solidFill>
                  <a:srgbClr val="7030A0"/>
                </a:solidFill>
              </a:rPr>
              <a:t>Handling Deletion in a </a:t>
            </a:r>
            <a:r>
              <a:rPr lang="en-US" sz="2800" b="1" dirty="0">
                <a:solidFill>
                  <a:srgbClr val="C00000"/>
                </a:solidFill>
              </a:rPr>
              <a:t>Red </a:t>
            </a:r>
            <a:r>
              <a:rPr lang="en-US" sz="2800" b="1" dirty="0"/>
              <a:t>Black</a:t>
            </a:r>
            <a:r>
              <a:rPr lang="en-US" sz="2800" b="1" dirty="0">
                <a:solidFill>
                  <a:srgbClr val="7030A0"/>
                </a:solidFill>
              </a:rPr>
              <a:t> Tree 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8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 A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28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800" b="1" dirty="0"/>
                  <a:t> and its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Properties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5785" b="-14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US" sz="32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6347" y="1594362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 full binary tree of height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 is said to be </a:t>
                </a:r>
              </a:p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complete</a:t>
                </a:r>
                <a:r>
                  <a:rPr lang="en-US" sz="2000" dirty="0"/>
                  <a:t> binary tree of height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:r>
                  <a:rPr lang="en-US" sz="2000" u="sng" dirty="0"/>
                  <a:t>every leaf node</a:t>
                </a:r>
                <a:r>
                  <a:rPr lang="en-US" sz="2000" dirty="0"/>
                  <a:t> is at </a:t>
                </a:r>
                <a:r>
                  <a:rPr lang="en-US" sz="2000" u="sng" dirty="0"/>
                  <a:t>depth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will any complete binary tree of height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 look like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347" y="1594362"/>
                <a:ext cx="8229600" cy="4525963"/>
              </a:xfrm>
              <a:blipFill rotWithShape="1">
                <a:blip r:embed="rId3"/>
                <a:stretch>
                  <a:fillRect l="-815" t="-674" b="-8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own Ribbon 14"/>
              <p:cNvSpPr/>
              <p:nvPr/>
            </p:nvSpPr>
            <p:spPr>
              <a:xfrm>
                <a:off x="2133600" y="3657600"/>
                <a:ext cx="4419600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is </a:t>
                </a:r>
                <a:r>
                  <a:rPr lang="en-US" dirty="0">
                    <a:solidFill>
                      <a:srgbClr val="C00000"/>
                    </a:solidFill>
                  </a:rPr>
                  <a:t>no reason to believe </a:t>
                </a:r>
                <a:r>
                  <a:rPr lang="en-US" b="1" dirty="0">
                    <a:solidFill>
                      <a:schemeClr val="tx1"/>
                    </a:solidFill>
                  </a:rPr>
                  <a:t>at this stage</a:t>
                </a:r>
                <a:r>
                  <a:rPr lang="en-US" dirty="0">
                    <a:solidFill>
                      <a:schemeClr val="tx1"/>
                    </a:solidFill>
                  </a:rPr>
                  <a:t> that there is a </a:t>
                </a:r>
                <a:r>
                  <a:rPr lang="en-US" u="sng" dirty="0">
                    <a:solidFill>
                      <a:schemeClr val="tx1"/>
                    </a:solidFill>
                  </a:rPr>
                  <a:t>unique</a:t>
                </a:r>
                <a:r>
                  <a:rPr lang="en-US" dirty="0">
                    <a:solidFill>
                      <a:schemeClr val="tx1"/>
                    </a:solidFill>
                  </a:rPr>
                  <a:t> complete binary tree of height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Down Ribbo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657600"/>
                <a:ext cx="4419600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11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US" sz="32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7" y="159436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Complete</a:t>
            </a:r>
            <a:r>
              <a:rPr lang="en-US" sz="2000" b="1" dirty="0"/>
              <a:t> </a:t>
            </a:r>
            <a:r>
              <a:rPr lang="en-US" sz="2000" dirty="0"/>
              <a:t>binary tree of height </a:t>
            </a:r>
            <a:r>
              <a:rPr lang="en-US" sz="2000" b="1" dirty="0">
                <a:solidFill>
                  <a:srgbClr val="0070C0"/>
                </a:solidFill>
              </a:rPr>
              <a:t>1 </a:t>
            </a:r>
            <a:r>
              <a:rPr lang="en-US" sz="2000" b="1" dirty="0"/>
              <a:t>?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Complete </a:t>
            </a:r>
            <a:r>
              <a:rPr lang="en-US" sz="2000" dirty="0"/>
              <a:t>binary tree of height </a:t>
            </a:r>
            <a:r>
              <a:rPr lang="en-US" sz="2000" b="1" dirty="0">
                <a:solidFill>
                  <a:srgbClr val="0070C0"/>
                </a:solidFill>
              </a:rPr>
              <a:t>2 </a:t>
            </a:r>
            <a:r>
              <a:rPr lang="en-US" sz="2000" b="1" dirty="0"/>
              <a:t>?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Complete</a:t>
            </a:r>
            <a:r>
              <a:rPr lang="en-US" sz="2000" b="1" dirty="0"/>
              <a:t> </a:t>
            </a:r>
            <a:r>
              <a:rPr lang="en-US" sz="2000" dirty="0"/>
              <a:t>binary tree of height </a:t>
            </a:r>
            <a:r>
              <a:rPr lang="en-US" sz="2000" b="1" dirty="0">
                <a:solidFill>
                  <a:srgbClr val="0070C0"/>
                </a:solidFill>
              </a:rPr>
              <a:t>3 </a:t>
            </a:r>
            <a:r>
              <a:rPr lang="en-US" sz="2000" b="1" dirty="0"/>
              <a:t>?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437894" y="4388169"/>
            <a:ext cx="2267706" cy="1416369"/>
            <a:chOff x="838200" y="4724400"/>
            <a:chExt cx="2267706" cy="1416369"/>
          </a:xfrm>
        </p:grpSpPr>
        <p:grpSp>
          <p:nvGrpSpPr>
            <p:cNvPr id="5" name="Group 4"/>
            <p:cNvGrpSpPr/>
            <p:nvPr/>
          </p:nvGrpSpPr>
          <p:grpSpPr>
            <a:xfrm>
              <a:off x="971813" y="4724400"/>
              <a:ext cx="1999987" cy="1219200"/>
              <a:chOff x="3486413" y="1676400"/>
              <a:chExt cx="1999987" cy="1219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6764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Straight Arrow Connector 6"/>
              <p:cNvCxnSpPr>
                <a:endCxn id="10" idx="0"/>
              </p:cNvCxnSpPr>
              <p:nvPr/>
            </p:nvCxnSpPr>
            <p:spPr>
              <a:xfrm>
                <a:off x="4687813" y="1828800"/>
                <a:ext cx="332240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endCxn id="9" idx="7"/>
              </p:cNvCxnSpPr>
              <p:nvPr/>
            </p:nvCxnSpPr>
            <p:spPr>
              <a:xfrm flipH="1">
                <a:off x="4054548" y="1828800"/>
                <a:ext cx="389188" cy="4413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810000" y="2241231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876800" y="22860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>
                <a:off x="3486413" y="2427762"/>
                <a:ext cx="389188" cy="4413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5154160" y="2438400"/>
                <a:ext cx="332240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4706106" y="2454294"/>
                <a:ext cx="255082" cy="4413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endCxn id="19" idx="0"/>
              </p:cNvCxnSpPr>
              <p:nvPr/>
            </p:nvCxnSpPr>
            <p:spPr>
              <a:xfrm>
                <a:off x="4011160" y="2438400"/>
                <a:ext cx="188987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2819400" y="59436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057400" y="58988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8200" y="58988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542294" y="5867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5428987" y="22860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876800" y="3124200"/>
            <a:ext cx="1353306" cy="806769"/>
            <a:chOff x="3810000" y="1676400"/>
            <a:chExt cx="1353306" cy="806769"/>
          </a:xfrm>
        </p:grpSpPr>
        <p:sp>
          <p:nvSpPr>
            <p:cNvPr id="32" name="Oval 31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33" name="Straight Arrow Connector 32"/>
            <p:cNvCxnSpPr>
              <a:endCxn id="36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35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4267200" y="2133600"/>
            <a:ext cx="2590800" cy="388619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Line Callout 1 27"/>
              <p:cNvSpPr/>
              <p:nvPr/>
            </p:nvSpPr>
            <p:spPr>
              <a:xfrm>
                <a:off x="7239000" y="3321369"/>
                <a:ext cx="1752600" cy="1439854"/>
              </a:xfrm>
              <a:prstGeom prst="borderCallout1">
                <a:avLst>
                  <a:gd name="adj1" fmla="val 60493"/>
                  <a:gd name="adj2" fmla="val 524"/>
                  <a:gd name="adj3" fmla="val 60321"/>
                  <a:gd name="adj4" fmla="val -23552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Try to generalize the type of tree shown here to tree of height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28" name="Line Callout 1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321369"/>
                <a:ext cx="1752600" cy="1439854"/>
              </a:xfrm>
              <a:prstGeom prst="borderCallout1">
                <a:avLst>
                  <a:gd name="adj1" fmla="val 60493"/>
                  <a:gd name="adj2" fmla="val 524"/>
                  <a:gd name="adj3" fmla="val 60321"/>
                  <a:gd name="adj4" fmla="val -23552"/>
                </a:avLst>
              </a:prstGeom>
              <a:blipFill rotWithShape="1">
                <a:blip r:embed="rId3"/>
                <a:stretch>
                  <a:fillRect r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53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4" grpId="0" animBg="1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le 59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60" name="Title 5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ontent Placeholder 6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Total number of nodes 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429000" y="1676400"/>
            <a:ext cx="1999987" cy="2209800"/>
            <a:chOff x="3486413" y="1676400"/>
            <a:chExt cx="1999987" cy="2209800"/>
          </a:xfrm>
        </p:grpSpPr>
        <p:sp>
          <p:nvSpPr>
            <p:cNvPr id="50" name="Oval 49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51" name="Straight Arrow Connector 50"/>
            <p:cNvCxnSpPr>
              <a:endCxn id="54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53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3486413" y="2427762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154160" y="24384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4706106" y="2454294"/>
              <a:ext cx="255082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011160" y="2438400"/>
              <a:ext cx="237982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468360" y="3124200"/>
              <a:ext cx="0" cy="76200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5486893" y="2221468"/>
            <a:ext cx="2206193" cy="369332"/>
            <a:chOff x="5486893" y="2221468"/>
            <a:chExt cx="2206193" cy="369332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5486893" y="2362200"/>
              <a:ext cx="16759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391400" y="2221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105893" y="1676400"/>
            <a:ext cx="2651221" cy="369332"/>
            <a:chOff x="5105893" y="1676400"/>
            <a:chExt cx="2651221" cy="3693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105893" y="1828800"/>
              <a:ext cx="20569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55428" y="1676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676400" y="5269468"/>
            <a:ext cx="6022238" cy="369332"/>
            <a:chOff x="1828800" y="3810000"/>
            <a:chExt cx="6022238" cy="369332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6819777" y="3962400"/>
              <a:ext cx="34277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6419094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885694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828800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505446" y="3962400"/>
              <a:ext cx="990354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7467600" y="3810000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i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3810000"/>
                  <a:ext cx="38343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ounded Rectangle 87"/>
              <p:cNvSpPr/>
              <p:nvPr/>
            </p:nvSpPr>
            <p:spPr>
              <a:xfrm>
                <a:off x="1371600" y="1981200"/>
                <a:ext cx="1066800" cy="52925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88" name="Rounded 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981200"/>
                <a:ext cx="1066800" cy="529253"/>
              </a:xfrm>
              <a:prstGeom prst="roundRect">
                <a:avLst/>
              </a:prstGeom>
              <a:blipFill rotWithShape="1">
                <a:blip r:embed="rId4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196025" y="5259016"/>
                <a:ext cx="713593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025" y="5259016"/>
                <a:ext cx="713593" cy="379784"/>
              </a:xfrm>
              <a:prstGeom prst="rect">
                <a:avLst/>
              </a:prstGeom>
              <a:blipFill rotWithShape="1">
                <a:blip r:embed="rId5"/>
                <a:stretch>
                  <a:fillRect t="-4839" r="-1016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201807" y="3810000"/>
                <a:ext cx="670312" cy="376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807" y="3810000"/>
                <a:ext cx="670312" cy="376385"/>
              </a:xfrm>
              <a:prstGeom prst="rect">
                <a:avLst/>
              </a:prstGeom>
              <a:blipFill rotWithShape="1">
                <a:blip r:embed="rId6"/>
                <a:stretch>
                  <a:fillRect t="-4839" r="-11818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35177" y="2209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77" y="2209800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229600" y="16764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1676400"/>
                <a:ext cx="36580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7208754" y="990600"/>
            <a:ext cx="675121" cy="685800"/>
            <a:chOff x="7208754" y="990600"/>
            <a:chExt cx="675121" cy="685800"/>
          </a:xfrm>
        </p:grpSpPr>
        <p:sp>
          <p:nvSpPr>
            <p:cNvPr id="5" name="TextBox 4"/>
            <p:cNvSpPr txBox="1"/>
            <p:nvPr/>
          </p:nvSpPr>
          <p:spPr>
            <a:xfrm>
              <a:off x="7208754" y="990600"/>
              <a:ext cx="67512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Level</a:t>
              </a:r>
            </a:p>
          </p:txBody>
        </p:sp>
        <p:sp>
          <p:nvSpPr>
            <p:cNvPr id="6" name="Down Arrow 5"/>
            <p:cNvSpPr/>
            <p:nvPr/>
          </p:nvSpPr>
          <p:spPr>
            <a:xfrm>
              <a:off x="7524812" y="1371600"/>
              <a:ext cx="171388" cy="304800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27759" y="725269"/>
            <a:ext cx="824265" cy="951131"/>
            <a:chOff x="8027759" y="725269"/>
            <a:chExt cx="824265" cy="951131"/>
          </a:xfrm>
        </p:grpSpPr>
        <p:sp>
          <p:nvSpPr>
            <p:cNvPr id="42" name="TextBox 41"/>
            <p:cNvSpPr txBox="1"/>
            <p:nvPr/>
          </p:nvSpPr>
          <p:spPr>
            <a:xfrm>
              <a:off x="8027759" y="725269"/>
              <a:ext cx="82426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No. of </a:t>
              </a:r>
            </a:p>
            <a:p>
              <a:r>
                <a:rPr lang="en-US" b="1" dirty="0"/>
                <a:t>nodes</a:t>
              </a:r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8286812" y="1371600"/>
              <a:ext cx="171388" cy="304800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own Ribbon 8"/>
              <p:cNvSpPr/>
              <p:nvPr/>
            </p:nvSpPr>
            <p:spPr>
              <a:xfrm>
                <a:off x="533399" y="5791200"/>
                <a:ext cx="7494359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Certainly this tree is a complete binary tree of height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We shall now show that this is </a:t>
                </a:r>
                <a:r>
                  <a:rPr lang="en-US" b="1" dirty="0">
                    <a:solidFill>
                      <a:srgbClr val="C00000"/>
                    </a:solidFill>
                  </a:rPr>
                  <a:t>the only possible </a:t>
                </a:r>
                <a:r>
                  <a:rPr lang="en-US" dirty="0">
                    <a:solidFill>
                      <a:schemeClr val="tx1"/>
                    </a:solidFill>
                  </a:rPr>
                  <a:t>complete binary tree of height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Down Ribb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5791200"/>
                <a:ext cx="7494359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16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2362200" y="3810000"/>
            <a:ext cx="5346172" cy="685800"/>
            <a:chOff x="2362200" y="3810000"/>
            <a:chExt cx="5346172" cy="685800"/>
          </a:xfrm>
        </p:grpSpPr>
        <p:grpSp>
          <p:nvGrpSpPr>
            <p:cNvPr id="79" name="Group 78"/>
            <p:cNvGrpSpPr/>
            <p:nvPr/>
          </p:nvGrpSpPr>
          <p:grpSpPr>
            <a:xfrm>
              <a:off x="2438400" y="3810000"/>
              <a:ext cx="5269972" cy="369332"/>
              <a:chOff x="2438400" y="3810000"/>
              <a:chExt cx="5269972" cy="369332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6172200" y="3962400"/>
                <a:ext cx="99035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/>
              <p:cNvSpPr/>
              <p:nvPr/>
            </p:nvSpPr>
            <p:spPr>
              <a:xfrm>
                <a:off x="5809494" y="38862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105400" y="38862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438400" y="38862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3505446" y="3962400"/>
                <a:ext cx="990354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7467600" y="3810000"/>
                <a:ext cx="240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70C0"/>
                    </a:solidFill>
                  </a:rPr>
                  <a:t>i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748526" y="4038600"/>
              <a:ext cx="438907" cy="457200"/>
              <a:chOff x="5748526" y="4038600"/>
              <a:chExt cx="438907" cy="457200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>
                <a:off x="6050266" y="4038600"/>
                <a:ext cx="137167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5748526" y="4083369"/>
                <a:ext cx="109728" cy="4124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/>
            <p:cNvCxnSpPr/>
            <p:nvPr/>
          </p:nvCxnSpPr>
          <p:spPr>
            <a:xfrm>
              <a:off x="5306066" y="4083369"/>
              <a:ext cx="180334" cy="41243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1" idx="3"/>
            </p:cNvCxnSpPr>
            <p:nvPr/>
          </p:nvCxnSpPr>
          <p:spPr>
            <a:xfrm flipH="1">
              <a:off x="4962640" y="4054494"/>
              <a:ext cx="18471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2362200" y="4038600"/>
              <a:ext cx="438907" cy="457200"/>
              <a:chOff x="5748526" y="4038600"/>
              <a:chExt cx="438907" cy="457200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>
                <a:off x="6050266" y="4038600"/>
                <a:ext cx="137167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5748526" y="4083369"/>
                <a:ext cx="109728" cy="4124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3019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88" grpId="0" animBg="1"/>
      <p:bldP spid="2" grpId="0"/>
      <p:bldP spid="38" grpId="0"/>
      <p:bldP spid="3" grpId="0"/>
      <p:bldP spid="40" grpId="0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Uniqueness</a:t>
                </a:r>
                <a:r>
                  <a:rPr lang="en-US" sz="3200" b="1" dirty="0"/>
                  <a:t> </a:t>
                </a:r>
                <a:br>
                  <a:rPr lang="en-US" sz="3200" b="1" dirty="0"/>
                </a:br>
                <a:r>
                  <a:rPr lang="en-US" sz="3200" b="1" dirty="0"/>
                  <a:t>of a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:r>
                  <a:rPr lang="en-US" sz="2400" b="1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T*</a:t>
                </a:r>
                <a:r>
                  <a:rPr lang="en-US" sz="2400" dirty="0"/>
                  <a:t> be the </a:t>
                </a:r>
                <a:r>
                  <a:rPr lang="en-US" sz="2400" dirty="0">
                    <a:solidFill>
                      <a:srgbClr val="7030A0"/>
                    </a:solidFill>
                  </a:rPr>
                  <a:t>complete</a:t>
                </a:r>
                <a:r>
                  <a:rPr lang="en-US" sz="2400" dirty="0"/>
                  <a:t> binary tree of height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400" dirty="0"/>
                  <a:t> shown in previous slide. </a:t>
                </a:r>
              </a:p>
              <a:p>
                <a:pPr marL="0" indent="0">
                  <a:buNone/>
                </a:pPr>
                <a:r>
                  <a:rPr lang="en-US" sz="2400" dirty="0"/>
                  <a:t>Notice that this is </a:t>
                </a:r>
                <a:r>
                  <a:rPr lang="en-US" sz="2400" b="1" dirty="0"/>
                  <a:t>densest</a:t>
                </a:r>
                <a:r>
                  <a:rPr lang="en-US" sz="2400" dirty="0"/>
                  <a:t> possible tree of height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:r>
                  <a:rPr lang="en-US" sz="2400" b="1" i="1" dirty="0">
                    <a:solidFill>
                      <a:schemeClr val="accent5"/>
                    </a:solidFill>
                  </a:rPr>
                  <a:t>T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be </a:t>
                </a:r>
                <a:r>
                  <a:rPr lang="en-US" sz="2400" u="sng" dirty="0"/>
                  <a:t>any other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complete</a:t>
                </a:r>
                <a:r>
                  <a:rPr lang="en-US" sz="2400" dirty="0"/>
                  <a:t> binary tree of height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u="sng" dirty="0"/>
                  <a:t>different</a:t>
                </a:r>
                <a:r>
                  <a:rPr lang="en-US" sz="2400" dirty="0"/>
                  <a:t> from </a:t>
                </a:r>
                <a:r>
                  <a:rPr lang="en-US" sz="2400" b="1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T*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/>
                  <a:t>: How to show that </a:t>
                </a:r>
                <a:r>
                  <a:rPr lang="en-US" sz="2400" b="1" i="1" dirty="0">
                    <a:solidFill>
                      <a:schemeClr val="accent5"/>
                    </a:solidFill>
                  </a:rPr>
                  <a:t>T </a:t>
                </a:r>
                <a:r>
                  <a:rPr lang="en-US" sz="2400" dirty="0"/>
                  <a:t>can not exist ?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i="1" dirty="0"/>
                  <a:t>                    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Watch the following slide carefully.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  <a:blipFill rotWithShape="1">
                <a:blip r:embed="rId3"/>
                <a:stretch>
                  <a:fillRect l="-1763" t="-1752" r="-17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09800" y="4419600"/>
            <a:ext cx="4800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Think over this question carefully.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Uniqueness</a:t>
                </a:r>
                <a:r>
                  <a:rPr lang="en-US" sz="3200" b="1" dirty="0"/>
                  <a:t> </a:t>
                </a:r>
                <a:br>
                  <a:rPr lang="en-US" sz="3200" b="1" dirty="0"/>
                </a:br>
                <a:r>
                  <a:rPr lang="en-US" sz="3200" b="1" dirty="0"/>
                  <a:t>of a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685800" y="2209800"/>
            <a:ext cx="2590800" cy="26670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719704" y="49530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T*</a:t>
            </a:r>
            <a:endParaRPr lang="en-IN" dirty="0"/>
          </a:p>
        </p:txBody>
      </p:sp>
      <p:sp>
        <p:nvSpPr>
          <p:cNvPr id="7" name="Isosceles Triangle 6"/>
          <p:cNvSpPr/>
          <p:nvPr/>
        </p:nvSpPr>
        <p:spPr>
          <a:xfrm>
            <a:off x="5943600" y="2209800"/>
            <a:ext cx="2590800" cy="2667000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169120" y="491626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5"/>
                </a:solidFill>
              </a:rPr>
              <a:t>T</a:t>
            </a:r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5121559" y="4429780"/>
            <a:ext cx="3260441" cy="523220"/>
            <a:chOff x="4953000" y="4800600"/>
            <a:chExt cx="3260441" cy="523220"/>
          </a:xfrm>
        </p:grpSpPr>
        <p:sp>
          <p:nvSpPr>
            <p:cNvPr id="13" name="Left Arrow 12"/>
            <p:cNvSpPr/>
            <p:nvPr/>
          </p:nvSpPr>
          <p:spPr>
            <a:xfrm>
              <a:off x="4953000" y="4876800"/>
              <a:ext cx="743213" cy="2336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15000" y="4800600"/>
              <a:ext cx="249844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At least one node present in </a:t>
              </a:r>
              <a:r>
                <a:rPr lang="en-US" sz="14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T*</a:t>
              </a:r>
              <a:r>
                <a:rPr lang="en-US" sz="1400" dirty="0"/>
                <a:t> </a:t>
              </a:r>
            </a:p>
            <a:p>
              <a:r>
                <a:rPr lang="en-US" sz="1400" dirty="0"/>
                <a:t>but absent in </a:t>
              </a:r>
              <a:r>
                <a:rPr lang="en-US" sz="1400" b="1" i="1" dirty="0">
                  <a:solidFill>
                    <a:schemeClr val="accent5"/>
                  </a:solidFill>
                </a:rPr>
                <a:t>T</a:t>
              </a:r>
              <a:endParaRPr lang="en-US" sz="1400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4811730" y="4515563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rgbClr val="0070C0"/>
                </a:solidFill>
              </a:rPr>
              <a:t>x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6" name="Down Ribbon 15"/>
          <p:cNvSpPr/>
          <p:nvPr/>
        </p:nvSpPr>
        <p:spPr>
          <a:xfrm>
            <a:off x="1828800" y="5285601"/>
            <a:ext cx="6781800" cy="81039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Just </a:t>
            </a:r>
            <a:r>
              <a:rPr lang="en-US" i="1" dirty="0">
                <a:solidFill>
                  <a:schemeClr val="tx1"/>
                </a:solidFill>
              </a:rPr>
              <a:t>place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T  </a:t>
            </a:r>
            <a:r>
              <a:rPr lang="en-US" dirty="0">
                <a:solidFill>
                  <a:schemeClr val="tx1"/>
                </a:solidFill>
              </a:rPr>
              <a:t> symmetrically above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T*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/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87473" y="5726668"/>
            <a:ext cx="486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b="1" i="1" dirty="0">
                <a:solidFill>
                  <a:schemeClr val="accent5"/>
                </a:solidFill>
              </a:rPr>
              <a:t>T</a:t>
            </a:r>
            <a:r>
              <a:rPr lang="en-US" dirty="0"/>
              <a:t> is </a:t>
            </a:r>
            <a:r>
              <a:rPr lang="en-US" i="1" dirty="0">
                <a:solidFill>
                  <a:srgbClr val="0070C0"/>
                </a:solidFill>
              </a:rPr>
              <a:t>different </a:t>
            </a:r>
            <a:r>
              <a:rPr lang="en-US" dirty="0"/>
              <a:t>from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T*</a:t>
            </a:r>
            <a:r>
              <a:rPr lang="en-US" i="1" dirty="0"/>
              <a:t>, then what will you see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3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8333 -0.0055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-27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29167 -0.0055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-27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07407E-6 L 0.28941 -0.0046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2" y="-2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022E-16 L -0.30035 0.0006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7" grpId="0" animBg="1"/>
      <p:bldP spid="7" grpId="1" animBg="1"/>
      <p:bldP spid="8" grpId="0"/>
      <p:bldP spid="8" grpId="1"/>
      <p:bldP spid="15" grpId="0" animBg="1"/>
      <p:bldP spid="16" grpId="0" animBg="1"/>
      <p:bldP spid="16" grpId="1" animBg="1"/>
      <p:bldP spid="17" grpId="0"/>
      <p:bldP spid="17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le 59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Uniqueness</a:t>
                </a:r>
                <a:r>
                  <a:rPr lang="en-US" sz="3200" b="1" dirty="0"/>
                  <a:t> </a:t>
                </a:r>
                <a:br>
                  <a:rPr lang="en-US" sz="3200" b="1" dirty="0"/>
                </a:br>
                <a:r>
                  <a:rPr lang="en-US" sz="3200" b="1" dirty="0"/>
                  <a:t>of a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endParaRPr lang="en-US" sz="3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itle 5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76200" y="1600200"/>
            <a:ext cx="8610600" cy="5105400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Since </a:t>
            </a:r>
            <a:r>
              <a:rPr lang="en-US" sz="1800" b="1" i="1" dirty="0">
                <a:solidFill>
                  <a:schemeClr val="accent5"/>
                </a:solidFill>
              </a:rPr>
              <a:t>T</a:t>
            </a:r>
            <a:r>
              <a:rPr lang="en-US" sz="1800" dirty="0"/>
              <a:t> is a full binary tree and </a:t>
            </a:r>
            <a:r>
              <a:rPr lang="en-US" sz="1800" b="1" dirty="0"/>
              <a:t>right child </a:t>
            </a:r>
            <a:r>
              <a:rPr lang="en-US" sz="1800" dirty="0"/>
              <a:t>of 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b="1" i="1" dirty="0">
                <a:solidFill>
                  <a:srgbClr val="7030A0"/>
                </a:solidFill>
              </a:rPr>
              <a:t> </a:t>
            </a:r>
            <a:r>
              <a:rPr lang="en-US" sz="1800" dirty="0"/>
              <a:t>is missing,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b="1" i="1" dirty="0">
                <a:solidFill>
                  <a:srgbClr val="7030A0"/>
                </a:solidFill>
              </a:rPr>
              <a:t> </a:t>
            </a:r>
            <a:r>
              <a:rPr lang="en-US" sz="1800" dirty="0"/>
              <a:t>can not be an internal node in </a:t>
            </a:r>
            <a:r>
              <a:rPr lang="en-US" sz="1800" b="1" i="1" dirty="0">
                <a:solidFill>
                  <a:schemeClr val="accent5"/>
                </a:solidFill>
              </a:rPr>
              <a:t>T</a:t>
            </a:r>
            <a:r>
              <a:rPr lang="en-US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dirty="0"/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b="1" i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 </a:t>
            </a:r>
            <a:r>
              <a:rPr lang="en-US" sz="1800" b="1" dirty="0"/>
              <a:t>must be </a:t>
            </a:r>
            <a:r>
              <a:rPr lang="en-US" sz="1800" dirty="0"/>
              <a:t> leaf node.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429000" y="1676400"/>
            <a:ext cx="1999987" cy="1219200"/>
            <a:chOff x="3486413" y="1676400"/>
            <a:chExt cx="1999987" cy="1219200"/>
          </a:xfrm>
        </p:grpSpPr>
        <p:sp>
          <p:nvSpPr>
            <p:cNvPr id="50" name="Oval 49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51" name="Straight Arrow Connector 50"/>
            <p:cNvCxnSpPr>
              <a:endCxn id="54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53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3486413" y="2427762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154160" y="24384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438400" y="3810000"/>
            <a:ext cx="5269972" cy="369332"/>
            <a:chOff x="2438400" y="3810000"/>
            <a:chExt cx="5269972" cy="369332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6172200" y="3962400"/>
              <a:ext cx="99035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5809494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5334000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438400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467600" y="3810000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i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486893" y="2221468"/>
            <a:ext cx="2206193" cy="369332"/>
            <a:chOff x="5486893" y="2221468"/>
            <a:chExt cx="2206193" cy="369332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5486893" y="2362200"/>
              <a:ext cx="16759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391400" y="2221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105893" y="1676400"/>
            <a:ext cx="2651221" cy="369332"/>
            <a:chOff x="5105893" y="1676400"/>
            <a:chExt cx="2651221" cy="3693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105893" y="1828800"/>
              <a:ext cx="20569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55428" y="1676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676400" y="5269468"/>
            <a:ext cx="5945294" cy="369332"/>
            <a:chOff x="1828800" y="3810000"/>
            <a:chExt cx="5945294" cy="369332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6819777" y="3962400"/>
              <a:ext cx="34277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6419094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885694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828800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467600" y="3810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h</a:t>
              </a:r>
            </a:p>
          </p:txBody>
        </p:sp>
      </p:grpSp>
      <p:cxnSp>
        <p:nvCxnSpPr>
          <p:cNvPr id="38" name="Straight Arrow Connector 37"/>
          <p:cNvCxnSpPr>
            <a:stCxn id="39" idx="5"/>
          </p:cNvCxnSpPr>
          <p:nvPr/>
        </p:nvCxnSpPr>
        <p:spPr>
          <a:xfrm>
            <a:off x="4675278" y="4119026"/>
            <a:ext cx="240092" cy="365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430730" y="3950732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3"/>
          </p:cNvCxnSpPr>
          <p:nvPr/>
        </p:nvCxnSpPr>
        <p:spPr>
          <a:xfrm flipH="1">
            <a:off x="4583131" y="3661826"/>
            <a:ext cx="346757" cy="288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887930" y="3493532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21370" y="3188732"/>
            <a:ext cx="218960" cy="3048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583130" y="2960132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endCxn id="48" idx="1"/>
          </p:cNvCxnSpPr>
          <p:nvPr/>
        </p:nvCxnSpPr>
        <p:spPr>
          <a:xfrm>
            <a:off x="4464972" y="2747426"/>
            <a:ext cx="160116" cy="24158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97330" y="2883932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4057918" y="2731532"/>
            <a:ext cx="220413" cy="28890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105400" y="4419600"/>
            <a:ext cx="3759615" cy="309848"/>
            <a:chOff x="4953000" y="4800600"/>
            <a:chExt cx="3759615" cy="309848"/>
          </a:xfrm>
        </p:grpSpPr>
        <p:sp>
          <p:nvSpPr>
            <p:cNvPr id="2" name="Left Arrow 1"/>
            <p:cNvSpPr/>
            <p:nvPr/>
          </p:nvSpPr>
          <p:spPr>
            <a:xfrm>
              <a:off x="4953000" y="4876800"/>
              <a:ext cx="743213" cy="2336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15000" y="4800600"/>
              <a:ext cx="29976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Any node present in </a:t>
              </a:r>
              <a:r>
                <a:rPr lang="en-US" sz="14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T*</a:t>
              </a:r>
              <a:r>
                <a:rPr lang="en-US" sz="1400" dirty="0"/>
                <a:t> but absent in </a:t>
              </a:r>
              <a:r>
                <a:rPr lang="en-US" sz="1400" b="1" i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0424" y="2286000"/>
            <a:ext cx="351576" cy="490301"/>
            <a:chOff x="3980694" y="2678668"/>
            <a:chExt cx="351576" cy="490301"/>
          </a:xfrm>
        </p:grpSpPr>
        <p:sp>
          <p:nvSpPr>
            <p:cNvPr id="46" name="Oval 45"/>
            <p:cNvSpPr/>
            <p:nvPr/>
          </p:nvSpPr>
          <p:spPr>
            <a:xfrm>
              <a:off x="3980694" y="29718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38600" y="26786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v</a:t>
              </a:r>
              <a:endParaRPr lang="en-US" b="1" i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7" name="Oval 36"/>
          <p:cNvSpPr/>
          <p:nvPr/>
        </p:nvSpPr>
        <p:spPr>
          <a:xfrm>
            <a:off x="4811730" y="4515563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rgbClr val="0070C0"/>
                </a:solidFill>
              </a:rPr>
              <a:t>x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0" y="1837420"/>
            <a:ext cx="3276600" cy="1820180"/>
          </a:xfrm>
          <a:prstGeom prst="cloudCallout">
            <a:avLst>
              <a:gd name="adj1" fmla="val 47460"/>
              <a:gd name="adj2" fmla="val 6432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Trace the path from </a:t>
            </a:r>
            <a:r>
              <a:rPr lang="en-US" b="1" i="1" dirty="0">
                <a:solidFill>
                  <a:srgbClr val="0070C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root until we reach a node present in both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T*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i="1" dirty="0">
                <a:solidFill>
                  <a:schemeClr val="accent5"/>
                </a:solidFill>
              </a:rPr>
              <a:t>T</a:t>
            </a:r>
            <a:r>
              <a:rPr lang="en-US" i="1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3" name="Cloud Callout 72"/>
          <p:cNvSpPr/>
          <p:nvPr/>
        </p:nvSpPr>
        <p:spPr>
          <a:xfrm>
            <a:off x="0" y="1837420"/>
            <a:ext cx="3276600" cy="1820180"/>
          </a:xfrm>
          <a:prstGeom prst="cloudCallout">
            <a:avLst>
              <a:gd name="adj1" fmla="val 47460"/>
              <a:gd name="adj2" fmla="val 6432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Such a node 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endParaRPr lang="en-US" b="1" i="1" dirty="0">
              <a:solidFill>
                <a:srgbClr val="7030A0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must exist since both </a:t>
            </a:r>
            <a:r>
              <a:rPr lang="en-US" dirty="0" err="1">
                <a:solidFill>
                  <a:schemeClr val="tx1"/>
                </a:solidFill>
              </a:rPr>
              <a:t>both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T*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i="1" dirty="0">
                <a:solidFill>
                  <a:schemeClr val="accent5"/>
                </a:solidFill>
              </a:rPr>
              <a:t>T</a:t>
            </a:r>
            <a:r>
              <a:rPr lang="en-US" i="1" dirty="0">
                <a:solidFill>
                  <a:schemeClr val="tx1"/>
                </a:solidFill>
              </a:rPr>
              <a:t> meet </a:t>
            </a:r>
            <a:r>
              <a:rPr lang="en-US" dirty="0">
                <a:solidFill>
                  <a:schemeClr val="tx1"/>
                </a:solidFill>
              </a:rPr>
              <a:t>at least at the root.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17441" y="2579638"/>
            <a:ext cx="3429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 that one child (in this case the right child) of </a:t>
            </a:r>
            <a:r>
              <a:rPr lang="en-US" b="1" i="1" dirty="0">
                <a:solidFill>
                  <a:srgbClr val="0070C0"/>
                </a:solidFill>
              </a:rPr>
              <a:t>v  </a:t>
            </a:r>
            <a:r>
              <a:rPr lang="en-US" dirty="0"/>
              <a:t>is missing in </a:t>
            </a:r>
            <a:r>
              <a:rPr lang="en-US" b="1" i="1" dirty="0">
                <a:solidFill>
                  <a:schemeClr val="accent5"/>
                </a:solidFill>
              </a:rPr>
              <a:t>T</a:t>
            </a:r>
            <a:r>
              <a:rPr lang="en-US" dirty="0"/>
              <a:t>. 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8600" y="2677717"/>
            <a:ext cx="3991824" cy="2158066"/>
            <a:chOff x="228600" y="2677717"/>
            <a:chExt cx="3991824" cy="2158066"/>
          </a:xfrm>
        </p:grpSpPr>
        <p:cxnSp>
          <p:nvCxnSpPr>
            <p:cNvPr id="13" name="Straight Connector 12"/>
            <p:cNvCxnSpPr>
              <a:stCxn id="46" idx="2"/>
            </p:cNvCxnSpPr>
            <p:nvPr/>
          </p:nvCxnSpPr>
          <p:spPr>
            <a:xfrm flipH="1">
              <a:off x="2209800" y="2677717"/>
              <a:ext cx="2010624" cy="1316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28600" y="3912453"/>
                  <a:ext cx="2045496" cy="92333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Depth</a:t>
                  </a:r>
                  <a:r>
                    <a:rPr lang="en-US" dirty="0"/>
                    <a:t> of </a:t>
                  </a:r>
                  <a:r>
                    <a:rPr lang="en-US" b="1" i="1" dirty="0">
                      <a:solidFill>
                        <a:srgbClr val="0070C0"/>
                      </a:solidFill>
                    </a:rPr>
                    <a:t>v</a:t>
                  </a:r>
                  <a:r>
                    <a:rPr lang="en-US" b="1" i="1" dirty="0">
                      <a:solidFill>
                        <a:srgbClr val="7030A0"/>
                      </a:solidFill>
                    </a:rPr>
                    <a:t> </a:t>
                  </a:r>
                  <a:r>
                    <a:rPr lang="en-US" dirty="0"/>
                    <a:t>must be </a:t>
                  </a:r>
                </a:p>
                <a:p>
                  <a:r>
                    <a:rPr lang="en-US" dirty="0"/>
                    <a:t>less than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𝒉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since </a:t>
                  </a:r>
                </a:p>
                <a:p>
                  <a:r>
                    <a:rPr lang="en-US" b="1" i="1" dirty="0">
                      <a:solidFill>
                        <a:srgbClr val="0070C0"/>
                      </a:solidFill>
                    </a:rPr>
                    <a:t>v </a:t>
                  </a:r>
                  <a:r>
                    <a:rPr lang="en-US" dirty="0"/>
                    <a:t>is ancestor of </a:t>
                  </a:r>
                  <a:r>
                    <a:rPr lang="en-US" b="1" i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/>
                    <a:t>.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912453"/>
                  <a:ext cx="2045496" cy="92333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374" t="-2614" r="-3858" b="-91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Ribbon 20"/>
              <p:cNvSpPr/>
              <p:nvPr/>
            </p:nvSpPr>
            <p:spPr>
              <a:xfrm>
                <a:off x="3581400" y="5943600"/>
                <a:ext cx="5543812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Hence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</a:t>
                </a:r>
                <a:r>
                  <a:rPr lang="en-US" b="1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 leaf node of </a:t>
                </a:r>
                <a:r>
                  <a:rPr lang="en-US" b="1" i="1" dirty="0">
                    <a:solidFill>
                      <a:schemeClr val="accent5"/>
                    </a:solidFill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  at depth &lt;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1" name="Down Ribbon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943600"/>
                <a:ext cx="5543812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943600" y="626006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Hence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370221" y="6488668"/>
                <a:ext cx="4087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5"/>
                    </a:solidFill>
                  </a:rPr>
                  <a:t>T </a:t>
                </a:r>
                <a:r>
                  <a:rPr lang="en-US" dirty="0">
                    <a:sym typeface="Wingdings" pitchFamily="2" charset="2"/>
                  </a:rPr>
                  <a:t>is not a compete binary tree of height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221" y="6488668"/>
                <a:ext cx="408797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41" t="-8197" r="-149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2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39" grpId="0" animBg="1"/>
      <p:bldP spid="43" grpId="0" animBg="1"/>
      <p:bldP spid="48" grpId="0" animBg="1"/>
      <p:bldP spid="64" grpId="0"/>
      <p:bldP spid="10" grpId="0" animBg="1"/>
      <p:bldP spid="10" grpId="1" animBg="1"/>
      <p:bldP spid="73" grpId="0" animBg="1"/>
      <p:bldP spid="73" grpId="1" animBg="1"/>
      <p:bldP spid="85" grpId="0" animBg="1"/>
      <p:bldP spid="85" grpId="1" animBg="1"/>
      <p:bldP spid="21" grpId="0" animBg="1"/>
      <p:bldP spid="22" grpId="0"/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000" dirty="0"/>
                  <a:t>Hence there is no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complete</a:t>
                </a:r>
                <a:r>
                  <a:rPr lang="en-US" sz="2000" dirty="0"/>
                  <a:t> binary tree of height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different</a:t>
                </a:r>
                <a:r>
                  <a:rPr lang="en-US" sz="2000" dirty="0"/>
                  <a:t> from  </a:t>
                </a:r>
                <a:r>
                  <a:rPr lang="en-US" sz="2000" b="1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T*</a:t>
                </a:r>
                <a:r>
                  <a:rPr lang="en-US" sz="2000" dirty="0">
                    <a:sym typeface="Wingdings" pitchFamily="2" charset="2"/>
                  </a:rPr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 There exists a unique </a:t>
                </a:r>
                <a:r>
                  <a:rPr lang="en-US" sz="2000" dirty="0">
                    <a:sym typeface="Wingdings" pitchFamily="2" charset="2"/>
                  </a:rPr>
                  <a:t>a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complete</a:t>
                </a:r>
                <a:r>
                  <a:rPr lang="en-US" sz="2000" dirty="0"/>
                  <a:t> binary tree of height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A complete binary tree of height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 has exactly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sup>
                    </m:sSup>
                  </m:oMath>
                </a14:m>
                <a:r>
                  <a:rPr lang="en-US" sz="2000" dirty="0"/>
                  <a:t> -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 </a:t>
                </a:r>
                <a:r>
                  <a:rPr lang="en-US" sz="2000" dirty="0"/>
                  <a:t>nodes.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6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</a:t>
            </a:r>
            <a:r>
              <a:rPr lang="en-US" sz="3200" dirty="0"/>
              <a:t>A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Red </a:t>
            </a:r>
            <a:r>
              <a:rPr lang="en-US" sz="2800" b="1" dirty="0"/>
              <a:t>Black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Tree is </a:t>
            </a:r>
            <a:r>
              <a:rPr lang="en-US" sz="2800" u="sng" dirty="0"/>
              <a:t>height balanced</a:t>
            </a:r>
            <a:br>
              <a:rPr lang="en-US" sz="28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The final proof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5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3063782" y="5105400"/>
            <a:ext cx="2270218" cy="936718"/>
            <a:chOff x="3063782" y="5105400"/>
            <a:chExt cx="2270218" cy="936718"/>
          </a:xfrm>
        </p:grpSpPr>
        <p:cxnSp>
          <p:nvCxnSpPr>
            <p:cNvPr id="16" name="Straight Connector 15"/>
            <p:cNvCxnSpPr>
              <a:stCxn id="60" idx="7"/>
            </p:cNvCxnSpPr>
            <p:nvPr/>
          </p:nvCxnSpPr>
          <p:spPr>
            <a:xfrm flipV="1">
              <a:off x="3063782" y="5501268"/>
              <a:ext cx="593818" cy="540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57600" y="5486400"/>
              <a:ext cx="2667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924300" y="5486400"/>
              <a:ext cx="2667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4191000" y="5486400"/>
              <a:ext cx="3048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495800" y="5486400"/>
              <a:ext cx="3048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00600" y="5486400"/>
              <a:ext cx="190500" cy="342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991100" y="5334000"/>
              <a:ext cx="57150" cy="495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19675" y="5334000"/>
              <a:ext cx="238125" cy="247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56" idx="4"/>
            </p:cNvCxnSpPr>
            <p:nvPr/>
          </p:nvCxnSpPr>
          <p:spPr>
            <a:xfrm flipH="1">
              <a:off x="5257800" y="5105400"/>
              <a:ext cx="76200" cy="476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Isosceles Triangle 69"/>
          <p:cNvSpPr/>
          <p:nvPr/>
        </p:nvSpPr>
        <p:spPr>
          <a:xfrm>
            <a:off x="3657600" y="3810000"/>
            <a:ext cx="1676400" cy="1219200"/>
          </a:xfrm>
          <a:prstGeom prst="triangle">
            <a:avLst>
              <a:gd name="adj" fmla="val 4757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4" name="Group 63"/>
          <p:cNvGrpSpPr/>
          <p:nvPr/>
        </p:nvGrpSpPr>
        <p:grpSpPr>
          <a:xfrm>
            <a:off x="4419600" y="3810000"/>
            <a:ext cx="990600" cy="1295400"/>
            <a:chOff x="4419600" y="3810000"/>
            <a:chExt cx="990600" cy="1295400"/>
          </a:xfrm>
        </p:grpSpPr>
        <p:cxnSp>
          <p:nvCxnSpPr>
            <p:cNvPr id="10" name="Straight Connector 9"/>
            <p:cNvCxnSpPr>
              <a:endCxn id="56" idx="1"/>
            </p:cNvCxnSpPr>
            <p:nvPr/>
          </p:nvCxnSpPr>
          <p:spPr>
            <a:xfrm>
              <a:off x="4419600" y="3810000"/>
              <a:ext cx="860518" cy="1165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648200" y="4114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/>
            <p:cNvSpPr/>
            <p:nvPr/>
          </p:nvSpPr>
          <p:spPr>
            <a:xfrm>
              <a:off x="4876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/>
            <p:cNvSpPr/>
            <p:nvPr/>
          </p:nvSpPr>
          <p:spPr>
            <a:xfrm>
              <a:off x="5105400" y="4724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/>
            <p:cNvSpPr/>
            <p:nvPr/>
          </p:nvSpPr>
          <p:spPr>
            <a:xfrm>
              <a:off x="5257800" y="4953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933700" y="3795132"/>
            <a:ext cx="1600200" cy="2377068"/>
            <a:chOff x="2895600" y="3810000"/>
            <a:chExt cx="1600200" cy="2377068"/>
          </a:xfrm>
        </p:grpSpPr>
        <p:cxnSp>
          <p:nvCxnSpPr>
            <p:cNvPr id="8" name="Straight Connector 7"/>
            <p:cNvCxnSpPr>
              <a:endCxn id="60" idx="0"/>
            </p:cNvCxnSpPr>
            <p:nvPr/>
          </p:nvCxnSpPr>
          <p:spPr>
            <a:xfrm flipH="1">
              <a:off x="2971800" y="3824868"/>
              <a:ext cx="1447800" cy="2209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114800" y="408506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/>
            <p:cNvSpPr/>
            <p:nvPr/>
          </p:nvSpPr>
          <p:spPr>
            <a:xfrm>
              <a:off x="37338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>
              <a:off x="3429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/>
            <p:cNvSpPr/>
            <p:nvPr/>
          </p:nvSpPr>
          <p:spPr>
            <a:xfrm>
              <a:off x="3081454" y="567318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/>
            <p:cNvSpPr/>
            <p:nvPr/>
          </p:nvSpPr>
          <p:spPr>
            <a:xfrm>
              <a:off x="43434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/>
            <p:cNvSpPr/>
            <p:nvPr/>
          </p:nvSpPr>
          <p:spPr>
            <a:xfrm>
              <a:off x="3905250" y="43815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/>
            <p:cNvSpPr/>
            <p:nvPr/>
          </p:nvSpPr>
          <p:spPr>
            <a:xfrm>
              <a:off x="3581400" y="4876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/>
            <p:cNvSpPr/>
            <p:nvPr/>
          </p:nvSpPr>
          <p:spPr>
            <a:xfrm>
              <a:off x="3278459" y="538162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/>
            <p:cNvSpPr/>
            <p:nvPr/>
          </p:nvSpPr>
          <p:spPr>
            <a:xfrm>
              <a:off x="2895600" y="603466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343400" y="3364468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364468"/>
                <a:ext cx="3818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1295400" y="3871332"/>
            <a:ext cx="919611" cy="2300868"/>
            <a:chOff x="1295400" y="3871332"/>
            <a:chExt cx="919611" cy="2300868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2133600" y="3871332"/>
              <a:ext cx="0" cy="23008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295400" y="4800600"/>
                  <a:ext cx="919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400" y="4800600"/>
                  <a:ext cx="91961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7333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/>
          <p:cNvGrpSpPr/>
          <p:nvPr/>
        </p:nvGrpSpPr>
        <p:grpSpPr>
          <a:xfrm>
            <a:off x="6248400" y="3886200"/>
            <a:ext cx="369781" cy="1143000"/>
            <a:chOff x="6248400" y="3886200"/>
            <a:chExt cx="369781" cy="1143000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6248400" y="3886200"/>
              <a:ext cx="0" cy="1143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248400" y="4267200"/>
                  <a:ext cx="369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4267200"/>
                  <a:ext cx="36978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0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/>
          <p:cNvSpPr txBox="1"/>
          <p:nvPr/>
        </p:nvSpPr>
        <p:spPr>
          <a:xfrm>
            <a:off x="4343400" y="4429780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?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884814-FCA0-0847-8D01-AB61617A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8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An 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We need to handle only the following case: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2944108" y="2907268"/>
            <a:ext cx="785284" cy="750332"/>
            <a:chOff x="914400" y="2116877"/>
            <a:chExt cx="785284" cy="750332"/>
          </a:xfrm>
        </p:grpSpPr>
        <p:cxnSp>
          <p:nvCxnSpPr>
            <p:cNvPr id="91" name="Straight Arrow Connector 90"/>
            <p:cNvCxnSpPr/>
            <p:nvPr/>
          </p:nvCxnSpPr>
          <p:spPr>
            <a:xfrm>
              <a:off x="1219200" y="23622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14400" y="21168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182108" y="3593068"/>
            <a:ext cx="785284" cy="750332"/>
            <a:chOff x="914400" y="2116877"/>
            <a:chExt cx="785284" cy="750332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1219200" y="23622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914400" y="21168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0298" y="2667000"/>
            <a:ext cx="1990302" cy="2590800"/>
            <a:chOff x="2810298" y="2667000"/>
            <a:chExt cx="1990302" cy="2590800"/>
          </a:xfrm>
        </p:grpSpPr>
        <p:sp>
          <p:nvSpPr>
            <p:cNvPr id="101" name="Oval 100"/>
            <p:cNvSpPr/>
            <p:nvPr/>
          </p:nvSpPr>
          <p:spPr>
            <a:xfrm>
              <a:off x="4257509" y="28788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flipH="1">
              <a:off x="3821441" y="30906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01" idx="7"/>
            </p:cNvCxnSpPr>
            <p:nvPr/>
          </p:nvCxnSpPr>
          <p:spPr>
            <a:xfrm flipV="1">
              <a:off x="4521435" y="26670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8" idx="3"/>
              <a:endCxn id="100" idx="7"/>
            </p:cNvCxnSpPr>
            <p:nvPr/>
          </p:nvCxnSpPr>
          <p:spPr>
            <a:xfrm flipH="1">
              <a:off x="3231318" y="3838390"/>
              <a:ext cx="480801" cy="515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3666836" y="3657600"/>
              <a:ext cx="309209" cy="21180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3922448" y="3855204"/>
              <a:ext cx="335061" cy="56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4262788" y="4419600"/>
              <a:ext cx="170547" cy="226571"/>
              <a:chOff x="2177886" y="2514600"/>
              <a:chExt cx="201169" cy="223166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2177886" y="2524882"/>
                <a:ext cx="201167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2177887" y="2514600"/>
                <a:ext cx="201168" cy="212884"/>
                <a:chOff x="2177887" y="2524882"/>
                <a:chExt cx="201168" cy="212884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2177887" y="2524882"/>
                  <a:ext cx="201168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177887" y="2524882"/>
                  <a:ext cx="201168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0" name="Oval 99"/>
            <p:cNvSpPr/>
            <p:nvPr/>
          </p:nvSpPr>
          <p:spPr>
            <a:xfrm>
              <a:off x="2967392" y="4322737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86" name="Isosceles Triangle 85"/>
            <p:cNvSpPr/>
            <p:nvPr/>
          </p:nvSpPr>
          <p:spPr>
            <a:xfrm>
              <a:off x="2810298" y="4516464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>
              <a:stCxn id="101" idx="5"/>
            </p:cNvCxnSpPr>
            <p:nvPr/>
          </p:nvCxnSpPr>
          <p:spPr>
            <a:xfrm>
              <a:off x="4521435" y="3059601"/>
              <a:ext cx="279165" cy="21699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81400" y="3657600"/>
            <a:ext cx="508578" cy="197604"/>
            <a:chOff x="3581400" y="3657600"/>
            <a:chExt cx="508578" cy="197604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3581400" y="3657600"/>
              <a:ext cx="508578" cy="1807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581400" y="3657600"/>
              <a:ext cx="507133" cy="1976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641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: a red black tree storing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keys.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Total number of nodes </a:t>
                </a:r>
                <a:r>
                  <a:rPr lang="en-US" sz="2000" dirty="0"/>
                  <a:t>=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 : the black </a:t>
                </a:r>
                <a:r>
                  <a:rPr lang="en-US" sz="2000" b="1" dirty="0"/>
                  <a:t>height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Every leaf node is at depth ≥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US" sz="2000" b="1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Hence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+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≥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sup>
                    </m:sSup>
                  </m:oMath>
                </a14:m>
                <a:r>
                  <a:rPr lang="en-US" sz="2000" dirty="0"/>
                  <a:t> ≤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+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</a:t>
                </a:r>
                <a:r>
                  <a:rPr lang="en-US" sz="2000" b="1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 Height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4724400" y="2057400"/>
                <a:ext cx="4191000" cy="1222248"/>
              </a:xfrm>
              <a:prstGeom prst="cloudCallout">
                <a:avLst>
                  <a:gd name="adj1" fmla="val -21173"/>
                  <a:gd name="adj2" fmla="val 7983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does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look like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we remove all nodes at depth &gt;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057400"/>
                <a:ext cx="4191000" cy="1222248"/>
              </a:xfrm>
              <a:prstGeom prst="cloudCallout">
                <a:avLst>
                  <a:gd name="adj1" fmla="val -21173"/>
                  <a:gd name="adj2" fmla="val 79835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62722" y="3718261"/>
                <a:ext cx="3456395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complete binary tree of height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722" y="3718261"/>
                <a:ext cx="345639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230" t="-6349" r="-19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67000" y="3811216"/>
                <a:ext cx="853054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−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811216"/>
                <a:ext cx="853054" cy="379784"/>
              </a:xfrm>
              <a:prstGeom prst="rect">
                <a:avLst/>
              </a:prstGeom>
              <a:blipFill rotWithShape="1">
                <a:blip r:embed="rId5"/>
                <a:stretch>
                  <a:fillRect t="-4762" r="-1223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0108" y="5281136"/>
                <a:ext cx="1013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  </a:t>
                </a:r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i="1" dirty="0"/>
                  <a:t> - 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08" y="5281136"/>
                <a:ext cx="101341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819" t="-8197" r="-102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35744" y="5257800"/>
                <a:ext cx="2122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  </a:t>
                </a:r>
                <a:r>
                  <a:rPr lang="en-US" b="1" dirty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+ 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44" y="5257800"/>
                <a:ext cx="212205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92" t="-8333" r="-37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56102" y="1981200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+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02" y="1981200"/>
                <a:ext cx="104067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0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78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8AB-550D-9E19-F309-0DBE1901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4E0B7-8AEE-6701-FA3F-99FAFC57A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Best wishes for you mid semester exam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2BA7A-415D-4849-25C0-746E015F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4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An 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We need to handle only the following case: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257509" y="287881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3821441" y="3090621"/>
            <a:ext cx="534185" cy="5669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1" idx="7"/>
          </p:cNvCxnSpPr>
          <p:nvPr/>
        </p:nvCxnSpPr>
        <p:spPr>
          <a:xfrm flipV="1">
            <a:off x="4521435" y="2667000"/>
            <a:ext cx="279165" cy="24282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182108" y="3593068"/>
            <a:ext cx="1242484" cy="1664732"/>
            <a:chOff x="2182108" y="3593068"/>
            <a:chExt cx="1242484" cy="1664732"/>
          </a:xfrm>
        </p:grpSpPr>
        <p:grpSp>
          <p:nvGrpSpPr>
            <p:cNvPr id="88" name="Group 87"/>
            <p:cNvGrpSpPr/>
            <p:nvPr/>
          </p:nvGrpSpPr>
          <p:grpSpPr>
            <a:xfrm>
              <a:off x="2182108" y="3593068"/>
              <a:ext cx="785284" cy="750332"/>
              <a:chOff x="914400" y="2116877"/>
              <a:chExt cx="785284" cy="750332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>
                <a:off x="1219200" y="2362200"/>
                <a:ext cx="480484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914400" y="211687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q</a:t>
                </a:r>
              </a:p>
            </p:txBody>
          </p:sp>
        </p:grpSp>
        <p:sp>
          <p:nvSpPr>
            <p:cNvPr id="100" name="Oval 99"/>
            <p:cNvSpPr/>
            <p:nvPr/>
          </p:nvSpPr>
          <p:spPr>
            <a:xfrm>
              <a:off x="2967392" y="4322737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86" name="Isosceles Triangle 85"/>
            <p:cNvSpPr/>
            <p:nvPr/>
          </p:nvSpPr>
          <p:spPr>
            <a:xfrm>
              <a:off x="2810298" y="4516464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Connector 37"/>
          <p:cNvCxnSpPr>
            <a:stCxn id="101" idx="5"/>
          </p:cNvCxnSpPr>
          <p:nvPr/>
        </p:nvCxnSpPr>
        <p:spPr>
          <a:xfrm>
            <a:off x="4521435" y="3059601"/>
            <a:ext cx="279165" cy="21699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73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684 -0.1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Three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52401" y="2286000"/>
            <a:ext cx="2438399" cy="2209800"/>
            <a:chOff x="152400" y="2286000"/>
            <a:chExt cx="3281294" cy="2590800"/>
          </a:xfrm>
        </p:grpSpPr>
        <p:sp>
          <p:nvSpPr>
            <p:cNvPr id="104" name="Isosceles Triangle 103"/>
            <p:cNvSpPr/>
            <p:nvPr/>
          </p:nvSpPr>
          <p:spPr>
            <a:xfrm>
              <a:off x="2819400" y="34290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152400" y="2286000"/>
              <a:ext cx="3147484" cy="2590800"/>
              <a:chOff x="738716" y="2286000"/>
              <a:chExt cx="3147484" cy="259080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1524000" y="2286000"/>
                <a:ext cx="1833208" cy="1867547"/>
                <a:chOff x="1671992" y="1295400"/>
                <a:chExt cx="1833208" cy="1867547"/>
              </a:xfrm>
            </p:grpSpPr>
            <p:cxnSp>
              <p:nvCxnSpPr>
                <p:cNvPr id="97" name="Straight Arrow Connector 96"/>
                <p:cNvCxnSpPr>
                  <a:endCxn id="100" idx="7"/>
                </p:cNvCxnSpPr>
                <p:nvPr/>
              </p:nvCxnSpPr>
              <p:spPr>
                <a:xfrm flipH="1">
                  <a:off x="1935918" y="2407404"/>
                  <a:ext cx="487053" cy="57475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/>
                <p:cNvSpPr/>
                <p:nvPr/>
              </p:nvSpPr>
              <p:spPr>
                <a:xfrm>
                  <a:off x="2371436" y="2286000"/>
                  <a:ext cx="309209" cy="21180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2627048" y="2483604"/>
                  <a:ext cx="335061" cy="56439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Oval 99"/>
                <p:cNvSpPr/>
                <p:nvPr/>
              </p:nvSpPr>
              <p:spPr>
                <a:xfrm>
                  <a:off x="1671992" y="2951137"/>
                  <a:ext cx="309208" cy="21181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2962109" y="1507210"/>
                  <a:ext cx="309208" cy="21181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102" name="Straight Arrow Connector 101"/>
                <p:cNvCxnSpPr>
                  <a:endCxn id="98" idx="0"/>
                </p:cNvCxnSpPr>
                <p:nvPr/>
              </p:nvCxnSpPr>
              <p:spPr>
                <a:xfrm flipH="1">
                  <a:off x="2526041" y="1719021"/>
                  <a:ext cx="534185" cy="56697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>
                  <a:stCxn id="101" idx="7"/>
                </p:cNvCxnSpPr>
                <p:nvPr/>
              </p:nvCxnSpPr>
              <p:spPr>
                <a:xfrm flipV="1">
                  <a:off x="3226035" y="1295400"/>
                  <a:ext cx="279165" cy="24282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/>
              <p:nvPr/>
            </p:nvCxnSpPr>
            <p:spPr>
              <a:xfrm>
                <a:off x="3048000" y="2667000"/>
                <a:ext cx="651756" cy="56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Group 83"/>
              <p:cNvGrpSpPr/>
              <p:nvPr/>
            </p:nvGrpSpPr>
            <p:grpSpPr>
              <a:xfrm>
                <a:off x="2819396" y="4038600"/>
                <a:ext cx="170547" cy="226571"/>
                <a:chOff x="2177886" y="2514600"/>
                <a:chExt cx="201169" cy="223166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2177886" y="2524882"/>
                  <a:ext cx="201167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4" name="Group 93"/>
                <p:cNvGrpSpPr/>
                <p:nvPr/>
              </p:nvGrpSpPr>
              <p:grpSpPr>
                <a:xfrm>
                  <a:off x="2177887" y="2514600"/>
                  <a:ext cx="201168" cy="212884"/>
                  <a:chOff x="2177887" y="2524882"/>
                  <a:chExt cx="201168" cy="212884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 flipH="1">
                    <a:off x="2177887" y="2524882"/>
                    <a:ext cx="201168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2177887" y="2524882"/>
                    <a:ext cx="201168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5" name="Oval 84"/>
              <p:cNvSpPr/>
              <p:nvPr/>
            </p:nvSpPr>
            <p:spPr>
              <a:xfrm>
                <a:off x="3576992" y="321719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Isosceles Triangle 85"/>
              <p:cNvSpPr/>
              <p:nvPr/>
            </p:nvSpPr>
            <p:spPr>
              <a:xfrm>
                <a:off x="1366906" y="4135464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500716" y="2526268"/>
                <a:ext cx="785284" cy="750332"/>
                <a:chOff x="914400" y="2116877"/>
                <a:chExt cx="785284" cy="750332"/>
              </a:xfrm>
            </p:grpSpPr>
            <p:cxnSp>
              <p:nvCxnSpPr>
                <p:cNvPr id="91" name="Straight Arrow Connector 90"/>
                <p:cNvCxnSpPr/>
                <p:nvPr/>
              </p:nvCxnSpPr>
              <p:spPr>
                <a:xfrm>
                  <a:off x="1219200" y="2362200"/>
                  <a:ext cx="480484" cy="505009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914400" y="211687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738716" y="3212068"/>
                <a:ext cx="785284" cy="750332"/>
                <a:chOff x="914400" y="2116877"/>
                <a:chExt cx="785284" cy="750332"/>
              </a:xfrm>
            </p:grpSpPr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1219200" y="2362200"/>
                  <a:ext cx="480484" cy="505009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914400" y="2116877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q</a:t>
                  </a:r>
                </a:p>
              </p:txBody>
            </p:sp>
          </p:grpSp>
        </p:grpSp>
      </p:grpSp>
      <p:sp>
        <p:nvSpPr>
          <p:cNvPr id="19" name="Up Arrow Callout 18"/>
          <p:cNvSpPr/>
          <p:nvPr/>
        </p:nvSpPr>
        <p:spPr>
          <a:xfrm>
            <a:off x="858328" y="5105400"/>
            <a:ext cx="1732472" cy="914400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Case 1</a:t>
            </a:r>
          </a:p>
        </p:txBody>
      </p:sp>
      <p:sp>
        <p:nvSpPr>
          <p:cNvPr id="134" name="Up Arrow Callout 133"/>
          <p:cNvSpPr/>
          <p:nvPr/>
        </p:nvSpPr>
        <p:spPr>
          <a:xfrm>
            <a:off x="6492720" y="5105400"/>
            <a:ext cx="1660680" cy="914400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Case 3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887780" y="2286000"/>
            <a:ext cx="2722820" cy="2286000"/>
            <a:chOff x="5005916" y="2286000"/>
            <a:chExt cx="3299884" cy="2590800"/>
          </a:xfrm>
        </p:grpSpPr>
        <p:grpSp>
          <p:nvGrpSpPr>
            <p:cNvPr id="18" name="Group 17"/>
            <p:cNvGrpSpPr/>
            <p:nvPr/>
          </p:nvGrpSpPr>
          <p:grpSpPr>
            <a:xfrm>
              <a:off x="5005916" y="2286000"/>
              <a:ext cx="3147484" cy="2590800"/>
              <a:chOff x="5005916" y="2286000"/>
              <a:chExt cx="3147484" cy="2590800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005916" y="2286000"/>
                <a:ext cx="3147484" cy="2590800"/>
                <a:chOff x="738716" y="2286000"/>
                <a:chExt cx="3147484" cy="2590800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1524000" y="2286000"/>
                  <a:ext cx="1833208" cy="1867547"/>
                  <a:chOff x="1671992" y="1295400"/>
                  <a:chExt cx="1833208" cy="1867547"/>
                </a:xfrm>
              </p:grpSpPr>
              <p:cxnSp>
                <p:nvCxnSpPr>
                  <p:cNvPr id="121" name="Straight Arrow Connector 120"/>
                  <p:cNvCxnSpPr>
                    <a:endCxn id="124" idx="7"/>
                  </p:cNvCxnSpPr>
                  <p:nvPr/>
                </p:nvCxnSpPr>
                <p:spPr>
                  <a:xfrm flipH="1">
                    <a:off x="1935918" y="2407404"/>
                    <a:ext cx="487053" cy="57475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Oval 121"/>
                  <p:cNvSpPr/>
                  <p:nvPr/>
                </p:nvSpPr>
                <p:spPr>
                  <a:xfrm>
                    <a:off x="2371436" y="2286000"/>
                    <a:ext cx="309209" cy="21180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bg2"/>
                      </a:solidFill>
                    </a:endParaRPr>
                  </a:p>
                </p:txBody>
              </p:sp>
              <p:cxnSp>
                <p:nvCxnSpPr>
                  <p:cNvPr id="123" name="Straight Arrow Connector 122"/>
                  <p:cNvCxnSpPr/>
                  <p:nvPr/>
                </p:nvCxnSpPr>
                <p:spPr>
                  <a:xfrm>
                    <a:off x="2627048" y="2483604"/>
                    <a:ext cx="335061" cy="56439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Oval 123"/>
                  <p:cNvSpPr/>
                  <p:nvPr/>
                </p:nvSpPr>
                <p:spPr>
                  <a:xfrm>
                    <a:off x="1671992" y="2951137"/>
                    <a:ext cx="309208" cy="21181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2962109" y="1507210"/>
                    <a:ext cx="309208" cy="21181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  <p:cxnSp>
                <p:nvCxnSpPr>
                  <p:cNvPr id="126" name="Straight Arrow Connector 125"/>
                  <p:cNvCxnSpPr>
                    <a:endCxn id="122" idx="0"/>
                  </p:cNvCxnSpPr>
                  <p:nvPr/>
                </p:nvCxnSpPr>
                <p:spPr>
                  <a:xfrm flipH="1">
                    <a:off x="2526041" y="1719021"/>
                    <a:ext cx="534185" cy="56697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>
                    <a:stCxn id="125" idx="7"/>
                  </p:cNvCxnSpPr>
                  <p:nvPr/>
                </p:nvCxnSpPr>
                <p:spPr>
                  <a:xfrm flipV="1">
                    <a:off x="3226035" y="1295400"/>
                    <a:ext cx="279165" cy="24282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3048000" y="2667000"/>
                  <a:ext cx="651756" cy="56439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" name="Group 107"/>
                <p:cNvGrpSpPr/>
                <p:nvPr/>
              </p:nvGrpSpPr>
              <p:grpSpPr>
                <a:xfrm>
                  <a:off x="2819396" y="4038600"/>
                  <a:ext cx="170547" cy="226571"/>
                  <a:chOff x="2177886" y="2514600"/>
                  <a:chExt cx="201169" cy="223166"/>
                </a:xfrm>
              </p:grpSpPr>
              <p:sp>
                <p:nvSpPr>
                  <p:cNvPr id="117" name="Rectangle 116"/>
                  <p:cNvSpPr/>
                  <p:nvPr/>
                </p:nvSpPr>
                <p:spPr>
                  <a:xfrm>
                    <a:off x="2177886" y="2524882"/>
                    <a:ext cx="201167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2177887" y="2514600"/>
                    <a:ext cx="201168" cy="212884"/>
                    <a:chOff x="2177887" y="2524882"/>
                    <a:chExt cx="201168" cy="212884"/>
                  </a:xfrm>
                </p:grpSpPr>
                <p:cxnSp>
                  <p:nvCxnSpPr>
                    <p:cNvPr id="119" name="Straight Connector 118"/>
                    <p:cNvCxnSpPr/>
                    <p:nvPr/>
                  </p:nvCxnSpPr>
                  <p:spPr>
                    <a:xfrm flipH="1">
                      <a:off x="2177887" y="2524882"/>
                      <a:ext cx="201168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19"/>
                    <p:cNvCxnSpPr/>
                    <p:nvPr/>
                  </p:nvCxnSpPr>
                  <p:spPr>
                    <a:xfrm>
                      <a:off x="2177887" y="2524882"/>
                      <a:ext cx="201168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09" name="Oval 108"/>
                <p:cNvSpPr/>
                <p:nvPr/>
              </p:nvSpPr>
              <p:spPr>
                <a:xfrm>
                  <a:off x="3576992" y="3217190"/>
                  <a:ext cx="309208" cy="21181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0" name="Isosceles Triangle 109"/>
                <p:cNvSpPr/>
                <p:nvPr/>
              </p:nvSpPr>
              <p:spPr>
                <a:xfrm>
                  <a:off x="1366906" y="4135464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11" name="Group 110"/>
                <p:cNvGrpSpPr/>
                <p:nvPr/>
              </p:nvGrpSpPr>
              <p:grpSpPr>
                <a:xfrm>
                  <a:off x="1500716" y="2526268"/>
                  <a:ext cx="785284" cy="750332"/>
                  <a:chOff x="914400" y="2116877"/>
                  <a:chExt cx="785284" cy="750332"/>
                </a:xfrm>
              </p:grpSpPr>
              <p:cxnSp>
                <p:nvCxnSpPr>
                  <p:cNvPr id="115" name="Straight Arrow Connector 114"/>
                  <p:cNvCxnSpPr/>
                  <p:nvPr/>
                </p:nvCxnSpPr>
                <p:spPr>
                  <a:xfrm>
                    <a:off x="1219200" y="2362200"/>
                    <a:ext cx="480484" cy="505009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914400" y="2116877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p</a:t>
                    </a:r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738716" y="3212068"/>
                  <a:ext cx="785284" cy="750332"/>
                  <a:chOff x="914400" y="2116877"/>
                  <a:chExt cx="785284" cy="750332"/>
                </a:xfrm>
              </p:grpSpPr>
              <p:cxnSp>
                <p:nvCxnSpPr>
                  <p:cNvPr id="113" name="Straight Arrow Connector 112"/>
                  <p:cNvCxnSpPr/>
                  <p:nvPr/>
                </p:nvCxnSpPr>
                <p:spPr>
                  <a:xfrm>
                    <a:off x="1219200" y="2362200"/>
                    <a:ext cx="480484" cy="505009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914400" y="2116877"/>
                    <a:ext cx="3080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q</a:t>
                    </a:r>
                  </a:p>
                </p:txBody>
              </p:sp>
            </p:grpSp>
          </p:grpSp>
          <p:grpSp>
            <p:nvGrpSpPr>
              <p:cNvPr id="131" name="Group 130"/>
              <p:cNvGrpSpPr/>
              <p:nvPr/>
            </p:nvGrpSpPr>
            <p:grpSpPr>
              <a:xfrm>
                <a:off x="6400800" y="3276600"/>
                <a:ext cx="533400" cy="197604"/>
                <a:chOff x="3581400" y="3657600"/>
                <a:chExt cx="533400" cy="197604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 flipV="1">
                  <a:off x="3606222" y="3657600"/>
                  <a:ext cx="508578" cy="18079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3581400" y="3657600"/>
                  <a:ext cx="507133" cy="19760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5" name="Isosceles Triangle 134"/>
            <p:cNvSpPr/>
            <p:nvPr/>
          </p:nvSpPr>
          <p:spPr>
            <a:xfrm>
              <a:off x="7691506" y="34290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2971800" y="2209800"/>
            <a:ext cx="2743200" cy="2286000"/>
            <a:chOff x="5005916" y="2286000"/>
            <a:chExt cx="3299884" cy="2590800"/>
          </a:xfrm>
        </p:grpSpPr>
        <p:grpSp>
          <p:nvGrpSpPr>
            <p:cNvPr id="166" name="Group 165"/>
            <p:cNvGrpSpPr/>
            <p:nvPr/>
          </p:nvGrpSpPr>
          <p:grpSpPr>
            <a:xfrm>
              <a:off x="5005916" y="2286000"/>
              <a:ext cx="3147484" cy="2590800"/>
              <a:chOff x="5005916" y="2286000"/>
              <a:chExt cx="3147484" cy="2590800"/>
            </a:xfrm>
          </p:grpSpPr>
          <p:grpSp>
            <p:nvGrpSpPr>
              <p:cNvPr id="168" name="Group 167"/>
              <p:cNvGrpSpPr/>
              <p:nvPr/>
            </p:nvGrpSpPr>
            <p:grpSpPr>
              <a:xfrm>
                <a:off x="5005916" y="2286000"/>
                <a:ext cx="3147484" cy="2590800"/>
                <a:chOff x="738716" y="2286000"/>
                <a:chExt cx="3147484" cy="2590800"/>
              </a:xfrm>
            </p:grpSpPr>
            <p:grpSp>
              <p:nvGrpSpPr>
                <p:cNvPr id="172" name="Group 171"/>
                <p:cNvGrpSpPr/>
                <p:nvPr/>
              </p:nvGrpSpPr>
              <p:grpSpPr>
                <a:xfrm>
                  <a:off x="1524000" y="2286000"/>
                  <a:ext cx="1833208" cy="1867547"/>
                  <a:chOff x="1671992" y="1295400"/>
                  <a:chExt cx="1833208" cy="1867547"/>
                </a:xfrm>
              </p:grpSpPr>
              <p:cxnSp>
                <p:nvCxnSpPr>
                  <p:cNvPr id="187" name="Straight Arrow Connector 186"/>
                  <p:cNvCxnSpPr>
                    <a:endCxn id="190" idx="7"/>
                  </p:cNvCxnSpPr>
                  <p:nvPr/>
                </p:nvCxnSpPr>
                <p:spPr>
                  <a:xfrm flipH="1">
                    <a:off x="1935918" y="2407404"/>
                    <a:ext cx="487053" cy="57475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8" name="Oval 187"/>
                  <p:cNvSpPr/>
                  <p:nvPr/>
                </p:nvSpPr>
                <p:spPr>
                  <a:xfrm>
                    <a:off x="2371436" y="2286000"/>
                    <a:ext cx="309209" cy="21180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bg2"/>
                      </a:solidFill>
                    </a:endParaRPr>
                  </a:p>
                </p:txBody>
              </p:sp>
              <p:cxnSp>
                <p:nvCxnSpPr>
                  <p:cNvPr id="189" name="Straight Arrow Connector 188"/>
                  <p:cNvCxnSpPr/>
                  <p:nvPr/>
                </p:nvCxnSpPr>
                <p:spPr>
                  <a:xfrm>
                    <a:off x="2627048" y="2483604"/>
                    <a:ext cx="335061" cy="56439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0" name="Oval 189"/>
                  <p:cNvSpPr/>
                  <p:nvPr/>
                </p:nvSpPr>
                <p:spPr>
                  <a:xfrm>
                    <a:off x="1671992" y="2951137"/>
                    <a:ext cx="309208" cy="21181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91" name="Oval 190"/>
                  <p:cNvSpPr/>
                  <p:nvPr/>
                </p:nvSpPr>
                <p:spPr>
                  <a:xfrm>
                    <a:off x="2962109" y="1507210"/>
                    <a:ext cx="309208" cy="21181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  <p:cxnSp>
                <p:nvCxnSpPr>
                  <p:cNvPr id="192" name="Straight Arrow Connector 191"/>
                  <p:cNvCxnSpPr>
                    <a:endCxn id="188" idx="0"/>
                  </p:cNvCxnSpPr>
                  <p:nvPr/>
                </p:nvCxnSpPr>
                <p:spPr>
                  <a:xfrm flipH="1">
                    <a:off x="2526041" y="1719021"/>
                    <a:ext cx="534185" cy="56697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>
                    <a:stCxn id="191" idx="7"/>
                  </p:cNvCxnSpPr>
                  <p:nvPr/>
                </p:nvCxnSpPr>
                <p:spPr>
                  <a:xfrm flipV="1">
                    <a:off x="3226035" y="1295400"/>
                    <a:ext cx="279165" cy="24282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3" name="Straight Arrow Connector 172"/>
                <p:cNvCxnSpPr/>
                <p:nvPr/>
              </p:nvCxnSpPr>
              <p:spPr>
                <a:xfrm>
                  <a:off x="3048000" y="2667000"/>
                  <a:ext cx="651756" cy="56439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4" name="Group 173"/>
                <p:cNvGrpSpPr/>
                <p:nvPr/>
              </p:nvGrpSpPr>
              <p:grpSpPr>
                <a:xfrm>
                  <a:off x="2819396" y="4038600"/>
                  <a:ext cx="170547" cy="226571"/>
                  <a:chOff x="2177886" y="2514600"/>
                  <a:chExt cx="201169" cy="223166"/>
                </a:xfrm>
              </p:grpSpPr>
              <p:sp>
                <p:nvSpPr>
                  <p:cNvPr id="183" name="Rectangle 182"/>
                  <p:cNvSpPr/>
                  <p:nvPr/>
                </p:nvSpPr>
                <p:spPr>
                  <a:xfrm>
                    <a:off x="2177886" y="2524882"/>
                    <a:ext cx="201167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2177887" y="2514600"/>
                    <a:ext cx="201168" cy="212884"/>
                    <a:chOff x="2177887" y="2524882"/>
                    <a:chExt cx="201168" cy="212884"/>
                  </a:xfrm>
                </p:grpSpPr>
                <p:cxnSp>
                  <p:nvCxnSpPr>
                    <p:cNvPr id="185" name="Straight Connector 184"/>
                    <p:cNvCxnSpPr/>
                    <p:nvPr/>
                  </p:nvCxnSpPr>
                  <p:spPr>
                    <a:xfrm flipH="1">
                      <a:off x="2177887" y="2524882"/>
                      <a:ext cx="201168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6" name="Straight Connector 185"/>
                    <p:cNvCxnSpPr/>
                    <p:nvPr/>
                  </p:nvCxnSpPr>
                  <p:spPr>
                    <a:xfrm>
                      <a:off x="2177887" y="2524882"/>
                      <a:ext cx="201168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75" name="Oval 174"/>
                <p:cNvSpPr/>
                <p:nvPr/>
              </p:nvSpPr>
              <p:spPr>
                <a:xfrm>
                  <a:off x="3576992" y="3217190"/>
                  <a:ext cx="309208" cy="21181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76" name="Isosceles Triangle 175"/>
                <p:cNvSpPr/>
                <p:nvPr/>
              </p:nvSpPr>
              <p:spPr>
                <a:xfrm>
                  <a:off x="1366906" y="4135464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7" name="Group 176"/>
                <p:cNvGrpSpPr/>
                <p:nvPr/>
              </p:nvGrpSpPr>
              <p:grpSpPr>
                <a:xfrm>
                  <a:off x="1500716" y="2526268"/>
                  <a:ext cx="785284" cy="750332"/>
                  <a:chOff x="914400" y="2116877"/>
                  <a:chExt cx="785284" cy="750332"/>
                </a:xfrm>
              </p:grpSpPr>
              <p:cxnSp>
                <p:nvCxnSpPr>
                  <p:cNvPr id="181" name="Straight Arrow Connector 180"/>
                  <p:cNvCxnSpPr/>
                  <p:nvPr/>
                </p:nvCxnSpPr>
                <p:spPr>
                  <a:xfrm>
                    <a:off x="1219200" y="2362200"/>
                    <a:ext cx="480484" cy="505009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914400" y="2116877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p</a:t>
                    </a:r>
                  </a:p>
                </p:txBody>
              </p: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738716" y="3212068"/>
                  <a:ext cx="785284" cy="750332"/>
                  <a:chOff x="914400" y="2116877"/>
                  <a:chExt cx="785284" cy="750332"/>
                </a:xfrm>
              </p:grpSpPr>
              <p:cxnSp>
                <p:nvCxnSpPr>
                  <p:cNvPr id="179" name="Straight Arrow Connector 178"/>
                  <p:cNvCxnSpPr/>
                  <p:nvPr/>
                </p:nvCxnSpPr>
                <p:spPr>
                  <a:xfrm>
                    <a:off x="1219200" y="2362200"/>
                    <a:ext cx="480484" cy="505009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914400" y="2116877"/>
                    <a:ext cx="3080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q</a:t>
                    </a:r>
                  </a:p>
                </p:txBody>
              </p:sp>
            </p:grpSp>
          </p:grpSp>
          <p:grpSp>
            <p:nvGrpSpPr>
              <p:cNvPr id="169" name="Group 168"/>
              <p:cNvGrpSpPr/>
              <p:nvPr/>
            </p:nvGrpSpPr>
            <p:grpSpPr>
              <a:xfrm>
                <a:off x="6400800" y="3276600"/>
                <a:ext cx="533400" cy="197604"/>
                <a:chOff x="3581400" y="3657600"/>
                <a:chExt cx="533400" cy="197604"/>
              </a:xfrm>
            </p:grpSpPr>
            <p:cxnSp>
              <p:nvCxnSpPr>
                <p:cNvPr id="170" name="Straight Connector 169"/>
                <p:cNvCxnSpPr/>
                <p:nvPr/>
              </p:nvCxnSpPr>
              <p:spPr>
                <a:xfrm flipV="1">
                  <a:off x="3606222" y="3657600"/>
                  <a:ext cx="508578" cy="18079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3581400" y="3657600"/>
                  <a:ext cx="507133" cy="19760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7" name="Isosceles Triangle 166"/>
            <p:cNvSpPr/>
            <p:nvPr/>
          </p:nvSpPr>
          <p:spPr>
            <a:xfrm>
              <a:off x="7691506" y="34290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6" name="Oval 135"/>
          <p:cNvSpPr/>
          <p:nvPr/>
        </p:nvSpPr>
        <p:spPr>
          <a:xfrm>
            <a:off x="1255734" y="3144143"/>
            <a:ext cx="229780" cy="18066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94" name="Up Arrow Callout 193"/>
          <p:cNvSpPr/>
          <p:nvPr/>
        </p:nvSpPr>
        <p:spPr>
          <a:xfrm>
            <a:off x="3830128" y="5105400"/>
            <a:ext cx="1732472" cy="914400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Case 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819400" y="1905000"/>
            <a:ext cx="0" cy="3505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943600" y="1905000"/>
            <a:ext cx="0" cy="3505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43000" y="3124200"/>
            <a:ext cx="396381" cy="168545"/>
            <a:chOff x="1132343" y="3130924"/>
            <a:chExt cx="396381" cy="168545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1132343" y="3130924"/>
              <a:ext cx="376861" cy="168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1150789" y="3130924"/>
              <a:ext cx="377935" cy="154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Oval 138"/>
          <p:cNvSpPr/>
          <p:nvPr/>
        </p:nvSpPr>
        <p:spPr>
          <a:xfrm>
            <a:off x="3629155" y="3657600"/>
            <a:ext cx="257045" cy="18689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58530-3BFD-F0F7-75A8-34691EB7B16E}"/>
              </a:ext>
            </a:extLst>
          </p:cNvPr>
          <p:cNvSpPr txBox="1"/>
          <p:nvPr/>
        </p:nvSpPr>
        <p:spPr>
          <a:xfrm>
            <a:off x="3932485" y="4686343"/>
            <a:ext cx="141897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Color q </a:t>
            </a:r>
            <a:r>
              <a:rPr lang="en-US" b="1" dirty="0"/>
              <a:t>Black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E1D45-4968-FBFC-AA2E-773BE20B0199}"/>
              </a:ext>
            </a:extLst>
          </p:cNvPr>
          <p:cNvSpPr txBox="1"/>
          <p:nvPr/>
        </p:nvSpPr>
        <p:spPr>
          <a:xfrm>
            <a:off x="152400" y="4666261"/>
            <a:ext cx="262860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Nothing needs to be 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2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134" grpId="0" animBg="1"/>
      <p:bldP spid="136" grpId="0" animBg="1"/>
      <p:bldP spid="194" grpId="0" animBg="1"/>
      <p:bldP spid="139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Handling </a:t>
            </a:r>
            <a:r>
              <a:rPr lang="en-US" sz="3600" b="1" dirty="0">
                <a:solidFill>
                  <a:srgbClr val="7030A0"/>
                </a:solidFill>
              </a:rPr>
              <a:t>Case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97" name="Straight Arrow Connector 96"/>
          <p:cNvCxnSpPr>
            <a:endCxn id="100" idx="7"/>
          </p:cNvCxnSpPr>
          <p:nvPr/>
        </p:nvCxnSpPr>
        <p:spPr>
          <a:xfrm flipH="1">
            <a:off x="3464326" y="3474204"/>
            <a:ext cx="487053" cy="5747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3899844" y="3352800"/>
            <a:ext cx="309209" cy="2118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4155456" y="3550404"/>
            <a:ext cx="335061" cy="5643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4490517" y="257401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02" name="Straight Arrow Connector 101"/>
          <p:cNvCxnSpPr>
            <a:endCxn id="98" idx="0"/>
          </p:cNvCxnSpPr>
          <p:nvPr/>
        </p:nvCxnSpPr>
        <p:spPr>
          <a:xfrm flipH="1">
            <a:off x="4054449" y="2785821"/>
            <a:ext cx="534185" cy="5669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1" idx="7"/>
          </p:cNvCxnSpPr>
          <p:nvPr/>
        </p:nvCxnSpPr>
        <p:spPr>
          <a:xfrm flipV="1">
            <a:off x="4754443" y="2362200"/>
            <a:ext cx="279165" cy="24282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724400" y="2743200"/>
            <a:ext cx="651756" cy="5643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4495796" y="4114800"/>
            <a:ext cx="170547" cy="226571"/>
            <a:chOff x="2177886" y="2514600"/>
            <a:chExt cx="201169" cy="223166"/>
          </a:xfrm>
        </p:grpSpPr>
        <p:sp>
          <p:nvSpPr>
            <p:cNvPr id="93" name="Rectangle 92"/>
            <p:cNvSpPr/>
            <p:nvPr/>
          </p:nvSpPr>
          <p:spPr>
            <a:xfrm>
              <a:off x="2177886" y="2524882"/>
              <a:ext cx="201167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177887" y="2514600"/>
              <a:ext cx="201168" cy="212884"/>
              <a:chOff x="2177887" y="2524882"/>
              <a:chExt cx="201168" cy="212884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 flipH="1">
                <a:off x="2177887" y="2524882"/>
                <a:ext cx="201168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2177887" y="2524882"/>
                <a:ext cx="201168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Oval 84"/>
          <p:cNvSpPr/>
          <p:nvPr/>
        </p:nvSpPr>
        <p:spPr>
          <a:xfrm>
            <a:off x="5253392" y="329339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177116" y="2602468"/>
            <a:ext cx="785284" cy="750332"/>
            <a:chOff x="914400" y="2116877"/>
            <a:chExt cx="785284" cy="750332"/>
          </a:xfrm>
        </p:grpSpPr>
        <p:cxnSp>
          <p:nvCxnSpPr>
            <p:cNvPr id="91" name="Straight Arrow Connector 90"/>
            <p:cNvCxnSpPr/>
            <p:nvPr/>
          </p:nvCxnSpPr>
          <p:spPr>
            <a:xfrm>
              <a:off x="1219200" y="23622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14400" y="211687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4C1B40-C1D6-8EFF-CA33-CD476C23DE37}"/>
              </a:ext>
            </a:extLst>
          </p:cNvPr>
          <p:cNvGrpSpPr/>
          <p:nvPr/>
        </p:nvGrpSpPr>
        <p:grpSpPr>
          <a:xfrm>
            <a:off x="2415116" y="3288268"/>
            <a:ext cx="1242484" cy="1664732"/>
            <a:chOff x="2415116" y="3288268"/>
            <a:chExt cx="1242484" cy="1664732"/>
          </a:xfrm>
        </p:grpSpPr>
        <p:sp>
          <p:nvSpPr>
            <p:cNvPr id="100" name="Oval 99"/>
            <p:cNvSpPr/>
            <p:nvPr/>
          </p:nvSpPr>
          <p:spPr>
            <a:xfrm>
              <a:off x="3200400" y="4017937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86" name="Isosceles Triangle 85"/>
            <p:cNvSpPr/>
            <p:nvPr/>
          </p:nvSpPr>
          <p:spPr>
            <a:xfrm>
              <a:off x="3043306" y="4211664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2415116" y="3288268"/>
              <a:ext cx="785284" cy="750332"/>
              <a:chOff x="914400" y="2116877"/>
              <a:chExt cx="785284" cy="750332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>
                <a:off x="1219200" y="2362200"/>
                <a:ext cx="480484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914400" y="211687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q</a:t>
                </a:r>
              </a:p>
            </p:txBody>
          </p:sp>
        </p:grpSp>
      </p:grpSp>
      <p:sp>
        <p:nvSpPr>
          <p:cNvPr id="104" name="Isosceles Triangle 103"/>
          <p:cNvSpPr/>
          <p:nvPr/>
        </p:nvSpPr>
        <p:spPr>
          <a:xfrm>
            <a:off x="5100706" y="3525864"/>
            <a:ext cx="614294" cy="741336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62600" y="2602468"/>
            <a:ext cx="885638" cy="750332"/>
            <a:chOff x="5562600" y="2602468"/>
            <a:chExt cx="885638" cy="750332"/>
          </a:xfrm>
        </p:grpSpPr>
        <p:sp>
          <p:nvSpPr>
            <p:cNvPr id="29" name="TextBox 28"/>
            <p:cNvSpPr txBox="1"/>
            <p:nvPr/>
          </p:nvSpPr>
          <p:spPr>
            <a:xfrm>
              <a:off x="6172200" y="26024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5562600" y="2847791"/>
              <a:ext cx="638362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834822" y="3352800"/>
            <a:ext cx="508578" cy="197604"/>
            <a:chOff x="3581400" y="3657600"/>
            <a:chExt cx="508578" cy="197604"/>
          </a:xfrm>
        </p:grpSpPr>
        <p:cxnSp>
          <p:nvCxnSpPr>
            <p:cNvPr id="38" name="Straight Connector 37"/>
            <p:cNvCxnSpPr/>
            <p:nvPr/>
          </p:nvCxnSpPr>
          <p:spPr>
            <a:xfrm flipV="1">
              <a:off x="3581400" y="3657600"/>
              <a:ext cx="508578" cy="1807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581400" y="3657600"/>
              <a:ext cx="507133" cy="1976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153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01" grpId="0" animBg="1"/>
      <p:bldP spid="85" grpId="0" animBg="1"/>
      <p:bldP spid="1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Handling </a:t>
            </a:r>
            <a:r>
              <a:rPr lang="en-US" sz="3600" b="1" dirty="0">
                <a:solidFill>
                  <a:srgbClr val="7030A0"/>
                </a:solidFill>
              </a:rPr>
              <a:t>Case 3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1252"/>
            <a:ext cx="9144000" cy="498491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Remember</a:t>
            </a:r>
            <a:r>
              <a:rPr lang="en-US" sz="2000" dirty="0"/>
              <a:t>: we discussed the case when the deleted node is </a:t>
            </a:r>
            <a:r>
              <a:rPr lang="en-US" sz="2000" b="1" dirty="0"/>
              <a:t>left child </a:t>
            </a:r>
            <a:r>
              <a:rPr lang="en-US" sz="2000" dirty="0"/>
              <a:t>of its parent. </a:t>
            </a:r>
          </a:p>
          <a:p>
            <a:pPr marL="0" indent="0">
              <a:buNone/>
            </a:pPr>
            <a:r>
              <a:rPr lang="en-US" sz="2000" dirty="0"/>
              <a:t>The other case (deleted node is the </a:t>
            </a:r>
            <a:r>
              <a:rPr lang="en-US" sz="2000" b="1" dirty="0"/>
              <a:t>right child </a:t>
            </a:r>
            <a:r>
              <a:rPr lang="en-US" sz="2000" dirty="0"/>
              <a:t>of its parent) is exactly symmetric and has to be handled along similar lines.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490517" y="257401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02" name="Straight Arrow Connector 101"/>
          <p:cNvCxnSpPr>
            <a:cxnSpLocks/>
          </p:cNvCxnSpPr>
          <p:nvPr/>
        </p:nvCxnSpPr>
        <p:spPr>
          <a:xfrm flipH="1">
            <a:off x="4054449" y="2785821"/>
            <a:ext cx="534185" cy="5669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1" idx="7"/>
          </p:cNvCxnSpPr>
          <p:nvPr/>
        </p:nvCxnSpPr>
        <p:spPr>
          <a:xfrm flipV="1">
            <a:off x="4754443" y="2362200"/>
            <a:ext cx="279165" cy="24282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724400" y="2743200"/>
            <a:ext cx="651756" cy="5643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388B3B7-DA39-9717-30C5-83D802B94DB9}"/>
              </a:ext>
            </a:extLst>
          </p:cNvPr>
          <p:cNvSpPr/>
          <p:nvPr/>
        </p:nvSpPr>
        <p:spPr>
          <a:xfrm>
            <a:off x="5253392" y="329339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F47B283-BA7C-4FC7-E837-423F19C3BA4A}"/>
              </a:ext>
            </a:extLst>
          </p:cNvPr>
          <p:cNvSpPr/>
          <p:nvPr/>
        </p:nvSpPr>
        <p:spPr>
          <a:xfrm>
            <a:off x="5100706" y="3525864"/>
            <a:ext cx="614294" cy="741336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B6A742-D451-08D3-0AE5-8A647C5ACBD0}"/>
              </a:ext>
            </a:extLst>
          </p:cNvPr>
          <p:cNvGrpSpPr/>
          <p:nvPr/>
        </p:nvGrpSpPr>
        <p:grpSpPr>
          <a:xfrm>
            <a:off x="2991644" y="2596634"/>
            <a:ext cx="1242484" cy="1664732"/>
            <a:chOff x="2415116" y="3288268"/>
            <a:chExt cx="1242484" cy="16647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0243AA4-5C2D-D476-CDF5-A67809A9D77A}"/>
                </a:ext>
              </a:extLst>
            </p:cNvPr>
            <p:cNvSpPr/>
            <p:nvPr/>
          </p:nvSpPr>
          <p:spPr>
            <a:xfrm>
              <a:off x="3200400" y="4017937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F9A67F9-C974-2797-D6EC-8FAAE3560E3D}"/>
                </a:ext>
              </a:extLst>
            </p:cNvPr>
            <p:cNvSpPr/>
            <p:nvPr/>
          </p:nvSpPr>
          <p:spPr>
            <a:xfrm>
              <a:off x="3043306" y="4211664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91D8BD-5096-E2EF-C910-731E40EF0DA2}"/>
                </a:ext>
              </a:extLst>
            </p:cNvPr>
            <p:cNvGrpSpPr/>
            <p:nvPr/>
          </p:nvGrpSpPr>
          <p:grpSpPr>
            <a:xfrm>
              <a:off x="2415116" y="3288268"/>
              <a:ext cx="785284" cy="750332"/>
              <a:chOff x="914400" y="2116877"/>
              <a:chExt cx="785284" cy="750332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848D12E-5358-47EF-7301-C4DFE6A0703D}"/>
                  </a:ext>
                </a:extLst>
              </p:cNvPr>
              <p:cNvCxnSpPr/>
              <p:nvPr/>
            </p:nvCxnSpPr>
            <p:spPr>
              <a:xfrm>
                <a:off x="1219200" y="2362200"/>
                <a:ext cx="480484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23EDD2-9AD3-1678-C866-EFB35B44338D}"/>
                  </a:ext>
                </a:extLst>
              </p:cNvPr>
              <p:cNvSpPr txBox="1"/>
              <p:nvPr/>
            </p:nvSpPr>
            <p:spPr>
              <a:xfrm>
                <a:off x="914400" y="211687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q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7FB65C-F9DF-FD14-2EFD-3B773C7126F0}"/>
              </a:ext>
            </a:extLst>
          </p:cNvPr>
          <p:cNvGrpSpPr/>
          <p:nvPr/>
        </p:nvGrpSpPr>
        <p:grpSpPr>
          <a:xfrm>
            <a:off x="5562600" y="2602468"/>
            <a:ext cx="885638" cy="750332"/>
            <a:chOff x="5562600" y="2602468"/>
            <a:chExt cx="885638" cy="750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3DFACF-15C6-B033-4A4A-3BA26DB459EE}"/>
                </a:ext>
              </a:extLst>
            </p:cNvPr>
            <p:cNvSpPr txBox="1"/>
            <p:nvPr/>
          </p:nvSpPr>
          <p:spPr>
            <a:xfrm>
              <a:off x="6172200" y="26024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345309E-E0CD-8F97-6B88-881D5492C1CB}"/>
                </a:ext>
              </a:extLst>
            </p:cNvPr>
            <p:cNvCxnSpPr/>
            <p:nvPr/>
          </p:nvCxnSpPr>
          <p:spPr>
            <a:xfrm flipH="1">
              <a:off x="5562600" y="2847791"/>
              <a:ext cx="638362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EA1C28-F4C5-7BD1-08B9-2B21E1F0AC60}"/>
                  </a:ext>
                </a:extLst>
              </p:cNvPr>
              <p:cNvSpPr txBox="1"/>
              <p:nvPr/>
            </p:nvSpPr>
            <p:spPr>
              <a:xfrm>
                <a:off x="3735449" y="3990201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EA1C28-F4C5-7BD1-08B9-2B21E1F0A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449" y="3990201"/>
                <a:ext cx="30315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C4FD746B-39FB-0845-9271-57FB6789D70E}"/>
              </a:ext>
            </a:extLst>
          </p:cNvPr>
          <p:cNvGrpSpPr/>
          <p:nvPr/>
        </p:nvGrpSpPr>
        <p:grpSpPr>
          <a:xfrm flipH="1">
            <a:off x="2843703" y="4771353"/>
            <a:ext cx="3456594" cy="1905000"/>
            <a:chOff x="3144044" y="2514600"/>
            <a:chExt cx="3456594" cy="1905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63F4665-7E0A-AB42-AB97-EC1E763F5C32}"/>
                </a:ext>
              </a:extLst>
            </p:cNvPr>
            <p:cNvSpPr/>
            <p:nvPr/>
          </p:nvSpPr>
          <p:spPr>
            <a:xfrm>
              <a:off x="4642917" y="27264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840EEF9-62C3-644C-84F0-B5A72DBC3B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6849" y="29382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16D7A1-6B90-984C-80F1-F8DE8621420A}"/>
                </a:ext>
              </a:extLst>
            </p:cNvPr>
            <p:cNvCxnSpPr>
              <a:stCxn id="24" idx="7"/>
            </p:cNvCxnSpPr>
            <p:nvPr/>
          </p:nvCxnSpPr>
          <p:spPr>
            <a:xfrm flipV="1">
              <a:off x="4906843" y="25146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D1FBB91-721A-1D44-A160-F8A0BCF046F9}"/>
                </a:ext>
              </a:extLst>
            </p:cNvPr>
            <p:cNvCxnSpPr/>
            <p:nvPr/>
          </p:nvCxnSpPr>
          <p:spPr>
            <a:xfrm>
              <a:off x="4876800" y="2895600"/>
              <a:ext cx="651756" cy="56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8831F2-F427-7148-88A7-CCF9C0DC5198}"/>
                </a:ext>
              </a:extLst>
            </p:cNvPr>
            <p:cNvSpPr/>
            <p:nvPr/>
          </p:nvSpPr>
          <p:spPr>
            <a:xfrm>
              <a:off x="5405792" y="344579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9" name="Isosceles Triangle 6">
              <a:extLst>
                <a:ext uri="{FF2B5EF4-FFF2-40B4-BE49-F238E27FC236}">
                  <a16:creationId xmlns:a16="http://schemas.microsoft.com/office/drawing/2014/main" id="{60CB8F63-5EA4-CB4E-9E52-6BBAFC651CDF}"/>
                </a:ext>
              </a:extLst>
            </p:cNvPr>
            <p:cNvSpPr/>
            <p:nvPr/>
          </p:nvSpPr>
          <p:spPr>
            <a:xfrm>
              <a:off x="5253106" y="3678264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8D0FF09-7985-F04E-8367-05FA859A9A84}"/>
                </a:ext>
              </a:extLst>
            </p:cNvPr>
            <p:cNvGrpSpPr/>
            <p:nvPr/>
          </p:nvGrpSpPr>
          <p:grpSpPr>
            <a:xfrm>
              <a:off x="3144044" y="2749034"/>
              <a:ext cx="1242484" cy="1664732"/>
              <a:chOff x="2415116" y="3288268"/>
              <a:chExt cx="1242484" cy="1664732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32C59FD-E074-FB4A-8AB3-0DC1E59BEFF8}"/>
                  </a:ext>
                </a:extLst>
              </p:cNvPr>
              <p:cNvSpPr/>
              <p:nvPr/>
            </p:nvSpPr>
            <p:spPr>
              <a:xfrm>
                <a:off x="3200400" y="4017937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Isosceles Triangle 15">
                <a:extLst>
                  <a:ext uri="{FF2B5EF4-FFF2-40B4-BE49-F238E27FC236}">
                    <a16:creationId xmlns:a16="http://schemas.microsoft.com/office/drawing/2014/main" id="{7E3B0559-BA81-4E41-B758-CF281ED8CA34}"/>
                  </a:ext>
                </a:extLst>
              </p:cNvPr>
              <p:cNvSpPr/>
              <p:nvPr/>
            </p:nvSpPr>
            <p:spPr>
              <a:xfrm>
                <a:off x="3043306" y="4211664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3D16ABD-B61C-3141-ABEC-1F8EFF019B1B}"/>
                  </a:ext>
                </a:extLst>
              </p:cNvPr>
              <p:cNvGrpSpPr/>
              <p:nvPr/>
            </p:nvGrpSpPr>
            <p:grpSpPr>
              <a:xfrm>
                <a:off x="2415116" y="3288268"/>
                <a:ext cx="785284" cy="750332"/>
                <a:chOff x="914400" y="2116877"/>
                <a:chExt cx="785284" cy="750332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9F0E4252-799A-5344-BA5C-AEFD9E956C95}"/>
                    </a:ext>
                  </a:extLst>
                </p:cNvPr>
                <p:cNvCxnSpPr/>
                <p:nvPr/>
              </p:nvCxnSpPr>
              <p:spPr>
                <a:xfrm>
                  <a:off x="1219200" y="2362200"/>
                  <a:ext cx="480484" cy="505009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EDE5D17-7331-6F4E-97D7-5BFB213B5E25}"/>
                    </a:ext>
                  </a:extLst>
                </p:cNvPr>
                <p:cNvSpPr txBox="1"/>
                <p:nvPr/>
              </p:nvSpPr>
              <p:spPr>
                <a:xfrm>
                  <a:off x="914400" y="2116877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q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19C2AC3-CC1B-2F43-BC1F-E8F8FA3AFEED}"/>
                </a:ext>
              </a:extLst>
            </p:cNvPr>
            <p:cNvGrpSpPr/>
            <p:nvPr/>
          </p:nvGrpSpPr>
          <p:grpSpPr>
            <a:xfrm>
              <a:off x="5715000" y="2754868"/>
              <a:ext cx="885638" cy="750332"/>
              <a:chOff x="5562600" y="2602468"/>
              <a:chExt cx="885638" cy="750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6388A77-30B7-8441-99B3-89B222C303B0}"/>
                  </a:ext>
                </a:extLst>
              </p:cNvPr>
              <p:cNvSpPr txBox="1"/>
              <p:nvPr/>
            </p:nvSpPr>
            <p:spPr>
              <a:xfrm>
                <a:off x="6172200" y="26024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B7316BC-70B8-234B-9375-1DBD4911C3D3}"/>
                  </a:ext>
                </a:extLst>
              </p:cNvPr>
              <p:cNvCxnSpPr/>
              <p:nvPr/>
            </p:nvCxnSpPr>
            <p:spPr>
              <a:xfrm flipH="1">
                <a:off x="5562600" y="2847791"/>
                <a:ext cx="638362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BA1FEBC-D97E-AE4F-9B71-08F8B2D00BDB}"/>
                    </a:ext>
                  </a:extLst>
                </p:cNvPr>
                <p:cNvSpPr txBox="1"/>
                <p:nvPr/>
              </p:nvSpPr>
              <p:spPr>
                <a:xfrm>
                  <a:off x="3887849" y="4142601"/>
                  <a:ext cx="303151" cy="2769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IN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BA1FEBC-D97E-AE4F-9B71-08F8B2D00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7849" y="4142601"/>
                  <a:ext cx="30315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39057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7875</TotalTime>
  <Words>1931</Words>
  <Application>Microsoft Office PowerPoint</Application>
  <PresentationFormat>On-screen Show (4:3)</PresentationFormat>
  <Paragraphs>716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Cambria Math</vt:lpstr>
      <vt:lpstr>Office Theme</vt:lpstr>
      <vt:lpstr>Data Structures and Algorithms (ESO207A) </vt:lpstr>
      <vt:lpstr>Red Black Tree</vt:lpstr>
      <vt:lpstr>The tools we played with</vt:lpstr>
      <vt:lpstr> Handling Deletion in a Red Black Tree </vt:lpstr>
      <vt:lpstr>An insight</vt:lpstr>
      <vt:lpstr>An insight</vt:lpstr>
      <vt:lpstr>Three cases</vt:lpstr>
      <vt:lpstr>Handling Case 3</vt:lpstr>
      <vt:lpstr>Handling Case 3 </vt:lpstr>
      <vt:lpstr>Handling Case 3 </vt:lpstr>
      <vt:lpstr>Handling the difficult case  </vt:lpstr>
      <vt:lpstr> Handling the case  “left(s) is red and right(s) is black”</vt:lpstr>
      <vt:lpstr>Handling the case:  left(s) is red and right(s) is black</vt:lpstr>
      <vt:lpstr>Handling the case:  left(s) is red and right(s) is black</vt:lpstr>
      <vt:lpstr>Handling the case:  left(s) is red and right(s) is black</vt:lpstr>
      <vt:lpstr>Handling the case:  left(s) is red and right(s) is black</vt:lpstr>
      <vt:lpstr>The conclusion</vt:lpstr>
      <vt:lpstr>A practice problem</vt:lpstr>
      <vt:lpstr>How to delete 9 ? </vt:lpstr>
      <vt:lpstr>How to delete 9 ? </vt:lpstr>
      <vt:lpstr>How to delete 9 ? </vt:lpstr>
      <vt:lpstr>How to delete 9 ? </vt:lpstr>
      <vt:lpstr>How to delete 9 ? </vt:lpstr>
      <vt:lpstr>How to delete 9 ? </vt:lpstr>
      <vt:lpstr>How to delete 9 ? </vt:lpstr>
      <vt:lpstr>How to delete 9 ? </vt:lpstr>
      <vt:lpstr>How to delete 9 ? </vt:lpstr>
      <vt:lpstr>How to delete 9 ? </vt:lpstr>
      <vt:lpstr> A Red Black Tree is height balanced </vt:lpstr>
      <vt:lpstr>Why is a red black tree height balanced ?</vt:lpstr>
      <vt:lpstr>Terminologies</vt:lpstr>
      <vt:lpstr>Red-black tree: as a Full Binary Tree</vt:lpstr>
      <vt:lpstr>Red-black tree: as a Full Binary Tree</vt:lpstr>
      <vt:lpstr>Red-black tree: as a Full Binary Tree</vt:lpstr>
      <vt:lpstr> Properties of  a Red-Black Tree viewed as a full binary tree </vt:lpstr>
      <vt:lpstr>A full binary tree </vt:lpstr>
      <vt:lpstr>A full binary tree</vt:lpstr>
      <vt:lpstr>A full binary tree</vt:lpstr>
      <vt:lpstr>A full binary tree</vt:lpstr>
      <vt:lpstr> A complete binary tree of height h and its Properties </vt:lpstr>
      <vt:lpstr>A complete binary tree of height h</vt:lpstr>
      <vt:lpstr>A complete binary tree of height h</vt:lpstr>
      <vt:lpstr>A complete binary tree of height h        </vt:lpstr>
      <vt:lpstr>Uniqueness  of a complete binary tree of height h </vt:lpstr>
      <vt:lpstr>Uniqueness  of a complete binary tree of height h </vt:lpstr>
      <vt:lpstr>Uniqueness  of a complete binary tree of height h </vt:lpstr>
      <vt:lpstr>PowerPoint Presentation</vt:lpstr>
      <vt:lpstr> A Red Black Tree is height balanced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Arnav Jain</cp:lastModifiedBy>
  <cp:revision>839</cp:revision>
  <dcterms:created xsi:type="dcterms:W3CDTF">2011-12-03T04:13:03Z</dcterms:created>
  <dcterms:modified xsi:type="dcterms:W3CDTF">2022-11-20T17:57:34Z</dcterms:modified>
</cp:coreProperties>
</file>