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0" r:id="rId4"/>
    <p:sldId id="261" r:id="rId5"/>
    <p:sldId id="262" r:id="rId6"/>
    <p:sldId id="304" r:id="rId7"/>
    <p:sldId id="305" r:id="rId8"/>
    <p:sldId id="271" r:id="rId9"/>
    <p:sldId id="276" r:id="rId10"/>
    <p:sldId id="275" r:id="rId11"/>
    <p:sldId id="277" r:id="rId12"/>
    <p:sldId id="278" r:id="rId13"/>
    <p:sldId id="264" r:id="rId14"/>
    <p:sldId id="279" r:id="rId15"/>
    <p:sldId id="281" r:id="rId16"/>
    <p:sldId id="280" r:id="rId17"/>
    <p:sldId id="259" r:id="rId18"/>
    <p:sldId id="282" r:id="rId19"/>
    <p:sldId id="283" r:id="rId20"/>
    <p:sldId id="284" r:id="rId21"/>
    <p:sldId id="285" r:id="rId22"/>
    <p:sldId id="286" r:id="rId23"/>
    <p:sldId id="288" r:id="rId24"/>
    <p:sldId id="289" r:id="rId25"/>
    <p:sldId id="290" r:id="rId26"/>
    <p:sldId id="267" r:id="rId27"/>
    <p:sldId id="291" r:id="rId28"/>
    <p:sldId id="292" r:id="rId29"/>
    <p:sldId id="293" r:id="rId30"/>
    <p:sldId id="294" r:id="rId31"/>
    <p:sldId id="295" r:id="rId32"/>
    <p:sldId id="268" r:id="rId33"/>
    <p:sldId id="297" r:id="rId34"/>
    <p:sldId id="298" r:id="rId35"/>
    <p:sldId id="296" r:id="rId36"/>
    <p:sldId id="299" r:id="rId37"/>
    <p:sldId id="300" r:id="rId38"/>
    <p:sldId id="274" r:id="rId39"/>
    <p:sldId id="272" r:id="rId40"/>
    <p:sldId id="302" r:id="rId41"/>
    <p:sldId id="303" r:id="rId42"/>
    <p:sldId id="269" r:id="rId43"/>
    <p:sldId id="273" r:id="rId44"/>
    <p:sldId id="270" r:id="rId45"/>
    <p:sldId id="30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0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64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1"/>
            <a:ext cx="7886700" cy="49653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3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5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6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4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8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3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refine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refine.org/download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Refine/OpenRefine/wiki/Clustering-In-Depth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refine.org/documentation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br>
              <a:rPr lang="en-US" dirty="0" smtClean="0"/>
            </a:br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Juliana Freire</a:t>
            </a:r>
            <a:endParaRPr lang="en-US" sz="3200" dirty="0"/>
          </a:p>
          <a:p>
            <a:r>
              <a:rPr lang="en-US" dirty="0" smtClean="0"/>
              <a:t>July 13, 2017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" y="0"/>
            <a:ext cx="10160000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2800" i="1" dirty="0">
                <a:solidFill>
                  <a:srgbClr val="2F2F36"/>
                </a:solidFill>
                <a:latin typeface="+mj-lt"/>
              </a:rPr>
              <a:t>The 1st ACM Summer School in Europe </a:t>
            </a:r>
          </a:p>
          <a:p>
            <a:pPr algn="l"/>
            <a:r>
              <a:rPr lang="en-US" sz="2800" i="1" dirty="0" smtClean="0">
                <a:solidFill>
                  <a:srgbClr val="2F2F36"/>
                </a:solidFill>
                <a:latin typeface="+mj-lt"/>
              </a:rPr>
              <a:t>Data </a:t>
            </a:r>
            <a:r>
              <a:rPr lang="en-US" sz="2800" i="1" dirty="0">
                <a:solidFill>
                  <a:srgbClr val="2F2F36"/>
                </a:solidFill>
                <a:latin typeface="+mj-lt"/>
              </a:rPr>
              <a:t>Science and Big </a:t>
            </a:r>
            <a:r>
              <a:rPr lang="en-US" sz="2800" i="1" dirty="0" smtClean="0">
                <a:solidFill>
                  <a:srgbClr val="2F2F36"/>
                </a:solidFill>
                <a:latin typeface="+mj-lt"/>
              </a:rPr>
              <a:t>Data</a:t>
            </a:r>
            <a:endParaRPr lang="en-US" sz="2800" i="1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010" y="34926"/>
            <a:ext cx="3048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09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Values and Filtering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8473"/>
            <a:ext cx="7886700" cy="5189827"/>
          </a:xfrm>
        </p:spPr>
        <p:txBody>
          <a:bodyPr>
            <a:normAutofit/>
          </a:bodyPr>
          <a:lstStyle/>
          <a:p>
            <a:r>
              <a:rPr lang="en-US" sz="2200" dirty="0"/>
              <a:t>Notice that “999” is an entry. </a:t>
            </a:r>
            <a:endParaRPr lang="en-US" sz="2200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4268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Values and Filtering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8473"/>
            <a:ext cx="7886700" cy="5189827"/>
          </a:xfrm>
        </p:spPr>
        <p:txBody>
          <a:bodyPr>
            <a:normAutofit/>
          </a:bodyPr>
          <a:lstStyle/>
          <a:p>
            <a:r>
              <a:rPr lang="en-US" sz="2200" dirty="0"/>
              <a:t>Notice that “999” is an entry.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If </a:t>
            </a:r>
            <a:r>
              <a:rPr lang="en-US" sz="2200" dirty="0"/>
              <a:t>we wanted to change this entry (make it blank/NULL, for example), you can hover over this row in the facet window, select “</a:t>
            </a:r>
            <a:r>
              <a:rPr lang="en-US" sz="2200" dirty="0">
                <a:solidFill>
                  <a:srgbClr val="FF0000"/>
                </a:solidFill>
              </a:rPr>
              <a:t>edit</a:t>
            </a:r>
            <a:r>
              <a:rPr lang="en-US" sz="2200" dirty="0"/>
              <a:t>” and change this value to whatever you want. </a:t>
            </a:r>
            <a:endParaRPr lang="en-US" sz="2200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065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Values and Filtering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8473"/>
            <a:ext cx="7886700" cy="5189827"/>
          </a:xfrm>
        </p:spPr>
        <p:txBody>
          <a:bodyPr>
            <a:normAutofit/>
          </a:bodyPr>
          <a:lstStyle/>
          <a:p>
            <a:r>
              <a:rPr lang="en-US" sz="2200" dirty="0"/>
              <a:t>Notice that “999” is an entry.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If </a:t>
            </a:r>
            <a:r>
              <a:rPr lang="en-US" sz="2200" dirty="0"/>
              <a:t>we wanted to change this entry (make it blank/NULL, for example), you can hover over this row in the facet window, select “</a:t>
            </a:r>
            <a:r>
              <a:rPr lang="en-US" sz="2200" dirty="0">
                <a:solidFill>
                  <a:srgbClr val="FF0000"/>
                </a:solidFill>
              </a:rPr>
              <a:t>edit</a:t>
            </a:r>
            <a:r>
              <a:rPr lang="en-US" sz="2200" dirty="0"/>
              <a:t>” and change this value to whatever you want.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If we want to remove all rows with 999…</a:t>
            </a:r>
          </a:p>
          <a:p>
            <a:pPr lvl="1"/>
            <a:r>
              <a:rPr lang="en-US" sz="2200" dirty="0" smtClean="0"/>
              <a:t>Click the drop-down arrow in </a:t>
            </a:r>
            <a:r>
              <a:rPr lang="en-US" sz="2200" dirty="0" err="1" smtClean="0">
                <a:solidFill>
                  <a:srgbClr val="FF0000"/>
                </a:solidFill>
              </a:rPr>
              <a:t>plate_type</a:t>
            </a:r>
            <a:r>
              <a:rPr lang="en-US" sz="2200" dirty="0" smtClean="0"/>
              <a:t> column</a:t>
            </a:r>
          </a:p>
          <a:p>
            <a:pPr lvl="1"/>
            <a:r>
              <a:rPr lang="en-US" sz="2200" dirty="0" smtClean="0"/>
              <a:t>Select “</a:t>
            </a:r>
            <a:r>
              <a:rPr lang="en-US" sz="2200" dirty="0" smtClean="0">
                <a:solidFill>
                  <a:srgbClr val="FF0000"/>
                </a:solidFill>
              </a:rPr>
              <a:t>Text Filter</a:t>
            </a:r>
            <a:r>
              <a:rPr lang="en-US" sz="2200" dirty="0" smtClean="0"/>
              <a:t>”</a:t>
            </a:r>
          </a:p>
          <a:p>
            <a:pPr lvl="1"/>
            <a:r>
              <a:rPr lang="en-US" sz="2200" dirty="0" smtClean="0"/>
              <a:t>Type “</a:t>
            </a:r>
            <a:r>
              <a:rPr lang="en-US" sz="2200" dirty="0" smtClean="0">
                <a:solidFill>
                  <a:srgbClr val="FF0000"/>
                </a:solidFill>
              </a:rPr>
              <a:t>999</a:t>
            </a:r>
            <a:r>
              <a:rPr lang="en-US" sz="2200" dirty="0" smtClean="0"/>
              <a:t>” into the box that appears in the left pane</a:t>
            </a:r>
          </a:p>
          <a:p>
            <a:pPr lvl="1"/>
            <a:r>
              <a:rPr lang="en-US" sz="2200" dirty="0" smtClean="0"/>
              <a:t>In the main pane, click the drop down arrow by “</a:t>
            </a:r>
            <a:r>
              <a:rPr lang="en-US" sz="2200" dirty="0" smtClean="0">
                <a:solidFill>
                  <a:srgbClr val="FF0000"/>
                </a:solidFill>
              </a:rPr>
              <a:t>All</a:t>
            </a:r>
            <a:r>
              <a:rPr lang="en-US" sz="2200" dirty="0" smtClean="0"/>
              <a:t>” and select </a:t>
            </a:r>
            <a:r>
              <a:rPr lang="en-US" sz="2200" dirty="0" smtClean="0">
                <a:solidFill>
                  <a:srgbClr val="FF0000"/>
                </a:solidFill>
              </a:rPr>
              <a:t>Edit Rows&gt;Remove All Matching Rows</a:t>
            </a:r>
          </a:p>
          <a:p>
            <a:pPr lvl="1"/>
            <a:r>
              <a:rPr lang="en-US" sz="2200" dirty="0" smtClean="0"/>
              <a:t>Click the X to close the text filter box in the left pane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439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rows with blank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Suppose we are interested in analyzing violations based on what county they occur in. </a:t>
            </a:r>
          </a:p>
          <a:p>
            <a:r>
              <a:rPr lang="en-US" sz="2200" dirty="0" smtClean="0"/>
              <a:t>We therefore might want to exclude rows that have a blank entry in the </a:t>
            </a:r>
            <a:r>
              <a:rPr lang="en-US" sz="2200" dirty="0" err="1" smtClean="0">
                <a:solidFill>
                  <a:srgbClr val="FF0000"/>
                </a:solidFill>
              </a:rPr>
              <a:t>violation_county</a:t>
            </a:r>
            <a:r>
              <a:rPr lang="en-US" sz="2200" dirty="0" smtClean="0"/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732990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rows with blank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Suppose we are interested in analyzing violations based on what county they occur in. </a:t>
            </a:r>
          </a:p>
          <a:p>
            <a:r>
              <a:rPr lang="en-US" sz="2200" dirty="0" smtClean="0"/>
              <a:t>We therefore might want to exclude rows that have a blank entry in the </a:t>
            </a:r>
            <a:r>
              <a:rPr lang="en-US" sz="2200" dirty="0" err="1" smtClean="0">
                <a:solidFill>
                  <a:srgbClr val="FF0000"/>
                </a:solidFill>
              </a:rPr>
              <a:t>violation_county</a:t>
            </a:r>
            <a:r>
              <a:rPr lang="en-US" sz="2200" dirty="0" smtClean="0"/>
              <a:t> column</a:t>
            </a:r>
          </a:p>
          <a:p>
            <a:r>
              <a:rPr lang="en-US" sz="2200" dirty="0" smtClean="0"/>
              <a:t>Let’s see how many entries are blank:</a:t>
            </a:r>
          </a:p>
          <a:p>
            <a:pPr lvl="1"/>
            <a:r>
              <a:rPr lang="en-US" sz="2200" dirty="0" smtClean="0"/>
              <a:t>Select the drop-down arrow for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Facet&gt;Customized Facet&gt;Facet by blank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5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rows with blank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Suppose we are interested in analyzing violations based on what county they occur in. </a:t>
            </a:r>
          </a:p>
          <a:p>
            <a:r>
              <a:rPr lang="en-US" sz="2200" dirty="0" smtClean="0"/>
              <a:t>We therefore might want to exclude rows that have a blank entry in the </a:t>
            </a:r>
            <a:r>
              <a:rPr lang="en-US" sz="2200" dirty="0" err="1" smtClean="0">
                <a:solidFill>
                  <a:srgbClr val="FF0000"/>
                </a:solidFill>
              </a:rPr>
              <a:t>violation_county</a:t>
            </a:r>
            <a:r>
              <a:rPr lang="en-US" sz="2200" dirty="0" smtClean="0"/>
              <a:t> column</a:t>
            </a:r>
          </a:p>
          <a:p>
            <a:r>
              <a:rPr lang="en-US" sz="2200" dirty="0" smtClean="0"/>
              <a:t>Let’s see how many entries are blank:</a:t>
            </a:r>
          </a:p>
          <a:p>
            <a:pPr lvl="1"/>
            <a:r>
              <a:rPr lang="en-US" sz="2200" dirty="0" smtClean="0"/>
              <a:t>Select the drop-down arrow for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Facet&gt;Customized Facet&gt;Facet by blank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smtClean="0"/>
              <a:t>There is now a facet window open in the left pane</a:t>
            </a:r>
          </a:p>
          <a:p>
            <a:pPr lvl="1"/>
            <a:r>
              <a:rPr lang="en-US" sz="2200" dirty="0" smtClean="0"/>
              <a:t>We see there are 467 rows with a blank entry in </a:t>
            </a:r>
            <a:r>
              <a:rPr lang="en-US" sz="2200" dirty="0" err="1" smtClean="0"/>
              <a:t>violation_county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56499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rows with blank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Suppose we are interested in analyzing violations based on what county they occur in. </a:t>
            </a:r>
          </a:p>
          <a:p>
            <a:r>
              <a:rPr lang="en-US" sz="2200" dirty="0" smtClean="0"/>
              <a:t>We therefore might want to exclude rows that have a blank entry in the </a:t>
            </a:r>
            <a:r>
              <a:rPr lang="en-US" sz="2200" dirty="0" err="1" smtClean="0">
                <a:solidFill>
                  <a:srgbClr val="FF0000"/>
                </a:solidFill>
              </a:rPr>
              <a:t>violation_county</a:t>
            </a:r>
            <a:r>
              <a:rPr lang="en-US" sz="2200" dirty="0" smtClean="0"/>
              <a:t> column</a:t>
            </a:r>
          </a:p>
          <a:p>
            <a:r>
              <a:rPr lang="en-US" sz="2200" dirty="0" smtClean="0"/>
              <a:t>Let’s see how many entries are blank:</a:t>
            </a:r>
          </a:p>
          <a:p>
            <a:pPr lvl="1"/>
            <a:r>
              <a:rPr lang="en-US" sz="2200" dirty="0" smtClean="0"/>
              <a:t>Select the drop-down arrow for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Facet&gt;Customized Facet&gt;Facet by blank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smtClean="0"/>
              <a:t>There is now a facet window open in the left pane</a:t>
            </a:r>
          </a:p>
          <a:p>
            <a:pPr lvl="1"/>
            <a:r>
              <a:rPr lang="en-US" sz="2200" dirty="0" smtClean="0"/>
              <a:t>We see there are 467 rows with a blank entry in </a:t>
            </a:r>
            <a:r>
              <a:rPr lang="en-US" sz="2200" dirty="0" err="1" smtClean="0"/>
              <a:t>violation_county</a:t>
            </a:r>
            <a:endParaRPr lang="en-US" sz="2200" dirty="0" smtClean="0"/>
          </a:p>
          <a:p>
            <a:r>
              <a:rPr lang="en-US" sz="2200" dirty="0" smtClean="0"/>
              <a:t>Hover over “</a:t>
            </a:r>
            <a:r>
              <a:rPr lang="en-US" sz="2200" dirty="0" smtClean="0">
                <a:solidFill>
                  <a:srgbClr val="FF0000"/>
                </a:solidFill>
              </a:rPr>
              <a:t>false</a:t>
            </a:r>
            <a:r>
              <a:rPr lang="en-US" sz="2200" dirty="0" smtClean="0"/>
              <a:t>” in the facet window and select the “</a:t>
            </a:r>
            <a:r>
              <a:rPr lang="en-US" sz="2200" dirty="0" smtClean="0">
                <a:solidFill>
                  <a:srgbClr val="FF0000"/>
                </a:solidFill>
              </a:rPr>
              <a:t>include</a:t>
            </a:r>
            <a:r>
              <a:rPr lang="en-US" sz="2200" dirty="0" smtClean="0"/>
              <a:t>” text that appears. </a:t>
            </a:r>
          </a:p>
          <a:p>
            <a:r>
              <a:rPr lang="en-US" sz="2200" dirty="0" smtClean="0"/>
              <a:t>We have now excluded rows that have blank entries in </a:t>
            </a:r>
            <a:r>
              <a:rPr lang="en-US" sz="2200" dirty="0" err="1" smtClean="0"/>
              <a:t>violation_county</a:t>
            </a:r>
            <a:r>
              <a:rPr lang="en-US" sz="2200" dirty="0" smtClean="0"/>
              <a:t> (we see there are 99533 rows left in the table)</a:t>
            </a:r>
          </a:p>
        </p:txBody>
      </p:sp>
    </p:spTree>
    <p:extLst>
      <p:ext uri="{BB962C8B-B14F-4D97-AF65-F5344CB8AC3E}">
        <p14:creationId xmlns:p14="http://schemas.microsoft.com/office/powerpoint/2010/main" val="339425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Many times when data is input by humans, there are errors and inconsistencies. </a:t>
            </a:r>
          </a:p>
          <a:p>
            <a:r>
              <a:rPr lang="en-US" sz="2200" dirty="0" smtClean="0"/>
              <a:t>“Clustering” helps detect entries in a column that are close together (and thus represent the same value)</a:t>
            </a:r>
          </a:p>
        </p:txBody>
      </p:sp>
    </p:spTree>
    <p:extLst>
      <p:ext uri="{BB962C8B-B14F-4D97-AF65-F5344CB8AC3E}">
        <p14:creationId xmlns:p14="http://schemas.microsoft.com/office/powerpoint/2010/main" val="3318308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Many times when data is input by humans, there are errors and inconsistencies. </a:t>
            </a:r>
          </a:p>
          <a:p>
            <a:r>
              <a:rPr lang="en-US" sz="2200" dirty="0" smtClean="0"/>
              <a:t>“Clustering” helps detect entries in a column that are close together (and thus represent the same value)</a:t>
            </a:r>
          </a:p>
          <a:p>
            <a:r>
              <a:rPr lang="en-US" sz="2200" dirty="0" smtClean="0"/>
              <a:t>Let’s check for entry errors in </a:t>
            </a:r>
            <a:r>
              <a:rPr lang="en-US" sz="2200" dirty="0" err="1" smtClean="0">
                <a:solidFill>
                  <a:srgbClr val="FF0000"/>
                </a:solidFill>
              </a:rPr>
              <a:t>plate_id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Select the dropdown arrow in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Edit Cells&gt;Cluster and Edit…</a:t>
            </a:r>
          </a:p>
        </p:txBody>
      </p:sp>
    </p:spTree>
    <p:extLst>
      <p:ext uri="{BB962C8B-B14F-4D97-AF65-F5344CB8AC3E}">
        <p14:creationId xmlns:p14="http://schemas.microsoft.com/office/powerpoint/2010/main" val="3779429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Many times when data is input by humans, there are errors and inconsistencies. </a:t>
            </a:r>
          </a:p>
          <a:p>
            <a:r>
              <a:rPr lang="en-US" sz="2200" dirty="0" smtClean="0"/>
              <a:t>“Clustering” helps detect entries in a column that are close together (and thus represent the same value)</a:t>
            </a:r>
          </a:p>
          <a:p>
            <a:r>
              <a:rPr lang="en-US" sz="2200" dirty="0" smtClean="0"/>
              <a:t>Let’s check for entry errors in </a:t>
            </a:r>
            <a:r>
              <a:rPr lang="en-US" sz="2200" dirty="0" err="1" smtClean="0">
                <a:solidFill>
                  <a:srgbClr val="FF0000"/>
                </a:solidFill>
              </a:rPr>
              <a:t>plate_id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Select the dropdown arrow in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Edit Cells&gt;Cluster and Edit…</a:t>
            </a:r>
          </a:p>
          <a:p>
            <a:r>
              <a:rPr lang="en-US" sz="2200" dirty="0" smtClean="0"/>
              <a:t>We </a:t>
            </a:r>
            <a:r>
              <a:rPr lang="en-US" sz="2200" dirty="0"/>
              <a:t>see that there are </a:t>
            </a:r>
            <a:r>
              <a:rPr lang="en-US" sz="2200" dirty="0" smtClean="0"/>
              <a:t>3 instances of </a:t>
            </a:r>
            <a:r>
              <a:rPr lang="en-US" sz="2200" dirty="0"/>
              <a:t>close entries in this column that are </a:t>
            </a:r>
            <a:r>
              <a:rPr lang="en-US" sz="2200" dirty="0" smtClean="0"/>
              <a:t>probably </a:t>
            </a:r>
            <a:r>
              <a:rPr lang="en-US" sz="2200" dirty="0"/>
              <a:t>the same plate, but with human entry errors. </a:t>
            </a:r>
            <a:endParaRPr lang="en-US" sz="2200" dirty="0" smtClean="0"/>
          </a:p>
          <a:p>
            <a:r>
              <a:rPr lang="en-US" sz="2200" dirty="0" smtClean="0"/>
              <a:t>To determine if these should be merged or not, you can click on “</a:t>
            </a:r>
            <a:r>
              <a:rPr lang="en-US" sz="2200" dirty="0" smtClean="0">
                <a:solidFill>
                  <a:srgbClr val="FF0000"/>
                </a:solidFill>
              </a:rPr>
              <a:t>Browse this cluster</a:t>
            </a:r>
            <a:r>
              <a:rPr lang="en-US" sz="2200" dirty="0" smtClean="0"/>
              <a:t>” and look more closely at the data</a:t>
            </a:r>
          </a:p>
        </p:txBody>
      </p:sp>
    </p:spTree>
    <p:extLst>
      <p:ext uri="{BB962C8B-B14F-4D97-AF65-F5344CB8AC3E}">
        <p14:creationId xmlns:p14="http://schemas.microsoft.com/office/powerpoint/2010/main" val="852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hlinkClick r:id="rId2"/>
              </a:rPr>
              <a:t>http://openrefine.org</a:t>
            </a:r>
            <a:r>
              <a:rPr lang="en-US" sz="2200" smtClean="0">
                <a:hlinkClick r:id="rId2"/>
              </a:rPr>
              <a:t>/</a:t>
            </a:r>
            <a:r>
              <a:rPr lang="en-US" sz="2200" smtClean="0"/>
              <a:t> </a:t>
            </a:r>
            <a:endParaRPr lang="en-US" sz="2200" dirty="0"/>
          </a:p>
          <a:p>
            <a:r>
              <a:rPr lang="en-US" sz="2200" dirty="0" smtClean="0"/>
              <a:t>Former Google project (now open source) that does data cleanup, transformation, etc. (data wrangling)</a:t>
            </a:r>
          </a:p>
          <a:p>
            <a:r>
              <a:rPr lang="en-US" sz="2200" dirty="0" smtClean="0"/>
              <a:t>Spreadsheet meets database</a:t>
            </a:r>
          </a:p>
          <a:p>
            <a:r>
              <a:rPr lang="en-US" sz="2200" dirty="0" smtClean="0"/>
              <a:t>User </a:t>
            </a:r>
            <a:r>
              <a:rPr lang="en-US" sz="2200" dirty="0"/>
              <a:t>can filter the rows to display using </a:t>
            </a:r>
            <a:r>
              <a:rPr lang="en-US" sz="2200" b="1" i="1" dirty="0"/>
              <a:t>facets</a:t>
            </a:r>
            <a:r>
              <a:rPr lang="en-US" sz="2200" dirty="0"/>
              <a:t> that define filtering criteria (for example, showing rows where a given column is not </a:t>
            </a:r>
            <a:r>
              <a:rPr lang="en-US" sz="2200" dirty="0" smtClean="0"/>
              <a:t>empty)</a:t>
            </a:r>
          </a:p>
          <a:p>
            <a:r>
              <a:rPr lang="en-US" sz="2200" dirty="0" smtClean="0"/>
              <a:t>All </a:t>
            </a:r>
            <a:r>
              <a:rPr lang="en-US" sz="2200" dirty="0"/>
              <a:t>actions that were done on a dataset are stored in a project and can be replayed on another </a:t>
            </a:r>
            <a:r>
              <a:rPr lang="en-US" sz="2200" dirty="0" smtClean="0"/>
              <a:t>dataset</a:t>
            </a:r>
          </a:p>
          <a:p>
            <a:r>
              <a:rPr lang="en-US" sz="2200" dirty="0" smtClean="0"/>
              <a:t>Web user interface (in browser), uses a web server on your local machine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595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Many times when data is input by humans, there are errors and inconsistencies. </a:t>
            </a:r>
          </a:p>
          <a:p>
            <a:r>
              <a:rPr lang="en-US" sz="2200" dirty="0" smtClean="0"/>
              <a:t>“Clustering” helps detect entries in a column that are close together (and thus represent the same value)</a:t>
            </a:r>
          </a:p>
          <a:p>
            <a:r>
              <a:rPr lang="en-US" sz="2200" dirty="0" smtClean="0"/>
              <a:t>Let’s check for entry errors in </a:t>
            </a:r>
            <a:r>
              <a:rPr lang="en-US" sz="2200" dirty="0" err="1" smtClean="0">
                <a:solidFill>
                  <a:srgbClr val="FF0000"/>
                </a:solidFill>
              </a:rPr>
              <a:t>plate_id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Select the dropdown arrow in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Edit Cells&gt;Cluster and Edit…</a:t>
            </a:r>
          </a:p>
          <a:p>
            <a:r>
              <a:rPr lang="en-US" sz="2200" dirty="0" smtClean="0"/>
              <a:t>We </a:t>
            </a:r>
            <a:r>
              <a:rPr lang="en-US" sz="2200" dirty="0"/>
              <a:t>see that there are </a:t>
            </a:r>
            <a:r>
              <a:rPr lang="en-US" sz="2200" dirty="0" smtClean="0"/>
              <a:t>3 instances of </a:t>
            </a:r>
            <a:r>
              <a:rPr lang="en-US" sz="2200" dirty="0"/>
              <a:t>close entries in this column that are </a:t>
            </a:r>
            <a:r>
              <a:rPr lang="en-US" sz="2200" dirty="0" smtClean="0"/>
              <a:t>probably </a:t>
            </a:r>
            <a:r>
              <a:rPr lang="en-US" sz="2200" dirty="0"/>
              <a:t>the same plate, but with human entry errors. </a:t>
            </a:r>
            <a:endParaRPr lang="en-US" sz="2200" dirty="0" smtClean="0"/>
          </a:p>
          <a:p>
            <a:r>
              <a:rPr lang="en-US" sz="2200" dirty="0" smtClean="0"/>
              <a:t>To determine if these should be merged or not, you can click on “</a:t>
            </a:r>
            <a:r>
              <a:rPr lang="en-US" sz="2200" dirty="0" smtClean="0">
                <a:solidFill>
                  <a:srgbClr val="FF0000"/>
                </a:solidFill>
              </a:rPr>
              <a:t>Browse this cluster</a:t>
            </a:r>
            <a:r>
              <a:rPr lang="en-US" sz="2200" dirty="0" smtClean="0"/>
              <a:t>” and look more closely at the data</a:t>
            </a:r>
          </a:p>
          <a:p>
            <a:endParaRPr lang="en-US" sz="2200" dirty="0"/>
          </a:p>
          <a:p>
            <a:r>
              <a:rPr lang="en-US" sz="2200" dirty="0" smtClean="0"/>
              <a:t>Select </a:t>
            </a:r>
            <a:r>
              <a:rPr lang="en-US" sz="2200" dirty="0"/>
              <a:t>merge on </a:t>
            </a:r>
            <a:r>
              <a:rPr lang="en-US" sz="2200" dirty="0" smtClean="0"/>
              <a:t>all </a:t>
            </a:r>
            <a:r>
              <a:rPr lang="en-US" sz="2200" dirty="0"/>
              <a:t>three check </a:t>
            </a:r>
            <a:r>
              <a:rPr lang="en-US" sz="2200" dirty="0" smtClean="0"/>
              <a:t>boxes, keep </a:t>
            </a:r>
            <a:r>
              <a:rPr lang="en-US" sz="2200" dirty="0"/>
              <a:t>suggested </a:t>
            </a:r>
            <a:r>
              <a:rPr lang="en-US" sz="2200" dirty="0" smtClean="0"/>
              <a:t>values, and click “</a:t>
            </a:r>
            <a:r>
              <a:rPr lang="en-US" sz="2200" dirty="0" smtClean="0">
                <a:solidFill>
                  <a:srgbClr val="FF0000"/>
                </a:solidFill>
              </a:rPr>
              <a:t>Merge Selected &amp; Close</a:t>
            </a:r>
            <a:r>
              <a:rPr lang="en-US" sz="2200" dirty="0" smtClean="0"/>
              <a:t>”.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79951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Let’s try clustering on the </a:t>
            </a:r>
            <a:r>
              <a:rPr lang="en-US" sz="2400" dirty="0" err="1" smtClean="0">
                <a:solidFill>
                  <a:srgbClr val="FF0000"/>
                </a:solidFill>
              </a:rPr>
              <a:t>street_name</a:t>
            </a:r>
            <a:r>
              <a:rPr lang="en-US" sz="2400" dirty="0" smtClean="0"/>
              <a:t> column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Edit Cells&gt;Cluster and Edit…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11725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Let’s try clustering on the </a:t>
            </a:r>
            <a:r>
              <a:rPr lang="en-US" sz="2400" dirty="0" err="1" smtClean="0">
                <a:solidFill>
                  <a:srgbClr val="FF0000"/>
                </a:solidFill>
              </a:rPr>
              <a:t>street_name</a:t>
            </a:r>
            <a:r>
              <a:rPr lang="en-US" sz="2400" dirty="0" smtClean="0"/>
              <a:t> column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Edit Cells&gt;Cluster and Edit…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Yikes, 1439 clusters found!</a:t>
            </a:r>
          </a:p>
          <a:p>
            <a:r>
              <a:rPr lang="en-US" sz="2400" dirty="0" smtClean="0"/>
              <a:t>It would take a while to go through all of these</a:t>
            </a:r>
          </a:p>
          <a:p>
            <a:r>
              <a:rPr lang="en-US" sz="2400" dirty="0" smtClean="0"/>
              <a:t>Just by looking at the first few clusters, it is clear that we will need to make capitalization consistent and remove extraneous punctuation. </a:t>
            </a:r>
          </a:p>
          <a:p>
            <a:r>
              <a:rPr lang="en-US" sz="2400" dirty="0" smtClean="0"/>
              <a:t>Let’s do this before we try to cluster - click “</a:t>
            </a:r>
            <a:r>
              <a:rPr lang="en-US" sz="2400" dirty="0" smtClean="0">
                <a:solidFill>
                  <a:srgbClr val="FF0000"/>
                </a:solidFill>
              </a:rPr>
              <a:t>Close</a:t>
            </a:r>
            <a:r>
              <a:rPr lang="en-US" sz="2400" dirty="0" smtClean="0"/>
              <a:t>” on the clustering window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94231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57" y="1325881"/>
            <a:ext cx="8130886" cy="5293128"/>
          </a:xfrm>
        </p:spPr>
        <p:txBody>
          <a:bodyPr>
            <a:noAutofit/>
          </a:bodyPr>
          <a:lstStyle/>
          <a:p>
            <a:r>
              <a:rPr lang="en-US" sz="2400" dirty="0"/>
              <a:t>To make everything capitalized, click </a:t>
            </a:r>
            <a:r>
              <a:rPr lang="en-US" sz="2400" dirty="0">
                <a:solidFill>
                  <a:srgbClr val="FF0000"/>
                </a:solidFill>
              </a:rPr>
              <a:t>Edit cells&gt; Common Transforms&gt; To </a:t>
            </a:r>
            <a:r>
              <a:rPr lang="en-US" sz="2400" dirty="0" smtClean="0">
                <a:solidFill>
                  <a:srgbClr val="FF0000"/>
                </a:solidFill>
              </a:rPr>
              <a:t>uppercase</a:t>
            </a:r>
          </a:p>
          <a:p>
            <a:endParaRPr lang="en-US" sz="5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10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57" y="1325881"/>
            <a:ext cx="8130886" cy="5293128"/>
          </a:xfrm>
        </p:spPr>
        <p:txBody>
          <a:bodyPr>
            <a:noAutofit/>
          </a:bodyPr>
          <a:lstStyle/>
          <a:p>
            <a:r>
              <a:rPr lang="en-US" sz="2400" dirty="0"/>
              <a:t>To make everything capitalized, click </a:t>
            </a:r>
            <a:r>
              <a:rPr lang="en-US" sz="2400" dirty="0">
                <a:solidFill>
                  <a:srgbClr val="FF0000"/>
                </a:solidFill>
              </a:rPr>
              <a:t>Edit cells&gt; Common Transforms&gt; To </a:t>
            </a:r>
            <a:r>
              <a:rPr lang="en-US" sz="2400" dirty="0" smtClean="0">
                <a:solidFill>
                  <a:srgbClr val="FF0000"/>
                </a:solidFill>
              </a:rPr>
              <a:t>uppercase</a:t>
            </a:r>
          </a:p>
          <a:p>
            <a:endParaRPr lang="en-US" sz="5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To filter out punctuation, we will use a regular expression. Click </a:t>
            </a:r>
            <a:r>
              <a:rPr lang="en-US" sz="2400" dirty="0" smtClean="0">
                <a:solidFill>
                  <a:srgbClr val="FF0000"/>
                </a:solidFill>
              </a:rPr>
              <a:t>Edit cells&gt;Transform…</a:t>
            </a:r>
          </a:p>
          <a:p>
            <a:pPr lvl="1"/>
            <a:r>
              <a:rPr lang="en-US" dirty="0" smtClean="0"/>
              <a:t>In the text box, write the command </a:t>
            </a:r>
            <a:r>
              <a:rPr lang="en-US" dirty="0" err="1" smtClean="0">
                <a:solidFill>
                  <a:srgbClr val="FF0000"/>
                </a:solidFill>
              </a:rPr>
              <a:t>value.replace</a:t>
            </a:r>
            <a:r>
              <a:rPr lang="en-US" dirty="0" smtClean="0">
                <a:solidFill>
                  <a:srgbClr val="FF0000"/>
                </a:solidFill>
              </a:rPr>
              <a:t>(/[%@#!.;]/,'')</a:t>
            </a:r>
          </a:p>
          <a:p>
            <a:pPr lvl="1"/>
            <a:r>
              <a:rPr lang="en-US" dirty="0" smtClean="0"/>
              <a:t>Click “</a:t>
            </a:r>
            <a:r>
              <a:rPr lang="en-US" dirty="0" smtClean="0">
                <a:solidFill>
                  <a:srgbClr val="FF0000"/>
                </a:solidFill>
              </a:rPr>
              <a:t>OK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endParaRPr lang="en-US" sz="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27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57" y="1325881"/>
            <a:ext cx="8130886" cy="5293128"/>
          </a:xfrm>
        </p:spPr>
        <p:txBody>
          <a:bodyPr>
            <a:noAutofit/>
          </a:bodyPr>
          <a:lstStyle/>
          <a:p>
            <a:r>
              <a:rPr lang="en-US" sz="2400" dirty="0"/>
              <a:t>To make everything capitalized, click </a:t>
            </a:r>
            <a:r>
              <a:rPr lang="en-US" sz="2400" dirty="0">
                <a:solidFill>
                  <a:srgbClr val="FF0000"/>
                </a:solidFill>
              </a:rPr>
              <a:t>Edit cells&gt; Common Transforms&gt; To </a:t>
            </a:r>
            <a:r>
              <a:rPr lang="en-US" sz="2400" dirty="0" smtClean="0">
                <a:solidFill>
                  <a:srgbClr val="FF0000"/>
                </a:solidFill>
              </a:rPr>
              <a:t>uppercase</a:t>
            </a:r>
          </a:p>
          <a:p>
            <a:endParaRPr lang="en-US" sz="5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To filter out punctuation, we will use a regular expression. Click </a:t>
            </a:r>
            <a:r>
              <a:rPr lang="en-US" sz="2400" dirty="0" smtClean="0">
                <a:solidFill>
                  <a:srgbClr val="FF0000"/>
                </a:solidFill>
              </a:rPr>
              <a:t>Edit cells&gt;Transform…</a:t>
            </a:r>
          </a:p>
          <a:p>
            <a:pPr lvl="1"/>
            <a:r>
              <a:rPr lang="en-US" dirty="0" smtClean="0"/>
              <a:t>In the text box, write the command </a:t>
            </a:r>
            <a:r>
              <a:rPr lang="en-US" dirty="0" err="1" smtClean="0">
                <a:solidFill>
                  <a:srgbClr val="FF0000"/>
                </a:solidFill>
              </a:rPr>
              <a:t>value.replace</a:t>
            </a:r>
            <a:r>
              <a:rPr lang="en-US" dirty="0" smtClean="0">
                <a:solidFill>
                  <a:srgbClr val="FF0000"/>
                </a:solidFill>
              </a:rPr>
              <a:t>(/[%@#!.;]/,'')</a:t>
            </a:r>
          </a:p>
          <a:p>
            <a:pPr lvl="1"/>
            <a:r>
              <a:rPr lang="en-US" dirty="0" smtClean="0"/>
              <a:t>Click “</a:t>
            </a:r>
            <a:r>
              <a:rPr lang="en-US" dirty="0" smtClean="0">
                <a:solidFill>
                  <a:srgbClr val="FF0000"/>
                </a:solidFill>
              </a:rPr>
              <a:t>OK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endParaRPr lang="en-US" sz="500" dirty="0"/>
          </a:p>
          <a:p>
            <a:r>
              <a:rPr lang="en-US" sz="2400" dirty="0" smtClean="0"/>
              <a:t>Make sure there is no leading or trailing whitespace. Click </a:t>
            </a:r>
            <a:r>
              <a:rPr lang="en-US" sz="2400" dirty="0" smtClean="0">
                <a:solidFill>
                  <a:srgbClr val="FF0000"/>
                </a:solidFill>
              </a:rPr>
              <a:t>Edit cells&gt; Common Transforms&gt; trim leading and trailing whitespace</a:t>
            </a:r>
          </a:p>
          <a:p>
            <a:r>
              <a:rPr lang="en-US" sz="2400" dirty="0"/>
              <a:t>Click </a:t>
            </a:r>
            <a:r>
              <a:rPr lang="en-US" sz="2400" dirty="0">
                <a:solidFill>
                  <a:srgbClr val="FF0000"/>
                </a:solidFill>
              </a:rPr>
              <a:t>Edit cells&gt; Common Transforms&gt; </a:t>
            </a:r>
            <a:r>
              <a:rPr lang="en-US" sz="2400" dirty="0" smtClean="0">
                <a:solidFill>
                  <a:srgbClr val="FF0000"/>
                </a:solidFill>
              </a:rPr>
              <a:t>collapse consecutive whitespace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97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</p:txBody>
      </p:sp>
    </p:spTree>
    <p:extLst>
      <p:ext uri="{BB962C8B-B14F-4D97-AF65-F5344CB8AC3E}">
        <p14:creationId xmlns:p14="http://schemas.microsoft.com/office/powerpoint/2010/main" val="2359673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30807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  <a:p>
            <a:r>
              <a:rPr lang="en-US" sz="2200" dirty="0" smtClean="0"/>
              <a:t>Look at the clusters that were found:</a:t>
            </a:r>
          </a:p>
          <a:p>
            <a:pPr lvl="1"/>
            <a:r>
              <a:rPr lang="en-US" sz="2200" dirty="0" smtClean="0"/>
              <a:t>Sometimes it is clear that the entries should be merged</a:t>
            </a:r>
          </a:p>
          <a:p>
            <a:pPr lvl="2"/>
            <a:r>
              <a:rPr lang="en-US" sz="2200" dirty="0" smtClean="0"/>
              <a:t>For example, “EAST 21 ST” and “EAST 21 ST </a:t>
            </a:r>
            <a:r>
              <a:rPr lang="en-US" sz="2200" dirty="0" err="1" smtClean="0"/>
              <a:t>ST</a:t>
            </a:r>
            <a:r>
              <a:rPr lang="en-US" sz="2200" dirty="0" smtClean="0"/>
              <a:t>” are probably the same street</a:t>
            </a:r>
          </a:p>
        </p:txBody>
      </p:sp>
    </p:spTree>
    <p:extLst>
      <p:ext uri="{BB962C8B-B14F-4D97-AF65-F5344CB8AC3E}">
        <p14:creationId xmlns:p14="http://schemas.microsoft.com/office/powerpoint/2010/main" val="3778044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  <a:p>
            <a:r>
              <a:rPr lang="en-US" sz="2200" dirty="0" smtClean="0"/>
              <a:t>Look at the clusters that were found:</a:t>
            </a:r>
          </a:p>
          <a:p>
            <a:pPr lvl="1"/>
            <a:r>
              <a:rPr lang="en-US" sz="2200" dirty="0" smtClean="0"/>
              <a:t>Sometimes it is clear that the entries should be merged</a:t>
            </a:r>
          </a:p>
          <a:p>
            <a:pPr lvl="2"/>
            <a:r>
              <a:rPr lang="en-US" sz="2200" dirty="0" smtClean="0"/>
              <a:t>For example, “EAST 21 ST” and “EAST 21 ST </a:t>
            </a:r>
            <a:r>
              <a:rPr lang="en-US" sz="2200" dirty="0" err="1" smtClean="0"/>
              <a:t>ST</a:t>
            </a:r>
            <a:r>
              <a:rPr lang="en-US" sz="2200" dirty="0" smtClean="0"/>
              <a:t>” are probably the same street</a:t>
            </a:r>
          </a:p>
          <a:p>
            <a:pPr lvl="1"/>
            <a:r>
              <a:rPr lang="en-US" sz="2200" dirty="0" smtClean="0"/>
              <a:t>Sometimes it is not as clear:</a:t>
            </a:r>
          </a:p>
          <a:p>
            <a:pPr lvl="2"/>
            <a:r>
              <a:rPr lang="en-US" sz="2200" dirty="0" smtClean="0"/>
              <a:t>Are “AVE ST JOHNS” and “ST JOHNS AVE” the same thing?</a:t>
            </a:r>
          </a:p>
        </p:txBody>
      </p:sp>
    </p:spTree>
    <p:extLst>
      <p:ext uri="{BB962C8B-B14F-4D97-AF65-F5344CB8AC3E}">
        <p14:creationId xmlns:p14="http://schemas.microsoft.com/office/powerpoint/2010/main" val="37903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OpenRefine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ownload </a:t>
            </a:r>
            <a:r>
              <a:rPr lang="en-US" sz="2400" dirty="0" err="1" smtClean="0"/>
              <a:t>OpenRefine</a:t>
            </a:r>
            <a:r>
              <a:rPr lang="en-US" sz="2400" dirty="0" smtClean="0"/>
              <a:t> from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openrefine.org/download.html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Clone </a:t>
            </a:r>
            <a:r>
              <a:rPr lang="en-US" sz="2400" dirty="0" err="1" smtClean="0"/>
              <a:t>git</a:t>
            </a:r>
            <a:r>
              <a:rPr lang="en-US" sz="2400" dirty="0" smtClean="0"/>
              <a:t> directory, from terminal window</a:t>
            </a:r>
          </a:p>
          <a:p>
            <a:pPr marL="0" indent="0">
              <a:buNone/>
            </a:pPr>
            <a:r>
              <a:rPr lang="en-US" sz="2000" dirty="0" err="1"/>
              <a:t>g</a:t>
            </a:r>
            <a:r>
              <a:rPr lang="en-US" sz="2000" dirty="0" err="1" smtClean="0"/>
              <a:t>it</a:t>
            </a:r>
            <a:r>
              <a:rPr lang="en-US" sz="2000" dirty="0" smtClean="0"/>
              <a:t> clone https</a:t>
            </a:r>
            <a:r>
              <a:rPr lang="en-US" sz="2000" dirty="0"/>
              <a:t>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julianafreire</a:t>
            </a:r>
            <a:r>
              <a:rPr lang="en-US" sz="2000" dirty="0"/>
              <a:t>/ACMSummerSchool2017</a:t>
            </a:r>
          </a:p>
          <a:p>
            <a:endParaRPr lang="en-US" sz="2400" dirty="0" smtClean="0"/>
          </a:p>
          <a:p>
            <a:r>
              <a:rPr lang="en-US" sz="2400" dirty="0" smtClean="0"/>
              <a:t>You will use the file parking-violations-</a:t>
            </a:r>
            <a:r>
              <a:rPr lang="en-US" sz="2400" dirty="0" err="1" smtClean="0"/>
              <a:t>small.csv</a:t>
            </a:r>
            <a:r>
              <a:rPr lang="en-US" sz="2400" dirty="0" smtClean="0"/>
              <a:t> </a:t>
            </a:r>
            <a:r>
              <a:rPr lang="en-US" sz="2400" dirty="0"/>
              <a:t>file </a:t>
            </a:r>
            <a:r>
              <a:rPr lang="en-US" sz="2400" dirty="0" smtClean="0"/>
              <a:t>under the folder Data</a:t>
            </a:r>
          </a:p>
          <a:p>
            <a:pPr lvl="1"/>
            <a:r>
              <a:rPr lang="en-US" sz="2000" dirty="0" smtClean="0"/>
              <a:t>The full data set can be obtained at https</a:t>
            </a:r>
            <a:r>
              <a:rPr lang="en-US" sz="2000" dirty="0"/>
              <a:t>://</a:t>
            </a:r>
            <a:r>
              <a:rPr lang="en-US" sz="2000" dirty="0" err="1"/>
              <a:t>data.cityofnewyork.us</a:t>
            </a:r>
            <a:r>
              <a:rPr lang="en-US" sz="2000" dirty="0"/>
              <a:t>/City-Government/Parking-Violations-Issued-Fiscal-Year-2017/pvqr-7yc4/data</a:t>
            </a:r>
          </a:p>
          <a:p>
            <a:endParaRPr lang="en-US" sz="2400" dirty="0"/>
          </a:p>
          <a:p>
            <a:r>
              <a:rPr lang="en-US" sz="2400" dirty="0" smtClean="0"/>
              <a:t>Start </a:t>
            </a:r>
            <a:r>
              <a:rPr lang="en-US" sz="2400" dirty="0" err="1" smtClean="0"/>
              <a:t>OpenRefine</a:t>
            </a:r>
            <a:r>
              <a:rPr lang="en-US" sz="2400" dirty="0" smtClean="0"/>
              <a:t>  - should </a:t>
            </a:r>
            <a:r>
              <a:rPr lang="en-US" sz="2400" dirty="0"/>
              <a:t>open browser console</a:t>
            </a:r>
          </a:p>
        </p:txBody>
      </p:sp>
    </p:spTree>
    <p:extLst>
      <p:ext uri="{BB962C8B-B14F-4D97-AF65-F5344CB8AC3E}">
        <p14:creationId xmlns:p14="http://schemas.microsoft.com/office/powerpoint/2010/main" val="1851943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  <a:p>
            <a:r>
              <a:rPr lang="en-US" sz="2200" dirty="0" smtClean="0"/>
              <a:t>Look at the clusters that were found:</a:t>
            </a:r>
          </a:p>
          <a:p>
            <a:pPr lvl="1"/>
            <a:r>
              <a:rPr lang="en-US" sz="2200" dirty="0" smtClean="0"/>
              <a:t>Sometimes it is clear that the entries should be merged</a:t>
            </a:r>
          </a:p>
          <a:p>
            <a:pPr lvl="2"/>
            <a:r>
              <a:rPr lang="en-US" sz="2200" dirty="0" smtClean="0"/>
              <a:t>For example, “EAST 21 ST” and “EAST 21 ST </a:t>
            </a:r>
            <a:r>
              <a:rPr lang="en-US" sz="2200" dirty="0" err="1" smtClean="0"/>
              <a:t>ST</a:t>
            </a:r>
            <a:r>
              <a:rPr lang="en-US" sz="2200" dirty="0" smtClean="0"/>
              <a:t>” are probably the same street</a:t>
            </a:r>
          </a:p>
          <a:p>
            <a:pPr lvl="1"/>
            <a:r>
              <a:rPr lang="en-US" sz="2200" dirty="0" smtClean="0"/>
              <a:t>Sometimes it is not as clear:</a:t>
            </a:r>
          </a:p>
          <a:p>
            <a:pPr lvl="2"/>
            <a:r>
              <a:rPr lang="en-US" sz="2200" dirty="0" smtClean="0"/>
              <a:t>Are “AVE ST JOHNS” and “ST JOHNS AVE” the same thing?</a:t>
            </a:r>
          </a:p>
          <a:p>
            <a:pPr lvl="3"/>
            <a:r>
              <a:rPr lang="en-US" sz="2200" dirty="0" smtClean="0"/>
              <a:t>Hover over this row and click “</a:t>
            </a:r>
            <a:r>
              <a:rPr lang="en-US" sz="2200" dirty="0" smtClean="0">
                <a:solidFill>
                  <a:srgbClr val="FF0000"/>
                </a:solidFill>
              </a:rPr>
              <a:t>Browse this cluster</a:t>
            </a:r>
            <a:r>
              <a:rPr lang="en-US" sz="22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402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  <a:p>
            <a:r>
              <a:rPr lang="en-US" sz="2200" dirty="0" smtClean="0"/>
              <a:t>Look at the clusters that were found:</a:t>
            </a:r>
          </a:p>
          <a:p>
            <a:pPr lvl="1"/>
            <a:r>
              <a:rPr lang="en-US" sz="2200" dirty="0" smtClean="0"/>
              <a:t>Sometimes it is clear that the entries should be merged</a:t>
            </a:r>
          </a:p>
          <a:p>
            <a:pPr lvl="2"/>
            <a:r>
              <a:rPr lang="en-US" sz="2200" dirty="0" smtClean="0"/>
              <a:t>For example, “EAST 21 ST” and “EAST 21 ST </a:t>
            </a:r>
            <a:r>
              <a:rPr lang="en-US" sz="2200" dirty="0" err="1" smtClean="0"/>
              <a:t>ST</a:t>
            </a:r>
            <a:r>
              <a:rPr lang="en-US" sz="2200" dirty="0" smtClean="0"/>
              <a:t>” are probably the same street</a:t>
            </a:r>
          </a:p>
          <a:p>
            <a:pPr lvl="1"/>
            <a:r>
              <a:rPr lang="en-US" sz="2200" dirty="0" smtClean="0"/>
              <a:t>Sometimes it is not as clear:</a:t>
            </a:r>
          </a:p>
          <a:p>
            <a:pPr lvl="2"/>
            <a:r>
              <a:rPr lang="en-US" sz="2200" dirty="0" smtClean="0"/>
              <a:t>Are “AVE ST JOHNS” and “ST JOHNS AVE” the same thing?</a:t>
            </a:r>
          </a:p>
          <a:p>
            <a:pPr lvl="3"/>
            <a:r>
              <a:rPr lang="en-US" sz="2200" dirty="0" smtClean="0"/>
              <a:t>Hover over this row and click “</a:t>
            </a:r>
            <a:r>
              <a:rPr lang="en-US" sz="2200" dirty="0" smtClean="0">
                <a:solidFill>
                  <a:srgbClr val="FF0000"/>
                </a:solidFill>
              </a:rPr>
              <a:t>Browse this cluster</a:t>
            </a:r>
            <a:r>
              <a:rPr lang="en-US" sz="2200" dirty="0" smtClean="0"/>
              <a:t>”</a:t>
            </a:r>
          </a:p>
          <a:p>
            <a:pPr lvl="4"/>
            <a:r>
              <a:rPr lang="en-US" sz="2200" dirty="0" smtClean="0"/>
              <a:t>We can see that the county is marked and being different for these two cases, so these entries should probably not be merged. 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Determine which clusters should be merged. Merge them and close. </a:t>
            </a:r>
          </a:p>
        </p:txBody>
      </p:sp>
    </p:spTree>
    <p:extLst>
      <p:ext uri="{BB962C8B-B14F-4D97-AF65-F5344CB8AC3E}">
        <p14:creationId xmlns:p14="http://schemas.microsoft.com/office/powerpoint/2010/main" val="2717001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Look at the </a:t>
            </a:r>
            <a:r>
              <a:rPr lang="en-US" sz="2400" dirty="0" err="1" smtClean="0">
                <a:solidFill>
                  <a:srgbClr val="FF0000"/>
                </a:solidFill>
              </a:rPr>
              <a:t>vehicle_color</a:t>
            </a:r>
            <a:r>
              <a:rPr lang="en-US" sz="2400" dirty="0" smtClean="0"/>
              <a:t> column. </a:t>
            </a:r>
          </a:p>
          <a:p>
            <a:pPr lvl="1"/>
            <a:r>
              <a:rPr lang="en-US" dirty="0" smtClean="0"/>
              <a:t>Just glancing at the entries, it is clear that there are many inconsistencies (e.g., “WHITE”, “WHT”, “WT”)</a:t>
            </a:r>
          </a:p>
        </p:txBody>
      </p:sp>
    </p:spTree>
    <p:extLst>
      <p:ext uri="{BB962C8B-B14F-4D97-AF65-F5344CB8AC3E}">
        <p14:creationId xmlns:p14="http://schemas.microsoft.com/office/powerpoint/2010/main" val="191601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Look at the </a:t>
            </a:r>
            <a:r>
              <a:rPr lang="en-US" sz="2400" dirty="0" err="1" smtClean="0">
                <a:solidFill>
                  <a:srgbClr val="FF0000"/>
                </a:solidFill>
              </a:rPr>
              <a:t>vehicle_color</a:t>
            </a:r>
            <a:r>
              <a:rPr lang="en-US" sz="2400" dirty="0" smtClean="0"/>
              <a:t> column. </a:t>
            </a:r>
          </a:p>
          <a:p>
            <a:pPr lvl="1"/>
            <a:r>
              <a:rPr lang="en-US" dirty="0" smtClean="0"/>
              <a:t>Just glancing at the entries, it is clear that there are many inconsistencies (e.g., “WHITE”, “WHT”, “WT”)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In this column, select </a:t>
            </a:r>
            <a:r>
              <a:rPr lang="en-US" sz="2400" dirty="0" smtClean="0">
                <a:solidFill>
                  <a:srgbClr val="FF0000"/>
                </a:solidFill>
              </a:rPr>
              <a:t>Edit Cells&gt;Cluster and Edit</a:t>
            </a:r>
          </a:p>
        </p:txBody>
      </p:sp>
    </p:spTree>
    <p:extLst>
      <p:ext uri="{BB962C8B-B14F-4D97-AF65-F5344CB8AC3E}">
        <p14:creationId xmlns:p14="http://schemas.microsoft.com/office/powerpoint/2010/main" val="3052439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Look at the </a:t>
            </a:r>
            <a:r>
              <a:rPr lang="en-US" sz="2400" dirty="0" err="1" smtClean="0">
                <a:solidFill>
                  <a:srgbClr val="FF0000"/>
                </a:solidFill>
              </a:rPr>
              <a:t>vehicle_color</a:t>
            </a:r>
            <a:r>
              <a:rPr lang="en-US" sz="2400" dirty="0" smtClean="0"/>
              <a:t> column. </a:t>
            </a:r>
          </a:p>
          <a:p>
            <a:pPr lvl="1"/>
            <a:r>
              <a:rPr lang="en-US" dirty="0" smtClean="0"/>
              <a:t>Just glancing at the entries, it is clear that there are many inconsistencies (e.g., “WHITE”, “WHT”, “WT”)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In this column, select </a:t>
            </a:r>
            <a:r>
              <a:rPr lang="en-US" sz="2400" dirty="0" smtClean="0">
                <a:solidFill>
                  <a:srgbClr val="FF0000"/>
                </a:solidFill>
              </a:rPr>
              <a:t>Edit Cells&gt;Cluster and Edit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Only 6 clusters were found. Select merge on all 6, then click “</a:t>
            </a:r>
            <a:r>
              <a:rPr lang="en-US" sz="2400" dirty="0" smtClean="0">
                <a:solidFill>
                  <a:srgbClr val="FF0000"/>
                </a:solidFill>
              </a:rPr>
              <a:t>Merge Selected and Re-Cluster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3606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Now it says there are no more clusters - but there clearly are (e.g., “WHT” and “WHITE”). </a:t>
            </a:r>
          </a:p>
          <a:p>
            <a:r>
              <a:rPr lang="en-US" sz="2400" dirty="0" smtClean="0"/>
              <a:t>This is because we are only using key collision as the clustering method.</a:t>
            </a:r>
          </a:p>
        </p:txBody>
      </p:sp>
    </p:spTree>
    <p:extLst>
      <p:ext uri="{BB962C8B-B14F-4D97-AF65-F5344CB8AC3E}">
        <p14:creationId xmlns:p14="http://schemas.microsoft.com/office/powerpoint/2010/main" val="2600586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Now it says there are no more clusters - but there clearly are (e.g., “WHT” and “WHITE”). </a:t>
            </a:r>
          </a:p>
          <a:p>
            <a:r>
              <a:rPr lang="en-US" sz="2400" dirty="0" smtClean="0"/>
              <a:t>This is because we are only using key collision as the clustering method.</a:t>
            </a:r>
          </a:p>
          <a:p>
            <a:endParaRPr lang="en-US" sz="2400" dirty="0" smtClean="0"/>
          </a:p>
          <a:p>
            <a:r>
              <a:rPr lang="en-US" sz="2400" dirty="0" smtClean="0"/>
              <a:t>In the “</a:t>
            </a:r>
            <a:r>
              <a:rPr lang="en-US" sz="2400" dirty="0" smtClean="0">
                <a:solidFill>
                  <a:srgbClr val="FF0000"/>
                </a:solidFill>
              </a:rPr>
              <a:t>Method</a:t>
            </a:r>
            <a:r>
              <a:rPr lang="en-US" sz="2400" dirty="0" smtClean="0"/>
              <a:t>” drop-down, select “</a:t>
            </a:r>
            <a:r>
              <a:rPr lang="en-US" sz="2400" dirty="0" smtClean="0">
                <a:solidFill>
                  <a:srgbClr val="FF0000"/>
                </a:solidFill>
              </a:rPr>
              <a:t>nearest neighbor</a:t>
            </a:r>
            <a:r>
              <a:rPr lang="en-US" sz="2400" dirty="0" smtClean="0"/>
              <a:t>”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29048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Now it says there are no more clusters - but there clearly are (e.g., “WHT” and “WHITE”). </a:t>
            </a:r>
          </a:p>
          <a:p>
            <a:r>
              <a:rPr lang="en-US" sz="2400" dirty="0" smtClean="0"/>
              <a:t>This is because we are only using key collision as the clustering method.</a:t>
            </a:r>
          </a:p>
          <a:p>
            <a:endParaRPr lang="en-US" sz="2400" dirty="0" smtClean="0"/>
          </a:p>
          <a:p>
            <a:r>
              <a:rPr lang="en-US" sz="2400" dirty="0" smtClean="0"/>
              <a:t>In the “</a:t>
            </a:r>
            <a:r>
              <a:rPr lang="en-US" sz="2400" dirty="0" smtClean="0">
                <a:solidFill>
                  <a:srgbClr val="FF0000"/>
                </a:solidFill>
              </a:rPr>
              <a:t>Method</a:t>
            </a:r>
            <a:r>
              <a:rPr lang="en-US" sz="2400" dirty="0" smtClean="0"/>
              <a:t>” drop-down, select “</a:t>
            </a:r>
            <a:r>
              <a:rPr lang="en-US" sz="2400" dirty="0" smtClean="0">
                <a:solidFill>
                  <a:srgbClr val="FF0000"/>
                </a:solidFill>
              </a:rPr>
              <a:t>nearest neighbor</a:t>
            </a:r>
            <a:r>
              <a:rPr lang="en-US" sz="2400" dirty="0" smtClean="0"/>
              <a:t>”</a:t>
            </a:r>
          </a:p>
          <a:p>
            <a:endParaRPr lang="en-US" sz="2400" dirty="0" smtClean="0"/>
          </a:p>
          <a:p>
            <a:r>
              <a:rPr lang="en-US" sz="2400" dirty="0" smtClean="0"/>
              <a:t>Hmm…it says </a:t>
            </a:r>
            <a:r>
              <a:rPr lang="en-US" sz="2400" dirty="0"/>
              <a:t>no clusters. </a:t>
            </a:r>
            <a:r>
              <a:rPr lang="en-US" sz="2400" dirty="0" smtClean="0"/>
              <a:t>Try reducing </a:t>
            </a:r>
            <a:r>
              <a:rPr lang="en-US" sz="2400" dirty="0">
                <a:solidFill>
                  <a:srgbClr val="FF0000"/>
                </a:solidFill>
              </a:rPr>
              <a:t>block </a:t>
            </a:r>
            <a:r>
              <a:rPr lang="en-US" sz="2400" dirty="0" smtClean="0">
                <a:solidFill>
                  <a:srgbClr val="FF0000"/>
                </a:solidFill>
              </a:rPr>
              <a:t>chars </a:t>
            </a:r>
            <a:r>
              <a:rPr lang="en-US" sz="2400" dirty="0"/>
              <a:t>to </a:t>
            </a:r>
            <a:r>
              <a:rPr lang="en-US" sz="24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8352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Key collision methods: very fast (linear runtime) but can be either too strict or too lax with no way to fine tune allowable distance between strings</a:t>
            </a:r>
          </a:p>
          <a:p>
            <a:r>
              <a:rPr lang="en-US" sz="2200" dirty="0" smtClean="0"/>
              <a:t>Nearest neighbor methods provide parameters where we can tune this</a:t>
            </a:r>
          </a:p>
          <a:p>
            <a:pPr lvl="1"/>
            <a:r>
              <a:rPr lang="en-US" sz="2200" dirty="0" smtClean="0"/>
              <a:t>Radius: a distance threshold - any pair of strings closer than a certain value clustered together</a:t>
            </a:r>
          </a:p>
          <a:p>
            <a:pPr lvl="1"/>
            <a:r>
              <a:rPr lang="en-US" sz="2200" dirty="0" smtClean="0"/>
              <a:t>Block chars: speeds up algorithm by first passing over sequence of strings to evaluate and obtains blocks in which all strings share a substring of given blocking size</a:t>
            </a:r>
          </a:p>
          <a:p>
            <a:pPr lvl="2"/>
            <a:r>
              <a:rPr lang="en-US" sz="2200" dirty="0" smtClean="0"/>
              <a:t>a hybrid between key collision and nearest neighbor</a:t>
            </a:r>
          </a:p>
          <a:p>
            <a:pPr lvl="2"/>
            <a:endParaRPr lang="en-US" sz="2200" dirty="0"/>
          </a:p>
          <a:p>
            <a:r>
              <a:rPr lang="en-US" sz="2200" dirty="0" smtClean="0"/>
              <a:t>Read more about the parameters and </a:t>
            </a:r>
            <a:r>
              <a:rPr lang="en-US" sz="2200" dirty="0"/>
              <a:t>clustering algorithms here: </a:t>
            </a:r>
            <a:r>
              <a:rPr lang="en-US" sz="2200" dirty="0">
                <a:hlinkClick r:id="rId2"/>
              </a:rPr>
              <a:t>https://github.com/OpenRefine/OpenRefine/wiki/Clustering-In-Depth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60321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color merging…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Again, whether or not we merge is subjective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226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into </a:t>
            </a:r>
            <a:r>
              <a:rPr lang="en-US" dirty="0" err="1" smtClean="0"/>
              <a:t>OpenRefine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We will now load the CSV file into </a:t>
            </a:r>
            <a:r>
              <a:rPr lang="en-US" sz="2400" dirty="0" err="1" smtClean="0"/>
              <a:t>OpenRefine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Once the </a:t>
            </a:r>
            <a:r>
              <a:rPr lang="en-US" sz="2400" dirty="0" err="1" smtClean="0"/>
              <a:t>OpenRefine</a:t>
            </a:r>
            <a:r>
              <a:rPr lang="en-US" sz="2400" dirty="0" smtClean="0"/>
              <a:t> console opens in your browser, click “</a:t>
            </a:r>
            <a:r>
              <a:rPr lang="en-US" sz="2400" dirty="0" smtClean="0">
                <a:solidFill>
                  <a:srgbClr val="FF0000"/>
                </a:solidFill>
              </a:rPr>
              <a:t>Choose Files</a:t>
            </a:r>
            <a:r>
              <a:rPr lang="en-US" sz="2400" dirty="0" smtClean="0"/>
              <a:t>” and select the </a:t>
            </a:r>
            <a:r>
              <a:rPr lang="en-US" sz="2400" dirty="0" smtClean="0">
                <a:solidFill>
                  <a:srgbClr val="FF0000"/>
                </a:solidFill>
              </a:rPr>
              <a:t>parking-violations-small.csv</a:t>
            </a:r>
            <a:r>
              <a:rPr lang="en-US" sz="2400" dirty="0" smtClean="0"/>
              <a:t> file (wherever you saved it on your computer)</a:t>
            </a:r>
          </a:p>
          <a:p>
            <a:endParaRPr lang="en-US" sz="2400" dirty="0" smtClean="0"/>
          </a:p>
          <a:p>
            <a:r>
              <a:rPr lang="en-US" sz="2400" dirty="0" smtClean="0"/>
              <a:t>Click </a:t>
            </a:r>
            <a:r>
              <a:rPr lang="en-US" sz="2400" dirty="0" smtClean="0">
                <a:solidFill>
                  <a:srgbClr val="FF0000"/>
                </a:solidFill>
              </a:rPr>
              <a:t>Next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798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color merging…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Again, whether or not we merge is subjective</a:t>
            </a:r>
          </a:p>
          <a:p>
            <a:pPr lvl="1"/>
            <a:r>
              <a:rPr lang="en-US" dirty="0" smtClean="0"/>
              <a:t>depends on what we plan to do with the data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5322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color merging…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168437"/>
          </a:xfrm>
        </p:spPr>
        <p:txBody>
          <a:bodyPr>
            <a:noAutofit/>
          </a:bodyPr>
          <a:lstStyle/>
          <a:p>
            <a:r>
              <a:rPr lang="en-US" sz="2400" dirty="0"/>
              <a:t>Again, whether or not we merge is subjective</a:t>
            </a:r>
          </a:p>
          <a:p>
            <a:pPr lvl="1"/>
            <a:r>
              <a:rPr lang="en-US" dirty="0"/>
              <a:t>depends on what we plan to do with the data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After you resolve these merges, tweak the Radius and Block Chars parameters to adjust the clustering and try to resolve more.</a:t>
            </a:r>
          </a:p>
          <a:p>
            <a:endParaRPr lang="en-US" sz="2400" dirty="0" smtClean="0"/>
          </a:p>
          <a:p>
            <a:r>
              <a:rPr lang="en-US" sz="2400" dirty="0" smtClean="0"/>
              <a:t>You can also close the clustering, examine the column text facet to see what else you need to merge, and do this manually in the facet window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5549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History/Undoing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In the upper left-hand corner, there is an </a:t>
            </a:r>
            <a:r>
              <a:rPr lang="en-US" sz="2400" dirty="0" smtClean="0">
                <a:solidFill>
                  <a:srgbClr val="FF0000"/>
                </a:solidFill>
              </a:rPr>
              <a:t>undo/redo</a:t>
            </a:r>
            <a:r>
              <a:rPr lang="en-US" sz="2400" dirty="0" smtClean="0"/>
              <a:t> tab. Click it. </a:t>
            </a:r>
          </a:p>
          <a:p>
            <a:endParaRPr lang="en-US" sz="2400" dirty="0" smtClean="0"/>
          </a:p>
          <a:p>
            <a:r>
              <a:rPr lang="en-US" sz="2400" dirty="0" smtClean="0"/>
              <a:t>Here we can see all the steps of changes we’ve made to the table. </a:t>
            </a:r>
          </a:p>
          <a:p>
            <a:endParaRPr lang="en-US" sz="2400" dirty="0" smtClean="0"/>
          </a:p>
          <a:p>
            <a:r>
              <a:rPr lang="en-US" sz="2400" dirty="0" smtClean="0"/>
              <a:t>You can click on a step to go back to that point!</a:t>
            </a:r>
          </a:p>
        </p:txBody>
      </p:sp>
    </p:spTree>
    <p:extLst>
      <p:ext uri="{BB962C8B-B14F-4D97-AF65-F5344CB8AC3E}">
        <p14:creationId xmlns:p14="http://schemas.microsoft.com/office/powerpoint/2010/main" val="937565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OpenRefine</a:t>
            </a:r>
            <a:r>
              <a:rPr lang="en-US" dirty="0" smtClean="0"/>
              <a:t>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Much more functionality - only covered a small subset today</a:t>
            </a:r>
          </a:p>
          <a:p>
            <a:endParaRPr lang="en-US" sz="2400" dirty="0" smtClean="0"/>
          </a:p>
          <a:p>
            <a:r>
              <a:rPr lang="en-US" sz="2400" dirty="0" smtClean="0"/>
              <a:t>See the documentation and tutorials for more: 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http://openrefine.org/documentation.html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3096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667"/>
            <a:ext cx="7886700" cy="846454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Deliverables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820"/>
            <a:ext cx="8149590" cy="53492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Start by performing the following three data cleaning tasks in </a:t>
            </a:r>
            <a:r>
              <a:rPr lang="en-US" sz="2200" dirty="0" err="1" smtClean="0"/>
              <a:t>OpenRefine</a:t>
            </a:r>
            <a:r>
              <a:rPr lang="en-US" sz="2200" dirty="0" smtClean="0"/>
              <a:t> using the parking-violation-small.csv dataset:</a:t>
            </a:r>
            <a:endParaRPr lang="en-US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 the </a:t>
            </a:r>
            <a:r>
              <a:rPr lang="en-US" sz="2200" dirty="0" err="1" smtClean="0"/>
              <a:t>violation_time</a:t>
            </a:r>
            <a:r>
              <a:rPr lang="en-US" sz="2200" dirty="0" smtClean="0"/>
              <a:t> column, check if there are times that </a:t>
            </a:r>
            <a:r>
              <a:rPr lang="en-US" sz="2200" dirty="0"/>
              <a:t>are invalid or blank (i.e., not a valid </a:t>
            </a:r>
            <a:r>
              <a:rPr lang="en-US" sz="2200" dirty="0" smtClean="0"/>
              <a:t>12-hour </a:t>
            </a:r>
            <a:r>
              <a:rPr lang="en-US" sz="2200" dirty="0"/>
              <a:t>clock </a:t>
            </a:r>
            <a:r>
              <a:rPr lang="en-US" sz="2200" dirty="0" smtClean="0"/>
              <a:t>time). Exclude these rows from the table.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 the </a:t>
            </a:r>
            <a:r>
              <a:rPr lang="en-US" sz="2200" dirty="0" err="1" smtClean="0"/>
              <a:t>registration_state</a:t>
            </a:r>
            <a:r>
              <a:rPr lang="en-US" sz="2200" dirty="0" smtClean="0"/>
              <a:t> column, check if there are invalid state entries. If so, exclude these rows from the table.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 the </a:t>
            </a:r>
            <a:r>
              <a:rPr lang="en-US" sz="2200" dirty="0" err="1" smtClean="0"/>
              <a:t>vehicle_make</a:t>
            </a:r>
            <a:r>
              <a:rPr lang="en-US" sz="2200" dirty="0" smtClean="0"/>
              <a:t> column, cluster </a:t>
            </a:r>
            <a:r>
              <a:rPr lang="en-US" sz="2200" dirty="0"/>
              <a:t>similar items to make </a:t>
            </a:r>
            <a:r>
              <a:rPr lang="en-US" sz="2200" dirty="0" smtClean="0"/>
              <a:t>vehicle make labels consistent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Look for additional issues, fix and list them in </a:t>
            </a:r>
            <a:r>
              <a:rPr lang="en-US" sz="2200" dirty="0"/>
              <a:t>https://</a:t>
            </a:r>
            <a:r>
              <a:rPr lang="en-US" sz="2200" dirty="0" err="1" smtClean="0"/>
              <a:t>docs.google.com</a:t>
            </a:r>
            <a:r>
              <a:rPr lang="en-US" sz="2200" dirty="0" smtClean="0"/>
              <a:t>/document/d/1eqPPiGhWw6oteIS8Bgfbc-fBTJwKxKdiX9qSNMPMSMY/</a:t>
            </a:r>
            <a:r>
              <a:rPr lang="en-US" sz="2200" dirty="0" err="1" smtClean="0"/>
              <a:t>edit?usp</a:t>
            </a:r>
            <a:r>
              <a:rPr lang="en-US" sz="2200" dirty="0" smtClean="0"/>
              <a:t>=sharing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157181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667"/>
            <a:ext cx="7886700" cy="846454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Submission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820"/>
            <a:ext cx="8149590" cy="534923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 the top right of the </a:t>
            </a:r>
            <a:r>
              <a:rPr lang="en-US" sz="2200" dirty="0" err="1" smtClean="0"/>
              <a:t>OpenRefine</a:t>
            </a:r>
            <a:r>
              <a:rPr lang="en-US" sz="2200" dirty="0" smtClean="0"/>
              <a:t> console, click “Export”&gt;Comma-separated value to save your cleaned data file as a csv file.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Add this CSV file to the </a:t>
            </a:r>
            <a:r>
              <a:rPr lang="en-US" sz="2200" dirty="0" err="1" smtClean="0"/>
              <a:t>git</a:t>
            </a:r>
            <a:r>
              <a:rPr lang="en-US" sz="2200" dirty="0" smtClean="0"/>
              <a:t> repo under </a:t>
            </a:r>
            <a:r>
              <a:rPr lang="en-US" sz="2200" dirty="0" err="1" smtClean="0"/>
              <a:t>DataCleaning</a:t>
            </a:r>
            <a:r>
              <a:rPr lang="en-US" sz="2200" dirty="0" smtClean="0"/>
              <a:t>-Submissions and push!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856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2527"/>
            <a:ext cx="7886700" cy="49653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are now at the data preview page. 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Here you can set parameters and choose settings for data importing. You are shown a sample of the data. </a:t>
            </a:r>
          </a:p>
          <a:p>
            <a:endParaRPr lang="en-US" sz="2400" dirty="0"/>
          </a:p>
          <a:p>
            <a:r>
              <a:rPr lang="en-US" sz="2400" dirty="0" smtClean="0"/>
              <a:t>Keep all the defaults set</a:t>
            </a:r>
          </a:p>
          <a:p>
            <a:endParaRPr lang="en-US" sz="2400" dirty="0"/>
          </a:p>
          <a:p>
            <a:r>
              <a:rPr lang="en-US" sz="2400" dirty="0" smtClean="0"/>
              <a:t>Click “</a:t>
            </a:r>
            <a:r>
              <a:rPr lang="en-US" sz="2400" dirty="0" smtClean="0">
                <a:solidFill>
                  <a:srgbClr val="FF0000"/>
                </a:solidFill>
              </a:rPr>
              <a:t>Create Project</a:t>
            </a:r>
            <a:r>
              <a:rPr lang="en-US" sz="2400" dirty="0" smtClean="0"/>
              <a:t>” in the upper right-hand corner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70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ummons_numbers</a:t>
            </a:r>
            <a:r>
              <a:rPr lang="en-US" sz="2400" dirty="0" smtClean="0"/>
              <a:t> must be unique - otherwise we have a functional dependency violation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5090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ummons_numbers</a:t>
            </a:r>
            <a:r>
              <a:rPr lang="en-US" sz="2400" dirty="0" smtClean="0"/>
              <a:t> must be unique - otherwise we have a functional dependency violation</a:t>
            </a:r>
          </a:p>
          <a:p>
            <a:endParaRPr lang="en-US" sz="2400" dirty="0" smtClean="0"/>
          </a:p>
          <a:p>
            <a:r>
              <a:rPr lang="en-US" sz="2400" dirty="0" smtClean="0"/>
              <a:t>Click drop-down arrow in the </a:t>
            </a:r>
            <a:r>
              <a:rPr lang="en-US" sz="2400" dirty="0" err="1" smtClean="0">
                <a:solidFill>
                  <a:srgbClr val="FF0000"/>
                </a:solidFill>
              </a:rPr>
              <a:t>summons_number</a:t>
            </a:r>
            <a:r>
              <a:rPr lang="en-US" sz="2400" dirty="0" smtClean="0"/>
              <a:t> column</a:t>
            </a:r>
          </a:p>
          <a:p>
            <a:r>
              <a:rPr lang="en-US" sz="2400" dirty="0" smtClean="0"/>
              <a:t>Select </a:t>
            </a:r>
            <a:r>
              <a:rPr lang="en-US" sz="2400" dirty="0" smtClean="0">
                <a:solidFill>
                  <a:srgbClr val="FF0000"/>
                </a:solidFill>
              </a:rPr>
              <a:t>Facet&gt;Customized Facet&gt;Duplicates Facet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16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Viewing range of values in a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we will use a facet to view the different values in a given column</a:t>
            </a:r>
          </a:p>
          <a:p>
            <a:endParaRPr lang="en-US" sz="2400" dirty="0" smtClean="0"/>
          </a:p>
          <a:p>
            <a:r>
              <a:rPr lang="en-US" sz="2400" dirty="0" smtClean="0"/>
              <a:t>Select the dropdown arrow next to </a:t>
            </a:r>
            <a:r>
              <a:rPr lang="en-US" sz="2400" dirty="0" err="1" smtClean="0">
                <a:solidFill>
                  <a:srgbClr val="FF0000"/>
                </a:solidFill>
              </a:rPr>
              <a:t>plate_type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Select </a:t>
            </a:r>
            <a:r>
              <a:rPr lang="en-US" sz="2400" dirty="0" smtClean="0">
                <a:solidFill>
                  <a:srgbClr val="FF0000"/>
                </a:solidFill>
              </a:rPr>
              <a:t>Facet&gt;Text Facet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5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Viewing range of values in a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we will use a facet to view the different values in a given column</a:t>
            </a:r>
          </a:p>
          <a:p>
            <a:endParaRPr lang="en-US" sz="2400" dirty="0" smtClean="0"/>
          </a:p>
          <a:p>
            <a:r>
              <a:rPr lang="en-US" sz="2400" dirty="0" smtClean="0"/>
              <a:t>Select the dropdown arrow next to </a:t>
            </a:r>
            <a:r>
              <a:rPr lang="en-US" sz="2400" dirty="0" err="1" smtClean="0">
                <a:solidFill>
                  <a:srgbClr val="FF0000"/>
                </a:solidFill>
              </a:rPr>
              <a:t>plate_type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Select </a:t>
            </a:r>
            <a:r>
              <a:rPr lang="en-US" sz="2400" dirty="0" smtClean="0">
                <a:solidFill>
                  <a:srgbClr val="FF0000"/>
                </a:solidFill>
              </a:rPr>
              <a:t>Facet&gt;Text Facet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A facet window appears in the left side-pane. </a:t>
            </a:r>
          </a:p>
          <a:p>
            <a:pPr lvl="1"/>
            <a:r>
              <a:rPr lang="en-US" dirty="0" smtClean="0"/>
              <a:t>We can see that there are 26 different values</a:t>
            </a:r>
          </a:p>
          <a:p>
            <a:pPr lvl="1"/>
            <a:r>
              <a:rPr lang="en-US" dirty="0" smtClean="0"/>
              <a:t>Each value is listed along with the number of times it occurs in the column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6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6397</TotalTime>
  <Words>2558</Words>
  <Application>Microsoft Macintosh PowerPoint</Application>
  <PresentationFormat>On-screen Show (4:3)</PresentationFormat>
  <Paragraphs>278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Calibri</vt:lpstr>
      <vt:lpstr>Calibri Light</vt:lpstr>
      <vt:lpstr>Arial</vt:lpstr>
      <vt:lpstr>Office Theme</vt:lpstr>
      <vt:lpstr>Hands On Data Cleaning</vt:lpstr>
      <vt:lpstr>OpenRefine</vt:lpstr>
      <vt:lpstr>Start OpenRefine</vt:lpstr>
      <vt:lpstr>Load Data into OpenRefine</vt:lpstr>
      <vt:lpstr>Data Preview</vt:lpstr>
      <vt:lpstr>Checking for Duplicates</vt:lpstr>
      <vt:lpstr>Checking for Duplicates</vt:lpstr>
      <vt:lpstr>Viewing range of values in a column</vt:lpstr>
      <vt:lpstr>Viewing range of values in a column</vt:lpstr>
      <vt:lpstr>Changing Values and Filtering Rows</vt:lpstr>
      <vt:lpstr>Changing Values and Filtering Rows</vt:lpstr>
      <vt:lpstr>Changing Values and Filtering Rows</vt:lpstr>
      <vt:lpstr>Filtering rows with blank entries</vt:lpstr>
      <vt:lpstr>Filtering rows with blank entries</vt:lpstr>
      <vt:lpstr>Filtering rows with blank entries</vt:lpstr>
      <vt:lpstr>Filtering rows with blank entries</vt:lpstr>
      <vt:lpstr>Clustering</vt:lpstr>
      <vt:lpstr>Clustering</vt:lpstr>
      <vt:lpstr>Clustering</vt:lpstr>
      <vt:lpstr>Clustering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More on Clustering</vt:lpstr>
      <vt:lpstr>More on Clustering</vt:lpstr>
      <vt:lpstr>More on Clustering</vt:lpstr>
      <vt:lpstr>More on Clustering</vt:lpstr>
      <vt:lpstr>More on Clustering</vt:lpstr>
      <vt:lpstr>More on Clustering</vt:lpstr>
      <vt:lpstr>More on Clustering Parameters</vt:lpstr>
      <vt:lpstr>Back to color merging…</vt:lpstr>
      <vt:lpstr>Back to color merging…</vt:lpstr>
      <vt:lpstr>Back to color merging…</vt:lpstr>
      <vt:lpstr>Editing History/Undoing Changes</vt:lpstr>
      <vt:lpstr>OpenRefine Documentation</vt:lpstr>
      <vt:lpstr>Deliverables</vt:lpstr>
      <vt:lpstr>Submission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ecc</dc:creator>
  <cp:lastModifiedBy>Juliana Freire</cp:lastModifiedBy>
  <cp:revision>30</cp:revision>
  <dcterms:created xsi:type="dcterms:W3CDTF">2017-03-26T18:39:26Z</dcterms:created>
  <dcterms:modified xsi:type="dcterms:W3CDTF">2017-07-12T16:46:20Z</dcterms:modified>
</cp:coreProperties>
</file>