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304" r:id="rId7"/>
    <p:sldId id="305" r:id="rId8"/>
    <p:sldId id="271" r:id="rId9"/>
    <p:sldId id="276" r:id="rId10"/>
    <p:sldId id="275" r:id="rId11"/>
    <p:sldId id="277" r:id="rId12"/>
    <p:sldId id="278" r:id="rId13"/>
    <p:sldId id="264" r:id="rId14"/>
    <p:sldId id="279" r:id="rId15"/>
    <p:sldId id="281" r:id="rId16"/>
    <p:sldId id="280" r:id="rId17"/>
    <p:sldId id="259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67" r:id="rId27"/>
    <p:sldId id="291" r:id="rId28"/>
    <p:sldId id="292" r:id="rId29"/>
    <p:sldId id="293" r:id="rId30"/>
    <p:sldId id="294" r:id="rId31"/>
    <p:sldId id="295" r:id="rId32"/>
    <p:sldId id="268" r:id="rId33"/>
    <p:sldId id="297" r:id="rId34"/>
    <p:sldId id="298" r:id="rId35"/>
    <p:sldId id="296" r:id="rId36"/>
    <p:sldId id="299" r:id="rId37"/>
    <p:sldId id="300" r:id="rId38"/>
    <p:sldId id="274" r:id="rId39"/>
    <p:sldId id="272" r:id="rId40"/>
    <p:sldId id="302" r:id="rId41"/>
    <p:sldId id="303" r:id="rId42"/>
    <p:sldId id="269" r:id="rId43"/>
    <p:sldId id="273" r:id="rId44"/>
    <p:sldId id="270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1"/>
            <a:ext cx="7886700" cy="496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download.html" TargetMode="External"/><Relationship Id="rId4" Type="http://schemas.openxmlformats.org/officeDocument/2006/relationships/hyperlink" Target="https://brew.sh/" TargetMode="External"/><Relationship Id="rId5" Type="http://schemas.openxmlformats.org/officeDocument/2006/relationships/hyperlink" Target="https://raw.githubusercontent.com/Homebrew/install/master/install)" TargetMode="External"/><Relationship Id="rId6" Type="http://schemas.openxmlformats.org/officeDocument/2006/relationships/hyperlink" Target="https://pip.pypa.io/en/stable" TargetMode="External"/><Relationship Id="rId7" Type="http://schemas.openxmlformats.org/officeDocument/2006/relationships/hyperlink" Target="https://bootstrap.pypa.io/get-pip.py" TargetMode="External"/><Relationship Id="rId8" Type="http://schemas.openxmlformats.org/officeDocument/2006/relationships/hyperlink" Target="http://jupyter.readthedocs.io/en/latest/install.html" TargetMode="External"/><Relationship Id="rId9" Type="http://schemas.openxmlformats.org/officeDocument/2006/relationships/hyperlink" Target="http://jupyter.readthedocs.io/en/latest/install.html#alternative-for-experienced-python-users-installing-jupyter-with-p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p.pypa.io/en/stabl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Refine/OpenRefine/wiki/Clustering-In-Depth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cumenta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Urban Data Exploration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Juliana Freire</a:t>
            </a:r>
            <a:endParaRPr lang="en-US" sz="3200" dirty="0"/>
          </a:p>
          <a:p>
            <a:r>
              <a:rPr lang="en-US" dirty="0" smtClean="0"/>
              <a:t>July 13, 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" y="0"/>
            <a:ext cx="10160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2F2F36"/>
                </a:solidFill>
                <a:latin typeface="+mj-lt"/>
              </a:rPr>
              <a:t>The 1st ACM Summer School in Europe </a:t>
            </a:r>
          </a:p>
          <a:p>
            <a:pPr algn="l"/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 </a:t>
            </a:r>
            <a:r>
              <a:rPr lang="en-US" sz="2800" i="1" dirty="0">
                <a:solidFill>
                  <a:srgbClr val="2F2F36"/>
                </a:solidFill>
                <a:latin typeface="+mj-lt"/>
              </a:rPr>
              <a:t>Science and Big </a:t>
            </a:r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</a:t>
            </a:r>
            <a:endParaRPr lang="en-US" sz="28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34926"/>
            <a:ext cx="304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426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6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we want to remove all rows with 999…</a:t>
            </a:r>
          </a:p>
          <a:p>
            <a:pPr lvl="1"/>
            <a:r>
              <a:rPr lang="en-US" sz="2200" dirty="0" smtClean="0"/>
              <a:t>Click the drop-down arrow in </a:t>
            </a:r>
            <a:r>
              <a:rPr lang="en-US" sz="2200" dirty="0" err="1" smtClean="0">
                <a:solidFill>
                  <a:srgbClr val="FF0000"/>
                </a:solidFill>
              </a:rPr>
              <a:t>plate_type</a:t>
            </a:r>
            <a:r>
              <a:rPr lang="en-US" sz="2200" dirty="0" smtClean="0"/>
              <a:t> column</a:t>
            </a:r>
          </a:p>
          <a:p>
            <a:pPr lvl="1"/>
            <a:r>
              <a:rPr lang="en-US" sz="2200" dirty="0" smtClean="0"/>
              <a:t>Select “</a:t>
            </a:r>
            <a:r>
              <a:rPr lang="en-US" sz="2200" dirty="0" smtClean="0">
                <a:solidFill>
                  <a:srgbClr val="FF0000"/>
                </a:solidFill>
              </a:rPr>
              <a:t>Text Filter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Type “</a:t>
            </a:r>
            <a:r>
              <a:rPr lang="en-US" sz="2200" dirty="0" smtClean="0">
                <a:solidFill>
                  <a:srgbClr val="FF0000"/>
                </a:solidFill>
              </a:rPr>
              <a:t>999</a:t>
            </a:r>
            <a:r>
              <a:rPr lang="en-US" sz="2200" dirty="0" smtClean="0"/>
              <a:t>” into the box that appears in the left pane</a:t>
            </a:r>
          </a:p>
          <a:p>
            <a:pPr lvl="1"/>
            <a:r>
              <a:rPr lang="en-US" sz="2200" dirty="0" smtClean="0"/>
              <a:t>In the main pane, click the drop down arrow by “</a:t>
            </a:r>
            <a:r>
              <a:rPr lang="en-US" sz="2200" dirty="0" smtClean="0">
                <a:solidFill>
                  <a:srgbClr val="FF0000"/>
                </a:solidFill>
              </a:rPr>
              <a:t>All</a:t>
            </a:r>
            <a:r>
              <a:rPr lang="en-US" sz="2200" dirty="0" smtClean="0"/>
              <a:t>” and select </a:t>
            </a:r>
            <a:r>
              <a:rPr lang="en-US" sz="2200" dirty="0" smtClean="0">
                <a:solidFill>
                  <a:srgbClr val="FF0000"/>
                </a:solidFill>
              </a:rPr>
              <a:t>Edit Rows&gt;Remove All Matching Rows</a:t>
            </a:r>
          </a:p>
          <a:p>
            <a:pPr lvl="1"/>
            <a:r>
              <a:rPr lang="en-US" sz="2200" dirty="0" smtClean="0"/>
              <a:t>Click the X to close the text filter box in the left pane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3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73299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4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  <a:p>
            <a:r>
              <a:rPr lang="en-US" sz="2200" dirty="0" smtClean="0"/>
              <a:t>Hover over “</a:t>
            </a:r>
            <a:r>
              <a:rPr lang="en-US" sz="2200" dirty="0" smtClean="0">
                <a:solidFill>
                  <a:srgbClr val="FF0000"/>
                </a:solidFill>
              </a:rPr>
              <a:t>false</a:t>
            </a:r>
            <a:r>
              <a:rPr lang="en-US" sz="2200" dirty="0" smtClean="0"/>
              <a:t>” in the facet window and select the “</a:t>
            </a:r>
            <a:r>
              <a:rPr lang="en-US" sz="2200" dirty="0" smtClean="0">
                <a:solidFill>
                  <a:srgbClr val="FF0000"/>
                </a:solidFill>
              </a:rPr>
              <a:t>include</a:t>
            </a:r>
            <a:r>
              <a:rPr lang="en-US" sz="2200" dirty="0" smtClean="0"/>
              <a:t>” text that appears. </a:t>
            </a:r>
          </a:p>
          <a:p>
            <a:r>
              <a:rPr lang="en-US" sz="2200" dirty="0" smtClean="0"/>
              <a:t>We have now excluded rows that have blank entries in </a:t>
            </a:r>
            <a:r>
              <a:rPr lang="en-US" sz="2200" dirty="0" err="1" smtClean="0"/>
              <a:t>violation_county</a:t>
            </a:r>
            <a:r>
              <a:rPr lang="en-US" sz="2200" dirty="0" smtClean="0"/>
              <a:t> (we see there are 99533 rows left in the table)</a:t>
            </a:r>
          </a:p>
        </p:txBody>
      </p:sp>
    </p:spTree>
    <p:extLst>
      <p:ext uri="{BB962C8B-B14F-4D97-AF65-F5344CB8AC3E}">
        <p14:creationId xmlns:p14="http://schemas.microsoft.com/office/powerpoint/2010/main" val="33942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</p:txBody>
      </p:sp>
    </p:spTree>
    <p:extLst>
      <p:ext uri="{BB962C8B-B14F-4D97-AF65-F5344CB8AC3E}">
        <p14:creationId xmlns:p14="http://schemas.microsoft.com/office/powerpoint/2010/main" val="33183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37794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</p:txBody>
      </p:sp>
    </p:spTree>
    <p:extLst>
      <p:ext uri="{BB962C8B-B14F-4D97-AF65-F5344CB8AC3E}">
        <p14:creationId xmlns:p14="http://schemas.microsoft.com/office/powerpoint/2010/main" val="85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Python/</a:t>
            </a:r>
            <a:r>
              <a:rPr lang="en-US" dirty="0" err="1" smtClean="0"/>
              <a:t>Jupyter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 smtClean="0"/>
              <a:t>Install python: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://pip.pypa.io/en/stable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r>
              <a:rPr lang="en-US" sz="2200" dirty="0"/>
              <a:t>I</a:t>
            </a:r>
            <a:r>
              <a:rPr lang="en-US" sz="2200" dirty="0" smtClean="0"/>
              <a:t>nstall </a:t>
            </a:r>
            <a:r>
              <a:rPr lang="en-US" sz="2200" dirty="0" err="1" smtClean="0"/>
              <a:t>numpy</a:t>
            </a:r>
            <a:r>
              <a:rPr lang="en-US" sz="2200" dirty="0" smtClean="0"/>
              <a:t>: 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www.scipy.org/scipylib/download.html</a:t>
            </a:r>
            <a:endParaRPr lang="en-US" sz="2200" dirty="0" smtClean="0"/>
          </a:p>
          <a:p>
            <a:r>
              <a:rPr lang="en-US" sz="2200" dirty="0" smtClean="0"/>
              <a:t>Install </a:t>
            </a:r>
            <a:r>
              <a:rPr lang="en-US" sz="2200" dirty="0"/>
              <a:t>homebrew (don't install as root</a:t>
            </a:r>
            <a:r>
              <a:rPr lang="en-US" sz="2200" dirty="0" smtClean="0"/>
              <a:t>!) </a:t>
            </a:r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brew.sh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/</a:t>
            </a:r>
            <a:r>
              <a:rPr lang="en-US" sz="2200" dirty="0" err="1"/>
              <a:t>usr</a:t>
            </a:r>
            <a:r>
              <a:rPr lang="en-US" sz="2200" dirty="0"/>
              <a:t>/bin/ruby -e "$(curl -</a:t>
            </a:r>
            <a:r>
              <a:rPr lang="en-US" sz="2200" dirty="0" err="1"/>
              <a:t>fsSL</a:t>
            </a:r>
            <a:r>
              <a:rPr lang="en-US" sz="2200" dirty="0"/>
              <a:t> </a:t>
            </a:r>
            <a:r>
              <a:rPr lang="en-US" sz="2200" dirty="0">
                <a:hlinkClick r:id="rId5"/>
              </a:rPr>
              <a:t>https://raw.githubusercontent.com/Homebrew/install/master/install</a:t>
            </a:r>
            <a:r>
              <a:rPr lang="en-US" sz="2200" dirty="0" smtClean="0">
                <a:hlinkClick r:id="rId5"/>
              </a:rPr>
              <a:t>)</a:t>
            </a:r>
            <a:r>
              <a:rPr lang="en-US" sz="2200" dirty="0" smtClean="0"/>
              <a:t>”</a:t>
            </a:r>
          </a:p>
          <a:p>
            <a:pPr marL="0" indent="0">
              <a:buNone/>
            </a:pPr>
            <a:r>
              <a:rPr lang="en-US" sz="2200" dirty="0" err="1" smtClean="0"/>
              <a:t>sudo</a:t>
            </a:r>
            <a:r>
              <a:rPr lang="en-US" sz="2200" dirty="0" smtClean="0"/>
              <a:t> </a:t>
            </a:r>
            <a:r>
              <a:rPr lang="en-US" sz="2200" dirty="0" err="1"/>
              <a:t>chown</a:t>
            </a:r>
            <a:r>
              <a:rPr lang="en-US" sz="2200" dirty="0"/>
              <a:t> -R $(</a:t>
            </a:r>
            <a:r>
              <a:rPr lang="en-US" sz="2200" dirty="0" err="1"/>
              <a:t>whoami</a:t>
            </a:r>
            <a:r>
              <a:rPr lang="en-US" sz="2200" dirty="0"/>
              <a:t>) /</a:t>
            </a:r>
            <a:r>
              <a:rPr lang="en-US" sz="2200" dirty="0" err="1" smtClean="0"/>
              <a:t>usr</a:t>
            </a:r>
            <a:r>
              <a:rPr lang="en-US" sz="2200" dirty="0" smtClean="0"/>
              <a:t>/local/Cellar</a:t>
            </a:r>
          </a:p>
          <a:p>
            <a:r>
              <a:rPr lang="en-US" sz="2200" dirty="0" smtClean="0"/>
              <a:t>install pip: </a:t>
            </a:r>
            <a:r>
              <a:rPr lang="en-US" sz="2200" dirty="0" smtClean="0">
                <a:hlinkClick r:id="rId6"/>
              </a:rPr>
              <a:t>https</a:t>
            </a:r>
            <a:r>
              <a:rPr lang="en-US" sz="2200" dirty="0">
                <a:hlinkClick r:id="rId6"/>
              </a:rPr>
              <a:t>://</a:t>
            </a:r>
            <a:r>
              <a:rPr lang="en-US" sz="2200" dirty="0" smtClean="0">
                <a:hlinkClick r:id="rId6"/>
              </a:rPr>
              <a:t>pip.pypa.io/en/stable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Donwload</a:t>
            </a:r>
            <a:r>
              <a:rPr lang="en-US" sz="2200" dirty="0" smtClean="0"/>
              <a:t> </a:t>
            </a:r>
            <a:r>
              <a:rPr lang="en-US" sz="2200" dirty="0">
                <a:hlinkClick r:id="rId7"/>
              </a:rPr>
              <a:t>https://</a:t>
            </a:r>
            <a:r>
              <a:rPr lang="en-US" sz="2200" dirty="0" smtClean="0">
                <a:hlinkClick r:id="rId7"/>
              </a:rPr>
              <a:t>bootstrap.pypa.io/get-pip.py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sudo</a:t>
            </a:r>
            <a:r>
              <a:rPr lang="en-US" sz="2200" dirty="0" smtClean="0"/>
              <a:t> bash</a:t>
            </a:r>
          </a:p>
          <a:p>
            <a:pPr marL="0" indent="0">
              <a:buNone/>
            </a:pPr>
            <a:r>
              <a:rPr lang="en-US" sz="2200" dirty="0" smtClean="0"/>
              <a:t>python get-</a:t>
            </a:r>
            <a:r>
              <a:rPr lang="en-US" sz="2200" dirty="0" err="1" smtClean="0"/>
              <a:t>pip.py</a:t>
            </a:r>
            <a:endParaRPr lang="en-US" sz="2200" dirty="0" smtClean="0"/>
          </a:p>
          <a:p>
            <a:r>
              <a:rPr lang="en-US" sz="2200" dirty="0" smtClean="0"/>
              <a:t>install </a:t>
            </a:r>
            <a:r>
              <a:rPr lang="en-US" sz="2200" dirty="0" err="1" smtClean="0"/>
              <a:t>Jupyter</a:t>
            </a:r>
            <a:r>
              <a:rPr lang="en-US" sz="2200" dirty="0"/>
              <a:t>: </a:t>
            </a:r>
            <a:r>
              <a:rPr lang="en-US" sz="2200" dirty="0" smtClean="0"/>
              <a:t>need version 2.7.13</a:t>
            </a:r>
          </a:p>
          <a:p>
            <a:pPr marL="0" indent="0">
              <a:buNone/>
            </a:pPr>
            <a:r>
              <a:rPr lang="en-US" sz="2200" dirty="0" smtClean="0">
                <a:hlinkClick r:id="rId8"/>
              </a:rPr>
              <a:t>http</a:t>
            </a:r>
            <a:r>
              <a:rPr lang="en-US" sz="2200" dirty="0">
                <a:hlinkClick r:id="rId8"/>
              </a:rPr>
              <a:t>://</a:t>
            </a:r>
            <a:r>
              <a:rPr lang="en-US" sz="2200" dirty="0" smtClean="0">
                <a:hlinkClick r:id="rId8"/>
              </a:rPr>
              <a:t>jupyter.readthedocs.io/en/latest/install.html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hlinkClick r:id="rId9"/>
              </a:rPr>
              <a:t>http</a:t>
            </a:r>
            <a:r>
              <a:rPr lang="en-US" sz="2200" dirty="0">
                <a:hlinkClick r:id="rId9"/>
              </a:rPr>
              <a:t>://</a:t>
            </a:r>
            <a:r>
              <a:rPr lang="en-US" sz="2200" dirty="0" smtClean="0">
                <a:hlinkClick r:id="rId9"/>
              </a:rPr>
              <a:t>jupyter.readthedocs.io/en/latest/install.html#alternative-for-experienced-python-users-installing-jupyter-with-pip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pip </a:t>
            </a:r>
            <a:r>
              <a:rPr lang="en-US" sz="2200" dirty="0"/>
              <a:t>install </a:t>
            </a:r>
            <a:r>
              <a:rPr lang="en-US" sz="2200" dirty="0" err="1" smtClean="0"/>
              <a:t>jupyter</a:t>
            </a:r>
            <a:endParaRPr lang="en-US" sz="2200" dirty="0" smtClean="0"/>
          </a:p>
          <a:p>
            <a:r>
              <a:rPr lang="en-US" sz="2200" dirty="0" smtClean="0"/>
              <a:t>Install other libraries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pip </a:t>
            </a:r>
            <a:r>
              <a:rPr lang="en-US" sz="2200" dirty="0"/>
              <a:t>install </a:t>
            </a:r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matplotlib</a:t>
            </a:r>
            <a:r>
              <a:rPr lang="en-US" sz="2200" dirty="0"/>
              <a:t> </a:t>
            </a:r>
            <a:r>
              <a:rPr lang="en-US" sz="2200" dirty="0" smtClean="0"/>
              <a:t>pandas</a:t>
            </a:r>
          </a:p>
          <a:p>
            <a:pPr marL="0" indent="0">
              <a:buNone/>
            </a:pPr>
            <a:r>
              <a:rPr lang="en-US" sz="2200" dirty="0" smtClean="0"/>
              <a:t>pip </a:t>
            </a:r>
            <a:r>
              <a:rPr lang="en-US" sz="2200" dirty="0"/>
              <a:t>install </a:t>
            </a:r>
            <a:r>
              <a:rPr lang="en-US" sz="2200" dirty="0" err="1"/>
              <a:t>geopandas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  <a:p>
            <a:endParaRPr lang="en-US" sz="2200" dirty="0"/>
          </a:p>
          <a:p>
            <a:r>
              <a:rPr lang="en-US" sz="2200" dirty="0" smtClean="0"/>
              <a:t>Select </a:t>
            </a:r>
            <a:r>
              <a:rPr lang="en-US" sz="2200" dirty="0"/>
              <a:t>merge on </a:t>
            </a:r>
            <a:r>
              <a:rPr lang="en-US" sz="2200" dirty="0" smtClean="0"/>
              <a:t>all </a:t>
            </a:r>
            <a:r>
              <a:rPr lang="en-US" sz="2200" dirty="0"/>
              <a:t>three check </a:t>
            </a:r>
            <a:r>
              <a:rPr lang="en-US" sz="2200" dirty="0" smtClean="0"/>
              <a:t>boxes, keep </a:t>
            </a:r>
            <a:r>
              <a:rPr lang="en-US" sz="2200" dirty="0"/>
              <a:t>suggested </a:t>
            </a:r>
            <a:r>
              <a:rPr lang="en-US" sz="2200" dirty="0" smtClean="0"/>
              <a:t>values, and click “</a:t>
            </a:r>
            <a:r>
              <a:rPr lang="en-US" sz="2200" dirty="0" smtClean="0">
                <a:solidFill>
                  <a:srgbClr val="FF0000"/>
                </a:solidFill>
              </a:rPr>
              <a:t>Merge Selected &amp; Close</a:t>
            </a:r>
            <a:r>
              <a:rPr lang="en-US" sz="2200" dirty="0" smtClean="0"/>
              <a:t>”.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95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72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Yikes, 1439 clusters found!</a:t>
            </a:r>
          </a:p>
          <a:p>
            <a:r>
              <a:rPr lang="en-US" sz="2400" dirty="0" smtClean="0"/>
              <a:t>It would take a while to go through all of these</a:t>
            </a:r>
          </a:p>
          <a:p>
            <a:r>
              <a:rPr lang="en-US" sz="2400" dirty="0" smtClean="0"/>
              <a:t>Just by looking at the first few clusters, it is clear that we will need to make capitalization consistent and remove extraneous punctuation. </a:t>
            </a:r>
          </a:p>
          <a:p>
            <a:r>
              <a:rPr lang="en-US" sz="2400" dirty="0" smtClean="0"/>
              <a:t>Let’s do this before we try to cluster - click “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” on the clustering window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2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Make sure there is no leading or trailing whitespace.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 Common Transforms&gt; trim leading and trailing whitespace</a:t>
            </a:r>
          </a:p>
          <a:p>
            <a:r>
              <a:rPr lang="en-US" sz="2400" dirty="0"/>
              <a:t>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</a:t>
            </a:r>
            <a:r>
              <a:rPr lang="en-US" sz="2400" dirty="0" smtClean="0">
                <a:solidFill>
                  <a:srgbClr val="FF0000"/>
                </a:solidFill>
              </a:rPr>
              <a:t>collapse consecutive whitespace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235967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80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</p:txBody>
      </p:sp>
    </p:spTree>
    <p:extLst>
      <p:ext uri="{BB962C8B-B14F-4D97-AF65-F5344CB8AC3E}">
        <p14:creationId xmlns:p14="http://schemas.microsoft.com/office/powerpoint/2010/main" val="37780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3790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a terminal, ”cd” to the </a:t>
            </a:r>
            <a:r>
              <a:rPr lang="en-US" sz="2400" dirty="0"/>
              <a:t>directory you cloned (https://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julianafreire</a:t>
            </a:r>
            <a:r>
              <a:rPr lang="en-US" sz="2400" dirty="0" smtClean="0"/>
              <a:t>/ACMSummerSchool2017)</a:t>
            </a:r>
            <a:endParaRPr lang="en-US" sz="2400" dirty="0" smtClean="0"/>
          </a:p>
          <a:p>
            <a:r>
              <a:rPr lang="en-US" sz="2400" dirty="0" smtClean="0"/>
              <a:t>Under the folder </a:t>
            </a:r>
            <a:r>
              <a:rPr lang="en-US" sz="2400" dirty="0" err="1" smtClean="0"/>
              <a:t>nytrees</a:t>
            </a:r>
            <a:r>
              <a:rPr lang="en-US" sz="2400" dirty="0" smtClean="0"/>
              <a:t> you </a:t>
            </a:r>
            <a:r>
              <a:rPr lang="en-US" sz="2400" dirty="0" err="1" smtClean="0"/>
              <a:t>willl</a:t>
            </a:r>
            <a:r>
              <a:rPr lang="en-US" sz="2400" dirty="0" smtClean="0"/>
              <a:t> find </a:t>
            </a:r>
          </a:p>
          <a:p>
            <a:pPr lvl="1"/>
            <a:r>
              <a:rPr lang="en-US" sz="2000" dirty="0" err="1" smtClean="0"/>
              <a:t>trees.ipynb</a:t>
            </a:r>
            <a:endParaRPr lang="en-US" sz="2000" dirty="0" smtClean="0"/>
          </a:p>
          <a:p>
            <a:pPr lvl="1"/>
            <a:r>
              <a:rPr lang="en-US" sz="2000" dirty="0" err="1"/>
              <a:t>d</a:t>
            </a:r>
            <a:r>
              <a:rPr lang="en-US" sz="2000" dirty="0" err="1" smtClean="0"/>
              <a:t>ata.tar.gz</a:t>
            </a:r>
            <a:endParaRPr lang="en-US" sz="2000" dirty="0"/>
          </a:p>
          <a:p>
            <a:r>
              <a:rPr lang="en-US" sz="2400" dirty="0" smtClean="0"/>
              <a:t>On the terminal</a:t>
            </a: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ar </a:t>
            </a:r>
            <a:r>
              <a:rPr lang="en-US" sz="2400" dirty="0" err="1" smtClean="0"/>
              <a:t>xzvf</a:t>
            </a:r>
            <a:r>
              <a:rPr lang="en-US" sz="2400" dirty="0" smtClean="0"/>
              <a:t> </a:t>
            </a:r>
            <a:r>
              <a:rPr lang="en-US" sz="2400" dirty="0" err="1" smtClean="0"/>
              <a:t>data.tar.gz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(Copy and paste URL shown on </a:t>
            </a:r>
            <a:r>
              <a:rPr lang="en-US" sz="2400" smtClean="0"/>
              <a:t>the terminal into a browser window)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194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  <a:p>
            <a:pPr lvl="4"/>
            <a:r>
              <a:rPr lang="en-US" sz="2200" dirty="0" smtClean="0"/>
              <a:t>We can see that the county is marked and being different for these two cases, so these entries should probably not be merged.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Determine which clusters should be merged. Merge them and close. </a:t>
            </a:r>
          </a:p>
        </p:txBody>
      </p:sp>
    </p:spTree>
    <p:extLst>
      <p:ext uri="{BB962C8B-B14F-4D97-AF65-F5344CB8AC3E}">
        <p14:creationId xmlns:p14="http://schemas.microsoft.com/office/powerpoint/2010/main" val="27170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</p:txBody>
      </p:sp>
    </p:spTree>
    <p:extLst>
      <p:ext uri="{BB962C8B-B14F-4D97-AF65-F5344CB8AC3E}">
        <p14:creationId xmlns:p14="http://schemas.microsoft.com/office/powerpoint/2010/main" val="1916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</p:txBody>
      </p:sp>
    </p:spTree>
    <p:extLst>
      <p:ext uri="{BB962C8B-B14F-4D97-AF65-F5344CB8AC3E}">
        <p14:creationId xmlns:p14="http://schemas.microsoft.com/office/powerpoint/2010/main" val="305243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Only 6 clusters were found. Select merge on all 6, then click “</a:t>
            </a:r>
            <a:r>
              <a:rPr lang="en-US" sz="2400" dirty="0" smtClean="0">
                <a:solidFill>
                  <a:srgbClr val="FF0000"/>
                </a:solidFill>
              </a:rPr>
              <a:t>Merge Selected and Re-Cluster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</p:txBody>
      </p:sp>
    </p:spTree>
    <p:extLst>
      <p:ext uri="{BB962C8B-B14F-4D97-AF65-F5344CB8AC3E}">
        <p14:creationId xmlns:p14="http://schemas.microsoft.com/office/powerpoint/2010/main" val="260058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904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Hmm…it says </a:t>
            </a:r>
            <a:r>
              <a:rPr lang="en-US" sz="2400" dirty="0"/>
              <a:t>no clusters. </a:t>
            </a:r>
            <a:r>
              <a:rPr lang="en-US" sz="2400" dirty="0" smtClean="0"/>
              <a:t>Try reducing </a:t>
            </a:r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 smtClean="0">
                <a:solidFill>
                  <a:srgbClr val="FF0000"/>
                </a:solidFill>
              </a:rPr>
              <a:t>chars </a:t>
            </a:r>
            <a:r>
              <a:rPr lang="en-US" sz="2400" dirty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835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Key collision methods: very fast (linear runtime) but can be either too strict or too lax with no way to fine tune allowable distance between strings</a:t>
            </a:r>
          </a:p>
          <a:p>
            <a:r>
              <a:rPr lang="en-US" sz="2200" dirty="0" smtClean="0"/>
              <a:t>Nearest neighbor methods provide parameters where we can tune this</a:t>
            </a:r>
          </a:p>
          <a:p>
            <a:pPr lvl="1"/>
            <a:r>
              <a:rPr lang="en-US" sz="2200" dirty="0" smtClean="0"/>
              <a:t>Radius: a distance threshold - any pair of strings closer than a certain value clustered together</a:t>
            </a:r>
          </a:p>
          <a:p>
            <a:pPr lvl="1"/>
            <a:r>
              <a:rPr lang="en-US" sz="2200" dirty="0" smtClean="0"/>
              <a:t>Block chars: speeds up algorithm by first passing over sequence of strings to evaluate and obtains blocks in which all strings share a substring of given blocking size</a:t>
            </a:r>
          </a:p>
          <a:p>
            <a:pPr lvl="2"/>
            <a:r>
              <a:rPr lang="en-US" sz="2200" dirty="0" smtClean="0"/>
              <a:t>a hybrid between key collision and nearest neighbor</a:t>
            </a:r>
          </a:p>
          <a:p>
            <a:pPr lvl="2"/>
            <a:endParaRPr lang="en-US" sz="2200" dirty="0"/>
          </a:p>
          <a:p>
            <a:r>
              <a:rPr lang="en-US" sz="2200" dirty="0" smtClean="0"/>
              <a:t>Read more about the parameters and </a:t>
            </a:r>
            <a:r>
              <a:rPr lang="en-US" sz="2200" dirty="0"/>
              <a:t>clustering algorithms here: </a:t>
            </a:r>
            <a:r>
              <a:rPr lang="en-US" sz="2200" dirty="0">
                <a:hlinkClick r:id="rId2"/>
              </a:rPr>
              <a:t>https://github.com/OpenRefine/OpenRefine/wiki/Clustering-In-Depth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32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will now load the CSV file into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Once the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console opens in your browser, click “</a:t>
            </a:r>
            <a:r>
              <a:rPr lang="en-US" sz="2400" dirty="0" smtClean="0">
                <a:solidFill>
                  <a:srgbClr val="FF0000"/>
                </a:solidFill>
              </a:rPr>
              <a:t>Choose Files</a:t>
            </a:r>
            <a:r>
              <a:rPr lang="en-US" sz="2400" dirty="0" smtClean="0"/>
              <a:t>” and select the </a:t>
            </a:r>
            <a:r>
              <a:rPr lang="en-US" sz="2400" dirty="0" smtClean="0">
                <a:solidFill>
                  <a:srgbClr val="FF0000"/>
                </a:solidFill>
              </a:rPr>
              <a:t>parking-violations-small.csv</a:t>
            </a:r>
            <a:r>
              <a:rPr lang="en-US" sz="2400" dirty="0" smtClean="0"/>
              <a:t> file (wherever you saved it on your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rgbClr val="FF0000"/>
                </a:solidFill>
              </a:rPr>
              <a:t>Next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9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pPr lvl="1"/>
            <a:r>
              <a:rPr lang="en-US" dirty="0" smtClean="0"/>
              <a:t>depends on what we plan to do with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168437"/>
          </a:xfrm>
        </p:spPr>
        <p:txBody>
          <a:bodyPr>
            <a:noAutofit/>
          </a:bodyPr>
          <a:lstStyle/>
          <a:p>
            <a:r>
              <a:rPr lang="en-US" sz="2400" dirty="0"/>
              <a:t>Again, whether or not we merge is subjective</a:t>
            </a:r>
          </a:p>
          <a:p>
            <a:pPr lvl="1"/>
            <a:r>
              <a:rPr lang="en-US" dirty="0"/>
              <a:t>depends on what we plan to do with the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you resolve these merges, tweak the Radius and Block Chars parameters to adjust the clustering and try to resolve more.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also close the clustering, examine the column text facet to see what else you need to merge, and do this manually in the facet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54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History/Undoing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the upper left-hand corner, there is an </a:t>
            </a:r>
            <a:r>
              <a:rPr lang="en-US" sz="2400" dirty="0" smtClean="0">
                <a:solidFill>
                  <a:srgbClr val="FF0000"/>
                </a:solidFill>
              </a:rPr>
              <a:t>undo/redo</a:t>
            </a:r>
            <a:r>
              <a:rPr lang="en-US" sz="2400" dirty="0" smtClean="0"/>
              <a:t> tab. Click it. </a:t>
            </a:r>
          </a:p>
          <a:p>
            <a:endParaRPr lang="en-US" sz="2400" dirty="0" smtClean="0"/>
          </a:p>
          <a:p>
            <a:r>
              <a:rPr lang="en-US" sz="2400" dirty="0" smtClean="0"/>
              <a:t>Here we can see all the steps of changes we’ve made to the table.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click on a step to go back to that point!</a:t>
            </a:r>
          </a:p>
        </p:txBody>
      </p:sp>
    </p:spTree>
    <p:extLst>
      <p:ext uri="{BB962C8B-B14F-4D97-AF65-F5344CB8AC3E}">
        <p14:creationId xmlns:p14="http://schemas.microsoft.com/office/powerpoint/2010/main" val="9375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Much more functionality - only covered a small subset today</a:t>
            </a:r>
          </a:p>
          <a:p>
            <a:endParaRPr lang="en-US" sz="2400" dirty="0" smtClean="0"/>
          </a:p>
          <a:p>
            <a:r>
              <a:rPr lang="en-US" sz="2400" dirty="0" smtClean="0"/>
              <a:t>See the documentation and tutorials for more: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http://openrefine.org/documentation.html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9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Start by performing the following three data cleaning tasks in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using the parking-violation-small.csv dataset:</a:t>
            </a: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violation_time</a:t>
            </a:r>
            <a:r>
              <a:rPr lang="en-US" sz="2200" dirty="0" smtClean="0"/>
              <a:t> column, check if there are times that </a:t>
            </a:r>
            <a:r>
              <a:rPr lang="en-US" sz="2200" dirty="0"/>
              <a:t>are invalid or blank (i.e., not a valid </a:t>
            </a:r>
            <a:r>
              <a:rPr lang="en-US" sz="2200" dirty="0" smtClean="0"/>
              <a:t>12-hour </a:t>
            </a:r>
            <a:r>
              <a:rPr lang="en-US" sz="2200" dirty="0"/>
              <a:t>clock </a:t>
            </a:r>
            <a:r>
              <a:rPr lang="en-US" sz="2200" dirty="0" smtClean="0"/>
              <a:t>time).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registration_state</a:t>
            </a:r>
            <a:r>
              <a:rPr lang="en-US" sz="2200" dirty="0" smtClean="0"/>
              <a:t> column, check if there are invalid state entries. If so,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vehicle_make</a:t>
            </a:r>
            <a:r>
              <a:rPr lang="en-US" sz="2200" dirty="0" smtClean="0"/>
              <a:t> column, cluster </a:t>
            </a:r>
            <a:r>
              <a:rPr lang="en-US" sz="2200" dirty="0"/>
              <a:t>similar items to make </a:t>
            </a:r>
            <a:r>
              <a:rPr lang="en-US" sz="2200" dirty="0" smtClean="0"/>
              <a:t>vehicle make labels 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Look for additional issues, fix and list them in </a:t>
            </a:r>
            <a:r>
              <a:rPr lang="en-US" sz="2200" dirty="0"/>
              <a:t>https://</a:t>
            </a:r>
            <a:r>
              <a:rPr lang="en-US" sz="2200" dirty="0" err="1" smtClean="0"/>
              <a:t>docs.google.com</a:t>
            </a:r>
            <a:r>
              <a:rPr lang="en-US" sz="2200" dirty="0" smtClean="0"/>
              <a:t>/document/d/1eqPPiGhWw6oteIS8Bgfbc-fBTJwKxKdiX9qSNMPMSMY/</a:t>
            </a:r>
            <a:r>
              <a:rPr lang="en-US" sz="2200" dirty="0" err="1" smtClean="0"/>
              <a:t>edit?usp</a:t>
            </a:r>
            <a:r>
              <a:rPr lang="en-US" sz="2200" dirty="0" smtClean="0"/>
              <a:t>=sharing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71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Submission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a </a:t>
            </a:r>
            <a:r>
              <a:rPr lang="en-US" sz="2200" dirty="0" err="1" smtClean="0"/>
              <a:t>git</a:t>
            </a:r>
            <a:r>
              <a:rPr lang="en-US" sz="2200" dirty="0" err="1" smtClean="0"/>
              <a:t>hub</a:t>
            </a:r>
            <a:r>
              <a:rPr lang="en-US" sz="2200" dirty="0" smtClean="0"/>
              <a:t> repo (you have to create an account if you don</a:t>
            </a:r>
            <a:r>
              <a:rPr lang="mr-IN" sz="2200" dirty="0" smtClean="0"/>
              <a:t>’</a:t>
            </a:r>
            <a:r>
              <a:rPr lang="en-US" sz="2200" dirty="0" smtClean="0"/>
              <a:t>t already have one!)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</a:t>
            </a:r>
            <a:r>
              <a:rPr lang="en-US" sz="2200" dirty="0" smtClean="0"/>
              <a:t>the top right of the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console, click “Export”&gt;Comma-separated value to save your cleaned data file as a csv file.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this CSV file to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your name and link to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to the spreadsheet in: https</a:t>
            </a:r>
            <a:r>
              <a:rPr lang="en-US" sz="2200" dirty="0"/>
              <a:t>://</a:t>
            </a:r>
            <a:r>
              <a:rPr lang="en-US" sz="2200" dirty="0" err="1"/>
              <a:t>docs.google.com</a:t>
            </a:r>
            <a:r>
              <a:rPr lang="en-US" sz="2200" dirty="0"/>
              <a:t>/spreadsheets/d/1pnQI4suUTo1Hj8vkuxFuRXexcNorN5UqzmkOCrHHCZE/</a:t>
            </a:r>
            <a:r>
              <a:rPr lang="en-US" sz="2200" dirty="0" err="1"/>
              <a:t>edit?usp</a:t>
            </a:r>
            <a:r>
              <a:rPr lang="en-US" sz="2200" dirty="0"/>
              <a:t>=sharing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27"/>
            <a:ext cx="7886700" cy="4965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now at the data preview page.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Here you can set parameters and choose settings for data importing. You are shown a sample of the data. </a:t>
            </a:r>
          </a:p>
          <a:p>
            <a:endParaRPr lang="en-US" sz="2400" dirty="0"/>
          </a:p>
          <a:p>
            <a:r>
              <a:rPr lang="en-US" sz="2400" dirty="0" smtClean="0"/>
              <a:t>Keep all the defaults set</a:t>
            </a:r>
          </a:p>
          <a:p>
            <a:endParaRPr lang="en-US" sz="2400" dirty="0"/>
          </a:p>
          <a:p>
            <a:r>
              <a:rPr lang="en-US" sz="2400" dirty="0" smtClean="0"/>
              <a:t>Click “</a:t>
            </a:r>
            <a:r>
              <a:rPr lang="en-US" sz="2400" dirty="0" smtClean="0">
                <a:solidFill>
                  <a:srgbClr val="FF0000"/>
                </a:solidFill>
              </a:rPr>
              <a:t>Create Project</a:t>
            </a:r>
            <a:r>
              <a:rPr lang="en-US" sz="2400" dirty="0" smtClean="0"/>
              <a:t>” in the upper right-hand corner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09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  <a:p>
            <a:r>
              <a:rPr lang="en-US" sz="2400" dirty="0" smtClean="0"/>
              <a:t>Click drop-down arrow in the </a:t>
            </a:r>
            <a:r>
              <a:rPr lang="en-US" sz="2400" dirty="0" err="1" smtClean="0">
                <a:solidFill>
                  <a:srgbClr val="FF0000"/>
                </a:solidFill>
              </a:rPr>
              <a:t>summons_number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Facet&gt;Customized Facet&gt;Duplicates Facet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6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facet window appears in the left side-pane. </a:t>
            </a:r>
          </a:p>
          <a:p>
            <a:pPr lvl="1"/>
            <a:r>
              <a:rPr lang="en-US" dirty="0" smtClean="0"/>
              <a:t>We can see that there are 26 different values</a:t>
            </a:r>
          </a:p>
          <a:p>
            <a:pPr lvl="1"/>
            <a:r>
              <a:rPr lang="en-US" dirty="0" smtClean="0"/>
              <a:t>Each value is listed along with the number of times it occurs in the column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6470</TotalTime>
  <Words>2640</Words>
  <Application>Microsoft Macintosh PowerPoint</Application>
  <PresentationFormat>On-screen Show (4:3)</PresentationFormat>
  <Paragraphs>290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Mangal</vt:lpstr>
      <vt:lpstr>Arial</vt:lpstr>
      <vt:lpstr>Office Theme</vt:lpstr>
      <vt:lpstr>Hands On Urban Data Exploration</vt:lpstr>
      <vt:lpstr>Installing Python/Jupyter/etc</vt:lpstr>
      <vt:lpstr>Start Jupyter</vt:lpstr>
      <vt:lpstr>Load Data into OpenRefine</vt:lpstr>
      <vt:lpstr>Data Preview</vt:lpstr>
      <vt:lpstr>Checking for Duplicates</vt:lpstr>
      <vt:lpstr>Checking for Duplicates</vt:lpstr>
      <vt:lpstr>Viewing range of values in a column</vt:lpstr>
      <vt:lpstr>Viewing range of values in a column</vt:lpstr>
      <vt:lpstr>Changing Values and Filtering Rows</vt:lpstr>
      <vt:lpstr>Changing Values and Filtering Rows</vt:lpstr>
      <vt:lpstr>Changing Values and Filtering Rows</vt:lpstr>
      <vt:lpstr>Filtering rows with blank entries</vt:lpstr>
      <vt:lpstr>Filtering rows with blank entries</vt:lpstr>
      <vt:lpstr>Filtering rows with blank entries</vt:lpstr>
      <vt:lpstr>Filtering rows with blank entries</vt:lpstr>
      <vt:lpstr>Clustering</vt:lpstr>
      <vt:lpstr>Clustering</vt:lpstr>
      <vt:lpstr>Clustering</vt:lpstr>
      <vt:lpstr>Clustering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More on Clustering</vt:lpstr>
      <vt:lpstr>More on Clustering</vt:lpstr>
      <vt:lpstr>More on Clustering</vt:lpstr>
      <vt:lpstr>More on Clustering</vt:lpstr>
      <vt:lpstr>More on Clustering</vt:lpstr>
      <vt:lpstr>More on Clustering</vt:lpstr>
      <vt:lpstr>More on Clustering Parameters</vt:lpstr>
      <vt:lpstr>Back to color merging…</vt:lpstr>
      <vt:lpstr>Back to color merging…</vt:lpstr>
      <vt:lpstr>Back to color merging…</vt:lpstr>
      <vt:lpstr>Editing History/Undoing Changes</vt:lpstr>
      <vt:lpstr>OpenRefine Documentation</vt:lpstr>
      <vt:lpstr>Deliverables</vt:lpstr>
      <vt:lpstr>Submission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ecc</dc:creator>
  <cp:lastModifiedBy>Juliana Freire</cp:lastModifiedBy>
  <cp:revision>36</cp:revision>
  <dcterms:created xsi:type="dcterms:W3CDTF">2017-03-26T18:39:26Z</dcterms:created>
  <dcterms:modified xsi:type="dcterms:W3CDTF">2017-07-12T17:59:36Z</dcterms:modified>
</cp:coreProperties>
</file>