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notesMasterIdLst>
    <p:notesMasterId r:id="rId11"/>
  </p:notesMasterIdLst>
  <p:sldSz cx="14630400" cy="8229600"/>
  <p:notesSz cx="8229600" cy="14630400"/>
  <p:embeddedFontLst>
    <p:embeddedFont>
      <p:font typeface="Tomorrow Semi Bold"/>
      <p:regular r:id="rId16"/>
    </p:embeddedFont>
    <p:embeddedFont>
      <p:font typeface="Tomorrow Semi Bold"/>
      <p:regular r:id="rId17"/>
    </p:embeddedFont>
    <p:embeddedFont>
      <p:font typeface="Tomorrow Semi Bold"/>
      <p:regular r:id="rId18"/>
    </p:embeddedFont>
    <p:embeddedFont>
      <p:font typeface="Tomorrow Semi Bold"/>
      <p:regular r:id="rId19"/>
    </p:embeddedFont>
    <p:embeddedFont>
      <p:font typeface="Tomorrow"/>
      <p:regular r:id="rId20"/>
    </p:embeddedFont>
    <p:embeddedFont>
      <p:font typeface="Tomorrow"/>
      <p:regular r:id="rId21"/>
    </p:embeddedFont>
    <p:embeddedFont>
      <p:font typeface="Tomorrow"/>
      <p:regular r:id="rId22"/>
    </p:embeddedFont>
    <p:embeddedFont>
      <p:font typeface="Tomorrow"/>
      <p:regular r:id="rId23"/>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font" Target="fonts/font5.fntdata"/><Relationship Id="rId21" Type="http://schemas.openxmlformats.org/officeDocument/2006/relationships/font" Target="fonts/font6.fntdata"/><Relationship Id="rId22" Type="http://schemas.openxmlformats.org/officeDocument/2006/relationships/font" Target="fonts/font7.fntdata"/><Relationship Id="rId23" Type="http://schemas.openxmlformats.org/officeDocument/2006/relationships/font" Target="fonts/font8.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0-1.png"/><Relationship Id="rId3"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sp>
      <p:sp>
        <p:nvSpPr>
          <p:cNvPr id="3" name="Shape 1"/>
          <p:cNvSpPr/>
          <p:nvPr/>
        </p:nvSpPr>
        <p:spPr>
          <a:xfrm>
            <a:off x="0" y="0"/>
            <a:ext cx="14630400" cy="8229600"/>
          </a:xfrm>
          <a:prstGeom prst="rect">
            <a:avLst/>
          </a:prstGeom>
          <a:solidFill>
            <a:srgbClr val="1D1D1B"/>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sp>
      <p:sp>
        <p:nvSpPr>
          <p:cNvPr id="3" name="Shape 1"/>
          <p:cNvSpPr/>
          <p:nvPr/>
        </p:nvSpPr>
        <p:spPr>
          <a:xfrm>
            <a:off x="0" y="0"/>
            <a:ext cx="14630400" cy="8229600"/>
          </a:xfrm>
          <a:prstGeom prst="rect">
            <a:avLst/>
          </a:prstGeom>
          <a:solidFill>
            <a:srgbClr val="1D1D1B"/>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sp>
      <p:sp>
        <p:nvSpPr>
          <p:cNvPr id="3" name="Shape 1"/>
          <p:cNvSpPr/>
          <p:nvPr/>
        </p:nvSpPr>
        <p:spPr>
          <a:xfrm>
            <a:off x="0" y="0"/>
            <a:ext cx="14630400" cy="8229600"/>
          </a:xfrm>
          <a:prstGeom prst="rect">
            <a:avLst/>
          </a:prstGeom>
          <a:solidFill>
            <a:srgbClr val="1D1D1B"/>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sp>
      <p:sp>
        <p:nvSpPr>
          <p:cNvPr id="3" name="Shape 1"/>
          <p:cNvSpPr/>
          <p:nvPr/>
        </p:nvSpPr>
        <p:spPr>
          <a:xfrm>
            <a:off x="0" y="0"/>
            <a:ext cx="14630400" cy="8229600"/>
          </a:xfrm>
          <a:prstGeom prst="rect">
            <a:avLst/>
          </a:prstGeom>
          <a:solidFill>
            <a:srgbClr val="1D1D1B"/>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sp>
      <p:sp>
        <p:nvSpPr>
          <p:cNvPr id="3" name="Shape 1"/>
          <p:cNvSpPr/>
          <p:nvPr/>
        </p:nvSpPr>
        <p:spPr>
          <a:xfrm>
            <a:off x="0" y="0"/>
            <a:ext cx="14630400" cy="8229600"/>
          </a:xfrm>
          <a:prstGeom prst="rect">
            <a:avLst/>
          </a:prstGeom>
          <a:solidFill>
            <a:srgbClr val="1D1D1B"/>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sp>
      <p:sp>
        <p:nvSpPr>
          <p:cNvPr id="3" name="Shape 1"/>
          <p:cNvSpPr/>
          <p:nvPr/>
        </p:nvSpPr>
        <p:spPr>
          <a:xfrm>
            <a:off x="0" y="0"/>
            <a:ext cx="14630400" cy="8229600"/>
          </a:xfrm>
          <a:prstGeom prst="rect">
            <a:avLst/>
          </a:prstGeom>
          <a:solidFill>
            <a:srgbClr val="1D1D1B"/>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sp>
      <p:sp>
        <p:nvSpPr>
          <p:cNvPr id="3" name="Shape 1"/>
          <p:cNvSpPr/>
          <p:nvPr/>
        </p:nvSpPr>
        <p:spPr>
          <a:xfrm>
            <a:off x="0" y="0"/>
            <a:ext cx="14630400" cy="8229600"/>
          </a:xfrm>
          <a:prstGeom prst="rect">
            <a:avLst/>
          </a:prstGeom>
          <a:solidFill>
            <a:srgbClr val="1D1D1B"/>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sp>
      <p:sp>
        <p:nvSpPr>
          <p:cNvPr id="3" name="Shape 1"/>
          <p:cNvSpPr/>
          <p:nvPr/>
        </p:nvSpPr>
        <p:spPr>
          <a:xfrm>
            <a:off x="0" y="0"/>
            <a:ext cx="14630400" cy="8229600"/>
          </a:xfrm>
          <a:prstGeom prst="rect">
            <a:avLst/>
          </a:prstGeom>
          <a:solidFill>
            <a:srgbClr val="1D1D1B"/>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D0D0C"/>
          </a:solidFill>
          <a:ln/>
        </p:spPr>
      </p:sp>
      <p:sp>
        <p:nvSpPr>
          <p:cNvPr id="3" name="Shape 1"/>
          <p:cNvSpPr/>
          <p:nvPr/>
        </p:nvSpPr>
        <p:spPr>
          <a:xfrm>
            <a:off x="0" y="0"/>
            <a:ext cx="14630400" cy="8229600"/>
          </a:xfrm>
          <a:prstGeom prst="rect">
            <a:avLst/>
          </a:prstGeom>
          <a:solidFill>
            <a:srgbClr val="1D1D1B"/>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slideLayout" Target="../slideLayouts/slideLayout5.xml"/><Relationship Id="rId5"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6.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image" Target="../media/image-7-5.png"/><Relationship Id="rId6" Type="http://schemas.openxmlformats.org/officeDocument/2006/relationships/image" Target="../media/image-7-6.png"/><Relationship Id="rId7" Type="http://schemas.openxmlformats.org/officeDocument/2006/relationships/image" Target="../media/image-7-7.png"/><Relationship Id="rId8" Type="http://schemas.openxmlformats.org/officeDocument/2006/relationships/image" Target="../media/image-7-8.png"/><Relationship Id="rId9" Type="http://schemas.openxmlformats.org/officeDocument/2006/relationships/slideLayout" Target="../slideLayouts/slideLayout8.xml"/><Relationship Id="rId10"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image" Target="../media/image-8-3.png"/><Relationship Id="rId4" Type="http://schemas.openxmlformats.org/officeDocument/2006/relationships/image" Target="../media/image-8-4.png"/><Relationship Id="rId5" Type="http://schemas.openxmlformats.org/officeDocument/2006/relationships/slideLayout" Target="../slideLayouts/slideLayout9.xml"/><Relationship Id="rId6"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image" Target="../media/image-9-2.png"/><Relationship Id="rId3" Type="http://schemas.openxmlformats.org/officeDocument/2006/relationships/slideLayout" Target="../slideLayouts/slideLayout10.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80190" y="2518648"/>
            <a:ext cx="7556421" cy="2126337"/>
          </a:xfrm>
          <a:prstGeom prst="rect">
            <a:avLst/>
          </a:prstGeom>
          <a:noFill/>
          <a:ln/>
        </p:spPr>
        <p:txBody>
          <a:bodyPr wrap="square" lIns="0" tIns="0" rIns="0" bIns="0" rtlCol="0" anchor="t"/>
          <a:lstStyle/>
          <a:p>
            <a:pPr algn="ctr" indent="0" marL="0">
              <a:lnSpc>
                <a:spcPts val="5550"/>
              </a:lnSpc>
              <a:buNone/>
            </a:pPr>
            <a:r>
              <a:rPr lang="en-US" sz="4450" dirty="0">
                <a:solidFill>
                  <a:srgbClr val="EDEDE8"/>
                </a:solidFill>
                <a:latin typeface="Tomorrow Semi Bold" pitchFamily="34" charset="0"/>
                <a:ea typeface="Tomorrow Semi Bold" pitchFamily="34" charset="-122"/>
                <a:cs typeface="Tomorrow Semi Bold" pitchFamily="34" charset="-120"/>
              </a:rPr>
              <a:t>Biometric-Cryptosystem Fusion: A Secure Authentication Paradigm</a:t>
            </a:r>
            <a:endParaRPr lang="en-US" sz="4450" dirty="0"/>
          </a:p>
        </p:txBody>
      </p:sp>
      <p:sp>
        <p:nvSpPr>
          <p:cNvPr id="4" name="Text 1"/>
          <p:cNvSpPr/>
          <p:nvPr/>
        </p:nvSpPr>
        <p:spPr>
          <a:xfrm>
            <a:off x="6280190" y="4985147"/>
            <a:ext cx="7556421" cy="725805"/>
          </a:xfrm>
          <a:prstGeom prst="rect">
            <a:avLst/>
          </a:prstGeom>
          <a:noFill/>
          <a:ln/>
        </p:spPr>
        <p:txBody>
          <a:bodyPr wrap="square" lIns="0" tIns="0" rIns="0" bIns="0" rtlCol="0" anchor="t"/>
          <a:lstStyle/>
          <a:p>
            <a:pPr algn="ctr" indent="0" marL="0">
              <a:lnSpc>
                <a:spcPts val="2850"/>
              </a:lnSpc>
              <a:buNone/>
            </a:pPr>
            <a:r>
              <a:rPr lang="en-US" sz="1750" dirty="0">
                <a:solidFill>
                  <a:srgbClr val="C9C9C0"/>
                </a:solidFill>
                <a:latin typeface="Tomorrow" pitchFamily="34" charset="0"/>
                <a:ea typeface="Tomorrow" pitchFamily="34" charset="-122"/>
                <a:cs typeface="Tomorrow" pitchFamily="34" charset="-120"/>
              </a:rPr>
              <a:t>Integrating Fingerprint Minutiae with Fuzzy Commitment for Enhanced Security</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856202" y="595908"/>
            <a:ext cx="4917996" cy="528161"/>
          </a:xfrm>
          <a:prstGeom prst="rect">
            <a:avLst/>
          </a:prstGeom>
          <a:noFill/>
          <a:ln/>
        </p:spPr>
        <p:txBody>
          <a:bodyPr wrap="none" lIns="0" tIns="0" rIns="0" bIns="0" rtlCol="0" anchor="t"/>
          <a:lstStyle/>
          <a:p>
            <a:pPr algn="ctr" indent="0" marL="0">
              <a:lnSpc>
                <a:spcPts val="4150"/>
              </a:lnSpc>
              <a:buNone/>
            </a:pPr>
            <a:r>
              <a:rPr lang="en-US" sz="3300" dirty="0">
                <a:solidFill>
                  <a:srgbClr val="EDEDE8"/>
                </a:solidFill>
                <a:latin typeface="Tomorrow Semi Bold" pitchFamily="34" charset="0"/>
                <a:ea typeface="Tomorrow Semi Bold" pitchFamily="34" charset="-122"/>
                <a:cs typeface="Tomorrow Semi Bold" pitchFamily="34" charset="-120"/>
              </a:rPr>
              <a:t>Presentation Roadmap</a:t>
            </a:r>
            <a:endParaRPr lang="en-US" sz="3300" dirty="0"/>
          </a:p>
        </p:txBody>
      </p:sp>
      <p:sp>
        <p:nvSpPr>
          <p:cNvPr id="3" name="Text 1"/>
          <p:cNvSpPr/>
          <p:nvPr/>
        </p:nvSpPr>
        <p:spPr>
          <a:xfrm>
            <a:off x="739378" y="1546503"/>
            <a:ext cx="211217" cy="263962"/>
          </a:xfrm>
          <a:prstGeom prst="rect">
            <a:avLst/>
          </a:prstGeom>
          <a:noFill/>
          <a:ln/>
        </p:spPr>
        <p:txBody>
          <a:bodyPr wrap="none" lIns="0" tIns="0" rIns="0" bIns="0" rtlCol="0" anchor="t"/>
          <a:lstStyle/>
          <a:p>
            <a:pPr algn="l" indent="0" marL="0">
              <a:lnSpc>
                <a:spcPts val="2650"/>
              </a:lnSpc>
              <a:buNone/>
            </a:pPr>
            <a:r>
              <a:rPr lang="en-US" sz="1650" dirty="0">
                <a:solidFill>
                  <a:srgbClr val="C9C9C0"/>
                </a:solidFill>
                <a:latin typeface="Tomorrow Light" pitchFamily="34" charset="0"/>
                <a:ea typeface="Tomorrow Light" pitchFamily="34" charset="-122"/>
                <a:cs typeface="Tomorrow Light" pitchFamily="34" charset="-120"/>
              </a:rPr>
              <a:t>01</a:t>
            </a:r>
            <a:endParaRPr lang="en-US" sz="1650" dirty="0"/>
          </a:p>
        </p:txBody>
      </p:sp>
      <p:sp>
        <p:nvSpPr>
          <p:cNvPr id="4" name="Shape 2"/>
          <p:cNvSpPr/>
          <p:nvPr/>
        </p:nvSpPr>
        <p:spPr>
          <a:xfrm>
            <a:off x="739378" y="1882497"/>
            <a:ext cx="6470213" cy="22860"/>
          </a:xfrm>
          <a:prstGeom prst="rect">
            <a:avLst/>
          </a:prstGeom>
          <a:solidFill>
            <a:srgbClr val="E1E1DF"/>
          </a:solidFill>
          <a:ln/>
        </p:spPr>
      </p:sp>
      <p:sp>
        <p:nvSpPr>
          <p:cNvPr id="5" name="Text 3"/>
          <p:cNvSpPr/>
          <p:nvPr/>
        </p:nvSpPr>
        <p:spPr>
          <a:xfrm>
            <a:off x="739378" y="2033826"/>
            <a:ext cx="6107073" cy="330041"/>
          </a:xfrm>
          <a:prstGeom prst="rect">
            <a:avLst/>
          </a:prstGeom>
          <a:noFill/>
          <a:ln/>
        </p:spPr>
        <p:txBody>
          <a:bodyPr wrap="none" lIns="0" tIns="0" rIns="0" bIns="0" rtlCol="0" anchor="t"/>
          <a:lstStyle/>
          <a:p>
            <a:pPr algn="l" indent="0" marL="0">
              <a:lnSpc>
                <a:spcPts val="2550"/>
              </a:lnSpc>
              <a:buNone/>
            </a:pPr>
            <a:r>
              <a:rPr lang="en-US" sz="2050" dirty="0">
                <a:solidFill>
                  <a:srgbClr val="C9C9C0"/>
                </a:solidFill>
                <a:latin typeface="Tomorrow Semi Bold" pitchFamily="34" charset="0"/>
                <a:ea typeface="Tomorrow Semi Bold" pitchFamily="34" charset="-122"/>
                <a:cs typeface="Tomorrow Semi Bold" pitchFamily="34" charset="-120"/>
              </a:rPr>
              <a:t>Introduction: The Biometric-Crypto Challenge</a:t>
            </a:r>
            <a:endParaRPr lang="en-US" sz="2050" dirty="0"/>
          </a:p>
        </p:txBody>
      </p:sp>
      <p:sp>
        <p:nvSpPr>
          <p:cNvPr id="6" name="Text 4"/>
          <p:cNvSpPr/>
          <p:nvPr/>
        </p:nvSpPr>
        <p:spPr>
          <a:xfrm>
            <a:off x="739378" y="2490549"/>
            <a:ext cx="6470213" cy="675799"/>
          </a:xfrm>
          <a:prstGeom prst="rect">
            <a:avLst/>
          </a:prstGeom>
          <a:noFill/>
          <a:ln/>
        </p:spPr>
        <p:txBody>
          <a:bodyPr wrap="square" lIns="0" tIns="0" rIns="0" bIns="0" rtlCol="0" anchor="t"/>
          <a:lstStyle/>
          <a:p>
            <a:pPr algn="l" indent="0" marL="0">
              <a:lnSpc>
                <a:spcPts val="2650"/>
              </a:lnSpc>
              <a:buNone/>
            </a:pPr>
            <a:r>
              <a:rPr lang="en-US" sz="1650" dirty="0">
                <a:solidFill>
                  <a:srgbClr val="C9C9C0"/>
                </a:solidFill>
                <a:latin typeface="Tomorrow" pitchFamily="34" charset="0"/>
                <a:ea typeface="Tomorrow" pitchFamily="34" charset="-122"/>
                <a:cs typeface="Tomorrow" pitchFamily="34" charset="-120"/>
              </a:rPr>
              <a:t>Understanding the need for robust biometric authentication in the digital age.</a:t>
            </a:r>
            <a:endParaRPr lang="en-US" sz="1650" dirty="0"/>
          </a:p>
        </p:txBody>
      </p:sp>
      <p:sp>
        <p:nvSpPr>
          <p:cNvPr id="7" name="Text 5"/>
          <p:cNvSpPr/>
          <p:nvPr/>
        </p:nvSpPr>
        <p:spPr>
          <a:xfrm>
            <a:off x="7420808" y="1546503"/>
            <a:ext cx="211217" cy="263962"/>
          </a:xfrm>
          <a:prstGeom prst="rect">
            <a:avLst/>
          </a:prstGeom>
          <a:noFill/>
          <a:ln/>
        </p:spPr>
        <p:txBody>
          <a:bodyPr wrap="none" lIns="0" tIns="0" rIns="0" bIns="0" rtlCol="0" anchor="t"/>
          <a:lstStyle/>
          <a:p>
            <a:pPr algn="l" indent="0" marL="0">
              <a:lnSpc>
                <a:spcPts val="2650"/>
              </a:lnSpc>
              <a:buNone/>
            </a:pPr>
            <a:r>
              <a:rPr lang="en-US" sz="1650" dirty="0">
                <a:solidFill>
                  <a:srgbClr val="C9C9C0"/>
                </a:solidFill>
                <a:latin typeface="Tomorrow Light" pitchFamily="34" charset="0"/>
                <a:ea typeface="Tomorrow Light" pitchFamily="34" charset="-122"/>
                <a:cs typeface="Tomorrow Light" pitchFamily="34" charset="-120"/>
              </a:rPr>
              <a:t>02</a:t>
            </a:r>
            <a:endParaRPr lang="en-US" sz="1650" dirty="0"/>
          </a:p>
        </p:txBody>
      </p:sp>
      <p:sp>
        <p:nvSpPr>
          <p:cNvPr id="8" name="Shape 6"/>
          <p:cNvSpPr/>
          <p:nvPr/>
        </p:nvSpPr>
        <p:spPr>
          <a:xfrm>
            <a:off x="7420808" y="1882497"/>
            <a:ext cx="6470213" cy="22860"/>
          </a:xfrm>
          <a:prstGeom prst="rect">
            <a:avLst/>
          </a:prstGeom>
          <a:solidFill>
            <a:srgbClr val="E1E1DF"/>
          </a:solidFill>
          <a:ln/>
        </p:spPr>
      </p:sp>
      <p:sp>
        <p:nvSpPr>
          <p:cNvPr id="9" name="Text 7"/>
          <p:cNvSpPr/>
          <p:nvPr/>
        </p:nvSpPr>
        <p:spPr>
          <a:xfrm>
            <a:off x="7420808" y="2033826"/>
            <a:ext cx="4668203" cy="330041"/>
          </a:xfrm>
          <a:prstGeom prst="rect">
            <a:avLst/>
          </a:prstGeom>
          <a:noFill/>
          <a:ln/>
        </p:spPr>
        <p:txBody>
          <a:bodyPr wrap="none" lIns="0" tIns="0" rIns="0" bIns="0" rtlCol="0" anchor="t"/>
          <a:lstStyle/>
          <a:p>
            <a:pPr algn="l" indent="0" marL="0">
              <a:lnSpc>
                <a:spcPts val="2550"/>
              </a:lnSpc>
              <a:buNone/>
            </a:pPr>
            <a:r>
              <a:rPr lang="en-US" sz="2050" dirty="0">
                <a:solidFill>
                  <a:srgbClr val="C9C9C0"/>
                </a:solidFill>
                <a:latin typeface="Tomorrow Semi Bold" pitchFamily="34" charset="0"/>
                <a:ea typeface="Tomorrow Semi Bold" pitchFamily="34" charset="-122"/>
                <a:cs typeface="Tomorrow Semi Bold" pitchFamily="34" charset="-120"/>
              </a:rPr>
              <a:t>Key Concepts &amp; Foundational Work</a:t>
            </a:r>
            <a:endParaRPr lang="en-US" sz="2050" dirty="0"/>
          </a:p>
        </p:txBody>
      </p:sp>
      <p:sp>
        <p:nvSpPr>
          <p:cNvPr id="10" name="Text 8"/>
          <p:cNvSpPr/>
          <p:nvPr/>
        </p:nvSpPr>
        <p:spPr>
          <a:xfrm>
            <a:off x="7420808" y="2490549"/>
            <a:ext cx="6470213" cy="675799"/>
          </a:xfrm>
          <a:prstGeom prst="rect">
            <a:avLst/>
          </a:prstGeom>
          <a:noFill/>
          <a:ln/>
        </p:spPr>
        <p:txBody>
          <a:bodyPr wrap="square" lIns="0" tIns="0" rIns="0" bIns="0" rtlCol="0" anchor="t"/>
          <a:lstStyle/>
          <a:p>
            <a:pPr algn="l" indent="0" marL="0">
              <a:lnSpc>
                <a:spcPts val="2650"/>
              </a:lnSpc>
              <a:buNone/>
            </a:pPr>
            <a:r>
              <a:rPr lang="en-US" sz="1650" dirty="0">
                <a:solidFill>
                  <a:srgbClr val="C9C9C0"/>
                </a:solidFill>
                <a:latin typeface="Tomorrow" pitchFamily="34" charset="0"/>
                <a:ea typeface="Tomorrow" pitchFamily="34" charset="-122"/>
                <a:cs typeface="Tomorrow" pitchFamily="34" charset="-120"/>
              </a:rPr>
              <a:t>Exploring pioneering research in biometric key generation and fusion schemes.</a:t>
            </a:r>
            <a:endParaRPr lang="en-US" sz="1650" dirty="0"/>
          </a:p>
        </p:txBody>
      </p:sp>
      <p:sp>
        <p:nvSpPr>
          <p:cNvPr id="11" name="Text 9"/>
          <p:cNvSpPr/>
          <p:nvPr/>
        </p:nvSpPr>
        <p:spPr>
          <a:xfrm>
            <a:off x="739378" y="3535918"/>
            <a:ext cx="211217" cy="263962"/>
          </a:xfrm>
          <a:prstGeom prst="rect">
            <a:avLst/>
          </a:prstGeom>
          <a:noFill/>
          <a:ln/>
        </p:spPr>
        <p:txBody>
          <a:bodyPr wrap="none" lIns="0" tIns="0" rIns="0" bIns="0" rtlCol="0" anchor="t"/>
          <a:lstStyle/>
          <a:p>
            <a:pPr algn="l" indent="0" marL="0">
              <a:lnSpc>
                <a:spcPts val="2650"/>
              </a:lnSpc>
              <a:buNone/>
            </a:pPr>
            <a:r>
              <a:rPr lang="en-US" sz="1650" dirty="0">
                <a:solidFill>
                  <a:srgbClr val="C9C9C0"/>
                </a:solidFill>
                <a:latin typeface="Tomorrow Light" pitchFamily="34" charset="0"/>
                <a:ea typeface="Tomorrow Light" pitchFamily="34" charset="-122"/>
                <a:cs typeface="Tomorrow Light" pitchFamily="34" charset="-120"/>
              </a:rPr>
              <a:t>03</a:t>
            </a:r>
            <a:endParaRPr lang="en-US" sz="1650" dirty="0"/>
          </a:p>
        </p:txBody>
      </p:sp>
      <p:sp>
        <p:nvSpPr>
          <p:cNvPr id="12" name="Shape 10"/>
          <p:cNvSpPr/>
          <p:nvPr/>
        </p:nvSpPr>
        <p:spPr>
          <a:xfrm>
            <a:off x="739378" y="3871913"/>
            <a:ext cx="6470213" cy="22860"/>
          </a:xfrm>
          <a:prstGeom prst="rect">
            <a:avLst/>
          </a:prstGeom>
          <a:solidFill>
            <a:srgbClr val="E1E1DF"/>
          </a:solidFill>
          <a:ln/>
        </p:spPr>
      </p:sp>
      <p:sp>
        <p:nvSpPr>
          <p:cNvPr id="13" name="Text 11"/>
          <p:cNvSpPr/>
          <p:nvPr/>
        </p:nvSpPr>
        <p:spPr>
          <a:xfrm>
            <a:off x="739378" y="4023241"/>
            <a:ext cx="6312456" cy="330041"/>
          </a:xfrm>
          <a:prstGeom prst="rect">
            <a:avLst/>
          </a:prstGeom>
          <a:noFill/>
          <a:ln/>
        </p:spPr>
        <p:txBody>
          <a:bodyPr wrap="none" lIns="0" tIns="0" rIns="0" bIns="0" rtlCol="0" anchor="t"/>
          <a:lstStyle/>
          <a:p>
            <a:pPr algn="l" indent="0" marL="0">
              <a:lnSpc>
                <a:spcPts val="2550"/>
              </a:lnSpc>
              <a:buNone/>
            </a:pPr>
            <a:r>
              <a:rPr lang="en-US" sz="2050" dirty="0">
                <a:solidFill>
                  <a:srgbClr val="C9C9C0"/>
                </a:solidFill>
                <a:latin typeface="Tomorrow Semi Bold" pitchFamily="34" charset="0"/>
                <a:ea typeface="Tomorrow Semi Bold" pitchFamily="34" charset="-122"/>
                <a:cs typeface="Tomorrow Semi Bold" pitchFamily="34" charset="-120"/>
              </a:rPr>
              <a:t>Addressing Core Issues: Revocability &amp; Privacy</a:t>
            </a:r>
            <a:endParaRPr lang="en-US" sz="2050" dirty="0"/>
          </a:p>
        </p:txBody>
      </p:sp>
      <p:sp>
        <p:nvSpPr>
          <p:cNvPr id="14" name="Text 12"/>
          <p:cNvSpPr/>
          <p:nvPr/>
        </p:nvSpPr>
        <p:spPr>
          <a:xfrm>
            <a:off x="739378" y="4479965"/>
            <a:ext cx="6470213" cy="675799"/>
          </a:xfrm>
          <a:prstGeom prst="rect">
            <a:avLst/>
          </a:prstGeom>
          <a:noFill/>
          <a:ln/>
        </p:spPr>
        <p:txBody>
          <a:bodyPr wrap="square" lIns="0" tIns="0" rIns="0" bIns="0" rtlCol="0" anchor="t"/>
          <a:lstStyle/>
          <a:p>
            <a:pPr algn="l" indent="0" marL="0">
              <a:lnSpc>
                <a:spcPts val="2650"/>
              </a:lnSpc>
              <a:buNone/>
            </a:pPr>
            <a:r>
              <a:rPr lang="en-US" sz="1650" dirty="0">
                <a:solidFill>
                  <a:srgbClr val="C9C9C0"/>
                </a:solidFill>
                <a:latin typeface="Tomorrow" pitchFamily="34" charset="0"/>
                <a:ea typeface="Tomorrow" pitchFamily="34" charset="-122"/>
                <a:cs typeface="Tomorrow" pitchFamily="34" charset="-120"/>
              </a:rPr>
              <a:t>Strategies to overcome inherent limitations of traditional biometric systems.</a:t>
            </a:r>
            <a:endParaRPr lang="en-US" sz="1650" dirty="0"/>
          </a:p>
        </p:txBody>
      </p:sp>
      <p:sp>
        <p:nvSpPr>
          <p:cNvPr id="15" name="Text 13"/>
          <p:cNvSpPr/>
          <p:nvPr/>
        </p:nvSpPr>
        <p:spPr>
          <a:xfrm>
            <a:off x="7420808" y="3535918"/>
            <a:ext cx="211217" cy="263962"/>
          </a:xfrm>
          <a:prstGeom prst="rect">
            <a:avLst/>
          </a:prstGeom>
          <a:noFill/>
          <a:ln/>
        </p:spPr>
        <p:txBody>
          <a:bodyPr wrap="none" lIns="0" tIns="0" rIns="0" bIns="0" rtlCol="0" anchor="t"/>
          <a:lstStyle/>
          <a:p>
            <a:pPr algn="l" indent="0" marL="0">
              <a:lnSpc>
                <a:spcPts val="2650"/>
              </a:lnSpc>
              <a:buNone/>
            </a:pPr>
            <a:r>
              <a:rPr lang="en-US" sz="1650" dirty="0">
                <a:solidFill>
                  <a:srgbClr val="C9C9C0"/>
                </a:solidFill>
                <a:latin typeface="Tomorrow Light" pitchFamily="34" charset="0"/>
                <a:ea typeface="Tomorrow Light" pitchFamily="34" charset="-122"/>
                <a:cs typeface="Tomorrow Light" pitchFamily="34" charset="-120"/>
              </a:rPr>
              <a:t>04</a:t>
            </a:r>
            <a:endParaRPr lang="en-US" sz="1650" dirty="0"/>
          </a:p>
        </p:txBody>
      </p:sp>
      <p:sp>
        <p:nvSpPr>
          <p:cNvPr id="16" name="Shape 14"/>
          <p:cNvSpPr/>
          <p:nvPr/>
        </p:nvSpPr>
        <p:spPr>
          <a:xfrm>
            <a:off x="7420808" y="3871913"/>
            <a:ext cx="6470213" cy="22860"/>
          </a:xfrm>
          <a:prstGeom prst="rect">
            <a:avLst/>
          </a:prstGeom>
          <a:solidFill>
            <a:srgbClr val="E1E1DF"/>
          </a:solidFill>
          <a:ln/>
        </p:spPr>
      </p:sp>
      <p:sp>
        <p:nvSpPr>
          <p:cNvPr id="17" name="Text 15"/>
          <p:cNvSpPr/>
          <p:nvPr/>
        </p:nvSpPr>
        <p:spPr>
          <a:xfrm>
            <a:off x="7420808" y="4023241"/>
            <a:ext cx="6470213" cy="660083"/>
          </a:xfrm>
          <a:prstGeom prst="rect">
            <a:avLst/>
          </a:prstGeom>
          <a:noFill/>
          <a:ln/>
        </p:spPr>
        <p:txBody>
          <a:bodyPr wrap="square" lIns="0" tIns="0" rIns="0" bIns="0" rtlCol="0" anchor="t"/>
          <a:lstStyle/>
          <a:p>
            <a:pPr algn="l" indent="0" marL="0">
              <a:lnSpc>
                <a:spcPts val="2550"/>
              </a:lnSpc>
              <a:buNone/>
            </a:pPr>
            <a:r>
              <a:rPr lang="en-US" sz="2050" dirty="0">
                <a:solidFill>
                  <a:srgbClr val="C9C9C0"/>
                </a:solidFill>
                <a:latin typeface="Tomorrow Semi Bold" pitchFamily="34" charset="0"/>
                <a:ea typeface="Tomorrow Semi Bold" pitchFamily="34" charset="-122"/>
                <a:cs typeface="Tomorrow Semi Bold" pitchFamily="34" charset="-120"/>
              </a:rPr>
              <a:t>Project Approach: Fingerprint Minutiae &amp; Fuzzy Commitment</a:t>
            </a:r>
            <a:endParaRPr lang="en-US" sz="2050" dirty="0"/>
          </a:p>
        </p:txBody>
      </p:sp>
      <p:sp>
        <p:nvSpPr>
          <p:cNvPr id="18" name="Text 16"/>
          <p:cNvSpPr/>
          <p:nvPr/>
        </p:nvSpPr>
        <p:spPr>
          <a:xfrm>
            <a:off x="7420808" y="4810006"/>
            <a:ext cx="6470213" cy="675799"/>
          </a:xfrm>
          <a:prstGeom prst="rect">
            <a:avLst/>
          </a:prstGeom>
          <a:noFill/>
          <a:ln/>
        </p:spPr>
        <p:txBody>
          <a:bodyPr wrap="square" lIns="0" tIns="0" rIns="0" bIns="0" rtlCol="0" anchor="t"/>
          <a:lstStyle/>
          <a:p>
            <a:pPr algn="l" indent="0" marL="0">
              <a:lnSpc>
                <a:spcPts val="2650"/>
              </a:lnSpc>
              <a:buNone/>
            </a:pPr>
            <a:r>
              <a:rPr lang="en-US" sz="1650" dirty="0">
                <a:solidFill>
                  <a:srgbClr val="C9C9C0"/>
                </a:solidFill>
                <a:latin typeface="Tomorrow" pitchFamily="34" charset="0"/>
                <a:ea typeface="Tomorrow" pitchFamily="34" charset="-122"/>
                <a:cs typeface="Tomorrow" pitchFamily="34" charset="-120"/>
              </a:rPr>
              <a:t>Detailed methodology for our proposed biometric-cryptosystem fusion.</a:t>
            </a:r>
            <a:endParaRPr lang="en-US" sz="1650" dirty="0"/>
          </a:p>
        </p:txBody>
      </p:sp>
      <p:sp>
        <p:nvSpPr>
          <p:cNvPr id="19" name="Text 17"/>
          <p:cNvSpPr/>
          <p:nvPr/>
        </p:nvSpPr>
        <p:spPr>
          <a:xfrm>
            <a:off x="739378" y="5855375"/>
            <a:ext cx="211217" cy="263962"/>
          </a:xfrm>
          <a:prstGeom prst="rect">
            <a:avLst/>
          </a:prstGeom>
          <a:noFill/>
          <a:ln/>
        </p:spPr>
        <p:txBody>
          <a:bodyPr wrap="none" lIns="0" tIns="0" rIns="0" bIns="0" rtlCol="0" anchor="t"/>
          <a:lstStyle/>
          <a:p>
            <a:pPr algn="l" indent="0" marL="0">
              <a:lnSpc>
                <a:spcPts val="2650"/>
              </a:lnSpc>
              <a:buNone/>
            </a:pPr>
            <a:r>
              <a:rPr lang="en-US" sz="1650" dirty="0">
                <a:solidFill>
                  <a:srgbClr val="C9C9C0"/>
                </a:solidFill>
                <a:latin typeface="Tomorrow Light" pitchFamily="34" charset="0"/>
                <a:ea typeface="Tomorrow Light" pitchFamily="34" charset="-122"/>
                <a:cs typeface="Tomorrow Light" pitchFamily="34" charset="-120"/>
              </a:rPr>
              <a:t>05</a:t>
            </a:r>
            <a:endParaRPr lang="en-US" sz="1650" dirty="0"/>
          </a:p>
        </p:txBody>
      </p:sp>
      <p:sp>
        <p:nvSpPr>
          <p:cNvPr id="20" name="Shape 18"/>
          <p:cNvSpPr/>
          <p:nvPr/>
        </p:nvSpPr>
        <p:spPr>
          <a:xfrm>
            <a:off x="739378" y="6191369"/>
            <a:ext cx="6470213" cy="22860"/>
          </a:xfrm>
          <a:prstGeom prst="rect">
            <a:avLst/>
          </a:prstGeom>
          <a:solidFill>
            <a:srgbClr val="E1E1DF"/>
          </a:solidFill>
          <a:ln/>
        </p:spPr>
      </p:sp>
      <p:sp>
        <p:nvSpPr>
          <p:cNvPr id="21" name="Text 19"/>
          <p:cNvSpPr/>
          <p:nvPr/>
        </p:nvSpPr>
        <p:spPr>
          <a:xfrm>
            <a:off x="739378" y="6342698"/>
            <a:ext cx="5576530" cy="330041"/>
          </a:xfrm>
          <a:prstGeom prst="rect">
            <a:avLst/>
          </a:prstGeom>
          <a:noFill/>
          <a:ln/>
        </p:spPr>
        <p:txBody>
          <a:bodyPr wrap="none" lIns="0" tIns="0" rIns="0" bIns="0" rtlCol="0" anchor="t"/>
          <a:lstStyle/>
          <a:p>
            <a:pPr algn="l" indent="0" marL="0">
              <a:lnSpc>
                <a:spcPts val="2550"/>
              </a:lnSpc>
              <a:buNone/>
            </a:pPr>
            <a:r>
              <a:rPr lang="en-US" sz="2050" dirty="0">
                <a:solidFill>
                  <a:srgbClr val="C9C9C0"/>
                </a:solidFill>
                <a:latin typeface="Tomorrow Semi Bold" pitchFamily="34" charset="0"/>
                <a:ea typeface="Tomorrow Semi Bold" pitchFamily="34" charset="-122"/>
                <a:cs typeface="Tomorrow Semi Bold" pitchFamily="34" charset="-120"/>
              </a:rPr>
              <a:t>Performance Evaluation &amp; Benchmarking</a:t>
            </a:r>
            <a:endParaRPr lang="en-US" sz="2050" dirty="0"/>
          </a:p>
        </p:txBody>
      </p:sp>
      <p:sp>
        <p:nvSpPr>
          <p:cNvPr id="22" name="Text 20"/>
          <p:cNvSpPr/>
          <p:nvPr/>
        </p:nvSpPr>
        <p:spPr>
          <a:xfrm>
            <a:off x="739378" y="6799421"/>
            <a:ext cx="6470213" cy="675799"/>
          </a:xfrm>
          <a:prstGeom prst="rect">
            <a:avLst/>
          </a:prstGeom>
          <a:noFill/>
          <a:ln/>
        </p:spPr>
        <p:txBody>
          <a:bodyPr wrap="square" lIns="0" tIns="0" rIns="0" bIns="0" rtlCol="0" anchor="t"/>
          <a:lstStyle/>
          <a:p>
            <a:pPr algn="l" indent="0" marL="0">
              <a:lnSpc>
                <a:spcPts val="2650"/>
              </a:lnSpc>
              <a:buNone/>
            </a:pPr>
            <a:r>
              <a:rPr lang="en-US" sz="1650" dirty="0">
                <a:solidFill>
                  <a:srgbClr val="C9C9C0"/>
                </a:solidFill>
                <a:latin typeface="Tomorrow" pitchFamily="34" charset="0"/>
                <a:ea typeface="Tomorrow" pitchFamily="34" charset="-122"/>
                <a:cs typeface="Tomorrow" pitchFamily="34" charset="-120"/>
              </a:rPr>
              <a:t>Metrics and expected outcomes for False Accept and False Reject Rates.</a:t>
            </a:r>
            <a:endParaRPr lang="en-US" sz="1650" dirty="0"/>
          </a:p>
        </p:txBody>
      </p:sp>
      <p:sp>
        <p:nvSpPr>
          <p:cNvPr id="23" name="Text 21"/>
          <p:cNvSpPr/>
          <p:nvPr/>
        </p:nvSpPr>
        <p:spPr>
          <a:xfrm>
            <a:off x="7420808" y="5855375"/>
            <a:ext cx="211217" cy="263962"/>
          </a:xfrm>
          <a:prstGeom prst="rect">
            <a:avLst/>
          </a:prstGeom>
          <a:noFill/>
          <a:ln/>
        </p:spPr>
        <p:txBody>
          <a:bodyPr wrap="none" lIns="0" tIns="0" rIns="0" bIns="0" rtlCol="0" anchor="t"/>
          <a:lstStyle/>
          <a:p>
            <a:pPr algn="l" indent="0" marL="0">
              <a:lnSpc>
                <a:spcPts val="2650"/>
              </a:lnSpc>
              <a:buNone/>
            </a:pPr>
            <a:r>
              <a:rPr lang="en-US" sz="1650" dirty="0">
                <a:solidFill>
                  <a:srgbClr val="C9C9C0"/>
                </a:solidFill>
                <a:latin typeface="Tomorrow Light" pitchFamily="34" charset="0"/>
                <a:ea typeface="Tomorrow Light" pitchFamily="34" charset="-122"/>
                <a:cs typeface="Tomorrow Light" pitchFamily="34" charset="-120"/>
              </a:rPr>
              <a:t>06</a:t>
            </a:r>
            <a:endParaRPr lang="en-US" sz="1650" dirty="0"/>
          </a:p>
        </p:txBody>
      </p:sp>
      <p:sp>
        <p:nvSpPr>
          <p:cNvPr id="24" name="Shape 22"/>
          <p:cNvSpPr/>
          <p:nvPr/>
        </p:nvSpPr>
        <p:spPr>
          <a:xfrm>
            <a:off x="7420808" y="6191369"/>
            <a:ext cx="6470213" cy="22860"/>
          </a:xfrm>
          <a:prstGeom prst="rect">
            <a:avLst/>
          </a:prstGeom>
          <a:solidFill>
            <a:srgbClr val="E1E1DF"/>
          </a:solidFill>
          <a:ln/>
        </p:spPr>
      </p:sp>
      <p:sp>
        <p:nvSpPr>
          <p:cNvPr id="25" name="Text 23"/>
          <p:cNvSpPr/>
          <p:nvPr/>
        </p:nvSpPr>
        <p:spPr>
          <a:xfrm>
            <a:off x="7420808" y="6342698"/>
            <a:ext cx="4143732" cy="330041"/>
          </a:xfrm>
          <a:prstGeom prst="rect">
            <a:avLst/>
          </a:prstGeom>
          <a:noFill/>
          <a:ln/>
        </p:spPr>
        <p:txBody>
          <a:bodyPr wrap="none" lIns="0" tIns="0" rIns="0" bIns="0" rtlCol="0" anchor="t"/>
          <a:lstStyle/>
          <a:p>
            <a:pPr algn="l" indent="0" marL="0">
              <a:lnSpc>
                <a:spcPts val="2550"/>
              </a:lnSpc>
              <a:buNone/>
            </a:pPr>
            <a:r>
              <a:rPr lang="en-US" sz="2050" dirty="0">
                <a:solidFill>
                  <a:srgbClr val="C9C9C0"/>
                </a:solidFill>
                <a:latin typeface="Tomorrow Semi Bold" pitchFamily="34" charset="0"/>
                <a:ea typeface="Tomorrow Semi Bold" pitchFamily="34" charset="-122"/>
                <a:cs typeface="Tomorrow Semi Bold" pitchFamily="34" charset="-120"/>
              </a:rPr>
              <a:t>Conclusion &amp; Future Directions</a:t>
            </a:r>
            <a:endParaRPr lang="en-US" sz="2050" dirty="0"/>
          </a:p>
        </p:txBody>
      </p:sp>
      <p:sp>
        <p:nvSpPr>
          <p:cNvPr id="26" name="Text 24"/>
          <p:cNvSpPr/>
          <p:nvPr/>
        </p:nvSpPr>
        <p:spPr>
          <a:xfrm>
            <a:off x="7420808" y="6799421"/>
            <a:ext cx="6470213" cy="337899"/>
          </a:xfrm>
          <a:prstGeom prst="rect">
            <a:avLst/>
          </a:prstGeom>
          <a:noFill/>
          <a:ln/>
        </p:spPr>
        <p:txBody>
          <a:bodyPr wrap="none" lIns="0" tIns="0" rIns="0" bIns="0" rtlCol="0" anchor="t"/>
          <a:lstStyle/>
          <a:p>
            <a:pPr algn="l" indent="0" marL="0">
              <a:lnSpc>
                <a:spcPts val="2650"/>
              </a:lnSpc>
              <a:buNone/>
            </a:pPr>
            <a:r>
              <a:rPr lang="en-US" sz="1650" dirty="0">
                <a:solidFill>
                  <a:srgbClr val="C9C9C0"/>
                </a:solidFill>
                <a:latin typeface="Tomorrow" pitchFamily="34" charset="0"/>
                <a:ea typeface="Tomorrow" pitchFamily="34" charset="-122"/>
                <a:cs typeface="Tomorrow" pitchFamily="34" charset="-120"/>
              </a:rPr>
              <a:t>Summarizing key findings and outlining next steps for research.</a:t>
            </a:r>
            <a:endParaRPr lang="en-US" sz="16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1153716"/>
            <a:ext cx="9311997" cy="566976"/>
          </a:xfrm>
          <a:prstGeom prst="rect">
            <a:avLst/>
          </a:prstGeom>
          <a:noFill/>
          <a:ln/>
        </p:spPr>
        <p:txBody>
          <a:bodyPr wrap="none" lIns="0" tIns="0" rIns="0" bIns="0" rtlCol="0" anchor="t"/>
          <a:lstStyle/>
          <a:p>
            <a:pPr algn="l" indent="0" marL="0">
              <a:lnSpc>
                <a:spcPts val="4450"/>
              </a:lnSpc>
              <a:buNone/>
            </a:pPr>
            <a:r>
              <a:rPr lang="en-US" sz="3550" dirty="0">
                <a:solidFill>
                  <a:srgbClr val="EDEDE8"/>
                </a:solidFill>
                <a:latin typeface="Tomorrow Semi Bold" pitchFamily="34" charset="0"/>
                <a:ea typeface="Tomorrow Semi Bold" pitchFamily="34" charset="-122"/>
                <a:cs typeface="Tomorrow Semi Bold" pitchFamily="34" charset="-120"/>
              </a:rPr>
              <a:t>The Biometric-Cryptography Confluence</a:t>
            </a:r>
            <a:endParaRPr lang="en-US" sz="3550" dirty="0"/>
          </a:p>
        </p:txBody>
      </p:sp>
      <p:sp>
        <p:nvSpPr>
          <p:cNvPr id="3" name="Text 1"/>
          <p:cNvSpPr/>
          <p:nvPr/>
        </p:nvSpPr>
        <p:spPr>
          <a:xfrm>
            <a:off x="793790" y="2174319"/>
            <a:ext cx="13042821" cy="1088708"/>
          </a:xfrm>
          <a:prstGeom prst="rect">
            <a:avLst/>
          </a:prstGeom>
          <a:noFill/>
          <a:ln/>
        </p:spPr>
        <p:txBody>
          <a:bodyPr wrap="square" lIns="0" tIns="0" rIns="0" bIns="0" rtlCol="0" anchor="t"/>
          <a:lstStyle/>
          <a:p>
            <a:pPr algn="l" indent="0" marL="0">
              <a:lnSpc>
                <a:spcPts val="2850"/>
              </a:lnSpc>
              <a:buNone/>
            </a:pPr>
            <a:r>
              <a:rPr lang="en-US" sz="1750" dirty="0">
                <a:solidFill>
                  <a:srgbClr val="C9C9C0"/>
                </a:solidFill>
                <a:latin typeface="Tomorrow" pitchFamily="34" charset="0"/>
                <a:ea typeface="Tomorrow" pitchFamily="34" charset="-122"/>
                <a:cs typeface="Tomorrow" pitchFamily="34" charset="-120"/>
              </a:rPr>
              <a:t>Biometric systems offer convenience but pose unique security and privacy challenges. Cryptographic techniques, conversely, provide robust security but often lack user-friendliness. The fusion of these domains aims to leverage their respective strengths, creating authentication systems that are both secure and practical.</a:t>
            </a:r>
            <a:endParaRPr lang="en-US" sz="1750" dirty="0"/>
          </a:p>
        </p:txBody>
      </p:sp>
      <p:sp>
        <p:nvSpPr>
          <p:cNvPr id="4" name="Text 2"/>
          <p:cNvSpPr/>
          <p:nvPr/>
        </p:nvSpPr>
        <p:spPr>
          <a:xfrm>
            <a:off x="2335649" y="3744992"/>
            <a:ext cx="3160990" cy="354330"/>
          </a:xfrm>
          <a:prstGeom prst="rect">
            <a:avLst/>
          </a:prstGeom>
          <a:noFill/>
          <a:ln/>
        </p:spPr>
        <p:txBody>
          <a:bodyPr wrap="none" lIns="0" tIns="0" rIns="0" bIns="0" rtlCol="0" anchor="t"/>
          <a:lstStyle/>
          <a:p>
            <a:pPr algn="ctr" indent="0" marL="0">
              <a:lnSpc>
                <a:spcPts val="2750"/>
              </a:lnSpc>
              <a:buNone/>
            </a:pPr>
            <a:r>
              <a:rPr lang="en-US" sz="2200" dirty="0">
                <a:solidFill>
                  <a:srgbClr val="EDEDE8"/>
                </a:solidFill>
                <a:latin typeface="Tomorrow Semi Bold" pitchFamily="34" charset="0"/>
                <a:ea typeface="Tomorrow Semi Bold" pitchFamily="34" charset="-122"/>
                <a:cs typeface="Tomorrow Semi Bold" pitchFamily="34" charset="-120"/>
              </a:rPr>
              <a:t>Traditional Biometrics</a:t>
            </a:r>
            <a:endParaRPr lang="en-US" sz="2200" dirty="0"/>
          </a:p>
        </p:txBody>
      </p:sp>
      <p:sp>
        <p:nvSpPr>
          <p:cNvPr id="5" name="Text 3"/>
          <p:cNvSpPr/>
          <p:nvPr/>
        </p:nvSpPr>
        <p:spPr>
          <a:xfrm>
            <a:off x="793790" y="4326136"/>
            <a:ext cx="6244709"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C9C9C0"/>
                </a:solidFill>
                <a:latin typeface="Tomorrow" pitchFamily="34" charset="0"/>
                <a:ea typeface="Tomorrow" pitchFamily="34" charset="-122"/>
                <a:cs typeface="Tomorrow" pitchFamily="34" charset="-120"/>
              </a:rPr>
              <a:t>Convenient user experience</a:t>
            </a:r>
            <a:endParaRPr lang="en-US" sz="1750" dirty="0"/>
          </a:p>
        </p:txBody>
      </p:sp>
      <p:sp>
        <p:nvSpPr>
          <p:cNvPr id="6" name="Text 4"/>
          <p:cNvSpPr/>
          <p:nvPr/>
        </p:nvSpPr>
        <p:spPr>
          <a:xfrm>
            <a:off x="793790" y="4768334"/>
            <a:ext cx="6244709"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C9C9C0"/>
                </a:solidFill>
                <a:latin typeface="Tomorrow" pitchFamily="34" charset="0"/>
                <a:ea typeface="Tomorrow" pitchFamily="34" charset="-122"/>
                <a:cs typeface="Tomorrow" pitchFamily="34" charset="-120"/>
              </a:rPr>
              <a:t>Inherent link to identity</a:t>
            </a:r>
            <a:endParaRPr lang="en-US" sz="1750" dirty="0"/>
          </a:p>
        </p:txBody>
      </p:sp>
      <p:sp>
        <p:nvSpPr>
          <p:cNvPr id="7" name="Text 5"/>
          <p:cNvSpPr/>
          <p:nvPr/>
        </p:nvSpPr>
        <p:spPr>
          <a:xfrm>
            <a:off x="793790" y="5210532"/>
            <a:ext cx="6244709"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C9C9C0"/>
                </a:solidFill>
                <a:latin typeface="Tomorrow" pitchFamily="34" charset="0"/>
                <a:ea typeface="Tomorrow" pitchFamily="34" charset="-122"/>
                <a:cs typeface="Tomorrow" pitchFamily="34" charset="-120"/>
              </a:rPr>
              <a:t>Vulnerable to presentation attacks</a:t>
            </a:r>
            <a:endParaRPr lang="en-US" sz="1750" dirty="0"/>
          </a:p>
        </p:txBody>
      </p:sp>
      <p:sp>
        <p:nvSpPr>
          <p:cNvPr id="8" name="Text 6"/>
          <p:cNvSpPr/>
          <p:nvPr/>
        </p:nvSpPr>
        <p:spPr>
          <a:xfrm>
            <a:off x="793790" y="5652730"/>
            <a:ext cx="6244709"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C9C9C0"/>
                </a:solidFill>
                <a:latin typeface="Tomorrow" pitchFamily="34" charset="0"/>
                <a:ea typeface="Tomorrow" pitchFamily="34" charset="-122"/>
                <a:cs typeface="Tomorrow" pitchFamily="34" charset="-120"/>
              </a:rPr>
              <a:t>Non-revocable nature of leaked templates</a:t>
            </a:r>
            <a:endParaRPr lang="en-US" sz="1750" dirty="0"/>
          </a:p>
        </p:txBody>
      </p:sp>
      <p:sp>
        <p:nvSpPr>
          <p:cNvPr id="9" name="Text 7"/>
          <p:cNvSpPr/>
          <p:nvPr/>
        </p:nvSpPr>
        <p:spPr>
          <a:xfrm>
            <a:off x="8940046" y="3744992"/>
            <a:ext cx="3563660" cy="354330"/>
          </a:xfrm>
          <a:prstGeom prst="rect">
            <a:avLst/>
          </a:prstGeom>
          <a:noFill/>
          <a:ln/>
        </p:spPr>
        <p:txBody>
          <a:bodyPr wrap="none" lIns="0" tIns="0" rIns="0" bIns="0" rtlCol="0" anchor="t"/>
          <a:lstStyle/>
          <a:p>
            <a:pPr algn="ctr" indent="0" marL="0">
              <a:lnSpc>
                <a:spcPts val="2750"/>
              </a:lnSpc>
              <a:buNone/>
            </a:pPr>
            <a:r>
              <a:rPr lang="en-US" sz="2200" dirty="0">
                <a:solidFill>
                  <a:srgbClr val="EDEDE8"/>
                </a:solidFill>
                <a:latin typeface="Tomorrow Semi Bold" pitchFamily="34" charset="0"/>
                <a:ea typeface="Tomorrow Semi Bold" pitchFamily="34" charset="-122"/>
                <a:cs typeface="Tomorrow Semi Bold" pitchFamily="34" charset="-120"/>
              </a:rPr>
              <a:t>Traditional Cryptography</a:t>
            </a:r>
            <a:endParaRPr lang="en-US" sz="2200" dirty="0"/>
          </a:p>
        </p:txBody>
      </p:sp>
      <p:sp>
        <p:nvSpPr>
          <p:cNvPr id="10" name="Text 8"/>
          <p:cNvSpPr/>
          <p:nvPr/>
        </p:nvSpPr>
        <p:spPr>
          <a:xfrm>
            <a:off x="7599521" y="4326136"/>
            <a:ext cx="6244709"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C9C9C0"/>
                </a:solidFill>
                <a:latin typeface="Tomorrow" pitchFamily="34" charset="0"/>
                <a:ea typeface="Tomorrow" pitchFamily="34" charset="-122"/>
                <a:cs typeface="Tomorrow" pitchFamily="34" charset="-120"/>
              </a:rPr>
              <a:t>High security guarantees</a:t>
            </a:r>
            <a:endParaRPr lang="en-US" sz="1750" dirty="0"/>
          </a:p>
        </p:txBody>
      </p:sp>
      <p:sp>
        <p:nvSpPr>
          <p:cNvPr id="11" name="Text 9"/>
          <p:cNvSpPr/>
          <p:nvPr/>
        </p:nvSpPr>
        <p:spPr>
          <a:xfrm>
            <a:off x="7599521" y="4768334"/>
            <a:ext cx="6244709"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C9C9C0"/>
                </a:solidFill>
                <a:latin typeface="Tomorrow" pitchFamily="34" charset="0"/>
                <a:ea typeface="Tomorrow" pitchFamily="34" charset="-122"/>
                <a:cs typeface="Tomorrow" pitchFamily="34" charset="-120"/>
              </a:rPr>
              <a:t>Mathematical rigor for data protection</a:t>
            </a:r>
            <a:endParaRPr lang="en-US" sz="1750" dirty="0"/>
          </a:p>
        </p:txBody>
      </p:sp>
      <p:sp>
        <p:nvSpPr>
          <p:cNvPr id="12" name="Text 10"/>
          <p:cNvSpPr/>
          <p:nvPr/>
        </p:nvSpPr>
        <p:spPr>
          <a:xfrm>
            <a:off x="7599521" y="5210532"/>
            <a:ext cx="6244709"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C9C9C0"/>
                </a:solidFill>
                <a:latin typeface="Tomorrow" pitchFamily="34" charset="0"/>
                <a:ea typeface="Tomorrow" pitchFamily="34" charset="-122"/>
                <a:cs typeface="Tomorrow" pitchFamily="34" charset="-120"/>
              </a:rPr>
              <a:t>Reliance on complex key management</a:t>
            </a:r>
            <a:endParaRPr lang="en-US" sz="1750" dirty="0"/>
          </a:p>
        </p:txBody>
      </p:sp>
      <p:sp>
        <p:nvSpPr>
          <p:cNvPr id="13" name="Text 11"/>
          <p:cNvSpPr/>
          <p:nvPr/>
        </p:nvSpPr>
        <p:spPr>
          <a:xfrm>
            <a:off x="7599521" y="5652730"/>
            <a:ext cx="6244709"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C9C9C0"/>
                </a:solidFill>
                <a:latin typeface="Tomorrow" pitchFamily="34" charset="0"/>
                <a:ea typeface="Tomorrow" pitchFamily="34" charset="-122"/>
                <a:cs typeface="Tomorrow" pitchFamily="34" charset="-120"/>
              </a:rPr>
              <a:t>Susceptible to key theft or brute-force attacks</a:t>
            </a:r>
            <a:endParaRPr lang="en-US" sz="1750" dirty="0"/>
          </a:p>
        </p:txBody>
      </p:sp>
      <p:sp>
        <p:nvSpPr>
          <p:cNvPr id="14" name="Text 12"/>
          <p:cNvSpPr/>
          <p:nvPr/>
        </p:nvSpPr>
        <p:spPr>
          <a:xfrm>
            <a:off x="793790" y="6350079"/>
            <a:ext cx="13042821" cy="725805"/>
          </a:xfrm>
          <a:prstGeom prst="rect">
            <a:avLst/>
          </a:prstGeom>
          <a:noFill/>
          <a:ln/>
        </p:spPr>
        <p:txBody>
          <a:bodyPr wrap="square" lIns="0" tIns="0" rIns="0" bIns="0" rtlCol="0" anchor="t"/>
          <a:lstStyle/>
          <a:p>
            <a:pPr algn="l" indent="0" marL="0">
              <a:lnSpc>
                <a:spcPts val="2850"/>
              </a:lnSpc>
              <a:buNone/>
            </a:pPr>
            <a:r>
              <a:rPr lang="en-US" sz="1750" dirty="0">
                <a:solidFill>
                  <a:srgbClr val="C9C9C0"/>
                </a:solidFill>
                <a:latin typeface="Tomorrow" pitchFamily="34" charset="0"/>
                <a:ea typeface="Tomorrow" pitchFamily="34" charset="-122"/>
                <a:cs typeface="Tomorrow" pitchFamily="34" charset="-120"/>
              </a:rPr>
              <a:t>Our objective is to design a system where biometric features directly contribute to cryptographic key management, ensuring both high security and seamless authentication.</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1201103"/>
            <a:ext cx="11147346" cy="566976"/>
          </a:xfrm>
          <a:prstGeom prst="rect">
            <a:avLst/>
          </a:prstGeom>
          <a:noFill/>
          <a:ln/>
        </p:spPr>
        <p:txBody>
          <a:bodyPr wrap="none" lIns="0" tIns="0" rIns="0" bIns="0" rtlCol="0" anchor="t"/>
          <a:lstStyle/>
          <a:p>
            <a:pPr algn="l" indent="0" marL="0">
              <a:lnSpc>
                <a:spcPts val="4450"/>
              </a:lnSpc>
              <a:buNone/>
            </a:pPr>
            <a:r>
              <a:rPr lang="en-US" sz="3550" dirty="0">
                <a:solidFill>
                  <a:srgbClr val="EDEDE8"/>
                </a:solidFill>
                <a:latin typeface="Tomorrow Semi Bold" pitchFamily="34" charset="0"/>
                <a:ea typeface="Tomorrow Semi Bold" pitchFamily="34" charset="-122"/>
                <a:cs typeface="Tomorrow Semi Bold" pitchFamily="34" charset="-120"/>
              </a:rPr>
              <a:t>Foundational Insights: Biometric Key Generation</a:t>
            </a:r>
            <a:endParaRPr lang="en-US" sz="3550" dirty="0"/>
          </a:p>
        </p:txBody>
      </p:sp>
      <p:sp>
        <p:nvSpPr>
          <p:cNvPr id="3" name="Shape 1"/>
          <p:cNvSpPr/>
          <p:nvPr/>
        </p:nvSpPr>
        <p:spPr>
          <a:xfrm>
            <a:off x="793790" y="2221706"/>
            <a:ext cx="510302" cy="510302"/>
          </a:xfrm>
          <a:prstGeom prst="roundRect">
            <a:avLst>
              <a:gd name="adj" fmla="val 6667"/>
            </a:avLst>
          </a:prstGeom>
          <a:solidFill>
            <a:srgbClr val="3C3C3A"/>
          </a:solidFill>
          <a:ln/>
        </p:spPr>
      </p:sp>
      <p:pic>
        <p:nvPicPr>
          <p:cNvPr id="4" name="Image 0" descr="preencoded.png">    </p:cNvPr>
          <p:cNvPicPr>
            <a:picLocks noChangeAspect="1"/>
          </p:cNvPicPr>
          <p:nvPr/>
        </p:nvPicPr>
        <p:blipFill>
          <a:blip r:embed="rId1"/>
          <a:stretch>
            <a:fillRect/>
          </a:stretch>
        </p:blipFill>
        <p:spPr>
          <a:xfrm>
            <a:off x="878860" y="2264212"/>
            <a:ext cx="340162" cy="425291"/>
          </a:xfrm>
          <a:prstGeom prst="rect">
            <a:avLst/>
          </a:prstGeom>
        </p:spPr>
      </p:pic>
      <p:sp>
        <p:nvSpPr>
          <p:cNvPr id="5" name="Text 2"/>
          <p:cNvSpPr/>
          <p:nvPr/>
        </p:nvSpPr>
        <p:spPr>
          <a:xfrm>
            <a:off x="1530906" y="2299573"/>
            <a:ext cx="3421499" cy="708660"/>
          </a:xfrm>
          <a:prstGeom prst="rect">
            <a:avLst/>
          </a:prstGeom>
          <a:noFill/>
          <a:ln/>
        </p:spPr>
        <p:txBody>
          <a:bodyPr wrap="square" lIns="0" tIns="0" rIns="0" bIns="0" rtlCol="0" anchor="t"/>
          <a:lstStyle/>
          <a:p>
            <a:pPr algn="l" indent="0" marL="0">
              <a:lnSpc>
                <a:spcPts val="2750"/>
              </a:lnSpc>
              <a:buNone/>
            </a:pPr>
            <a:r>
              <a:rPr lang="en-US" sz="2200" dirty="0">
                <a:solidFill>
                  <a:srgbClr val="C9C9C0"/>
                </a:solidFill>
                <a:latin typeface="Tomorrow Semi Bold" pitchFamily="34" charset="0"/>
                <a:ea typeface="Tomorrow Semi Bold" pitchFamily="34" charset="-122"/>
                <a:cs typeface="Tomorrow Semi Bold" pitchFamily="34" charset="-120"/>
              </a:rPr>
              <a:t>User-Dependent Feature Transformation</a:t>
            </a:r>
            <a:endParaRPr lang="en-US" sz="2200" dirty="0"/>
          </a:p>
        </p:txBody>
      </p:sp>
      <p:sp>
        <p:nvSpPr>
          <p:cNvPr id="6" name="Text 3"/>
          <p:cNvSpPr/>
          <p:nvPr/>
        </p:nvSpPr>
        <p:spPr>
          <a:xfrm>
            <a:off x="1530906" y="3144322"/>
            <a:ext cx="3421499" cy="3266123"/>
          </a:xfrm>
          <a:prstGeom prst="rect">
            <a:avLst/>
          </a:prstGeom>
          <a:noFill/>
          <a:ln/>
        </p:spPr>
        <p:txBody>
          <a:bodyPr wrap="square" lIns="0" tIns="0" rIns="0" bIns="0" rtlCol="0" anchor="t"/>
          <a:lstStyle/>
          <a:p>
            <a:pPr algn="l" indent="0" marL="0">
              <a:lnSpc>
                <a:spcPts val="2850"/>
              </a:lnSpc>
              <a:buNone/>
            </a:pPr>
            <a:r>
              <a:rPr lang="en-US" sz="1750" dirty="0">
                <a:solidFill>
                  <a:srgbClr val="C9C9C0"/>
                </a:solidFill>
                <a:latin typeface="Tomorrow" pitchFamily="34" charset="0"/>
                <a:ea typeface="Tomorrow" pitchFamily="34" charset="-122"/>
                <a:cs typeface="Tomorrow" pitchFamily="34" charset="-120"/>
              </a:rPr>
              <a:t>Pioneered by Chang et al. (2004), transforming raw biometric data (e.g., fingerprint minutiae) into more stable, compact forms using techniques like LDA or GSMMS. This reduces noise and enhances feature repeatability for cryptographic binding.</a:t>
            </a:r>
            <a:endParaRPr lang="en-US" sz="1750" dirty="0"/>
          </a:p>
        </p:txBody>
      </p:sp>
      <p:sp>
        <p:nvSpPr>
          <p:cNvPr id="7" name="Shape 4"/>
          <p:cNvSpPr/>
          <p:nvPr/>
        </p:nvSpPr>
        <p:spPr>
          <a:xfrm>
            <a:off x="5235893" y="2221706"/>
            <a:ext cx="510302" cy="510302"/>
          </a:xfrm>
          <a:prstGeom prst="roundRect">
            <a:avLst>
              <a:gd name="adj" fmla="val 6667"/>
            </a:avLst>
          </a:prstGeom>
          <a:solidFill>
            <a:srgbClr val="3C3C3A"/>
          </a:solidFill>
          <a:ln/>
        </p:spPr>
      </p:sp>
      <p:pic>
        <p:nvPicPr>
          <p:cNvPr id="8" name="Image 1" descr="preencoded.png">    </p:cNvPr>
          <p:cNvPicPr>
            <a:picLocks noChangeAspect="1"/>
          </p:cNvPicPr>
          <p:nvPr/>
        </p:nvPicPr>
        <p:blipFill>
          <a:blip r:embed="rId2"/>
          <a:stretch>
            <a:fillRect/>
          </a:stretch>
        </p:blipFill>
        <p:spPr>
          <a:xfrm>
            <a:off x="5320963" y="2264212"/>
            <a:ext cx="340162" cy="425291"/>
          </a:xfrm>
          <a:prstGeom prst="rect">
            <a:avLst/>
          </a:prstGeom>
        </p:spPr>
      </p:pic>
      <p:sp>
        <p:nvSpPr>
          <p:cNvPr id="9" name="Text 5"/>
          <p:cNvSpPr/>
          <p:nvPr/>
        </p:nvSpPr>
        <p:spPr>
          <a:xfrm>
            <a:off x="5973008" y="2299573"/>
            <a:ext cx="3421499" cy="708660"/>
          </a:xfrm>
          <a:prstGeom prst="rect">
            <a:avLst/>
          </a:prstGeom>
          <a:noFill/>
          <a:ln/>
        </p:spPr>
        <p:txBody>
          <a:bodyPr wrap="square" lIns="0" tIns="0" rIns="0" bIns="0" rtlCol="0" anchor="t"/>
          <a:lstStyle/>
          <a:p>
            <a:pPr algn="l" indent="0" marL="0">
              <a:lnSpc>
                <a:spcPts val="2750"/>
              </a:lnSpc>
              <a:buNone/>
            </a:pPr>
            <a:r>
              <a:rPr lang="en-US" sz="2200" dirty="0">
                <a:solidFill>
                  <a:srgbClr val="C9C9C0"/>
                </a:solidFill>
                <a:latin typeface="Tomorrow Semi Bold" pitchFamily="34" charset="0"/>
                <a:ea typeface="Tomorrow Semi Bold" pitchFamily="34" charset="-122"/>
                <a:cs typeface="Tomorrow Semi Bold" pitchFamily="34" charset="-120"/>
              </a:rPr>
              <a:t>Multi-bit Encoding for Key Space</a:t>
            </a:r>
            <a:endParaRPr lang="en-US" sz="2200" dirty="0"/>
          </a:p>
        </p:txBody>
      </p:sp>
      <p:sp>
        <p:nvSpPr>
          <p:cNvPr id="10" name="Text 6"/>
          <p:cNvSpPr/>
          <p:nvPr/>
        </p:nvSpPr>
        <p:spPr>
          <a:xfrm>
            <a:off x="5973008" y="3144322"/>
            <a:ext cx="3421499" cy="3266123"/>
          </a:xfrm>
          <a:prstGeom prst="rect">
            <a:avLst/>
          </a:prstGeom>
          <a:noFill/>
          <a:ln/>
        </p:spPr>
        <p:txBody>
          <a:bodyPr wrap="square" lIns="0" tIns="0" rIns="0" bIns="0" rtlCol="0" anchor="t"/>
          <a:lstStyle/>
          <a:p>
            <a:pPr algn="l" indent="0" marL="0">
              <a:lnSpc>
                <a:spcPts val="2850"/>
              </a:lnSpc>
              <a:buNone/>
            </a:pPr>
            <a:r>
              <a:rPr lang="en-US" sz="1750" dirty="0">
                <a:solidFill>
                  <a:srgbClr val="C9C9C0"/>
                </a:solidFill>
                <a:latin typeface="Tomorrow" pitchFamily="34" charset="0"/>
                <a:ea typeface="Tomorrow" pitchFamily="34" charset="-122"/>
                <a:cs typeface="Tomorrow" pitchFamily="34" charset="-120"/>
              </a:rPr>
              <a:t>Moving beyond 1-bit per feature, multi-bit encoding extracts several bits from each biometric feature. This significantly expands the key space, fortifying cryptographic security by making brute-force attacks computationally infeasible.</a:t>
            </a:r>
            <a:endParaRPr lang="en-US" sz="1750" dirty="0"/>
          </a:p>
        </p:txBody>
      </p:sp>
      <p:sp>
        <p:nvSpPr>
          <p:cNvPr id="11" name="Shape 7"/>
          <p:cNvSpPr/>
          <p:nvPr/>
        </p:nvSpPr>
        <p:spPr>
          <a:xfrm>
            <a:off x="9677995" y="2221706"/>
            <a:ext cx="510302" cy="510302"/>
          </a:xfrm>
          <a:prstGeom prst="roundRect">
            <a:avLst>
              <a:gd name="adj" fmla="val 6667"/>
            </a:avLst>
          </a:prstGeom>
          <a:solidFill>
            <a:srgbClr val="3C3C3A"/>
          </a:solidFill>
          <a:ln/>
        </p:spPr>
      </p:sp>
      <p:pic>
        <p:nvPicPr>
          <p:cNvPr id="12" name="Image 2" descr="preencoded.png">    </p:cNvPr>
          <p:cNvPicPr>
            <a:picLocks noChangeAspect="1"/>
          </p:cNvPicPr>
          <p:nvPr/>
        </p:nvPicPr>
        <p:blipFill>
          <a:blip r:embed="rId3"/>
          <a:stretch>
            <a:fillRect/>
          </a:stretch>
        </p:blipFill>
        <p:spPr>
          <a:xfrm>
            <a:off x="9763065" y="2264212"/>
            <a:ext cx="340162" cy="425291"/>
          </a:xfrm>
          <a:prstGeom prst="rect">
            <a:avLst/>
          </a:prstGeom>
        </p:spPr>
      </p:pic>
      <p:sp>
        <p:nvSpPr>
          <p:cNvPr id="13" name="Text 8"/>
          <p:cNvSpPr/>
          <p:nvPr/>
        </p:nvSpPr>
        <p:spPr>
          <a:xfrm>
            <a:off x="10415111" y="2299573"/>
            <a:ext cx="3421499" cy="708660"/>
          </a:xfrm>
          <a:prstGeom prst="rect">
            <a:avLst/>
          </a:prstGeom>
          <a:noFill/>
          <a:ln/>
        </p:spPr>
        <p:txBody>
          <a:bodyPr wrap="square" lIns="0" tIns="0" rIns="0" bIns="0" rtlCol="0" anchor="t"/>
          <a:lstStyle/>
          <a:p>
            <a:pPr algn="l" indent="0" marL="0">
              <a:lnSpc>
                <a:spcPts val="2750"/>
              </a:lnSpc>
              <a:buNone/>
            </a:pPr>
            <a:r>
              <a:rPr lang="en-US" sz="2200" dirty="0">
                <a:solidFill>
                  <a:srgbClr val="C9C9C0"/>
                </a:solidFill>
                <a:latin typeface="Tomorrow Semi Bold" pitchFamily="34" charset="0"/>
                <a:ea typeface="Tomorrow Semi Bold" pitchFamily="34" charset="-122"/>
                <a:cs typeface="Tomorrow Semi Bold" pitchFamily="34" charset="-120"/>
              </a:rPr>
              <a:t>Biometrics as Key Generators</a:t>
            </a:r>
            <a:endParaRPr lang="en-US" sz="2200" dirty="0"/>
          </a:p>
        </p:txBody>
      </p:sp>
      <p:sp>
        <p:nvSpPr>
          <p:cNvPr id="14" name="Text 9"/>
          <p:cNvSpPr/>
          <p:nvPr/>
        </p:nvSpPr>
        <p:spPr>
          <a:xfrm>
            <a:off x="10415111" y="3144322"/>
            <a:ext cx="3421499" cy="2903220"/>
          </a:xfrm>
          <a:prstGeom prst="rect">
            <a:avLst/>
          </a:prstGeom>
          <a:noFill/>
          <a:ln/>
        </p:spPr>
        <p:txBody>
          <a:bodyPr wrap="square" lIns="0" tIns="0" rIns="0" bIns="0" rtlCol="0" anchor="t"/>
          <a:lstStyle/>
          <a:p>
            <a:pPr algn="l" indent="0" marL="0">
              <a:lnSpc>
                <a:spcPts val="2850"/>
              </a:lnSpc>
              <a:buNone/>
            </a:pPr>
            <a:r>
              <a:rPr lang="en-US" sz="1750" dirty="0">
                <a:solidFill>
                  <a:srgbClr val="C9C9C0"/>
                </a:solidFill>
                <a:latin typeface="Tomorrow" pitchFamily="34" charset="0"/>
                <a:ea typeface="Tomorrow" pitchFamily="34" charset="-122"/>
                <a:cs typeface="Tomorrow" pitchFamily="34" charset="-120"/>
              </a:rPr>
              <a:t>The core idea is to shift from biometrics merely 'unlocking' keys to 'generating' them directly. This ensures the cryptographic key is inherently tied to the user's unique physiological trait, reducing the risk of key compromise.</a:t>
            </a:r>
            <a:endParaRPr lang="en-US" sz="1750" dirty="0"/>
          </a:p>
        </p:txBody>
      </p:sp>
      <p:sp>
        <p:nvSpPr>
          <p:cNvPr id="15" name="Text 10"/>
          <p:cNvSpPr/>
          <p:nvPr/>
        </p:nvSpPr>
        <p:spPr>
          <a:xfrm>
            <a:off x="793790" y="6665595"/>
            <a:ext cx="13042821" cy="362903"/>
          </a:xfrm>
          <a:prstGeom prst="rect">
            <a:avLst/>
          </a:prstGeom>
          <a:noFill/>
          <a:ln/>
        </p:spPr>
        <p:txBody>
          <a:bodyPr wrap="none" lIns="0" tIns="0" rIns="0" bIns="0" rtlCol="0" anchor="t"/>
          <a:lstStyle/>
          <a:p>
            <a:pPr algn="l" indent="0" marL="0">
              <a:lnSpc>
                <a:spcPts val="2850"/>
              </a:lnSpc>
              <a:buNone/>
            </a:pPr>
            <a:r>
              <a:rPr lang="en-US" sz="1750" dirty="0">
                <a:solidFill>
                  <a:srgbClr val="C9C9C0"/>
                </a:solidFill>
                <a:latin typeface="Tomorrow" pitchFamily="34" charset="0"/>
                <a:ea typeface="Tomorrow" pitchFamily="34" charset="-122"/>
                <a:cs typeface="Tomorrow" pitchFamily="34" charset="-120"/>
              </a:rPr>
              <a:t>This work lays the groundwork for generating robust, repeatable keys from inherently noisy biometric data.</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34020" y="576739"/>
            <a:ext cx="10167699" cy="524232"/>
          </a:xfrm>
          <a:prstGeom prst="rect">
            <a:avLst/>
          </a:prstGeom>
          <a:noFill/>
          <a:ln/>
        </p:spPr>
        <p:txBody>
          <a:bodyPr wrap="none" lIns="0" tIns="0" rIns="0" bIns="0" rtlCol="0" anchor="t"/>
          <a:lstStyle/>
          <a:p>
            <a:pPr algn="l" indent="0" marL="0">
              <a:lnSpc>
                <a:spcPts val="4100"/>
              </a:lnSpc>
              <a:buNone/>
            </a:pPr>
            <a:r>
              <a:rPr lang="en-US" sz="3300" dirty="0">
                <a:solidFill>
                  <a:srgbClr val="EDEDE8"/>
                </a:solidFill>
                <a:latin typeface="Tomorrow Semi Bold" pitchFamily="34" charset="0"/>
                <a:ea typeface="Tomorrow Semi Bold" pitchFamily="34" charset="-122"/>
                <a:cs typeface="Tomorrow Semi Bold" pitchFamily="34" charset="-120"/>
              </a:rPr>
              <a:t>Advanced Fusion Concepts: Fuzzy Commitment</a:t>
            </a:r>
            <a:endParaRPr lang="en-US" sz="3300" dirty="0"/>
          </a:p>
        </p:txBody>
      </p:sp>
      <p:sp>
        <p:nvSpPr>
          <p:cNvPr id="3" name="Text 1"/>
          <p:cNvSpPr/>
          <p:nvPr/>
        </p:nvSpPr>
        <p:spPr>
          <a:xfrm>
            <a:off x="1048583" y="1572697"/>
            <a:ext cx="7378065" cy="655320"/>
          </a:xfrm>
          <a:prstGeom prst="rect">
            <a:avLst/>
          </a:prstGeom>
          <a:noFill/>
          <a:ln/>
        </p:spPr>
        <p:txBody>
          <a:bodyPr wrap="square" lIns="0" tIns="0" rIns="0" bIns="0" rtlCol="0" anchor="t"/>
          <a:lstStyle/>
          <a:p>
            <a:pPr algn="l" indent="0" marL="0">
              <a:lnSpc>
                <a:spcPts val="2550"/>
              </a:lnSpc>
              <a:buNone/>
            </a:pPr>
            <a:r>
              <a:rPr lang="en-US" sz="2050" dirty="0">
                <a:solidFill>
                  <a:srgbClr val="EDEDE8"/>
                </a:solidFill>
                <a:latin typeface="Tomorrow Semi Bold" pitchFamily="34" charset="0"/>
                <a:ea typeface="Tomorrow Semi Bold" pitchFamily="34" charset="-122"/>
                <a:cs typeface="Tomorrow Semi Bold" pitchFamily="34" charset="-120"/>
              </a:rPr>
              <a:t>"Cryptography protects biometrics, and biometrics protect cryptography."</a:t>
            </a:r>
            <a:endParaRPr lang="en-US" sz="2050" dirty="0"/>
          </a:p>
        </p:txBody>
      </p:sp>
      <p:sp>
        <p:nvSpPr>
          <p:cNvPr id="4" name="Text 2"/>
          <p:cNvSpPr/>
          <p:nvPr/>
        </p:nvSpPr>
        <p:spPr>
          <a:xfrm>
            <a:off x="1048583" y="2437686"/>
            <a:ext cx="7378065" cy="335637"/>
          </a:xfrm>
          <a:prstGeom prst="rect">
            <a:avLst/>
          </a:prstGeom>
          <a:noFill/>
          <a:ln/>
        </p:spPr>
        <p:txBody>
          <a:bodyPr wrap="none" lIns="0" tIns="0" rIns="0" bIns="0" rtlCol="0" anchor="t"/>
          <a:lstStyle/>
          <a:p>
            <a:pPr algn="l" indent="0" marL="0">
              <a:lnSpc>
                <a:spcPts val="2600"/>
              </a:lnSpc>
              <a:buNone/>
            </a:pPr>
            <a:r>
              <a:rPr lang="en-US" sz="1650" dirty="0">
                <a:solidFill>
                  <a:srgbClr val="C9C9C0"/>
                </a:solidFill>
                <a:latin typeface="Tomorrow" pitchFamily="34" charset="0"/>
                <a:ea typeface="Tomorrow" pitchFamily="34" charset="-122"/>
                <a:cs typeface="Tomorrow" pitchFamily="34" charset="-120"/>
              </a:rPr>
              <a:t>— Popa &amp; Simion, 2017</a:t>
            </a:r>
            <a:endParaRPr lang="en-US" sz="1650" dirty="0"/>
          </a:p>
        </p:txBody>
      </p:sp>
      <p:sp>
        <p:nvSpPr>
          <p:cNvPr id="5" name="Shape 3"/>
          <p:cNvSpPr/>
          <p:nvPr/>
        </p:nvSpPr>
        <p:spPr>
          <a:xfrm>
            <a:off x="734020" y="1572697"/>
            <a:ext cx="22860" cy="1200626"/>
          </a:xfrm>
          <a:prstGeom prst="rect">
            <a:avLst/>
          </a:prstGeom>
          <a:solidFill>
            <a:srgbClr val="E1E1DF"/>
          </a:solidFill>
          <a:ln/>
        </p:spPr>
      </p:sp>
      <p:sp>
        <p:nvSpPr>
          <p:cNvPr id="6" name="Text 4"/>
          <p:cNvSpPr/>
          <p:nvPr/>
        </p:nvSpPr>
        <p:spPr>
          <a:xfrm>
            <a:off x="734020" y="3009186"/>
            <a:ext cx="7692628" cy="1006912"/>
          </a:xfrm>
          <a:prstGeom prst="rect">
            <a:avLst/>
          </a:prstGeom>
          <a:noFill/>
          <a:ln/>
        </p:spPr>
        <p:txBody>
          <a:bodyPr wrap="square" lIns="0" tIns="0" rIns="0" bIns="0" rtlCol="0" anchor="t"/>
          <a:lstStyle/>
          <a:p>
            <a:pPr algn="l" indent="0" marL="0">
              <a:lnSpc>
                <a:spcPts val="2600"/>
              </a:lnSpc>
              <a:buNone/>
            </a:pPr>
            <a:r>
              <a:rPr lang="en-US" sz="1650" dirty="0">
                <a:solidFill>
                  <a:srgbClr val="C9C9C0"/>
                </a:solidFill>
                <a:latin typeface="Tomorrow" pitchFamily="34" charset="0"/>
                <a:ea typeface="Tomorrow" pitchFamily="34" charset="-122"/>
                <a:cs typeface="Tomorrow" pitchFamily="34" charset="-120"/>
              </a:rPr>
              <a:t>The Popa &amp; Simion (2017) work introduced the "two-way fusion" concept, highlighting how cryptography can encrypt biometric templates for privacy, while biometrics can generate or bind cryptographic keys for access control.</a:t>
            </a:r>
            <a:endParaRPr lang="en-US" sz="1650" dirty="0"/>
          </a:p>
        </p:txBody>
      </p:sp>
      <p:sp>
        <p:nvSpPr>
          <p:cNvPr id="7" name="Text 5"/>
          <p:cNvSpPr/>
          <p:nvPr/>
        </p:nvSpPr>
        <p:spPr>
          <a:xfrm>
            <a:off x="734020" y="4204811"/>
            <a:ext cx="7692628" cy="1678186"/>
          </a:xfrm>
          <a:prstGeom prst="rect">
            <a:avLst/>
          </a:prstGeom>
          <a:noFill/>
          <a:ln/>
        </p:spPr>
        <p:txBody>
          <a:bodyPr wrap="square" lIns="0" tIns="0" rIns="0" bIns="0" rtlCol="0" anchor="t"/>
          <a:lstStyle/>
          <a:p>
            <a:pPr algn="l" indent="0" marL="0">
              <a:lnSpc>
                <a:spcPts val="2600"/>
              </a:lnSpc>
              <a:buNone/>
            </a:pPr>
            <a:r>
              <a:rPr lang="en-US" sz="1650" dirty="0">
                <a:solidFill>
                  <a:srgbClr val="C9C9C0"/>
                </a:solidFill>
                <a:latin typeface="Tomorrow" pitchFamily="34" charset="0"/>
                <a:ea typeface="Tomorrow" pitchFamily="34" charset="-122"/>
                <a:cs typeface="Tomorrow" pitchFamily="34" charset="-120"/>
              </a:rPr>
              <a:t>A key mechanism for this fusion is the </a:t>
            </a:r>
            <a:pPr algn="l" indent="0" marL="0">
              <a:lnSpc>
                <a:spcPts val="2600"/>
              </a:lnSpc>
              <a:buNone/>
            </a:pPr>
            <a:r>
              <a:rPr lang="en-US" sz="1650" b="1" dirty="0">
                <a:solidFill>
                  <a:srgbClr val="C9C9C0"/>
                </a:solidFill>
                <a:latin typeface="Tomorrow" pitchFamily="34" charset="0"/>
                <a:ea typeface="Tomorrow" pitchFamily="34" charset="-122"/>
                <a:cs typeface="Tomorrow" pitchFamily="34" charset="-120"/>
              </a:rPr>
              <a:t>Fuzzy Commitment Scheme</a:t>
            </a:r>
            <a:pPr algn="l" indent="0" marL="0">
              <a:lnSpc>
                <a:spcPts val="2600"/>
              </a:lnSpc>
              <a:buNone/>
            </a:pPr>
            <a:r>
              <a:rPr lang="en-US" sz="1650" dirty="0">
                <a:solidFill>
                  <a:srgbClr val="C9C9C0"/>
                </a:solidFill>
                <a:latin typeface="Tomorrow" pitchFamily="34" charset="0"/>
                <a:ea typeface="Tomorrow" pitchFamily="34" charset="-122"/>
                <a:cs typeface="Tomorrow" pitchFamily="34" charset="-120"/>
              </a:rPr>
              <a:t>. This scheme binds a random cryptographic key to a biometric template (codeword). It inherently handles the intra-user variability of biometric data using error-correcting codes. During verification, if the presented biometric is 'close enough' to the enrolled template, the key can be recovered.</a:t>
            </a:r>
            <a:endParaRPr lang="en-US" sz="1650" dirty="0"/>
          </a:p>
        </p:txBody>
      </p:sp>
      <p:pic>
        <p:nvPicPr>
          <p:cNvPr id="8" name="Image 0" descr="preencoded.png">    </p:cNvPr>
          <p:cNvPicPr>
            <a:picLocks noChangeAspect="1"/>
          </p:cNvPicPr>
          <p:nvPr/>
        </p:nvPicPr>
        <p:blipFill>
          <a:blip r:embed="rId1"/>
          <a:stretch>
            <a:fillRect/>
          </a:stretch>
        </p:blipFill>
        <p:spPr>
          <a:xfrm>
            <a:off x="8945999" y="1572697"/>
            <a:ext cx="4957882" cy="4957882"/>
          </a:xfrm>
          <a:prstGeom prst="rect">
            <a:avLst/>
          </a:prstGeom>
        </p:spPr>
      </p:pic>
      <p:sp>
        <p:nvSpPr>
          <p:cNvPr id="9" name="Text 6"/>
          <p:cNvSpPr/>
          <p:nvPr/>
        </p:nvSpPr>
        <p:spPr>
          <a:xfrm>
            <a:off x="734020" y="7002304"/>
            <a:ext cx="13162359" cy="671274"/>
          </a:xfrm>
          <a:prstGeom prst="rect">
            <a:avLst/>
          </a:prstGeom>
          <a:noFill/>
          <a:ln/>
        </p:spPr>
        <p:txBody>
          <a:bodyPr wrap="square" lIns="0" tIns="0" rIns="0" bIns="0" rtlCol="0" anchor="t"/>
          <a:lstStyle/>
          <a:p>
            <a:pPr algn="l" indent="0" marL="0">
              <a:lnSpc>
                <a:spcPts val="2600"/>
              </a:lnSpc>
              <a:buNone/>
            </a:pPr>
            <a:r>
              <a:rPr lang="en-US" sz="1650" dirty="0">
                <a:solidFill>
                  <a:srgbClr val="C9C9C0"/>
                </a:solidFill>
                <a:latin typeface="Tomorrow" pitchFamily="34" charset="0"/>
                <a:ea typeface="Tomorrow" pitchFamily="34" charset="-122"/>
                <a:cs typeface="Tomorrow" pitchFamily="34" charset="-120"/>
              </a:rPr>
              <a:t>This approach addresses the inherent 'fuzziness' of biometrics, making them compatible with the exactness required by cryptographic operations.</a:t>
            </a:r>
            <a:endParaRPr lang="en-US" sz="16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696277" y="566261"/>
            <a:ext cx="6162437" cy="497324"/>
          </a:xfrm>
          <a:prstGeom prst="rect">
            <a:avLst/>
          </a:prstGeom>
          <a:noFill/>
          <a:ln/>
        </p:spPr>
        <p:txBody>
          <a:bodyPr wrap="none" lIns="0" tIns="0" rIns="0" bIns="0" rtlCol="0" anchor="t"/>
          <a:lstStyle/>
          <a:p>
            <a:pPr algn="l" indent="0" marL="0">
              <a:lnSpc>
                <a:spcPts val="3900"/>
              </a:lnSpc>
              <a:buNone/>
            </a:pPr>
            <a:r>
              <a:rPr lang="en-US" sz="3100" dirty="0">
                <a:solidFill>
                  <a:srgbClr val="EDEDE8"/>
                </a:solidFill>
                <a:latin typeface="Tomorrow Semi Bold" pitchFamily="34" charset="0"/>
                <a:ea typeface="Tomorrow Semi Bold" pitchFamily="34" charset="-122"/>
                <a:cs typeface="Tomorrow Semi Bold" pitchFamily="34" charset="-120"/>
              </a:rPr>
              <a:t>Addressing Critical Challenges</a:t>
            </a:r>
            <a:endParaRPr lang="en-US" sz="3100" dirty="0"/>
          </a:p>
        </p:txBody>
      </p:sp>
      <p:sp>
        <p:nvSpPr>
          <p:cNvPr id="3" name="Shape 1"/>
          <p:cNvSpPr/>
          <p:nvPr/>
        </p:nvSpPr>
        <p:spPr>
          <a:xfrm>
            <a:off x="696277" y="1461492"/>
            <a:ext cx="13237845" cy="2146816"/>
          </a:xfrm>
          <a:prstGeom prst="roundRect">
            <a:avLst>
              <a:gd name="adj" fmla="val 1390"/>
            </a:avLst>
          </a:prstGeom>
          <a:solidFill>
            <a:srgbClr val="1D1D1B"/>
          </a:solidFill>
          <a:ln w="22860">
            <a:solidFill>
              <a:srgbClr val="555553"/>
            </a:solidFill>
            <a:prstDash val="solid"/>
          </a:ln>
        </p:spPr>
      </p:sp>
      <p:sp>
        <p:nvSpPr>
          <p:cNvPr id="4" name="Shape 2"/>
          <p:cNvSpPr/>
          <p:nvPr/>
        </p:nvSpPr>
        <p:spPr>
          <a:xfrm>
            <a:off x="719137" y="1484352"/>
            <a:ext cx="795814" cy="2101096"/>
          </a:xfrm>
          <a:prstGeom prst="roundRect">
            <a:avLst>
              <a:gd name="adj" fmla="val 303"/>
            </a:avLst>
          </a:prstGeom>
          <a:solidFill>
            <a:srgbClr val="3C3C3A"/>
          </a:solidFill>
          <a:ln/>
        </p:spPr>
      </p:sp>
      <p:sp>
        <p:nvSpPr>
          <p:cNvPr id="5" name="Text 3"/>
          <p:cNvSpPr/>
          <p:nvPr/>
        </p:nvSpPr>
        <p:spPr>
          <a:xfrm>
            <a:off x="967859" y="2348389"/>
            <a:ext cx="298371" cy="373023"/>
          </a:xfrm>
          <a:prstGeom prst="rect">
            <a:avLst/>
          </a:prstGeom>
          <a:noFill/>
          <a:ln/>
        </p:spPr>
        <p:txBody>
          <a:bodyPr wrap="none" lIns="0" tIns="0" rIns="0" bIns="0" rtlCol="0" anchor="t"/>
          <a:lstStyle/>
          <a:p>
            <a:pPr algn="l" indent="0" marL="0">
              <a:lnSpc>
                <a:spcPts val="2300"/>
              </a:lnSpc>
              <a:buNone/>
            </a:pPr>
            <a:r>
              <a:rPr lang="en-US" sz="2300" dirty="0">
                <a:solidFill>
                  <a:srgbClr val="C9C9C0"/>
                </a:solidFill>
                <a:latin typeface="Tomorrow Semi Bold" pitchFamily="34" charset="0"/>
                <a:ea typeface="Tomorrow Semi Bold" pitchFamily="34" charset="-122"/>
                <a:cs typeface="Tomorrow Semi Bold" pitchFamily="34" charset="-120"/>
              </a:rPr>
              <a:t>1</a:t>
            </a:r>
            <a:endParaRPr lang="en-US" sz="2300" dirty="0"/>
          </a:p>
        </p:txBody>
      </p:sp>
      <p:sp>
        <p:nvSpPr>
          <p:cNvPr id="6" name="Text 4"/>
          <p:cNvSpPr/>
          <p:nvPr/>
        </p:nvSpPr>
        <p:spPr>
          <a:xfrm>
            <a:off x="1713905" y="1683306"/>
            <a:ext cx="3534966" cy="310872"/>
          </a:xfrm>
          <a:prstGeom prst="rect">
            <a:avLst/>
          </a:prstGeom>
          <a:noFill/>
          <a:ln/>
        </p:spPr>
        <p:txBody>
          <a:bodyPr wrap="none" lIns="0" tIns="0" rIns="0" bIns="0" rtlCol="0" anchor="t"/>
          <a:lstStyle/>
          <a:p>
            <a:pPr algn="l" indent="0" marL="0">
              <a:lnSpc>
                <a:spcPts val="2400"/>
              </a:lnSpc>
              <a:buNone/>
            </a:pPr>
            <a:r>
              <a:rPr lang="en-US" sz="1950" dirty="0">
                <a:solidFill>
                  <a:srgbClr val="C9C9C0"/>
                </a:solidFill>
                <a:latin typeface="Tomorrow Semi Bold" pitchFamily="34" charset="0"/>
                <a:ea typeface="Tomorrow Semi Bold" pitchFamily="34" charset="-122"/>
                <a:cs typeface="Tomorrow Semi Bold" pitchFamily="34" charset="-120"/>
              </a:rPr>
              <a:t>Revocability &amp; Key Diversity</a:t>
            </a:r>
            <a:endParaRPr lang="en-US" sz="1950" dirty="0"/>
          </a:p>
        </p:txBody>
      </p:sp>
      <p:sp>
        <p:nvSpPr>
          <p:cNvPr id="7" name="Text 5"/>
          <p:cNvSpPr/>
          <p:nvPr/>
        </p:nvSpPr>
        <p:spPr>
          <a:xfrm>
            <a:off x="1713905" y="2113478"/>
            <a:ext cx="12197358" cy="1273016"/>
          </a:xfrm>
          <a:prstGeom prst="rect">
            <a:avLst/>
          </a:prstGeom>
          <a:noFill/>
          <a:ln/>
        </p:spPr>
        <p:txBody>
          <a:bodyPr wrap="square" lIns="0" tIns="0" rIns="0" bIns="0" rtlCol="0" anchor="t"/>
          <a:lstStyle/>
          <a:p>
            <a:pPr algn="l" indent="0" marL="0">
              <a:lnSpc>
                <a:spcPts val="2500"/>
              </a:lnSpc>
              <a:buNone/>
            </a:pPr>
            <a:r>
              <a:rPr lang="en-US" sz="1550" dirty="0">
                <a:solidFill>
                  <a:srgbClr val="C9C9C0"/>
                </a:solidFill>
                <a:latin typeface="Tomorrow" pitchFamily="34" charset="0"/>
                <a:ea typeface="Tomorrow" pitchFamily="34" charset="-122"/>
                <a:cs typeface="Tomorrow" pitchFamily="34" charset="-120"/>
              </a:rPr>
              <a:t>Traditional biometrics are non-revocable; once compromised, they are permanently insecure. Biometric cryptosystems, particularly those integrated with Cancelable Biometrics (Pattern Recognition, 2016), aim to apply non-invertible transformations to features. This allows for the generation of multiple, distinct keys from the same biometric, enabling revocability akin to changing a password.</a:t>
            </a:r>
            <a:endParaRPr lang="en-US" sz="1550" dirty="0"/>
          </a:p>
        </p:txBody>
      </p:sp>
      <p:sp>
        <p:nvSpPr>
          <p:cNvPr id="8" name="Shape 6"/>
          <p:cNvSpPr/>
          <p:nvPr/>
        </p:nvSpPr>
        <p:spPr>
          <a:xfrm>
            <a:off x="696277" y="3807262"/>
            <a:ext cx="13237845" cy="1828562"/>
          </a:xfrm>
          <a:prstGeom prst="roundRect">
            <a:avLst>
              <a:gd name="adj" fmla="val 1632"/>
            </a:avLst>
          </a:prstGeom>
          <a:solidFill>
            <a:srgbClr val="1D1D1B"/>
          </a:solidFill>
          <a:ln w="22860">
            <a:solidFill>
              <a:srgbClr val="555553"/>
            </a:solidFill>
            <a:prstDash val="solid"/>
          </a:ln>
        </p:spPr>
      </p:sp>
      <p:sp>
        <p:nvSpPr>
          <p:cNvPr id="9" name="Shape 7"/>
          <p:cNvSpPr/>
          <p:nvPr/>
        </p:nvSpPr>
        <p:spPr>
          <a:xfrm>
            <a:off x="719137" y="3830122"/>
            <a:ext cx="795814" cy="1782842"/>
          </a:xfrm>
          <a:prstGeom prst="roundRect">
            <a:avLst>
              <a:gd name="adj" fmla="val 303"/>
            </a:avLst>
          </a:prstGeom>
          <a:solidFill>
            <a:srgbClr val="3C3C3A"/>
          </a:solidFill>
          <a:ln/>
        </p:spPr>
      </p:sp>
      <p:sp>
        <p:nvSpPr>
          <p:cNvPr id="10" name="Text 8"/>
          <p:cNvSpPr/>
          <p:nvPr/>
        </p:nvSpPr>
        <p:spPr>
          <a:xfrm>
            <a:off x="967859" y="4534972"/>
            <a:ext cx="298371" cy="373023"/>
          </a:xfrm>
          <a:prstGeom prst="rect">
            <a:avLst/>
          </a:prstGeom>
          <a:noFill/>
          <a:ln/>
        </p:spPr>
        <p:txBody>
          <a:bodyPr wrap="none" lIns="0" tIns="0" rIns="0" bIns="0" rtlCol="0" anchor="t"/>
          <a:lstStyle/>
          <a:p>
            <a:pPr algn="l" indent="0" marL="0">
              <a:lnSpc>
                <a:spcPts val="2300"/>
              </a:lnSpc>
              <a:buNone/>
            </a:pPr>
            <a:r>
              <a:rPr lang="en-US" sz="2300" dirty="0">
                <a:solidFill>
                  <a:srgbClr val="C9C9C0"/>
                </a:solidFill>
                <a:latin typeface="Tomorrow Semi Bold" pitchFamily="34" charset="0"/>
                <a:ea typeface="Tomorrow Semi Bold" pitchFamily="34" charset="-122"/>
                <a:cs typeface="Tomorrow Semi Bold" pitchFamily="34" charset="-120"/>
              </a:rPr>
              <a:t>2</a:t>
            </a:r>
            <a:endParaRPr lang="en-US" sz="2300" dirty="0"/>
          </a:p>
        </p:txBody>
      </p:sp>
      <p:sp>
        <p:nvSpPr>
          <p:cNvPr id="11" name="Text 9"/>
          <p:cNvSpPr/>
          <p:nvPr/>
        </p:nvSpPr>
        <p:spPr>
          <a:xfrm>
            <a:off x="1713905" y="4029075"/>
            <a:ext cx="2486978" cy="310872"/>
          </a:xfrm>
          <a:prstGeom prst="rect">
            <a:avLst/>
          </a:prstGeom>
          <a:noFill/>
          <a:ln/>
        </p:spPr>
        <p:txBody>
          <a:bodyPr wrap="none" lIns="0" tIns="0" rIns="0" bIns="0" rtlCol="0" anchor="t"/>
          <a:lstStyle/>
          <a:p>
            <a:pPr algn="l" indent="0" marL="0">
              <a:lnSpc>
                <a:spcPts val="2400"/>
              </a:lnSpc>
              <a:buNone/>
            </a:pPr>
            <a:r>
              <a:rPr lang="en-US" sz="1950" dirty="0">
                <a:solidFill>
                  <a:srgbClr val="C9C9C0"/>
                </a:solidFill>
                <a:latin typeface="Tomorrow Semi Bold" pitchFamily="34" charset="0"/>
                <a:ea typeface="Tomorrow Semi Bold" pitchFamily="34" charset="-122"/>
                <a:cs typeface="Tomorrow Semi Bold" pitchFamily="34" charset="-120"/>
              </a:rPr>
              <a:t>Privacy Concerns</a:t>
            </a:r>
            <a:endParaRPr lang="en-US" sz="1950" dirty="0"/>
          </a:p>
        </p:txBody>
      </p:sp>
      <p:sp>
        <p:nvSpPr>
          <p:cNvPr id="12" name="Text 10"/>
          <p:cNvSpPr/>
          <p:nvPr/>
        </p:nvSpPr>
        <p:spPr>
          <a:xfrm>
            <a:off x="1713905" y="4459248"/>
            <a:ext cx="12197358" cy="954762"/>
          </a:xfrm>
          <a:prstGeom prst="rect">
            <a:avLst/>
          </a:prstGeom>
          <a:noFill/>
          <a:ln/>
        </p:spPr>
        <p:txBody>
          <a:bodyPr wrap="square" lIns="0" tIns="0" rIns="0" bIns="0" rtlCol="0" anchor="t"/>
          <a:lstStyle/>
          <a:p>
            <a:pPr algn="l" indent="0" marL="0">
              <a:lnSpc>
                <a:spcPts val="2500"/>
              </a:lnSpc>
              <a:buNone/>
            </a:pPr>
            <a:r>
              <a:rPr lang="en-US" sz="1550" dirty="0">
                <a:solidFill>
                  <a:srgbClr val="C9C9C0"/>
                </a:solidFill>
                <a:latin typeface="Tomorrow" pitchFamily="34" charset="0"/>
                <a:ea typeface="Tomorrow" pitchFamily="34" charset="-122"/>
                <a:cs typeface="Tomorrow" pitchFamily="34" charset="-120"/>
              </a:rPr>
              <a:t>If raw biometric templates are stored and leaked, the user's identity is permanently compromised. Our approach ensures that only 'helper data' (derived from the fuzzy commitment process), not raw minutiae, is stored. This significantly mitigates the privacy risk, even in the event of a database breach (Privacy Protection, 2015).</a:t>
            </a:r>
            <a:endParaRPr lang="en-US" sz="1550" dirty="0"/>
          </a:p>
        </p:txBody>
      </p:sp>
      <p:sp>
        <p:nvSpPr>
          <p:cNvPr id="13" name="Shape 11"/>
          <p:cNvSpPr/>
          <p:nvPr/>
        </p:nvSpPr>
        <p:spPr>
          <a:xfrm>
            <a:off x="696277" y="5834777"/>
            <a:ext cx="13237845" cy="1828562"/>
          </a:xfrm>
          <a:prstGeom prst="roundRect">
            <a:avLst>
              <a:gd name="adj" fmla="val 1632"/>
            </a:avLst>
          </a:prstGeom>
          <a:solidFill>
            <a:srgbClr val="1D1D1B"/>
          </a:solidFill>
          <a:ln w="22860">
            <a:solidFill>
              <a:srgbClr val="555553"/>
            </a:solidFill>
            <a:prstDash val="solid"/>
          </a:ln>
        </p:spPr>
      </p:sp>
      <p:sp>
        <p:nvSpPr>
          <p:cNvPr id="14" name="Shape 12"/>
          <p:cNvSpPr/>
          <p:nvPr/>
        </p:nvSpPr>
        <p:spPr>
          <a:xfrm>
            <a:off x="719137" y="5857637"/>
            <a:ext cx="795814" cy="1782842"/>
          </a:xfrm>
          <a:prstGeom prst="roundRect">
            <a:avLst>
              <a:gd name="adj" fmla="val 303"/>
            </a:avLst>
          </a:prstGeom>
          <a:solidFill>
            <a:srgbClr val="3C3C3A"/>
          </a:solidFill>
          <a:ln/>
        </p:spPr>
      </p:sp>
      <p:sp>
        <p:nvSpPr>
          <p:cNvPr id="15" name="Text 13"/>
          <p:cNvSpPr/>
          <p:nvPr/>
        </p:nvSpPr>
        <p:spPr>
          <a:xfrm>
            <a:off x="967859" y="6562487"/>
            <a:ext cx="298371" cy="373023"/>
          </a:xfrm>
          <a:prstGeom prst="rect">
            <a:avLst/>
          </a:prstGeom>
          <a:noFill/>
          <a:ln/>
        </p:spPr>
        <p:txBody>
          <a:bodyPr wrap="none" lIns="0" tIns="0" rIns="0" bIns="0" rtlCol="0" anchor="t"/>
          <a:lstStyle/>
          <a:p>
            <a:pPr algn="l" indent="0" marL="0">
              <a:lnSpc>
                <a:spcPts val="2300"/>
              </a:lnSpc>
              <a:buNone/>
            </a:pPr>
            <a:r>
              <a:rPr lang="en-US" sz="2300" dirty="0">
                <a:solidFill>
                  <a:srgbClr val="C9C9C0"/>
                </a:solidFill>
                <a:latin typeface="Tomorrow Semi Bold" pitchFamily="34" charset="0"/>
                <a:ea typeface="Tomorrow Semi Bold" pitchFamily="34" charset="-122"/>
                <a:cs typeface="Tomorrow Semi Bold" pitchFamily="34" charset="-120"/>
              </a:rPr>
              <a:t>3</a:t>
            </a:r>
            <a:endParaRPr lang="en-US" sz="2300" dirty="0"/>
          </a:p>
        </p:txBody>
      </p:sp>
      <p:sp>
        <p:nvSpPr>
          <p:cNvPr id="16" name="Text 14"/>
          <p:cNvSpPr/>
          <p:nvPr/>
        </p:nvSpPr>
        <p:spPr>
          <a:xfrm>
            <a:off x="1713905" y="6056590"/>
            <a:ext cx="2994660" cy="310872"/>
          </a:xfrm>
          <a:prstGeom prst="rect">
            <a:avLst/>
          </a:prstGeom>
          <a:noFill/>
          <a:ln/>
        </p:spPr>
        <p:txBody>
          <a:bodyPr wrap="none" lIns="0" tIns="0" rIns="0" bIns="0" rtlCol="0" anchor="t"/>
          <a:lstStyle/>
          <a:p>
            <a:pPr algn="l" indent="0" marL="0">
              <a:lnSpc>
                <a:spcPts val="2400"/>
              </a:lnSpc>
              <a:buNone/>
            </a:pPr>
            <a:r>
              <a:rPr lang="en-US" sz="1950" dirty="0">
                <a:solidFill>
                  <a:srgbClr val="C9C9C0"/>
                </a:solidFill>
                <a:latin typeface="Tomorrow Semi Bold" pitchFamily="34" charset="0"/>
                <a:ea typeface="Tomorrow Semi Bold" pitchFamily="34" charset="-122"/>
                <a:cs typeface="Tomorrow Semi Bold" pitchFamily="34" charset="-120"/>
              </a:rPr>
              <a:t>Performance Trade-offs</a:t>
            </a:r>
            <a:endParaRPr lang="en-US" sz="1950" dirty="0"/>
          </a:p>
        </p:txBody>
      </p:sp>
      <p:sp>
        <p:nvSpPr>
          <p:cNvPr id="17" name="Text 15"/>
          <p:cNvSpPr/>
          <p:nvPr/>
        </p:nvSpPr>
        <p:spPr>
          <a:xfrm>
            <a:off x="1713905" y="6486763"/>
            <a:ext cx="12197358" cy="954762"/>
          </a:xfrm>
          <a:prstGeom prst="rect">
            <a:avLst/>
          </a:prstGeom>
          <a:noFill/>
          <a:ln/>
        </p:spPr>
        <p:txBody>
          <a:bodyPr wrap="square" lIns="0" tIns="0" rIns="0" bIns="0" rtlCol="0" anchor="t"/>
          <a:lstStyle/>
          <a:p>
            <a:pPr algn="l" indent="0" marL="0">
              <a:lnSpc>
                <a:spcPts val="2500"/>
              </a:lnSpc>
              <a:buNone/>
            </a:pPr>
            <a:r>
              <a:rPr lang="en-US" sz="1550" dirty="0">
                <a:solidFill>
                  <a:srgbClr val="C9C9C0"/>
                </a:solidFill>
                <a:latin typeface="Tomorrow" pitchFamily="34" charset="0"/>
                <a:ea typeface="Tomorrow" pitchFamily="34" charset="-122"/>
                <a:cs typeface="Tomorrow" pitchFamily="34" charset="-120"/>
              </a:rPr>
              <a:t>Achieving low False Accept Rates (FAR) can often lead to higher False Reject Rates (FRR) for noisy biometrics like fingerprints. Our project will leverage robust Error-Correcting Codes (ECC), like Hadamard and Reed-Solomon, to manage biometric variability and optimize the balance between FAR and FRR, drawing insights from experimental benchmarks.</a:t>
            </a:r>
            <a:endParaRPr lang="en-US" sz="15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676632" y="938332"/>
            <a:ext cx="12727186" cy="483394"/>
          </a:xfrm>
          <a:prstGeom prst="rect">
            <a:avLst/>
          </a:prstGeom>
          <a:noFill/>
          <a:ln/>
        </p:spPr>
        <p:txBody>
          <a:bodyPr wrap="none" lIns="0" tIns="0" rIns="0" bIns="0" rtlCol="0" anchor="t"/>
          <a:lstStyle/>
          <a:p>
            <a:pPr algn="l" indent="0" marL="0">
              <a:lnSpc>
                <a:spcPts val="3800"/>
              </a:lnSpc>
              <a:buNone/>
            </a:pPr>
            <a:r>
              <a:rPr lang="en-US" sz="3000" dirty="0">
                <a:solidFill>
                  <a:srgbClr val="EDEDE8"/>
                </a:solidFill>
                <a:latin typeface="Tomorrow Semi Bold" pitchFamily="34" charset="0"/>
                <a:ea typeface="Tomorrow Semi Bold" pitchFamily="34" charset="-122"/>
                <a:cs typeface="Tomorrow Semi Bold" pitchFamily="34" charset="-120"/>
              </a:rPr>
              <a:t>Our Project Approach: Fingerprint Minutiae &amp; Fuzzy Commitment</a:t>
            </a:r>
            <a:endParaRPr lang="en-US" sz="3000" dirty="0"/>
          </a:p>
        </p:txBody>
      </p:sp>
      <p:sp>
        <p:nvSpPr>
          <p:cNvPr id="3" name="Text 1"/>
          <p:cNvSpPr/>
          <p:nvPr/>
        </p:nvSpPr>
        <p:spPr>
          <a:xfrm>
            <a:off x="676632" y="1808321"/>
            <a:ext cx="13277136" cy="618649"/>
          </a:xfrm>
          <a:prstGeom prst="rect">
            <a:avLst/>
          </a:prstGeom>
          <a:noFill/>
          <a:ln/>
        </p:spPr>
        <p:txBody>
          <a:bodyPr wrap="square" lIns="0" tIns="0" rIns="0" bIns="0" rtlCol="0" anchor="t"/>
          <a:lstStyle/>
          <a:p>
            <a:pPr algn="l" indent="0" marL="0">
              <a:lnSpc>
                <a:spcPts val="2400"/>
              </a:lnSpc>
              <a:buNone/>
            </a:pPr>
            <a:r>
              <a:rPr lang="en-US" sz="1500" dirty="0">
                <a:solidFill>
                  <a:srgbClr val="C9C9C0"/>
                </a:solidFill>
                <a:latin typeface="Tomorrow" pitchFamily="34" charset="0"/>
                <a:ea typeface="Tomorrow" pitchFamily="34" charset="-122"/>
                <a:cs typeface="Tomorrow" pitchFamily="34" charset="-120"/>
              </a:rPr>
              <a:t>Our system design integrates fingerprint minutiae data with a fuzzy commitment scheme, incorporating lessons learned from prior research to build a secure and viable authentication solution.</a:t>
            </a:r>
            <a:endParaRPr lang="en-US" sz="1500" dirty="0"/>
          </a:p>
        </p:txBody>
      </p:sp>
      <p:sp>
        <p:nvSpPr>
          <p:cNvPr id="4" name="Text 2"/>
          <p:cNvSpPr/>
          <p:nvPr/>
        </p:nvSpPr>
        <p:spPr>
          <a:xfrm>
            <a:off x="676632" y="2832259"/>
            <a:ext cx="4025146" cy="604123"/>
          </a:xfrm>
          <a:prstGeom prst="rect">
            <a:avLst/>
          </a:prstGeom>
          <a:noFill/>
          <a:ln/>
        </p:spPr>
        <p:txBody>
          <a:bodyPr wrap="square" lIns="0" tIns="0" rIns="0" bIns="0" rtlCol="0" anchor="t"/>
          <a:lstStyle/>
          <a:p>
            <a:pPr algn="r" indent="0" marL="0">
              <a:lnSpc>
                <a:spcPts val="2350"/>
              </a:lnSpc>
              <a:buNone/>
            </a:pPr>
            <a:r>
              <a:rPr lang="en-US" sz="1900" dirty="0">
                <a:solidFill>
                  <a:srgbClr val="C9C9C0"/>
                </a:solidFill>
                <a:latin typeface="Tomorrow Semi Bold" pitchFamily="34" charset="0"/>
                <a:ea typeface="Tomorrow Semi Bold" pitchFamily="34" charset="-122"/>
                <a:cs typeface="Tomorrow Semi Bold" pitchFamily="34" charset="-120"/>
              </a:rPr>
              <a:t>Fingerprint Acquisition &amp; Minutiae Extraction</a:t>
            </a:r>
            <a:endParaRPr lang="en-US" sz="1900" dirty="0"/>
          </a:p>
        </p:txBody>
      </p:sp>
      <p:sp>
        <p:nvSpPr>
          <p:cNvPr id="5" name="Text 3"/>
          <p:cNvSpPr/>
          <p:nvPr/>
        </p:nvSpPr>
        <p:spPr>
          <a:xfrm>
            <a:off x="676632" y="3552349"/>
            <a:ext cx="4025146" cy="1237298"/>
          </a:xfrm>
          <a:prstGeom prst="rect">
            <a:avLst/>
          </a:prstGeom>
          <a:noFill/>
          <a:ln/>
        </p:spPr>
        <p:txBody>
          <a:bodyPr wrap="square" lIns="0" tIns="0" rIns="0" bIns="0" rtlCol="0" anchor="t"/>
          <a:lstStyle/>
          <a:p>
            <a:pPr algn="r" indent="0" marL="0">
              <a:lnSpc>
                <a:spcPts val="2400"/>
              </a:lnSpc>
              <a:buNone/>
            </a:pPr>
            <a:r>
              <a:rPr lang="en-US" sz="1500" dirty="0">
                <a:solidFill>
                  <a:srgbClr val="C9C9C0"/>
                </a:solidFill>
                <a:latin typeface="Tomorrow" pitchFamily="34" charset="0"/>
                <a:ea typeface="Tomorrow" pitchFamily="34" charset="-122"/>
                <a:cs typeface="Tomorrow" pitchFamily="34" charset="-120"/>
              </a:rPr>
              <a:t>High-resolution optical sensor for reliable image capture. Advanced algorithms for accurate detection of minutiae points (ridge endings and bifurcations).</a:t>
            </a:r>
            <a:endParaRPr lang="en-US" sz="1500" dirty="0"/>
          </a:p>
        </p:txBody>
      </p:sp>
      <p:pic>
        <p:nvPicPr>
          <p:cNvPr id="6" name="Image 0" descr="preencoded.png">    </p:cNvPr>
          <p:cNvPicPr>
            <a:picLocks noChangeAspect="1"/>
          </p:cNvPicPr>
          <p:nvPr/>
        </p:nvPicPr>
        <p:blipFill>
          <a:blip r:embed="rId1"/>
          <a:stretch>
            <a:fillRect/>
          </a:stretch>
        </p:blipFill>
        <p:spPr>
          <a:xfrm>
            <a:off x="4991695" y="2644378"/>
            <a:ext cx="4646890" cy="4646890"/>
          </a:xfrm>
          <a:prstGeom prst="rect">
            <a:avLst/>
          </a:prstGeom>
        </p:spPr>
      </p:pic>
      <p:pic>
        <p:nvPicPr>
          <p:cNvPr id="7" name="Image 1" descr="preencoded.png">    </p:cNvPr>
          <p:cNvPicPr>
            <a:picLocks noChangeAspect="1"/>
          </p:cNvPicPr>
          <p:nvPr/>
        </p:nvPicPr>
        <p:blipFill>
          <a:blip r:embed="rId2"/>
          <a:stretch>
            <a:fillRect/>
          </a:stretch>
        </p:blipFill>
        <p:spPr>
          <a:xfrm>
            <a:off x="6235244" y="3456325"/>
            <a:ext cx="289203" cy="361593"/>
          </a:xfrm>
          <a:prstGeom prst="rect">
            <a:avLst/>
          </a:prstGeom>
        </p:spPr>
      </p:pic>
      <p:sp>
        <p:nvSpPr>
          <p:cNvPr id="8" name="Text 4"/>
          <p:cNvSpPr/>
          <p:nvPr/>
        </p:nvSpPr>
        <p:spPr>
          <a:xfrm>
            <a:off x="9928503" y="2673906"/>
            <a:ext cx="3302198" cy="302062"/>
          </a:xfrm>
          <a:prstGeom prst="rect">
            <a:avLst/>
          </a:prstGeom>
          <a:noFill/>
          <a:ln/>
        </p:spPr>
        <p:txBody>
          <a:bodyPr wrap="none" lIns="0" tIns="0" rIns="0" bIns="0" rtlCol="0" anchor="t"/>
          <a:lstStyle/>
          <a:p>
            <a:pPr algn="l" indent="0" marL="0">
              <a:lnSpc>
                <a:spcPts val="2350"/>
              </a:lnSpc>
              <a:buNone/>
            </a:pPr>
            <a:r>
              <a:rPr lang="en-US" sz="1900" dirty="0">
                <a:solidFill>
                  <a:srgbClr val="C9C9C0"/>
                </a:solidFill>
                <a:latin typeface="Tomorrow Semi Bold" pitchFamily="34" charset="0"/>
                <a:ea typeface="Tomorrow Semi Bold" pitchFamily="34" charset="-122"/>
                <a:cs typeface="Tomorrow Semi Bold" pitchFamily="34" charset="-120"/>
              </a:rPr>
              <a:t>Cancelable Transformation</a:t>
            </a:r>
            <a:endParaRPr lang="en-US" sz="1900" dirty="0"/>
          </a:p>
        </p:txBody>
      </p:sp>
      <p:sp>
        <p:nvSpPr>
          <p:cNvPr id="9" name="Text 5"/>
          <p:cNvSpPr/>
          <p:nvPr/>
        </p:nvSpPr>
        <p:spPr>
          <a:xfrm>
            <a:off x="9928503" y="3091934"/>
            <a:ext cx="4025265" cy="1855946"/>
          </a:xfrm>
          <a:prstGeom prst="rect">
            <a:avLst/>
          </a:prstGeom>
          <a:noFill/>
          <a:ln/>
        </p:spPr>
        <p:txBody>
          <a:bodyPr wrap="square" lIns="0" tIns="0" rIns="0" bIns="0" rtlCol="0" anchor="t"/>
          <a:lstStyle/>
          <a:p>
            <a:pPr algn="l" indent="0" marL="0">
              <a:lnSpc>
                <a:spcPts val="2400"/>
              </a:lnSpc>
              <a:buNone/>
            </a:pPr>
            <a:r>
              <a:rPr lang="en-US" sz="1500" dirty="0">
                <a:solidFill>
                  <a:srgbClr val="C9C9C0"/>
                </a:solidFill>
                <a:latin typeface="Tomorrow" pitchFamily="34" charset="0"/>
                <a:ea typeface="Tomorrow" pitchFamily="34" charset="-122"/>
                <a:cs typeface="Tomorrow" pitchFamily="34" charset="-120"/>
              </a:rPr>
              <a:t>Application of non-invertible, user-specific transformations (e.g., random affine transformations, minutiae rotation/translation) to the extracted minutiae template before commitment. This ensures revocability.</a:t>
            </a:r>
            <a:endParaRPr lang="en-US" sz="1500" dirty="0"/>
          </a:p>
        </p:txBody>
      </p:sp>
      <p:pic>
        <p:nvPicPr>
          <p:cNvPr id="10" name="Image 2" descr="preencoded.png">    </p:cNvPr>
          <p:cNvPicPr>
            <a:picLocks noChangeAspect="1"/>
          </p:cNvPicPr>
          <p:nvPr/>
        </p:nvPicPr>
        <p:blipFill>
          <a:blip r:embed="rId3"/>
          <a:stretch>
            <a:fillRect/>
          </a:stretch>
        </p:blipFill>
        <p:spPr>
          <a:xfrm>
            <a:off x="4991695" y="2644378"/>
            <a:ext cx="4646890" cy="4646890"/>
          </a:xfrm>
          <a:prstGeom prst="rect">
            <a:avLst/>
          </a:prstGeom>
        </p:spPr>
      </p:pic>
      <p:pic>
        <p:nvPicPr>
          <p:cNvPr id="11" name="Image 3" descr="preencoded.png">    </p:cNvPr>
          <p:cNvPicPr>
            <a:picLocks noChangeAspect="1"/>
          </p:cNvPicPr>
          <p:nvPr/>
        </p:nvPicPr>
        <p:blipFill>
          <a:blip r:embed="rId4"/>
          <a:stretch>
            <a:fillRect/>
          </a:stretch>
        </p:blipFill>
        <p:spPr>
          <a:xfrm>
            <a:off x="8501122" y="3851731"/>
            <a:ext cx="289203" cy="361593"/>
          </a:xfrm>
          <a:prstGeom prst="rect">
            <a:avLst/>
          </a:prstGeom>
        </p:spPr>
      </p:pic>
      <p:sp>
        <p:nvSpPr>
          <p:cNvPr id="12" name="Text 6"/>
          <p:cNvSpPr/>
          <p:nvPr/>
        </p:nvSpPr>
        <p:spPr>
          <a:xfrm>
            <a:off x="9928503" y="5296972"/>
            <a:ext cx="3832027" cy="302062"/>
          </a:xfrm>
          <a:prstGeom prst="rect">
            <a:avLst/>
          </a:prstGeom>
          <a:noFill/>
          <a:ln/>
        </p:spPr>
        <p:txBody>
          <a:bodyPr wrap="none" lIns="0" tIns="0" rIns="0" bIns="0" rtlCol="0" anchor="t"/>
          <a:lstStyle/>
          <a:p>
            <a:pPr algn="l" indent="0" marL="0">
              <a:lnSpc>
                <a:spcPts val="2350"/>
              </a:lnSpc>
              <a:buNone/>
            </a:pPr>
            <a:r>
              <a:rPr lang="en-US" sz="1900" dirty="0">
                <a:solidFill>
                  <a:srgbClr val="C9C9C0"/>
                </a:solidFill>
                <a:latin typeface="Tomorrow Semi Bold" pitchFamily="34" charset="0"/>
                <a:ea typeface="Tomorrow Semi Bold" pitchFamily="34" charset="-122"/>
                <a:cs typeface="Tomorrow Semi Bold" pitchFamily="34" charset="-120"/>
              </a:rPr>
              <a:t>Fuzzy Commitment Enrollment</a:t>
            </a:r>
            <a:endParaRPr lang="en-US" sz="1900" dirty="0"/>
          </a:p>
        </p:txBody>
      </p:sp>
      <p:sp>
        <p:nvSpPr>
          <p:cNvPr id="13" name="Text 7"/>
          <p:cNvSpPr/>
          <p:nvPr/>
        </p:nvSpPr>
        <p:spPr>
          <a:xfrm>
            <a:off x="9928503" y="5715000"/>
            <a:ext cx="4025265" cy="1546622"/>
          </a:xfrm>
          <a:prstGeom prst="rect">
            <a:avLst/>
          </a:prstGeom>
          <a:noFill/>
          <a:ln/>
        </p:spPr>
        <p:txBody>
          <a:bodyPr wrap="square" lIns="0" tIns="0" rIns="0" bIns="0" rtlCol="0" anchor="t"/>
          <a:lstStyle/>
          <a:p>
            <a:pPr algn="l" indent="0" marL="0">
              <a:lnSpc>
                <a:spcPts val="2400"/>
              </a:lnSpc>
              <a:buNone/>
            </a:pPr>
            <a:r>
              <a:rPr lang="en-US" sz="1500" dirty="0">
                <a:solidFill>
                  <a:srgbClr val="C9C9C0"/>
                </a:solidFill>
                <a:latin typeface="Tomorrow" pitchFamily="34" charset="0"/>
                <a:ea typeface="Tomorrow" pitchFamily="34" charset="-122"/>
                <a:cs typeface="Tomorrow" pitchFamily="34" charset="-120"/>
              </a:rPr>
              <a:t>A random cryptographic key is "locked" with the transformed minutiae template using a strong Error-Correcting Code (ECC). Only the resulting 'helper data' and a hash of the key are stored, not the raw biometric.</a:t>
            </a:r>
            <a:endParaRPr lang="en-US" sz="1500" dirty="0"/>
          </a:p>
        </p:txBody>
      </p:sp>
      <p:pic>
        <p:nvPicPr>
          <p:cNvPr id="14" name="Image 4" descr="preencoded.png">    </p:cNvPr>
          <p:cNvPicPr>
            <a:picLocks noChangeAspect="1"/>
          </p:cNvPicPr>
          <p:nvPr/>
        </p:nvPicPr>
        <p:blipFill>
          <a:blip r:embed="rId5"/>
          <a:stretch>
            <a:fillRect/>
          </a:stretch>
        </p:blipFill>
        <p:spPr>
          <a:xfrm>
            <a:off x="4991695" y="2644378"/>
            <a:ext cx="4646890" cy="4646890"/>
          </a:xfrm>
          <a:prstGeom prst="rect">
            <a:avLst/>
          </a:prstGeom>
        </p:spPr>
      </p:pic>
      <p:pic>
        <p:nvPicPr>
          <p:cNvPr id="15" name="Image 5" descr="preencoded.png">    </p:cNvPr>
          <p:cNvPicPr>
            <a:picLocks noChangeAspect="1"/>
          </p:cNvPicPr>
          <p:nvPr/>
        </p:nvPicPr>
        <p:blipFill>
          <a:blip r:embed="rId6"/>
          <a:stretch>
            <a:fillRect/>
          </a:stretch>
        </p:blipFill>
        <p:spPr>
          <a:xfrm>
            <a:off x="8105715" y="6117610"/>
            <a:ext cx="289203" cy="361593"/>
          </a:xfrm>
          <a:prstGeom prst="rect">
            <a:avLst/>
          </a:prstGeom>
        </p:spPr>
      </p:pic>
      <p:sp>
        <p:nvSpPr>
          <p:cNvPr id="16" name="Text 8"/>
          <p:cNvSpPr/>
          <p:nvPr/>
        </p:nvSpPr>
        <p:spPr>
          <a:xfrm>
            <a:off x="1315998" y="5296972"/>
            <a:ext cx="3385780" cy="302062"/>
          </a:xfrm>
          <a:prstGeom prst="rect">
            <a:avLst/>
          </a:prstGeom>
          <a:noFill/>
          <a:ln/>
        </p:spPr>
        <p:txBody>
          <a:bodyPr wrap="none" lIns="0" tIns="0" rIns="0" bIns="0" rtlCol="0" anchor="t"/>
          <a:lstStyle/>
          <a:p>
            <a:pPr algn="r" indent="0" marL="0">
              <a:lnSpc>
                <a:spcPts val="2350"/>
              </a:lnSpc>
              <a:buNone/>
            </a:pPr>
            <a:r>
              <a:rPr lang="en-US" sz="1900" dirty="0">
                <a:solidFill>
                  <a:srgbClr val="C9C9C0"/>
                </a:solidFill>
                <a:latin typeface="Tomorrow Semi Bold" pitchFamily="34" charset="0"/>
                <a:ea typeface="Tomorrow Semi Bold" pitchFamily="34" charset="-122"/>
                <a:cs typeface="Tomorrow Semi Bold" pitchFamily="34" charset="-120"/>
              </a:rPr>
              <a:t>Verification &amp; Key Recovery</a:t>
            </a:r>
            <a:endParaRPr lang="en-US" sz="1900" dirty="0"/>
          </a:p>
        </p:txBody>
      </p:sp>
      <p:sp>
        <p:nvSpPr>
          <p:cNvPr id="17" name="Text 9"/>
          <p:cNvSpPr/>
          <p:nvPr/>
        </p:nvSpPr>
        <p:spPr>
          <a:xfrm>
            <a:off x="676632" y="5715000"/>
            <a:ext cx="4025146" cy="1546622"/>
          </a:xfrm>
          <a:prstGeom prst="rect">
            <a:avLst/>
          </a:prstGeom>
          <a:noFill/>
          <a:ln/>
        </p:spPr>
        <p:txBody>
          <a:bodyPr wrap="square" lIns="0" tIns="0" rIns="0" bIns="0" rtlCol="0" anchor="t"/>
          <a:lstStyle/>
          <a:p>
            <a:pPr algn="r" indent="0" marL="0">
              <a:lnSpc>
                <a:spcPts val="2400"/>
              </a:lnSpc>
              <a:buNone/>
            </a:pPr>
            <a:r>
              <a:rPr lang="en-US" sz="1500" dirty="0">
                <a:solidFill>
                  <a:srgbClr val="C9C9C0"/>
                </a:solidFill>
                <a:latin typeface="Tomorrow" pitchFamily="34" charset="0"/>
                <a:ea typeface="Tomorrow" pitchFamily="34" charset="-122"/>
                <a:cs typeface="Tomorrow" pitchFamily="34" charset="-120"/>
              </a:rPr>
              <a:t>Upon authentication attempt, new minutiae are extracted and transformed. This transformed template, combined with the stored helper data, is processed by the ECC to recover the original cryptographic key.</a:t>
            </a:r>
            <a:endParaRPr lang="en-US" sz="1500" dirty="0"/>
          </a:p>
        </p:txBody>
      </p:sp>
      <p:pic>
        <p:nvPicPr>
          <p:cNvPr id="18" name="Image 6" descr="preencoded.png">    </p:cNvPr>
          <p:cNvPicPr>
            <a:picLocks noChangeAspect="1"/>
          </p:cNvPicPr>
          <p:nvPr/>
        </p:nvPicPr>
        <p:blipFill>
          <a:blip r:embed="rId7"/>
          <a:stretch>
            <a:fillRect/>
          </a:stretch>
        </p:blipFill>
        <p:spPr>
          <a:xfrm>
            <a:off x="4991695" y="2644378"/>
            <a:ext cx="4646890" cy="4646890"/>
          </a:xfrm>
          <a:prstGeom prst="rect">
            <a:avLst/>
          </a:prstGeom>
        </p:spPr>
      </p:pic>
      <p:pic>
        <p:nvPicPr>
          <p:cNvPr id="19" name="Image 7" descr="preencoded.png">    </p:cNvPr>
          <p:cNvPicPr>
            <a:picLocks noChangeAspect="1"/>
          </p:cNvPicPr>
          <p:nvPr/>
        </p:nvPicPr>
        <p:blipFill>
          <a:blip r:embed="rId8"/>
          <a:stretch>
            <a:fillRect/>
          </a:stretch>
        </p:blipFill>
        <p:spPr>
          <a:xfrm>
            <a:off x="5839837" y="5722203"/>
            <a:ext cx="289203" cy="36159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4665345" y="754975"/>
            <a:ext cx="5299591" cy="532448"/>
          </a:xfrm>
          <a:prstGeom prst="rect">
            <a:avLst/>
          </a:prstGeom>
          <a:noFill/>
          <a:ln/>
        </p:spPr>
        <p:txBody>
          <a:bodyPr wrap="none" lIns="0" tIns="0" rIns="0" bIns="0" rtlCol="0" anchor="t"/>
          <a:lstStyle/>
          <a:p>
            <a:pPr algn="ctr" indent="0" marL="0">
              <a:lnSpc>
                <a:spcPts val="4150"/>
              </a:lnSpc>
              <a:buNone/>
            </a:pPr>
            <a:r>
              <a:rPr lang="en-US" sz="3350" dirty="0">
                <a:solidFill>
                  <a:srgbClr val="EDEDE8"/>
                </a:solidFill>
                <a:latin typeface="Tomorrow Semi Bold" pitchFamily="34" charset="0"/>
                <a:ea typeface="Tomorrow Semi Bold" pitchFamily="34" charset="-122"/>
                <a:cs typeface="Tomorrow Semi Bold" pitchFamily="34" charset="-120"/>
              </a:rPr>
              <a:t>Overall Project Guidance</a:t>
            </a:r>
            <a:endParaRPr lang="en-US" sz="3350" dirty="0"/>
          </a:p>
        </p:txBody>
      </p:sp>
      <p:pic>
        <p:nvPicPr>
          <p:cNvPr id="3" name="Image 0" descr="preencoded.png">    </p:cNvPr>
          <p:cNvPicPr>
            <a:picLocks noChangeAspect="1"/>
          </p:cNvPicPr>
          <p:nvPr/>
        </p:nvPicPr>
        <p:blipFill>
          <a:blip r:embed="rId1"/>
          <a:stretch>
            <a:fillRect/>
          </a:stretch>
        </p:blipFill>
        <p:spPr>
          <a:xfrm>
            <a:off x="745569" y="1713428"/>
            <a:ext cx="6569631" cy="852011"/>
          </a:xfrm>
          <a:prstGeom prst="rect">
            <a:avLst/>
          </a:prstGeom>
        </p:spPr>
      </p:pic>
      <p:sp>
        <p:nvSpPr>
          <p:cNvPr id="4" name="Text 1"/>
          <p:cNvSpPr/>
          <p:nvPr/>
        </p:nvSpPr>
        <p:spPr>
          <a:xfrm>
            <a:off x="958572" y="2778443"/>
            <a:ext cx="3597831" cy="332780"/>
          </a:xfrm>
          <a:prstGeom prst="rect">
            <a:avLst/>
          </a:prstGeom>
          <a:noFill/>
          <a:ln/>
        </p:spPr>
        <p:txBody>
          <a:bodyPr wrap="none" lIns="0" tIns="0" rIns="0" bIns="0" rtlCol="0" anchor="t"/>
          <a:lstStyle/>
          <a:p>
            <a:pPr algn="l" indent="0" marL="0">
              <a:lnSpc>
                <a:spcPts val="2600"/>
              </a:lnSpc>
              <a:buNone/>
            </a:pPr>
            <a:r>
              <a:rPr lang="en-US" sz="2050" dirty="0">
                <a:solidFill>
                  <a:srgbClr val="C9C9C0"/>
                </a:solidFill>
                <a:latin typeface="Tomorrow Semi Bold" pitchFamily="34" charset="0"/>
                <a:ea typeface="Tomorrow Semi Bold" pitchFamily="34" charset="-122"/>
                <a:cs typeface="Tomorrow Semi Bold" pitchFamily="34" charset="-120"/>
              </a:rPr>
              <a:t>Enhanced Error Correction</a:t>
            </a:r>
            <a:endParaRPr lang="en-US" sz="2050" dirty="0"/>
          </a:p>
        </p:txBody>
      </p:sp>
      <p:sp>
        <p:nvSpPr>
          <p:cNvPr id="5" name="Text 2"/>
          <p:cNvSpPr/>
          <p:nvPr/>
        </p:nvSpPr>
        <p:spPr>
          <a:xfrm>
            <a:off x="958572" y="3238976"/>
            <a:ext cx="6143625" cy="1022271"/>
          </a:xfrm>
          <a:prstGeom prst="rect">
            <a:avLst/>
          </a:prstGeom>
          <a:noFill/>
          <a:ln/>
        </p:spPr>
        <p:txBody>
          <a:bodyPr wrap="square" lIns="0" tIns="0" rIns="0" bIns="0" rtlCol="0" anchor="t"/>
          <a:lstStyle/>
          <a:p>
            <a:pPr algn="l" indent="0" marL="0">
              <a:lnSpc>
                <a:spcPts val="2650"/>
              </a:lnSpc>
              <a:buNone/>
            </a:pPr>
            <a:r>
              <a:rPr lang="en-US" sz="1650" dirty="0">
                <a:solidFill>
                  <a:srgbClr val="C9C9C0"/>
                </a:solidFill>
                <a:latin typeface="Tomorrow" pitchFamily="34" charset="0"/>
                <a:ea typeface="Tomorrow" pitchFamily="34" charset="-122"/>
                <a:cs typeface="Tomorrow" pitchFamily="34" charset="-120"/>
              </a:rPr>
              <a:t>Utilize advanced Error-Correcting Codes (ECC) to minimize False Reject Rates, especially crucial for noisy fingerprint data.</a:t>
            </a:r>
            <a:endParaRPr lang="en-US" sz="1650" dirty="0"/>
          </a:p>
        </p:txBody>
      </p:sp>
      <p:pic>
        <p:nvPicPr>
          <p:cNvPr id="6" name="Image 1" descr="preencoded.png">    </p:cNvPr>
          <p:cNvPicPr>
            <a:picLocks noChangeAspect="1"/>
          </p:cNvPicPr>
          <p:nvPr/>
        </p:nvPicPr>
        <p:blipFill>
          <a:blip r:embed="rId2"/>
          <a:stretch>
            <a:fillRect/>
          </a:stretch>
        </p:blipFill>
        <p:spPr>
          <a:xfrm>
            <a:off x="7315200" y="1713428"/>
            <a:ext cx="6569631" cy="852011"/>
          </a:xfrm>
          <a:prstGeom prst="rect">
            <a:avLst/>
          </a:prstGeom>
        </p:spPr>
      </p:pic>
      <p:sp>
        <p:nvSpPr>
          <p:cNvPr id="7" name="Text 3"/>
          <p:cNvSpPr/>
          <p:nvPr/>
        </p:nvSpPr>
        <p:spPr>
          <a:xfrm>
            <a:off x="7528203" y="2778443"/>
            <a:ext cx="2729865" cy="332780"/>
          </a:xfrm>
          <a:prstGeom prst="rect">
            <a:avLst/>
          </a:prstGeom>
          <a:noFill/>
          <a:ln/>
        </p:spPr>
        <p:txBody>
          <a:bodyPr wrap="none" lIns="0" tIns="0" rIns="0" bIns="0" rtlCol="0" anchor="t"/>
          <a:lstStyle/>
          <a:p>
            <a:pPr algn="l" indent="0" marL="0">
              <a:lnSpc>
                <a:spcPts val="2600"/>
              </a:lnSpc>
              <a:buNone/>
            </a:pPr>
            <a:r>
              <a:rPr lang="en-US" sz="2050" dirty="0">
                <a:solidFill>
                  <a:srgbClr val="C9C9C0"/>
                </a:solidFill>
                <a:latin typeface="Tomorrow Semi Bold" pitchFamily="34" charset="0"/>
                <a:ea typeface="Tomorrow Semi Bold" pitchFamily="34" charset="-122"/>
                <a:cs typeface="Tomorrow Semi Bold" pitchFamily="34" charset="-120"/>
              </a:rPr>
              <a:t>Built-in Revocability</a:t>
            </a:r>
            <a:endParaRPr lang="en-US" sz="2050" dirty="0"/>
          </a:p>
        </p:txBody>
      </p:sp>
      <p:sp>
        <p:nvSpPr>
          <p:cNvPr id="8" name="Text 4"/>
          <p:cNvSpPr/>
          <p:nvPr/>
        </p:nvSpPr>
        <p:spPr>
          <a:xfrm>
            <a:off x="7528203" y="3238976"/>
            <a:ext cx="6143625" cy="1022271"/>
          </a:xfrm>
          <a:prstGeom prst="rect">
            <a:avLst/>
          </a:prstGeom>
          <a:noFill/>
          <a:ln/>
        </p:spPr>
        <p:txBody>
          <a:bodyPr wrap="square" lIns="0" tIns="0" rIns="0" bIns="0" rtlCol="0" anchor="t"/>
          <a:lstStyle/>
          <a:p>
            <a:pPr algn="l" indent="0" marL="0">
              <a:lnSpc>
                <a:spcPts val="2650"/>
              </a:lnSpc>
              <a:buNone/>
            </a:pPr>
            <a:r>
              <a:rPr lang="en-US" sz="1650" dirty="0">
                <a:solidFill>
                  <a:srgbClr val="C9C9C0"/>
                </a:solidFill>
                <a:latin typeface="Tomorrow" pitchFamily="34" charset="0"/>
                <a:ea typeface="Tomorrow" pitchFamily="34" charset="-122"/>
                <a:cs typeface="Tomorrow" pitchFamily="34" charset="-120"/>
              </a:rPr>
              <a:t>Implement cancelable biometric transforms prior to fuzzy commitment, allowing for template revocation and replacement.</a:t>
            </a:r>
            <a:endParaRPr lang="en-US" sz="1650" dirty="0"/>
          </a:p>
        </p:txBody>
      </p:sp>
      <p:pic>
        <p:nvPicPr>
          <p:cNvPr id="9" name="Image 2" descr="preencoded.png">    </p:cNvPr>
          <p:cNvPicPr>
            <a:picLocks noChangeAspect="1"/>
          </p:cNvPicPr>
          <p:nvPr/>
        </p:nvPicPr>
        <p:blipFill>
          <a:blip r:embed="rId3"/>
          <a:stretch>
            <a:fillRect/>
          </a:stretch>
        </p:blipFill>
        <p:spPr>
          <a:xfrm>
            <a:off x="745569" y="4474250"/>
            <a:ext cx="6569631" cy="852011"/>
          </a:xfrm>
          <a:prstGeom prst="rect">
            <a:avLst/>
          </a:prstGeom>
        </p:spPr>
      </p:pic>
      <p:sp>
        <p:nvSpPr>
          <p:cNvPr id="10" name="Text 5"/>
          <p:cNvSpPr/>
          <p:nvPr/>
        </p:nvSpPr>
        <p:spPr>
          <a:xfrm>
            <a:off x="958572" y="5539264"/>
            <a:ext cx="3487579" cy="332780"/>
          </a:xfrm>
          <a:prstGeom prst="rect">
            <a:avLst/>
          </a:prstGeom>
          <a:noFill/>
          <a:ln/>
        </p:spPr>
        <p:txBody>
          <a:bodyPr wrap="none" lIns="0" tIns="0" rIns="0" bIns="0" rtlCol="0" anchor="t"/>
          <a:lstStyle/>
          <a:p>
            <a:pPr algn="l" indent="0" marL="0">
              <a:lnSpc>
                <a:spcPts val="2600"/>
              </a:lnSpc>
              <a:buNone/>
            </a:pPr>
            <a:r>
              <a:rPr lang="en-US" sz="2050" dirty="0">
                <a:solidFill>
                  <a:srgbClr val="C9C9C0"/>
                </a:solidFill>
                <a:latin typeface="Tomorrow Semi Bold" pitchFamily="34" charset="0"/>
                <a:ea typeface="Tomorrow Semi Bold" pitchFamily="34" charset="-122"/>
                <a:cs typeface="Tomorrow Semi Bold" pitchFamily="34" charset="-120"/>
              </a:rPr>
              <a:t>Robust Privacy Protection</a:t>
            </a:r>
            <a:endParaRPr lang="en-US" sz="2050" dirty="0"/>
          </a:p>
        </p:txBody>
      </p:sp>
      <p:sp>
        <p:nvSpPr>
          <p:cNvPr id="11" name="Text 6"/>
          <p:cNvSpPr/>
          <p:nvPr/>
        </p:nvSpPr>
        <p:spPr>
          <a:xfrm>
            <a:off x="958572" y="5999798"/>
            <a:ext cx="6143625" cy="681514"/>
          </a:xfrm>
          <a:prstGeom prst="rect">
            <a:avLst/>
          </a:prstGeom>
          <a:noFill/>
          <a:ln/>
        </p:spPr>
        <p:txBody>
          <a:bodyPr wrap="square" lIns="0" tIns="0" rIns="0" bIns="0" rtlCol="0" anchor="t"/>
          <a:lstStyle/>
          <a:p>
            <a:pPr algn="l" indent="0" marL="0">
              <a:lnSpc>
                <a:spcPts val="2650"/>
              </a:lnSpc>
              <a:buNone/>
            </a:pPr>
            <a:r>
              <a:rPr lang="en-US" sz="1650" dirty="0">
                <a:solidFill>
                  <a:srgbClr val="C9C9C0"/>
                </a:solidFill>
                <a:latin typeface="Tomorrow" pitchFamily="34" charset="0"/>
                <a:ea typeface="Tomorrow" pitchFamily="34" charset="-122"/>
                <a:cs typeface="Tomorrow" pitchFamily="34" charset="-120"/>
              </a:rPr>
              <a:t>Ensure only helper data, not raw biometric templates, is ever stored, safeguarding user privacy.</a:t>
            </a:r>
            <a:endParaRPr lang="en-US" sz="1650" dirty="0"/>
          </a:p>
        </p:txBody>
      </p:sp>
      <p:pic>
        <p:nvPicPr>
          <p:cNvPr id="12" name="Image 3" descr="preencoded.png">    </p:cNvPr>
          <p:cNvPicPr>
            <a:picLocks noChangeAspect="1"/>
          </p:cNvPicPr>
          <p:nvPr/>
        </p:nvPicPr>
        <p:blipFill>
          <a:blip r:embed="rId4"/>
          <a:stretch>
            <a:fillRect/>
          </a:stretch>
        </p:blipFill>
        <p:spPr>
          <a:xfrm>
            <a:off x="7315200" y="4474250"/>
            <a:ext cx="6569631" cy="852011"/>
          </a:xfrm>
          <a:prstGeom prst="rect">
            <a:avLst/>
          </a:prstGeom>
        </p:spPr>
      </p:pic>
      <p:sp>
        <p:nvSpPr>
          <p:cNvPr id="13" name="Text 7"/>
          <p:cNvSpPr/>
          <p:nvPr/>
        </p:nvSpPr>
        <p:spPr>
          <a:xfrm>
            <a:off x="7528203" y="5539264"/>
            <a:ext cx="3239214" cy="332780"/>
          </a:xfrm>
          <a:prstGeom prst="rect">
            <a:avLst/>
          </a:prstGeom>
          <a:noFill/>
          <a:ln/>
        </p:spPr>
        <p:txBody>
          <a:bodyPr wrap="none" lIns="0" tIns="0" rIns="0" bIns="0" rtlCol="0" anchor="t"/>
          <a:lstStyle/>
          <a:p>
            <a:pPr algn="l" indent="0" marL="0">
              <a:lnSpc>
                <a:spcPts val="2600"/>
              </a:lnSpc>
              <a:buNone/>
            </a:pPr>
            <a:r>
              <a:rPr lang="en-US" sz="2050" dirty="0">
                <a:solidFill>
                  <a:srgbClr val="C9C9C0"/>
                </a:solidFill>
                <a:latin typeface="Tomorrow Semi Bold" pitchFamily="34" charset="0"/>
                <a:ea typeface="Tomorrow Semi Bold" pitchFamily="34" charset="-122"/>
                <a:cs typeface="Tomorrow Semi Bold" pitchFamily="34" charset="-120"/>
              </a:rPr>
              <a:t>Feature Fusion Potential</a:t>
            </a:r>
            <a:endParaRPr lang="en-US" sz="2050" dirty="0"/>
          </a:p>
        </p:txBody>
      </p:sp>
      <p:sp>
        <p:nvSpPr>
          <p:cNvPr id="14" name="Text 8"/>
          <p:cNvSpPr/>
          <p:nvPr/>
        </p:nvSpPr>
        <p:spPr>
          <a:xfrm>
            <a:off x="7528203" y="5999798"/>
            <a:ext cx="6143625" cy="681514"/>
          </a:xfrm>
          <a:prstGeom prst="rect">
            <a:avLst/>
          </a:prstGeom>
          <a:noFill/>
          <a:ln/>
        </p:spPr>
        <p:txBody>
          <a:bodyPr wrap="square" lIns="0" tIns="0" rIns="0" bIns="0" rtlCol="0" anchor="t"/>
          <a:lstStyle/>
          <a:p>
            <a:pPr algn="l" indent="0" marL="0">
              <a:lnSpc>
                <a:spcPts val="2650"/>
              </a:lnSpc>
              <a:buNone/>
            </a:pPr>
            <a:r>
              <a:rPr lang="en-US" sz="1650" dirty="0">
                <a:solidFill>
                  <a:srgbClr val="C9C9C0"/>
                </a:solidFill>
                <a:latin typeface="Tomorrow" pitchFamily="34" charset="0"/>
                <a:ea typeface="Tomorrow" pitchFamily="34" charset="-122"/>
                <a:cs typeface="Tomorrow" pitchFamily="34" charset="-120"/>
              </a:rPr>
              <a:t>Explore fusing minutiae with other fingerprint features (e.g., orientation fields) for improved robustness.</a:t>
            </a:r>
            <a:endParaRPr lang="en-US" sz="1650" dirty="0"/>
          </a:p>
        </p:txBody>
      </p:sp>
      <p:sp>
        <p:nvSpPr>
          <p:cNvPr id="15" name="Text 9"/>
          <p:cNvSpPr/>
          <p:nvPr/>
        </p:nvSpPr>
        <p:spPr>
          <a:xfrm>
            <a:off x="745569" y="7133868"/>
            <a:ext cx="13139261" cy="340757"/>
          </a:xfrm>
          <a:prstGeom prst="rect">
            <a:avLst/>
          </a:prstGeom>
          <a:noFill/>
          <a:ln/>
        </p:spPr>
        <p:txBody>
          <a:bodyPr wrap="none" lIns="0" tIns="0" rIns="0" bIns="0" rtlCol="0" anchor="t"/>
          <a:lstStyle/>
          <a:p>
            <a:pPr algn="ctr" indent="0" marL="0">
              <a:lnSpc>
                <a:spcPts val="2650"/>
              </a:lnSpc>
              <a:buNone/>
            </a:pPr>
            <a:r>
              <a:rPr lang="en-US" sz="1650" dirty="0">
                <a:solidFill>
                  <a:srgbClr val="C9C9C0"/>
                </a:solidFill>
                <a:latin typeface="Tomorrow" pitchFamily="34" charset="0"/>
                <a:ea typeface="Tomorrow" pitchFamily="34" charset="-122"/>
                <a:cs typeface="Tomorrow" pitchFamily="34" charset="-120"/>
              </a:rPr>
              <a:t>These strategies will guide our implementation, ensuring a secure, private, and highly performant biometric-cryptosystem.</a:t>
            </a:r>
            <a:endParaRPr lang="en-US" sz="16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4035862" y="717113"/>
            <a:ext cx="6558677" cy="566976"/>
          </a:xfrm>
          <a:prstGeom prst="rect">
            <a:avLst/>
          </a:prstGeom>
          <a:noFill/>
          <a:ln/>
        </p:spPr>
        <p:txBody>
          <a:bodyPr wrap="none" lIns="0" tIns="0" rIns="0" bIns="0" rtlCol="0" anchor="t"/>
          <a:lstStyle/>
          <a:p>
            <a:pPr algn="ctr" indent="0" marL="0">
              <a:lnSpc>
                <a:spcPts val="4450"/>
              </a:lnSpc>
              <a:buNone/>
            </a:pPr>
            <a:r>
              <a:rPr lang="en-US" sz="3550" dirty="0">
                <a:solidFill>
                  <a:srgbClr val="EDEDE8"/>
                </a:solidFill>
                <a:latin typeface="Tomorrow Semi Bold" pitchFamily="34" charset="0"/>
                <a:ea typeface="Tomorrow Semi Bold" pitchFamily="34" charset="-122"/>
                <a:cs typeface="Tomorrow Semi Bold" pitchFamily="34" charset="-120"/>
              </a:rPr>
              <a:t>Key Takeaways &amp; Next Steps</a:t>
            </a:r>
            <a:endParaRPr lang="en-US" sz="3550" dirty="0"/>
          </a:p>
        </p:txBody>
      </p:sp>
      <p:sp>
        <p:nvSpPr>
          <p:cNvPr id="3" name="Shape 1"/>
          <p:cNvSpPr/>
          <p:nvPr/>
        </p:nvSpPr>
        <p:spPr>
          <a:xfrm>
            <a:off x="793790" y="1794391"/>
            <a:ext cx="6244709" cy="4481989"/>
          </a:xfrm>
          <a:prstGeom prst="roundRect">
            <a:avLst>
              <a:gd name="adj" fmla="val 759"/>
            </a:avLst>
          </a:prstGeom>
          <a:solidFill>
            <a:srgbClr val="1A1A1A"/>
          </a:solidFill>
          <a:ln/>
        </p:spPr>
      </p:sp>
      <p:pic>
        <p:nvPicPr>
          <p:cNvPr id="4" name="Image 0" descr="preencoded.png">    </p:cNvPr>
          <p:cNvPicPr>
            <a:picLocks noChangeAspect="1"/>
          </p:cNvPicPr>
          <p:nvPr/>
        </p:nvPicPr>
        <p:blipFill>
          <a:blip r:embed="rId1"/>
          <a:stretch>
            <a:fillRect/>
          </a:stretch>
        </p:blipFill>
        <p:spPr>
          <a:xfrm>
            <a:off x="1020604" y="2119313"/>
            <a:ext cx="354330" cy="283488"/>
          </a:xfrm>
          <a:prstGeom prst="rect">
            <a:avLst/>
          </a:prstGeom>
        </p:spPr>
      </p:pic>
      <p:sp>
        <p:nvSpPr>
          <p:cNvPr id="5" name="Text 2"/>
          <p:cNvSpPr/>
          <p:nvPr/>
        </p:nvSpPr>
        <p:spPr>
          <a:xfrm>
            <a:off x="1601748" y="2077879"/>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FFFFFF"/>
                </a:solidFill>
                <a:latin typeface="Tomorrow Semi Bold" pitchFamily="34" charset="0"/>
                <a:ea typeface="Tomorrow Semi Bold" pitchFamily="34" charset="-122"/>
                <a:cs typeface="Tomorrow Semi Bold" pitchFamily="34" charset="-120"/>
              </a:rPr>
              <a:t>Key Takeaways</a:t>
            </a:r>
            <a:endParaRPr lang="en-US" sz="2200" dirty="0"/>
          </a:p>
        </p:txBody>
      </p:sp>
      <p:sp>
        <p:nvSpPr>
          <p:cNvPr id="6" name="Text 3"/>
          <p:cNvSpPr/>
          <p:nvPr/>
        </p:nvSpPr>
        <p:spPr>
          <a:xfrm>
            <a:off x="1601748" y="2659023"/>
            <a:ext cx="5209937" cy="1088708"/>
          </a:xfrm>
          <a:prstGeom prst="rect">
            <a:avLst/>
          </a:prstGeom>
          <a:noFill/>
          <a:ln/>
        </p:spPr>
        <p:txBody>
          <a:bodyPr wrap="square" lIns="0" tIns="0" rIns="0" bIns="0" rtlCol="0" anchor="t"/>
          <a:lstStyle/>
          <a:p>
            <a:pPr algn="l" marL="342900" indent="-342900">
              <a:lnSpc>
                <a:spcPts val="2850"/>
              </a:lnSpc>
              <a:buSzPct val="100000"/>
              <a:buChar char="•"/>
            </a:pPr>
            <a:r>
              <a:rPr lang="en-US" sz="1750" b="1" dirty="0">
                <a:solidFill>
                  <a:srgbClr val="FFFFFF"/>
                </a:solidFill>
                <a:latin typeface="Tomorrow" pitchFamily="34" charset="0"/>
                <a:ea typeface="Tomorrow" pitchFamily="34" charset="-122"/>
                <a:cs typeface="Tomorrow" pitchFamily="34" charset="-120"/>
              </a:rPr>
              <a:t>Fusion is Key:</a:t>
            </a:r>
            <a:pPr algn="l" indent="0" marL="0">
              <a:lnSpc>
                <a:spcPts val="2850"/>
              </a:lnSpc>
              <a:buNone/>
            </a:pPr>
            <a:r>
              <a:rPr lang="en-US" sz="1750" dirty="0">
                <a:solidFill>
                  <a:srgbClr val="FFFFFF"/>
                </a:solidFill>
                <a:latin typeface="Tomorrow" pitchFamily="34" charset="0"/>
                <a:ea typeface="Tomorrow" pitchFamily="34" charset="-122"/>
                <a:cs typeface="Tomorrow" pitchFamily="34" charset="-120"/>
              </a:rPr>
              <a:t> Biometric-cryptosystem fusion offers a path to simultaneously achieve high security and usability.</a:t>
            </a:r>
            <a:endParaRPr lang="en-US" sz="1750" dirty="0"/>
          </a:p>
        </p:txBody>
      </p:sp>
      <p:sp>
        <p:nvSpPr>
          <p:cNvPr id="7" name="Text 4"/>
          <p:cNvSpPr/>
          <p:nvPr/>
        </p:nvSpPr>
        <p:spPr>
          <a:xfrm>
            <a:off x="1601748" y="3827026"/>
            <a:ext cx="5209937" cy="1088708"/>
          </a:xfrm>
          <a:prstGeom prst="rect">
            <a:avLst/>
          </a:prstGeom>
          <a:noFill/>
          <a:ln/>
        </p:spPr>
        <p:txBody>
          <a:bodyPr wrap="square" lIns="0" tIns="0" rIns="0" bIns="0" rtlCol="0" anchor="t"/>
          <a:lstStyle/>
          <a:p>
            <a:pPr algn="l" marL="342900" indent="-342900">
              <a:lnSpc>
                <a:spcPts val="2850"/>
              </a:lnSpc>
              <a:buSzPct val="100000"/>
              <a:buChar char="•"/>
            </a:pPr>
            <a:r>
              <a:rPr lang="en-US" sz="1750" b="1" dirty="0">
                <a:solidFill>
                  <a:srgbClr val="FFFFFF"/>
                </a:solidFill>
                <a:latin typeface="Tomorrow" pitchFamily="34" charset="0"/>
                <a:ea typeface="Tomorrow" pitchFamily="34" charset="-122"/>
                <a:cs typeface="Tomorrow" pitchFamily="34" charset="-120"/>
              </a:rPr>
              <a:t>Fuzzy Commitment:</a:t>
            </a:r>
            <a:pPr algn="l" indent="0" marL="0">
              <a:lnSpc>
                <a:spcPts val="2850"/>
              </a:lnSpc>
              <a:buNone/>
            </a:pPr>
            <a:r>
              <a:rPr lang="en-US" sz="1750" dirty="0">
                <a:solidFill>
                  <a:srgbClr val="FFFFFF"/>
                </a:solidFill>
                <a:latin typeface="Tomorrow" pitchFamily="34" charset="0"/>
                <a:ea typeface="Tomorrow" pitchFamily="34" charset="-122"/>
                <a:cs typeface="Tomorrow" pitchFamily="34" charset="-120"/>
              </a:rPr>
              <a:t> A powerful scheme for bridging the gap between noisy biometrics and precise cryptography.</a:t>
            </a:r>
            <a:endParaRPr lang="en-US" sz="1750" dirty="0"/>
          </a:p>
        </p:txBody>
      </p:sp>
      <p:sp>
        <p:nvSpPr>
          <p:cNvPr id="8" name="Text 5"/>
          <p:cNvSpPr/>
          <p:nvPr/>
        </p:nvSpPr>
        <p:spPr>
          <a:xfrm>
            <a:off x="1601748" y="4995029"/>
            <a:ext cx="5209937" cy="1088708"/>
          </a:xfrm>
          <a:prstGeom prst="rect">
            <a:avLst/>
          </a:prstGeom>
          <a:noFill/>
          <a:ln/>
        </p:spPr>
        <p:txBody>
          <a:bodyPr wrap="square" lIns="0" tIns="0" rIns="0" bIns="0" rtlCol="0" anchor="t"/>
          <a:lstStyle/>
          <a:p>
            <a:pPr algn="l" marL="342900" indent="-342900">
              <a:lnSpc>
                <a:spcPts val="2850"/>
              </a:lnSpc>
              <a:buSzPct val="100000"/>
              <a:buChar char="•"/>
            </a:pPr>
            <a:r>
              <a:rPr lang="en-US" sz="1750" b="1" dirty="0">
                <a:solidFill>
                  <a:srgbClr val="FFFFFF"/>
                </a:solidFill>
                <a:latin typeface="Tomorrow" pitchFamily="34" charset="0"/>
                <a:ea typeface="Tomorrow" pitchFamily="34" charset="-122"/>
                <a:cs typeface="Tomorrow" pitchFamily="34" charset="-120"/>
              </a:rPr>
              <a:t>Revocability &amp; Privacy:</a:t>
            </a:r>
            <a:pPr algn="l" indent="0" marL="0">
              <a:lnSpc>
                <a:spcPts val="2850"/>
              </a:lnSpc>
              <a:buNone/>
            </a:pPr>
            <a:r>
              <a:rPr lang="en-US" sz="1750" dirty="0">
                <a:solidFill>
                  <a:srgbClr val="FFFFFF"/>
                </a:solidFill>
                <a:latin typeface="Tomorrow" pitchFamily="34" charset="0"/>
                <a:ea typeface="Tomorrow" pitchFamily="34" charset="-122"/>
                <a:cs typeface="Tomorrow" pitchFamily="34" charset="-120"/>
              </a:rPr>
              <a:t> Achievable through cancelable biometrics and careful data storage practices.</a:t>
            </a:r>
            <a:endParaRPr lang="en-US" sz="1750" dirty="0"/>
          </a:p>
        </p:txBody>
      </p:sp>
      <p:sp>
        <p:nvSpPr>
          <p:cNvPr id="9" name="Shape 6"/>
          <p:cNvSpPr/>
          <p:nvPr/>
        </p:nvSpPr>
        <p:spPr>
          <a:xfrm>
            <a:off x="7599521" y="1794391"/>
            <a:ext cx="6244709" cy="4481989"/>
          </a:xfrm>
          <a:prstGeom prst="roundRect">
            <a:avLst>
              <a:gd name="adj" fmla="val 759"/>
            </a:avLst>
          </a:prstGeom>
          <a:solidFill>
            <a:srgbClr val="1A1A1A"/>
          </a:solidFill>
          <a:ln/>
        </p:spPr>
      </p:sp>
      <p:pic>
        <p:nvPicPr>
          <p:cNvPr id="10" name="Image 1" descr="preencoded.png">    </p:cNvPr>
          <p:cNvPicPr>
            <a:picLocks noChangeAspect="1"/>
          </p:cNvPicPr>
          <p:nvPr/>
        </p:nvPicPr>
        <p:blipFill>
          <a:blip r:embed="rId2"/>
          <a:stretch>
            <a:fillRect/>
          </a:stretch>
        </p:blipFill>
        <p:spPr>
          <a:xfrm>
            <a:off x="7826335" y="2119313"/>
            <a:ext cx="354330" cy="283488"/>
          </a:xfrm>
          <a:prstGeom prst="rect">
            <a:avLst/>
          </a:prstGeom>
        </p:spPr>
      </p:pic>
      <p:sp>
        <p:nvSpPr>
          <p:cNvPr id="11" name="Text 7"/>
          <p:cNvSpPr/>
          <p:nvPr/>
        </p:nvSpPr>
        <p:spPr>
          <a:xfrm>
            <a:off x="8407479" y="2077879"/>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FFFFFF"/>
                </a:solidFill>
                <a:latin typeface="Tomorrow Semi Bold" pitchFamily="34" charset="0"/>
                <a:ea typeface="Tomorrow Semi Bold" pitchFamily="34" charset="-122"/>
                <a:cs typeface="Tomorrow Semi Bold" pitchFamily="34" charset="-120"/>
              </a:rPr>
              <a:t>Next Steps</a:t>
            </a:r>
            <a:endParaRPr lang="en-US" sz="2200" dirty="0"/>
          </a:p>
        </p:txBody>
      </p:sp>
      <p:sp>
        <p:nvSpPr>
          <p:cNvPr id="12" name="Text 8"/>
          <p:cNvSpPr/>
          <p:nvPr/>
        </p:nvSpPr>
        <p:spPr>
          <a:xfrm>
            <a:off x="8407479" y="2659023"/>
            <a:ext cx="5209937" cy="1088708"/>
          </a:xfrm>
          <a:prstGeom prst="rect">
            <a:avLst/>
          </a:prstGeom>
          <a:noFill/>
          <a:ln/>
        </p:spPr>
        <p:txBody>
          <a:bodyPr wrap="square" lIns="0" tIns="0" rIns="0" bIns="0" rtlCol="0" anchor="t"/>
          <a:lstStyle/>
          <a:p>
            <a:pPr algn="l" marL="342900" indent="-342900">
              <a:lnSpc>
                <a:spcPts val="2850"/>
              </a:lnSpc>
              <a:buSzPct val="100000"/>
              <a:buChar char="•"/>
            </a:pPr>
            <a:r>
              <a:rPr lang="en-US" sz="1750" b="1" dirty="0">
                <a:solidFill>
                  <a:srgbClr val="FFFFFF"/>
                </a:solidFill>
                <a:latin typeface="Tomorrow" pitchFamily="34" charset="0"/>
                <a:ea typeface="Tomorrow" pitchFamily="34" charset="-122"/>
                <a:cs typeface="Tomorrow" pitchFamily="34" charset="-120"/>
              </a:rPr>
              <a:t>Implementation:</a:t>
            </a:r>
            <a:pPr algn="l" indent="0" marL="0">
              <a:lnSpc>
                <a:spcPts val="2850"/>
              </a:lnSpc>
              <a:buNone/>
            </a:pPr>
            <a:r>
              <a:rPr lang="en-US" sz="1750" dirty="0">
                <a:solidFill>
                  <a:srgbClr val="FFFFFF"/>
                </a:solidFill>
                <a:latin typeface="Tomorrow" pitchFamily="34" charset="0"/>
                <a:ea typeface="Tomorrow" pitchFamily="34" charset="-122"/>
                <a:cs typeface="Tomorrow" pitchFamily="34" charset="-120"/>
              </a:rPr>
              <a:t> Develop the minutiae extraction, cancelable transformation, and fuzzy commitment modules.</a:t>
            </a:r>
            <a:endParaRPr lang="en-US" sz="1750" dirty="0"/>
          </a:p>
        </p:txBody>
      </p:sp>
      <p:sp>
        <p:nvSpPr>
          <p:cNvPr id="13" name="Text 9"/>
          <p:cNvSpPr/>
          <p:nvPr/>
        </p:nvSpPr>
        <p:spPr>
          <a:xfrm>
            <a:off x="8407479" y="3827026"/>
            <a:ext cx="5209937" cy="1088708"/>
          </a:xfrm>
          <a:prstGeom prst="rect">
            <a:avLst/>
          </a:prstGeom>
          <a:noFill/>
          <a:ln/>
        </p:spPr>
        <p:txBody>
          <a:bodyPr wrap="square" lIns="0" tIns="0" rIns="0" bIns="0" rtlCol="0" anchor="t"/>
          <a:lstStyle/>
          <a:p>
            <a:pPr algn="l" marL="342900" indent="-342900">
              <a:lnSpc>
                <a:spcPts val="2850"/>
              </a:lnSpc>
              <a:buSzPct val="100000"/>
              <a:buChar char="•"/>
            </a:pPr>
            <a:r>
              <a:rPr lang="en-US" sz="1750" b="1" dirty="0">
                <a:solidFill>
                  <a:srgbClr val="FFFFFF"/>
                </a:solidFill>
                <a:latin typeface="Tomorrow" pitchFamily="34" charset="0"/>
                <a:ea typeface="Tomorrow" pitchFamily="34" charset="-122"/>
                <a:cs typeface="Tomorrow" pitchFamily="34" charset="-120"/>
              </a:rPr>
              <a:t>ECC Optimization:</a:t>
            </a:r>
            <a:pPr algn="l" indent="0" marL="0">
              <a:lnSpc>
                <a:spcPts val="2850"/>
              </a:lnSpc>
              <a:buNone/>
            </a:pPr>
            <a:r>
              <a:rPr lang="en-US" sz="1750" dirty="0">
                <a:solidFill>
                  <a:srgbClr val="FFFFFF"/>
                </a:solidFill>
                <a:latin typeface="Tomorrow" pitchFamily="34" charset="0"/>
                <a:ea typeface="Tomorrow" pitchFamily="34" charset="-122"/>
                <a:cs typeface="Tomorrow" pitchFamily="34" charset="-120"/>
              </a:rPr>
              <a:t> Experiment with different ECCs and their parameters to minimize FRR.</a:t>
            </a:r>
            <a:endParaRPr lang="en-US" sz="1750" dirty="0"/>
          </a:p>
        </p:txBody>
      </p:sp>
      <p:sp>
        <p:nvSpPr>
          <p:cNvPr id="14" name="Text 10"/>
          <p:cNvSpPr/>
          <p:nvPr/>
        </p:nvSpPr>
        <p:spPr>
          <a:xfrm>
            <a:off x="8407479" y="4995029"/>
            <a:ext cx="5209937" cy="1088708"/>
          </a:xfrm>
          <a:prstGeom prst="rect">
            <a:avLst/>
          </a:prstGeom>
          <a:noFill/>
          <a:ln/>
        </p:spPr>
        <p:txBody>
          <a:bodyPr wrap="square" lIns="0" tIns="0" rIns="0" bIns="0" rtlCol="0" anchor="t"/>
          <a:lstStyle/>
          <a:p>
            <a:pPr algn="l" marL="342900" indent="-342900">
              <a:lnSpc>
                <a:spcPts val="2850"/>
              </a:lnSpc>
              <a:buSzPct val="100000"/>
              <a:buChar char="•"/>
            </a:pPr>
            <a:r>
              <a:rPr lang="en-US" sz="1750" b="1" dirty="0">
                <a:solidFill>
                  <a:srgbClr val="FFFFFF"/>
                </a:solidFill>
                <a:latin typeface="Tomorrow" pitchFamily="34" charset="0"/>
                <a:ea typeface="Tomorrow" pitchFamily="34" charset="-122"/>
                <a:cs typeface="Tomorrow" pitchFamily="34" charset="-120"/>
              </a:rPr>
              <a:t>Rigorous Testing:</a:t>
            </a:r>
            <a:pPr algn="l" indent="0" marL="0">
              <a:lnSpc>
                <a:spcPts val="2850"/>
              </a:lnSpc>
              <a:buNone/>
            </a:pPr>
            <a:r>
              <a:rPr lang="en-US" sz="1750" dirty="0">
                <a:solidFill>
                  <a:srgbClr val="FFFFFF"/>
                </a:solidFill>
                <a:latin typeface="Tomorrow" pitchFamily="34" charset="0"/>
                <a:ea typeface="Tomorrow" pitchFamily="34" charset="-122"/>
                <a:cs typeface="Tomorrow" pitchFamily="34" charset="-120"/>
              </a:rPr>
              <a:t> Conduct extensive testing on diverse fingerprint datasets to validate FAR and FRR benchmarks.</a:t>
            </a:r>
            <a:endParaRPr lang="en-US" sz="1750" dirty="0"/>
          </a:p>
        </p:txBody>
      </p:sp>
      <p:sp>
        <p:nvSpPr>
          <p:cNvPr id="15" name="Text 11"/>
          <p:cNvSpPr/>
          <p:nvPr/>
        </p:nvSpPr>
        <p:spPr>
          <a:xfrm>
            <a:off x="793790" y="6786682"/>
            <a:ext cx="13042821" cy="725805"/>
          </a:xfrm>
          <a:prstGeom prst="rect">
            <a:avLst/>
          </a:prstGeom>
          <a:noFill/>
          <a:ln/>
        </p:spPr>
        <p:txBody>
          <a:bodyPr wrap="square" lIns="0" tIns="0" rIns="0" bIns="0" rtlCol="0" anchor="t"/>
          <a:lstStyle/>
          <a:p>
            <a:pPr algn="ctr" indent="0" marL="0">
              <a:lnSpc>
                <a:spcPts val="2850"/>
              </a:lnSpc>
              <a:buNone/>
            </a:pPr>
            <a:r>
              <a:rPr lang="en-US" sz="1750" dirty="0">
                <a:solidFill>
                  <a:srgbClr val="C9C9C0"/>
                </a:solidFill>
                <a:latin typeface="Tomorrow" pitchFamily="34" charset="0"/>
                <a:ea typeface="Tomorrow" pitchFamily="34" charset="-122"/>
                <a:cs typeface="Tomorrow" pitchFamily="34" charset="-120"/>
              </a:rPr>
              <a:t>This project promises to deliver a robust and practical solution for secure biometric authentication, paving the way for its wider adoption in critical applications.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
  <cp:revision>1</cp:revision>
  <dcterms:created xsi:type="dcterms:W3CDTF">2025-09-03T11:55:48Z</dcterms:created>
  <dcterms:modified xsi:type="dcterms:W3CDTF">2025-09-03T11:55:48Z</dcterms:modified>
</cp:coreProperties>
</file>