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0" r:id="rId3"/>
    <p:sldId id="320" r:id="rId4"/>
    <p:sldId id="342" r:id="rId5"/>
    <p:sldId id="343" r:id="rId6"/>
    <p:sldId id="344" r:id="rId7"/>
    <p:sldId id="347" r:id="rId8"/>
    <p:sldId id="346" r:id="rId9"/>
    <p:sldId id="337" r:id="rId10"/>
    <p:sldId id="338" r:id="rId11"/>
    <p:sldId id="340" r:id="rId12"/>
    <p:sldId id="339" r:id="rId13"/>
    <p:sldId id="322" r:id="rId14"/>
    <p:sldId id="323" r:id="rId15"/>
    <p:sldId id="341" r:id="rId16"/>
    <p:sldId id="324" r:id="rId17"/>
    <p:sldId id="325" r:id="rId18"/>
    <p:sldId id="326" r:id="rId19"/>
    <p:sldId id="332" r:id="rId20"/>
    <p:sldId id="359" r:id="rId21"/>
    <p:sldId id="327" r:id="rId22"/>
    <p:sldId id="329" r:id="rId23"/>
    <p:sldId id="330" r:id="rId24"/>
    <p:sldId id="328" r:id="rId25"/>
    <p:sldId id="331" r:id="rId26"/>
    <p:sldId id="333" r:id="rId27"/>
    <p:sldId id="334" r:id="rId28"/>
    <p:sldId id="335" r:id="rId29"/>
    <p:sldId id="348" r:id="rId30"/>
    <p:sldId id="349" r:id="rId31"/>
    <p:sldId id="321" r:id="rId32"/>
    <p:sldId id="350" r:id="rId33"/>
    <p:sldId id="352" r:id="rId34"/>
    <p:sldId id="353" r:id="rId35"/>
    <p:sldId id="354" r:id="rId36"/>
    <p:sldId id="355" r:id="rId37"/>
    <p:sldId id="356" r:id="rId38"/>
    <p:sldId id="357" r:id="rId39"/>
    <p:sldId id="35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elibor Misic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63D"/>
    <a:srgbClr val="75784D"/>
    <a:srgbClr val="BF8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41"/>
    <p:restoredTop sz="87802"/>
  </p:normalViewPr>
  <p:slideViewPr>
    <p:cSldViewPr snapToGrid="0" snapToObjects="1">
      <p:cViewPr varScale="1">
        <p:scale>
          <a:sx n="113" d="100"/>
          <a:sy n="113" d="100"/>
        </p:scale>
        <p:origin x="1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50132-D16C-0842-97A6-19059A07B9A2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8E07E-E9C2-D643-B384-692923B8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191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E1E99-DEBF-8440-AE45-772AB4F85E79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0DD37-CDA6-AC47-AA5F-4E958583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70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94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71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\hat{\mu}_k(t) = \frac{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(t)}{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N_k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(t)}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86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noindent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textsc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{Greedy}: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\item For $t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leq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K$: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\begin{enumerate}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\item Take action $t$.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\end{enumerate}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\item For $t &gt; K$: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\begin{enumerate}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\item Take action $a' =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arg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\max_{1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leq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k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leq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K}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mu_k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(t-1)$.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\end{enumerate}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\end{enumerate}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4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noindent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textsc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{Explore-then-Commit}: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\item For $t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leq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\begin{enumerate}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\item Take action $t \mod K + 1$.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\end{enumerate}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\item For $t &gt; m K$: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\begin{enumerate}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\item Take action $a' =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arg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\max_{1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leq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k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leq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K} \hat{\mu}_k(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)$.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\end{enumerate}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\end{enumerate}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68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noindent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textsc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{Explore-then-Commit}: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\item For $t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leq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\begin{enumerate}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\item Take action $t \mod K + 1$.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\end{enumerate}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\item For $t &gt; m K$: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\begin{enumerate}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\item Take action $a' =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arg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\max_{1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leq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k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leq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K} \hat{\mu}_k(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)$.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\end{enumerate}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\end{enumerate}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01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noindent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textsc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{$\epsilon$-Greedy}: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\item For $t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leq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K$: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\begin{enumerate}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\item Take action $t$.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\end{enumerate}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\item For $t &gt; K$: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\begin{enumerate}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\item Randomly sample $U \sim \text{Uniform}(0,1)$.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\item If $U &lt; \epsilon$: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\begin{enumerate}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\item Take action $a' = k$ with probability $1/K$.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\end{enumerate}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\item Else: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\begin{enumerate}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\item Take action $a' =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arg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\max_{1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leq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k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leq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K}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\hat{\mu}_k(t-1)$.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\end{enumerate}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\end{enumerate}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\end{enumerate}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3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43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82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f_{\beta \mid X = x}(t) = \frac{ P(X = x \mid \beta = t)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cdot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f_{\beta}(t) }{ \int P(X = x \mid \beta = y)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cdot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f_{\beta}(y) \,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dy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2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7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48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6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4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f_{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p_k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\mid Z_1 = z_1, \dots,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Z_t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z_t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}(x) = \frac{ \Gamma(\alpha +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\beta + (t -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))}{\Gamma(\alpha +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\Gamma(\beta + (t -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))} x^{\alpha +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- 1} y^{\beta + (t -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- 1}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15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048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f_{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p_k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\mid Z_1 = z_1, \dots,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Z_t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z_t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}(x) = \frac{ \Gamma(\alpha +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\beta + (t -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))}{\Gamma(\alpha +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\Gamma(\beta + (t -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))} x^{\alpha +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- 1} y^{\beta + (t -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- 1}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noindent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textsc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ThompsonSampling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\item For all $t$: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\begin{enumerate}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\item Sample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theta_k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\sim \text{Beta}(1 +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(t-1), 1 +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N_k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(t-1) -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(t-1))$ for each $k = 1,\dots, K$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\item Take action $a' =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arg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\max_{1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leq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k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leq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K}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theta_k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\end{enumerate}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\end{enumerate}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76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f_{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p_k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\mid Z_1 = z_1, \dots,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Z_t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z_t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}(x) = \frac{ \Gamma(\alpha +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\beta + (t -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))}{\Gamma(\alpha +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\Gamma(\beta + (t -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))} x^{\alpha +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- 1} y^{\beta + (t -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- 1}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84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f_{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p_k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\mid Z_1 = z_1, \dots,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Z_t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z_t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}(x) = \frac{ \Gamma(\alpha +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\beta + (t -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))}{\Gamma(\alpha +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\Gamma(\beta + (t -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))} x^{\alpha +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- 1} y^{\beta + (t -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Y_t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- 1}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240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textsc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{Regret} = T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cdot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\max_{1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leq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k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leq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K}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p_k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-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mathbb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{E}_{\pi} \left[\sum_{t=1}^T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\right]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180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91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123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375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98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864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244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215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888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76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76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7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8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2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28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38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59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0DD37-CDA6-AC47-AA5F-4E9585839C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7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930-0719-C44B-BA5D-BFF1431CA82E}" type="datetime1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MGMTMSA 408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7B75-8C70-DF4D-9809-57B1E14A8E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7195-C050-3349-BED4-AE124193A205}" type="datetime1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MGMTMSA 408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7B75-8C70-DF4D-9809-57B1E14A8E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68F6-B651-E546-B70D-B702AC140AA6}" type="datetime1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MGMTMSA 408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7B75-8C70-DF4D-9809-57B1E14A8E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9159-1922-1A4D-8AD4-6B3B3ACA0F57}" type="datetime1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MGMTMSA 408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7B75-8C70-DF4D-9809-57B1E14A8E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B5F8-1974-8B46-AE9D-2BC54AF36B6D}" type="datetime1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MGMTMSA 408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7B75-8C70-DF4D-9809-57B1E14A8E1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BF31-7FF7-9549-B0F5-59CB017FCB69}" type="datetime1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MGMTMSA 408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7B75-8C70-DF4D-9809-57B1E14A8E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0C04-B67D-1641-B347-DB75C1ECADFE}" type="datetime1">
              <a:rPr lang="en-US" smtClean="0"/>
              <a:t>5/23/23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MGMTMSA 408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7B75-8C70-DF4D-9809-57B1E14A8E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016E-A59B-C347-86EB-15CC5715F0CC}" type="datetime1">
              <a:rPr lang="en-US" smtClean="0"/>
              <a:t>5/23/23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MGMTMSA 408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7B75-8C70-DF4D-9809-57B1E14A8E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D30B-D2EB-0449-AB49-4E39437BB930}" type="datetime1">
              <a:rPr lang="en-US" smtClean="0"/>
              <a:t>5/23/23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MGMTMSA 408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7B75-8C70-DF4D-9809-57B1E14A8E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DCCF-274E-8144-86AD-3A0597895B81}" type="datetime1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MGMTMSA 408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7B75-8C70-DF4D-9809-57B1E14A8E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A4E1-F896-994D-B649-127126EFAAB5}" type="datetime1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MGMTMSA 408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7B75-8C70-DF4D-9809-57B1E14A8E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405E926-D24B-F344-ABA2-C38052D9ACD7}" type="datetime1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MGMTMSA 408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62A7B75-8C70-DF4D-9809-57B1E14A8E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d41586-021-02556-w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7: Bandit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7</a:t>
            </a:r>
            <a:br>
              <a:rPr lang="en-US" dirty="0"/>
            </a:br>
            <a:r>
              <a:rPr lang="en-US" dirty="0"/>
              <a:t>MGMTMSA 408 – Operations Analytics</a:t>
            </a:r>
            <a:br>
              <a:rPr lang="en-US" dirty="0"/>
            </a:br>
            <a:r>
              <a:rPr lang="en-US" dirty="0"/>
              <a:t>Prof. Velibor Misic</a:t>
            </a:r>
          </a:p>
        </p:txBody>
      </p:sp>
    </p:spTree>
    <p:extLst>
      <p:ext uri="{BB962C8B-B14F-4D97-AF65-F5344CB8AC3E}">
        <p14:creationId xmlns:p14="http://schemas.microsoft.com/office/powerpoint/2010/main" val="89563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Bernoulli bandit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The distribution of the reward </a:t>
            </a:r>
            <a:r>
              <a:rPr lang="en-US" i="1" dirty="0" err="1">
                <a:sym typeface="Wingdings" pitchFamily="2" charset="2"/>
              </a:rPr>
              <a:t>X</a:t>
            </a:r>
            <a:r>
              <a:rPr lang="en-US" i="1" baseline="-25000" dirty="0" err="1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is dependent on the action 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i="1" baseline="-25000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that is taken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For the Bernoulli bandit model, we assume</a:t>
            </a:r>
            <a:br>
              <a:rPr lang="en-US" dirty="0">
                <a:sym typeface="Wingdings" pitchFamily="2" charset="2"/>
              </a:rPr>
            </a:br>
            <a:br>
              <a:rPr lang="en-US" dirty="0">
                <a:sym typeface="Wingdings" pitchFamily="2" charset="2"/>
              </a:rPr>
            </a:b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Where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i="1" baseline="-25000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is the success probability of action </a:t>
            </a:r>
            <a:r>
              <a:rPr lang="en-US" i="1" dirty="0">
                <a:sym typeface="Wingdings" pitchFamily="2" charset="2"/>
              </a:rPr>
              <a:t>k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Recall that </a:t>
            </a:r>
            <a:r>
              <a:rPr lang="en-US" i="1" dirty="0">
                <a:sym typeface="Wingdings" pitchFamily="2" charset="2"/>
              </a:rPr>
              <a:t>X</a:t>
            </a:r>
            <a:r>
              <a:rPr lang="en-US" dirty="0">
                <a:sym typeface="Wingdings" pitchFamily="2" charset="2"/>
              </a:rPr>
              <a:t> ~ Bernoulli(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) means</a:t>
            </a:r>
          </a:p>
          <a:p>
            <a:pPr lvl="1"/>
            <a:r>
              <a:rPr lang="en-US" i="1" dirty="0">
                <a:sym typeface="Wingdings" pitchFamily="2" charset="2"/>
              </a:rPr>
              <a:t>X</a:t>
            </a:r>
            <a:r>
              <a:rPr lang="en-US" dirty="0">
                <a:sym typeface="Wingdings" pitchFamily="2" charset="2"/>
              </a:rPr>
              <a:t> = 1 with probability </a:t>
            </a:r>
            <a:r>
              <a:rPr lang="en-US" i="1" dirty="0">
                <a:sym typeface="Wingdings" pitchFamily="2" charset="2"/>
              </a:rPr>
              <a:t>p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i="1" dirty="0">
                <a:sym typeface="Wingdings" pitchFamily="2" charset="2"/>
              </a:rPr>
              <a:t>X</a:t>
            </a:r>
            <a:r>
              <a:rPr lang="en-US" dirty="0">
                <a:sym typeface="Wingdings" pitchFamily="2" charset="2"/>
              </a:rPr>
              <a:t> = 0 with probability 1 – </a:t>
            </a:r>
            <a:r>
              <a:rPr lang="en-US" i="1" dirty="0">
                <a:sym typeface="Wingdings" pitchFamily="2" charset="2"/>
              </a:rPr>
              <a:t>p</a:t>
            </a:r>
          </a:p>
          <a:p>
            <a:pPr lvl="1"/>
            <a:r>
              <a:rPr lang="en-US" dirty="0">
                <a:sym typeface="Wingdings" pitchFamily="2" charset="2"/>
              </a:rPr>
              <a:t>E(</a:t>
            </a:r>
            <a:r>
              <a:rPr lang="en-US" i="1" dirty="0">
                <a:sym typeface="Wingdings" pitchFamily="2" charset="2"/>
              </a:rPr>
              <a:t>X</a:t>
            </a:r>
            <a:r>
              <a:rPr lang="en-US" dirty="0">
                <a:sym typeface="Wingdings" pitchFamily="2" charset="2"/>
              </a:rPr>
              <a:t>) = </a:t>
            </a:r>
            <a:r>
              <a:rPr lang="en-US" i="1" dirty="0">
                <a:sym typeface="Wingdings" pitchFamily="2" charset="2"/>
              </a:rPr>
              <a:t>p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8B5DC4B-BD49-9D1D-9EF4-E78F24C0F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121" y="3429000"/>
            <a:ext cx="2447758" cy="29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Goal is to specify a policy </a:t>
            </a:r>
            <a:r>
              <a:rPr lang="en-US" i="1" dirty="0">
                <a:sym typeface="Wingdings" pitchFamily="2" charset="2"/>
              </a:rPr>
              <a:t>π</a:t>
            </a:r>
            <a:r>
              <a:rPr lang="en-US" dirty="0">
                <a:sym typeface="Wingdings" pitchFamily="2" charset="2"/>
              </a:rPr>
              <a:t> that maximizes expected reward over the horizon of </a:t>
            </a:r>
            <a:r>
              <a:rPr lang="en-US" i="1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periods: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Here, a policy is a function that at each period recommends an action based on all prior actions and rewards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1B741C1-1878-6939-FF21-13E82A81E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809" y="2602596"/>
            <a:ext cx="3320382" cy="106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1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reward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Most of the policies that we will see rely on maintaining an estimate of each action’s expected reward</a:t>
            </a:r>
          </a:p>
          <a:p>
            <a:endParaRPr lang="en-US" i="1" dirty="0">
              <a:sym typeface="Wingdings" pitchFamily="2" charset="2"/>
            </a:endParaRPr>
          </a:p>
          <a:p>
            <a:r>
              <a:rPr lang="en-US" i="1" dirty="0" err="1">
                <a:sym typeface="Wingdings" pitchFamily="2" charset="2"/>
              </a:rPr>
              <a:t>N</a:t>
            </a:r>
            <a:r>
              <a:rPr lang="en-US" i="1" baseline="-25000" dirty="0" err="1">
                <a:sym typeface="Wingdings" pitchFamily="2" charset="2"/>
              </a:rPr>
              <a:t>k</a:t>
            </a:r>
            <a:r>
              <a:rPr lang="en-US" i="1" dirty="0">
                <a:sym typeface="Wingdings" pitchFamily="2" charset="2"/>
              </a:rPr>
              <a:t>(t) </a:t>
            </a:r>
            <a:r>
              <a:rPr lang="en-US" dirty="0">
                <a:sym typeface="Wingdings" pitchFamily="2" charset="2"/>
              </a:rPr>
              <a:t>: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number of times that action </a:t>
            </a: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has been taken up to and including time </a:t>
            </a:r>
            <a:r>
              <a:rPr lang="en-US" i="1" dirty="0">
                <a:sym typeface="Wingdings" pitchFamily="2" charset="2"/>
              </a:rPr>
              <a:t>t</a:t>
            </a:r>
            <a:endParaRPr lang="en-US" dirty="0">
              <a:sym typeface="Wingdings" pitchFamily="2" charset="2"/>
            </a:endParaRPr>
          </a:p>
          <a:p>
            <a:r>
              <a:rPr lang="en-US" i="1" dirty="0" err="1">
                <a:sym typeface="Wingdings" pitchFamily="2" charset="2"/>
              </a:rPr>
              <a:t>Y</a:t>
            </a:r>
            <a:r>
              <a:rPr lang="en-US" i="1" baseline="-25000" dirty="0" err="1">
                <a:sym typeface="Wingdings" pitchFamily="2" charset="2"/>
              </a:rPr>
              <a:t>k</a:t>
            </a:r>
            <a:r>
              <a:rPr lang="en-US" i="1" dirty="0">
                <a:sym typeface="Wingdings" pitchFamily="2" charset="2"/>
              </a:rPr>
              <a:t>(t) </a:t>
            </a:r>
            <a:r>
              <a:rPr lang="en-US" dirty="0">
                <a:sym typeface="Wingdings" pitchFamily="2" charset="2"/>
              </a:rPr>
              <a:t>: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cumulative reward arising from action </a:t>
            </a:r>
            <a:r>
              <a:rPr lang="en-US" i="1" dirty="0">
                <a:sym typeface="Wingdings" pitchFamily="2" charset="2"/>
              </a:rPr>
              <a:t>k </a:t>
            </a:r>
            <a:r>
              <a:rPr lang="en-US" dirty="0">
                <a:sym typeface="Wingdings" pitchFamily="2" charset="2"/>
              </a:rPr>
              <a:t>up to and including time </a:t>
            </a:r>
            <a:r>
              <a:rPr lang="en-US" i="1" dirty="0">
                <a:sym typeface="Wingdings" pitchFamily="2" charset="2"/>
              </a:rPr>
              <a:t>t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          : current estimate of average reward from action </a:t>
            </a: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up to and including time </a:t>
            </a:r>
            <a:r>
              <a:rPr lang="en-US" i="1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; defined as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B703787-B43D-83F4-6082-2220DAEF2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8" y="4511842"/>
            <a:ext cx="739337" cy="355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FD432-1E8C-2D91-EE62-A2DCF92BF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673" y="5480099"/>
            <a:ext cx="1577474" cy="61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79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 #1: 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The simplest form of policy we can devise for this problem is the </a:t>
            </a:r>
            <a:r>
              <a:rPr lang="en-US" i="1" dirty="0">
                <a:sym typeface="Wingdings" pitchFamily="2" charset="2"/>
              </a:rPr>
              <a:t>greedy</a:t>
            </a:r>
            <a:r>
              <a:rPr lang="en-US" dirty="0">
                <a:sym typeface="Wingdings" pitchFamily="2" charset="2"/>
              </a:rPr>
              <a:t> policy: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94E45EE-E9DB-9283-C58A-C87DCC3EB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364" y="2884369"/>
            <a:ext cx="5605272" cy="221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0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 #2: Explore-then-commit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One issue with the greedy policy is that we do not play each arm enough times before we start taking the arm with the best sample mean reward</a:t>
            </a:r>
          </a:p>
          <a:p>
            <a:r>
              <a:rPr lang="en-US" dirty="0">
                <a:sym typeface="Wingdings" pitchFamily="2" charset="2"/>
              </a:rPr>
              <a:t>The </a:t>
            </a:r>
            <a:r>
              <a:rPr lang="en-US" i="1" dirty="0">
                <a:sym typeface="Wingdings" pitchFamily="2" charset="2"/>
              </a:rPr>
              <a:t>explore-then-commit</a:t>
            </a:r>
            <a:r>
              <a:rPr lang="en-US" dirty="0">
                <a:sym typeface="Wingdings" pitchFamily="2" charset="2"/>
              </a:rPr>
              <a:t> policy rectifies this:</a:t>
            </a:r>
          </a:p>
          <a:p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pPr marL="274320" lvl="1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87DD43F-040E-323A-57B8-849D618F2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364" y="3429000"/>
            <a:ext cx="5605272" cy="22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4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 #3: Explore-then-greedy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We can combine greedy and ETC together</a:t>
            </a:r>
          </a:p>
          <a:p>
            <a:pPr lvl="1"/>
            <a:r>
              <a:rPr lang="en-US" dirty="0">
                <a:sym typeface="Wingdings" pitchFamily="2" charset="2"/>
              </a:rPr>
              <a:t>After exploration period, take best action based on all available data (not just first </a:t>
            </a:r>
            <a:r>
              <a:rPr lang="en-US" i="1" dirty="0" err="1">
                <a:sym typeface="Wingdings" pitchFamily="2" charset="2"/>
              </a:rPr>
              <a:t>mK</a:t>
            </a:r>
            <a:r>
              <a:rPr lang="en-US" dirty="0">
                <a:sym typeface="Wingdings" pitchFamily="2" charset="2"/>
              </a:rPr>
              <a:t> periods)</a:t>
            </a:r>
          </a:p>
          <a:p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pPr marL="274320" lvl="1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4E2CFE2-399A-39CF-E79D-5A60B231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364" y="3429000"/>
            <a:ext cx="5605272" cy="221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05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 #4: Epsilon-greedy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A simple modification of the greedy algorithm is to force it to randomly select an action some fraction of the time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2B7F28-178E-F371-E851-9B698A498B6D}"/>
              </a:ext>
            </a:extLst>
          </p:cNvPr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11A440A-40F7-3C18-15FF-884191B51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364" y="2785559"/>
            <a:ext cx="5605272" cy="34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2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 of policies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While ETC, ETG and epsilon-greedy improve on greedy, they are still not ideal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In particular, there is always some non-zero probability of choosing a suboptimal arm as </a:t>
            </a:r>
            <a:r>
              <a:rPr lang="en-US" i="1" dirty="0">
                <a:sym typeface="Wingdings" pitchFamily="2" charset="2"/>
              </a:rPr>
              <a:t>t </a:t>
            </a:r>
            <a:r>
              <a:rPr lang="en-US" dirty="0">
                <a:sym typeface="Wingdings" pitchFamily="2" charset="2"/>
              </a:rPr>
              <a:t>increases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How do we address this?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710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uncertainty in reward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ym typeface="Wingdings" pitchFamily="2" charset="2"/>
              </a:rPr>
              <a:t>One way to arrive at a better algorithm is to model uncertainty in the reward distributions using a Bayesian model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Recall Bayes rule: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lvl="1"/>
            <a:r>
              <a:rPr lang="en-US" i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is an event we are trying to predict</a:t>
            </a:r>
          </a:p>
          <a:p>
            <a:pPr lvl="1"/>
            <a:r>
              <a:rPr lang="en-US" i="1" dirty="0">
                <a:sym typeface="Wingdings" pitchFamily="2" charset="2"/>
              </a:rPr>
              <a:t>A </a:t>
            </a:r>
            <a:r>
              <a:rPr lang="en-US" dirty="0">
                <a:sym typeface="Wingdings" pitchFamily="2" charset="2"/>
              </a:rPr>
              <a:t>is an event that gives us information about </a:t>
            </a:r>
            <a:r>
              <a:rPr lang="en-US" i="1" dirty="0">
                <a:sym typeface="Wingdings" pitchFamily="2" charset="2"/>
              </a:rPr>
              <a:t>B</a:t>
            </a:r>
          </a:p>
          <a:p>
            <a:pPr lvl="1"/>
            <a:r>
              <a:rPr lang="en-US" i="1" dirty="0">
                <a:sym typeface="Wingdings" pitchFamily="2" charset="2"/>
              </a:rPr>
              <a:t>P(B)</a:t>
            </a:r>
            <a:r>
              <a:rPr lang="en-US" dirty="0">
                <a:sym typeface="Wingdings" pitchFamily="2" charset="2"/>
              </a:rPr>
              <a:t> is the </a:t>
            </a:r>
            <a:r>
              <a:rPr lang="en-US" i="1" dirty="0">
                <a:sym typeface="Wingdings" pitchFamily="2" charset="2"/>
              </a:rPr>
              <a:t>prior probability </a:t>
            </a:r>
            <a:r>
              <a:rPr lang="en-US" dirty="0">
                <a:sym typeface="Wingdings" pitchFamily="2" charset="2"/>
              </a:rPr>
              <a:t>of </a:t>
            </a:r>
            <a:r>
              <a:rPr lang="en-US" i="1" dirty="0">
                <a:sym typeface="Wingdings" pitchFamily="2" charset="2"/>
              </a:rPr>
              <a:t>B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It is our initial belief about the probability of the event </a:t>
            </a:r>
            <a:r>
              <a:rPr lang="en-US" i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</a:t>
            </a:r>
            <a:endParaRPr lang="en-US" i="1" dirty="0">
              <a:sym typeface="Wingdings" pitchFamily="2" charset="2"/>
            </a:endParaRPr>
          </a:p>
          <a:p>
            <a:pPr lvl="1"/>
            <a:r>
              <a:rPr lang="en-US" i="1" dirty="0">
                <a:sym typeface="Wingdings" pitchFamily="2" charset="2"/>
              </a:rPr>
              <a:t>P(B | A)</a:t>
            </a:r>
            <a:r>
              <a:rPr lang="en-US" dirty="0">
                <a:sym typeface="Wingdings" pitchFamily="2" charset="2"/>
              </a:rPr>
              <a:t> is the </a:t>
            </a:r>
            <a:r>
              <a:rPr lang="en-US" i="1" dirty="0">
                <a:sym typeface="Wingdings" pitchFamily="2" charset="2"/>
              </a:rPr>
              <a:t>posterior probability </a:t>
            </a:r>
            <a:r>
              <a:rPr lang="en-US" dirty="0">
                <a:sym typeface="Wingdings" pitchFamily="2" charset="2"/>
              </a:rPr>
              <a:t>of </a:t>
            </a:r>
            <a:r>
              <a:rPr lang="en-US" i="1" dirty="0">
                <a:sym typeface="Wingdings" pitchFamily="2" charset="2"/>
              </a:rPr>
              <a:t>B</a:t>
            </a:r>
          </a:p>
          <a:p>
            <a:pPr lvl="2"/>
            <a:r>
              <a:rPr lang="en-US" dirty="0">
                <a:sym typeface="Wingdings" pitchFamily="2" charset="2"/>
              </a:rPr>
              <a:t>It is our belief about the probability of </a:t>
            </a:r>
            <a:r>
              <a:rPr lang="en-US" i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upon observing the event </a:t>
            </a:r>
            <a:r>
              <a:rPr lang="en-US" i="1" dirty="0">
                <a:sym typeface="Wingdings" pitchFamily="2" charset="2"/>
              </a:rPr>
              <a:t>A</a:t>
            </a:r>
          </a:p>
          <a:p>
            <a:pPr lvl="1"/>
            <a:r>
              <a:rPr lang="en-US" i="1" dirty="0">
                <a:sym typeface="Wingdings" pitchFamily="2" charset="2"/>
              </a:rPr>
              <a:t>P(A | B) </a:t>
            </a:r>
            <a:r>
              <a:rPr lang="en-US" dirty="0">
                <a:sym typeface="Wingdings" pitchFamily="2" charset="2"/>
              </a:rPr>
              <a:t>is the </a:t>
            </a:r>
            <a:r>
              <a:rPr lang="en-US" i="1" dirty="0">
                <a:sym typeface="Wingdings" pitchFamily="2" charset="2"/>
              </a:rPr>
              <a:t>likelihood </a:t>
            </a:r>
            <a:r>
              <a:rPr lang="en-US" dirty="0">
                <a:sym typeface="Wingdings" pitchFamily="2" charset="2"/>
              </a:rPr>
              <a:t>of 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given </a:t>
            </a:r>
            <a:r>
              <a:rPr lang="en-US" i="1" dirty="0">
                <a:sym typeface="Wingdings" pitchFamily="2" charset="2"/>
              </a:rPr>
              <a:t>B</a:t>
            </a:r>
          </a:p>
          <a:p>
            <a:pPr lvl="2"/>
            <a:r>
              <a:rPr lang="en-US" dirty="0">
                <a:sym typeface="Wingdings" pitchFamily="2" charset="2"/>
              </a:rPr>
              <a:t>Assuming that </a:t>
            </a:r>
            <a:r>
              <a:rPr lang="en-US" i="1" dirty="0">
                <a:sym typeface="Wingdings" pitchFamily="2" charset="2"/>
              </a:rPr>
              <a:t>B </a:t>
            </a:r>
            <a:r>
              <a:rPr lang="en-US" dirty="0">
                <a:sym typeface="Wingdings" pitchFamily="2" charset="2"/>
              </a:rPr>
              <a:t>is true, what is the probability of 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occurring?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B204CBA-7D1B-CA65-2DC5-11F18788F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955" y="2965205"/>
            <a:ext cx="4530090" cy="9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77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 rule with random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Suppose that we have a discrete random variable </a:t>
            </a:r>
            <a:r>
              <a:rPr lang="en-US" i="1" dirty="0">
                <a:sym typeface="Wingdings" pitchFamily="2" charset="2"/>
              </a:rPr>
              <a:t>X </a:t>
            </a:r>
            <a:r>
              <a:rPr lang="en-US" dirty="0">
                <a:sym typeface="Wingdings" pitchFamily="2" charset="2"/>
              </a:rPr>
              <a:t>and a parameter </a:t>
            </a:r>
            <a:r>
              <a:rPr lang="en-US" i="1" dirty="0">
                <a:sym typeface="Wingdings" pitchFamily="2" charset="2"/>
              </a:rPr>
              <a:t>β</a:t>
            </a:r>
            <a:r>
              <a:rPr lang="en-US" dirty="0">
                <a:sym typeface="Wingdings" pitchFamily="2" charset="2"/>
              </a:rPr>
              <a:t> with a density </a:t>
            </a:r>
            <a:r>
              <a:rPr lang="en-US" i="1" dirty="0">
                <a:sym typeface="Wingdings" pitchFamily="2" charset="2"/>
              </a:rPr>
              <a:t>f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r>
              <a:rPr lang="en-US" dirty="0">
                <a:sym typeface="Wingdings" pitchFamily="2" charset="2"/>
              </a:rPr>
              <a:t>Bayes rule for calculating the posterior density </a:t>
            </a:r>
            <a:r>
              <a:rPr lang="en-US" i="1" dirty="0">
                <a:sym typeface="Wingdings" pitchFamily="2" charset="2"/>
              </a:rPr>
              <a:t>f</a:t>
            </a:r>
            <a:r>
              <a:rPr lang="en-US" i="1" baseline="-25000" dirty="0">
                <a:sym typeface="Wingdings" pitchFamily="2" charset="2"/>
              </a:rPr>
              <a:t>β | X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is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5DF502C-04E7-F5FD-9CC4-9BE4E850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20" y="3148434"/>
            <a:ext cx="6309360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0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Prof. </a:t>
            </a:r>
            <a:r>
              <a:rPr lang="en-US" dirty="0" err="1">
                <a:sym typeface="Wingdings" pitchFamily="2" charset="2"/>
              </a:rPr>
              <a:t>Misic’s</a:t>
            </a:r>
            <a:r>
              <a:rPr lang="en-US" dirty="0">
                <a:sym typeface="Wingdings" pitchFamily="2" charset="2"/>
              </a:rPr>
              <a:t> website: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web page&#10;&#10;Description automatically generated with medium confidence">
            <a:extLst>
              <a:ext uri="{FF2B5EF4-FFF2-40B4-BE49-F238E27FC236}">
                <a16:creationId xmlns:a16="http://schemas.microsoft.com/office/drawing/2014/main" id="{C60F98A2-168C-15CC-1716-41ED5F6D9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507" y="2151937"/>
            <a:ext cx="5479563" cy="42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9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 rule with random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Objects:</a:t>
            </a:r>
          </a:p>
          <a:p>
            <a:pPr lvl="1"/>
            <a:r>
              <a:rPr lang="en-US" dirty="0">
                <a:sym typeface="Wingdings" pitchFamily="2" charset="2"/>
              </a:rPr>
              <a:t>                  : posterior density of </a:t>
            </a:r>
            <a:r>
              <a:rPr lang="en-US" i="1" dirty="0">
                <a:sym typeface="Wingdings" pitchFamily="2" charset="2"/>
              </a:rPr>
              <a:t>β</a:t>
            </a:r>
            <a:r>
              <a:rPr lang="en-US" dirty="0">
                <a:sym typeface="Wingdings" pitchFamily="2" charset="2"/>
              </a:rPr>
              <a:t> at </a:t>
            </a:r>
            <a:r>
              <a:rPr lang="en-US" i="1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, given that </a:t>
            </a:r>
            <a:r>
              <a:rPr lang="en-US" i="1" dirty="0">
                <a:sym typeface="Wingdings" pitchFamily="2" charset="2"/>
              </a:rPr>
              <a:t>X</a:t>
            </a:r>
            <a:r>
              <a:rPr lang="en-US" dirty="0">
                <a:sym typeface="Wingdings" pitchFamily="2" charset="2"/>
              </a:rPr>
              <a:t> was equal to x</a:t>
            </a:r>
          </a:p>
          <a:p>
            <a:pPr lvl="1"/>
            <a:r>
              <a:rPr lang="en-US" dirty="0">
                <a:sym typeface="Wingdings" pitchFamily="2" charset="2"/>
              </a:rPr>
              <a:t>          : prior density of </a:t>
            </a:r>
            <a:r>
              <a:rPr lang="en-US" i="1" dirty="0">
                <a:sym typeface="Wingdings" pitchFamily="2" charset="2"/>
              </a:rPr>
              <a:t>β</a:t>
            </a:r>
            <a:r>
              <a:rPr lang="en-US" dirty="0">
                <a:sym typeface="Wingdings" pitchFamily="2" charset="2"/>
              </a:rPr>
              <a:t> at </a:t>
            </a:r>
            <a:r>
              <a:rPr lang="en-US" i="1" dirty="0">
                <a:sym typeface="Wingdings" pitchFamily="2" charset="2"/>
              </a:rPr>
              <a:t>t</a:t>
            </a:r>
          </a:p>
          <a:p>
            <a:pPr lvl="1"/>
            <a:r>
              <a:rPr lang="en-US" i="1" dirty="0">
                <a:sym typeface="Wingdings" pitchFamily="2" charset="2"/>
              </a:rPr>
              <a:t>                                  </a:t>
            </a:r>
            <a:r>
              <a:rPr lang="en-US" dirty="0">
                <a:sym typeface="Wingdings" pitchFamily="2" charset="2"/>
              </a:rPr>
              <a:t>: likelihood of </a:t>
            </a:r>
            <a:r>
              <a:rPr lang="en-US" i="1" dirty="0">
                <a:sym typeface="Wingdings" pitchFamily="2" charset="2"/>
              </a:rPr>
              <a:t>X = x </a:t>
            </a:r>
            <a:r>
              <a:rPr lang="en-US" dirty="0">
                <a:sym typeface="Wingdings" pitchFamily="2" charset="2"/>
              </a:rPr>
              <a:t>given that </a:t>
            </a:r>
            <a:r>
              <a:rPr lang="en-US" i="1" dirty="0">
                <a:sym typeface="Wingdings" pitchFamily="2" charset="2"/>
              </a:rPr>
              <a:t>β</a:t>
            </a:r>
            <a:r>
              <a:rPr lang="en-US" dirty="0">
                <a:sym typeface="Wingdings" pitchFamily="2" charset="2"/>
              </a:rPr>
              <a:t> is equal to </a:t>
            </a:r>
            <a:r>
              <a:rPr lang="en-US" i="1" dirty="0">
                <a:sym typeface="Wingdings" pitchFamily="2" charset="2"/>
              </a:rPr>
              <a:t>t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5DF502C-04E7-F5FD-9CC4-9BE4E850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20" y="1600200"/>
            <a:ext cx="6309360" cy="841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CEB3F3-B474-652F-515D-514CBC7C8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18" y="2959010"/>
            <a:ext cx="1131849" cy="320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CCA707-B2D3-D6CF-8918-B58A2B9F3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594" y="3330865"/>
            <a:ext cx="612648" cy="3189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54CB27-93BC-78AD-76BA-D1B3949877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594" y="3725977"/>
            <a:ext cx="2295144" cy="32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12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Bayesian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In our setting, the uncertainty is in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i="1" baseline="-25000" dirty="0">
                <a:sym typeface="Wingdings" pitchFamily="2" charset="2"/>
              </a:rPr>
              <a:t>1</a:t>
            </a:r>
            <a:r>
              <a:rPr lang="en-US" i="1" dirty="0">
                <a:sym typeface="Wingdings" pitchFamily="2" charset="2"/>
              </a:rPr>
              <a:t>, …, </a:t>
            </a:r>
            <a:r>
              <a:rPr lang="en-US" i="1" dirty="0" err="1">
                <a:sym typeface="Wingdings" pitchFamily="2" charset="2"/>
              </a:rPr>
              <a:t>p</a:t>
            </a:r>
            <a:r>
              <a:rPr lang="en-US" i="1" baseline="-25000" dirty="0" err="1">
                <a:sym typeface="Wingdings" pitchFamily="2" charset="2"/>
              </a:rPr>
              <a:t>K</a:t>
            </a:r>
            <a:r>
              <a:rPr lang="en-US" i="1" dirty="0">
                <a:sym typeface="Wingdings" pitchFamily="2" charset="2"/>
              </a:rPr>
              <a:t>,</a:t>
            </a:r>
            <a:r>
              <a:rPr lang="en-US" dirty="0">
                <a:sym typeface="Wingdings" pitchFamily="2" charset="2"/>
              </a:rPr>
              <a:t> which are the conversion rates of the different designs</a:t>
            </a:r>
          </a:p>
          <a:p>
            <a:pPr lvl="1"/>
            <a:r>
              <a:rPr lang="en-US" dirty="0">
                <a:sym typeface="Wingdings" pitchFamily="2" charset="2"/>
              </a:rPr>
              <a:t>We are dealing with a random variable rather than an event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Let us model the uncertainty in each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i="1" baseline="-25000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using a </a:t>
            </a:r>
            <a:r>
              <a:rPr lang="en-US" i="1" dirty="0">
                <a:sym typeface="Wingdings" pitchFamily="2" charset="2"/>
              </a:rPr>
              <a:t>Beta </a:t>
            </a:r>
            <a:r>
              <a:rPr lang="en-US" dirty="0">
                <a:sym typeface="Wingdings" pitchFamily="2" charset="2"/>
              </a:rPr>
              <a:t>distribution: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The probability density function of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i="1" baseline="-25000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is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49906C4-52E8-F1C6-4C63-3E3DD2078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235" y="3934214"/>
            <a:ext cx="2589530" cy="392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3841A3-C7B9-7630-AAB2-94F072BC5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255" y="5166006"/>
            <a:ext cx="5063490" cy="80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2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Rationale of using the Beta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The Beta distribution is the </a:t>
            </a:r>
            <a:r>
              <a:rPr lang="en-US" i="1" dirty="0">
                <a:sym typeface="Wingdings" pitchFamily="2" charset="2"/>
              </a:rPr>
              <a:t>prior distribution/density</a:t>
            </a:r>
            <a:r>
              <a:rPr lang="en-US" dirty="0">
                <a:sym typeface="Wingdings" pitchFamily="2" charset="2"/>
              </a:rPr>
              <a:t> of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i="1" baseline="-25000" dirty="0">
                <a:sym typeface="Wingdings" pitchFamily="2" charset="2"/>
              </a:rPr>
              <a:t>k</a:t>
            </a:r>
          </a:p>
          <a:p>
            <a:pPr lvl="1"/>
            <a:r>
              <a:rPr lang="en-US" dirty="0">
                <a:sym typeface="Wingdings" pitchFamily="2" charset="2"/>
              </a:rPr>
              <a:t>This distribution captures our belief/uncertainty about what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i="1" baseline="-25000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is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Suppose that we observe the random variables </a:t>
            </a:r>
            <a:r>
              <a:rPr lang="en-US" i="1" dirty="0">
                <a:sym typeface="Wingdings" pitchFamily="2" charset="2"/>
              </a:rPr>
              <a:t>Z</a:t>
            </a:r>
            <a:r>
              <a:rPr lang="en-US" i="1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, … , </a:t>
            </a:r>
            <a:r>
              <a:rPr lang="en-US" i="1" dirty="0" err="1">
                <a:sym typeface="Wingdings" pitchFamily="2" charset="2"/>
              </a:rPr>
              <a:t>Z</a:t>
            </a:r>
            <a:r>
              <a:rPr lang="en-US" i="1" baseline="-25000" dirty="0" err="1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: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The likelihood function is the probability distribution of different sets of choices of the </a:t>
            </a:r>
            <a:r>
              <a:rPr lang="en-US" i="1" dirty="0">
                <a:sym typeface="Wingdings" pitchFamily="2" charset="2"/>
              </a:rPr>
              <a:t>Z</a:t>
            </a:r>
            <a:r>
              <a:rPr lang="en-US" i="1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, … , </a:t>
            </a:r>
            <a:r>
              <a:rPr lang="en-US" i="1" dirty="0" err="1">
                <a:sym typeface="Wingdings" pitchFamily="2" charset="2"/>
              </a:rPr>
              <a:t>Z</a:t>
            </a:r>
            <a:r>
              <a:rPr lang="en-US" i="1" baseline="-25000" dirty="0" err="1">
                <a:sym typeface="Wingdings" pitchFamily="2" charset="2"/>
              </a:rPr>
              <a:t>t</a:t>
            </a:r>
            <a:r>
              <a:rPr lang="en-US" i="1" baseline="-2500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: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What is the posterior distribution/density of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i="1" baseline="-25000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?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9E0764A-9E9E-E7E1-B424-9F24E68B0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90" y="4992826"/>
            <a:ext cx="5783580" cy="721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82CE4B-3B5E-BB28-83F0-3ED52A43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28" y="3587811"/>
            <a:ext cx="3895344" cy="31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16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posterior density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ym typeface="Wingdings" pitchFamily="2" charset="2"/>
              </a:rPr>
              <a:t>The exact calculation of the posterior density is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This looks imposing, but it turns out that:</a:t>
            </a:r>
            <a:br>
              <a:rPr lang="en-US" dirty="0">
                <a:sym typeface="Wingdings" pitchFamily="2" charset="2"/>
              </a:rPr>
            </a:br>
            <a:br>
              <a:rPr lang="en-US" dirty="0">
                <a:sym typeface="Wingdings" pitchFamily="2" charset="2"/>
              </a:rPr>
            </a:b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where </a:t>
            </a:r>
            <a:br>
              <a:rPr lang="en-US" dirty="0">
                <a:sym typeface="Wingdings" pitchFamily="2" charset="2"/>
              </a:rPr>
            </a:br>
            <a:br>
              <a:rPr lang="en-US" dirty="0">
                <a:sym typeface="Wingdings" pitchFamily="2" charset="2"/>
              </a:rPr>
            </a:br>
            <a:br>
              <a:rPr lang="en-US" dirty="0">
                <a:sym typeface="Wingdings" pitchFamily="2" charset="2"/>
              </a:rPr>
            </a:br>
            <a:endParaRPr lang="en-US" dirty="0">
              <a:sym typeface="Wingdings" pitchFamily="2" charset="2"/>
            </a:endParaRPr>
          </a:p>
          <a:p>
            <a:r>
              <a:rPr lang="en-US" i="1" dirty="0" err="1">
                <a:sym typeface="Wingdings" pitchFamily="2" charset="2"/>
              </a:rPr>
              <a:t>Y</a:t>
            </a:r>
            <a:r>
              <a:rPr lang="en-US" i="1" baseline="-25000" dirty="0" err="1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is the number of successes we have observed, while </a:t>
            </a:r>
            <a:r>
              <a:rPr lang="en-US" i="1" dirty="0">
                <a:sym typeface="Wingdings" pitchFamily="2" charset="2"/>
              </a:rPr>
              <a:t>(t – </a:t>
            </a:r>
            <a:r>
              <a:rPr lang="en-US" i="1" dirty="0" err="1">
                <a:sym typeface="Wingdings" pitchFamily="2" charset="2"/>
              </a:rPr>
              <a:t>Y</a:t>
            </a:r>
            <a:r>
              <a:rPr lang="en-US" i="1" baseline="-25000" dirty="0" err="1">
                <a:sym typeface="Wingdings" pitchFamily="2" charset="2"/>
              </a:rPr>
              <a:t>t</a:t>
            </a:r>
            <a:r>
              <a:rPr lang="en-US" i="1" dirty="0">
                <a:sym typeface="Wingdings" pitchFamily="2" charset="2"/>
              </a:rPr>
              <a:t>) </a:t>
            </a:r>
            <a:r>
              <a:rPr lang="en-US" dirty="0">
                <a:sym typeface="Wingdings" pitchFamily="2" charset="2"/>
              </a:rPr>
              <a:t>is the number of failures we have observed</a:t>
            </a:r>
          </a:p>
          <a:p>
            <a:pPr lvl="1"/>
            <a:r>
              <a:rPr lang="en-US" dirty="0">
                <a:sym typeface="Wingdings" pitchFamily="2" charset="2"/>
              </a:rPr>
              <a:t>Increment 𝛼 by the number of successes</a:t>
            </a:r>
          </a:p>
          <a:p>
            <a:pPr lvl="1"/>
            <a:r>
              <a:rPr lang="en-US" dirty="0">
                <a:sym typeface="Wingdings" pitchFamily="2" charset="2"/>
              </a:rPr>
              <a:t>Increment β by the number of failures </a:t>
            </a:r>
            <a:br>
              <a:rPr lang="en-US" dirty="0">
                <a:sym typeface="Wingdings" pitchFamily="2" charset="2"/>
              </a:rPr>
            </a:br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DCB9FC8-EC5A-3D79-C62D-C4A46BD98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81711"/>
            <a:ext cx="7772400" cy="813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0DC117-614A-447A-21EB-C2812B5D8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105" y="3371268"/>
            <a:ext cx="5177790" cy="285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33D91F-7287-3732-7A78-984B954D3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450" y="3989682"/>
            <a:ext cx="11811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91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Visualizing Bayesian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Let us go to Python to see how the Beta distribution looks, and how it changes as we perform Bayesian updates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3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Beta-Bernoulli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ym typeface="Wingdings" pitchFamily="2" charset="2"/>
              </a:rPr>
              <a:t>This model – a Bernoulli likelihood model coupled with a Beta prior distribution – is called the Beta-Bernoulli model</a:t>
            </a:r>
          </a:p>
          <a:p>
            <a:pPr lvl="1"/>
            <a:r>
              <a:rPr lang="en-US" dirty="0">
                <a:sym typeface="Wingdings" pitchFamily="2" charset="2"/>
              </a:rPr>
              <a:t>The underlying uncertain parameter is the probability parameter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of a Bernoulli random variable</a:t>
            </a:r>
          </a:p>
          <a:p>
            <a:pPr lvl="1"/>
            <a:r>
              <a:rPr lang="en-US" dirty="0">
                <a:sym typeface="Wingdings" pitchFamily="2" charset="2"/>
              </a:rPr>
              <a:t>We observe some realizations of that Bernoulli random variable, which are 1s (successes) and 0s (failures)</a:t>
            </a:r>
          </a:p>
          <a:p>
            <a:pPr lvl="1"/>
            <a:r>
              <a:rPr lang="en-US" dirty="0">
                <a:sym typeface="Wingdings" pitchFamily="2" charset="2"/>
              </a:rPr>
              <a:t>To get the posterior distribution, update 𝛼 to 𝛼 + (number of successes) and update β to β + (number of failures)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The Beta distribution in this case is an example of a </a:t>
            </a:r>
            <a:r>
              <a:rPr lang="en-US" i="1" dirty="0">
                <a:sym typeface="Wingdings" pitchFamily="2" charset="2"/>
              </a:rPr>
              <a:t>conjugate prior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After we update the prior distribution, the posterior distribution is in the same family as the prior </a:t>
            </a:r>
            <a:br>
              <a:rPr lang="en-US" dirty="0">
                <a:sym typeface="Wingdings" pitchFamily="2" charset="2"/>
              </a:rPr>
            </a:br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206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Thompson sampling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With all of this Bayesian updating machinery, we can now define the Thompson sampling policy:</a:t>
            </a:r>
          </a:p>
          <a:p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2C4C179-2043-58EA-3464-525A977FA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09313"/>
            <a:ext cx="7772400" cy="17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73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 of Thompson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ym typeface="Wingdings" pitchFamily="2" charset="2"/>
              </a:rPr>
              <a:t>How does this policy behave?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are more likely to select an arm if the posterior distribution of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i="1" baseline="-25000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concentrates close to 1</a:t>
            </a:r>
          </a:p>
          <a:p>
            <a:pPr lvl="1"/>
            <a:r>
              <a:rPr lang="en-US" dirty="0">
                <a:sym typeface="Wingdings" pitchFamily="2" charset="2"/>
              </a:rPr>
              <a:t>This occurs when the arm is a good arm (high value of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i="1" baseline="-25000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) and we have played it many times</a:t>
            </a:r>
          </a:p>
          <a:p>
            <a:pPr lvl="1"/>
            <a:r>
              <a:rPr lang="en-US" dirty="0">
                <a:sym typeface="Wingdings" pitchFamily="2" charset="2"/>
              </a:rPr>
              <a:t>When such an arm has the highest </a:t>
            </a:r>
            <a:r>
              <a:rPr lang="en-US" i="1" dirty="0" err="1">
                <a:sym typeface="Wingdings" pitchFamily="2" charset="2"/>
              </a:rPr>
              <a:t>θ</a:t>
            </a:r>
            <a:r>
              <a:rPr lang="en-US" i="1" baseline="-25000" dirty="0" err="1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, we are performing exploitation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are more likely to select an arm if the posterior distribution is dispersed, so that high values of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i="1" baseline="-25000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are likely </a:t>
            </a:r>
          </a:p>
          <a:p>
            <a:pPr lvl="1"/>
            <a:r>
              <a:rPr lang="en-US" dirty="0">
                <a:sym typeface="Wingdings" pitchFamily="2" charset="2"/>
              </a:rPr>
              <a:t>This occurs when the arm has been played less frequently</a:t>
            </a:r>
          </a:p>
          <a:p>
            <a:pPr lvl="1"/>
            <a:r>
              <a:rPr lang="en-US" dirty="0">
                <a:sym typeface="Wingdings" pitchFamily="2" charset="2"/>
              </a:rPr>
              <a:t>When such an arm has the highest </a:t>
            </a:r>
            <a:r>
              <a:rPr lang="en-US" i="1" dirty="0" err="1">
                <a:sym typeface="Wingdings" pitchFamily="2" charset="2"/>
              </a:rPr>
              <a:t>θ</a:t>
            </a:r>
            <a:r>
              <a:rPr lang="en-US" i="1" baseline="-25000" dirty="0" err="1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, we are performing exploration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If an arm is bad (low value of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i="1" baseline="-25000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), then over time, its distribution will shift below that of the best action</a:t>
            </a:r>
          </a:p>
          <a:p>
            <a:pPr lvl="1"/>
            <a:r>
              <a:rPr lang="en-US" dirty="0">
                <a:sym typeface="Wingdings" pitchFamily="2" charset="2"/>
              </a:rPr>
              <a:t>This will result in the arm being chosen less and less frequently</a:t>
            </a:r>
          </a:p>
          <a:p>
            <a:pPr lvl="1"/>
            <a:r>
              <a:rPr lang="en-US" dirty="0">
                <a:sym typeface="Wingdings" pitchFamily="2" charset="2"/>
              </a:rPr>
              <a:t>Distribution will </a:t>
            </a:r>
            <a:r>
              <a:rPr lang="en-US" i="1" dirty="0">
                <a:sym typeface="Wingdings" pitchFamily="2" charset="2"/>
              </a:rPr>
              <a:t>not</a:t>
            </a:r>
            <a:r>
              <a:rPr lang="en-US" dirty="0">
                <a:sym typeface="Wingdings" pitchFamily="2" charset="2"/>
              </a:rPr>
              <a:t> concentrate to true value of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i="1" baseline="-25000" dirty="0">
                <a:sym typeface="Wingdings" pitchFamily="2" charset="2"/>
              </a:rPr>
              <a:t>k</a:t>
            </a:r>
            <a:endParaRPr lang="en-US" baseline="-25000" dirty="0"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867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Simulating Thompson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Let us go to Python to see how Thompson sampling performs</a:t>
            </a:r>
            <a:br>
              <a:rPr lang="en-US" dirty="0">
                <a:sym typeface="Wingdings" pitchFamily="2" charset="2"/>
              </a:rPr>
            </a:br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28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In bandit models, it is typically common to analyze models in terms of </a:t>
            </a:r>
            <a:r>
              <a:rPr lang="en-US" i="1" dirty="0">
                <a:sym typeface="Wingdings" pitchFamily="2" charset="2"/>
              </a:rPr>
              <a:t>regret</a:t>
            </a:r>
          </a:p>
          <a:p>
            <a:endParaRPr lang="en-US" i="1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Regret: difference between expected reward if we knew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i="1" baseline="-25000" dirty="0">
                <a:sym typeface="Wingdings" pitchFamily="2" charset="2"/>
              </a:rPr>
              <a:t>1</a:t>
            </a:r>
            <a:r>
              <a:rPr lang="en-US" i="1" dirty="0">
                <a:sym typeface="Wingdings" pitchFamily="2" charset="2"/>
              </a:rPr>
              <a:t>,…, </a:t>
            </a:r>
            <a:r>
              <a:rPr lang="en-US" i="1" dirty="0" err="1">
                <a:sym typeface="Wingdings" pitchFamily="2" charset="2"/>
              </a:rPr>
              <a:t>p</a:t>
            </a:r>
            <a:r>
              <a:rPr lang="en-US" i="1" baseline="-25000" dirty="0" err="1">
                <a:sym typeface="Wingdings" pitchFamily="2" charset="2"/>
              </a:rPr>
              <a:t>K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a priori and our policy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i="1" dirty="0">
              <a:sym typeface="Wingdings" pitchFamily="2" charset="2"/>
            </a:endParaRPr>
          </a:p>
          <a:p>
            <a:endParaRPr lang="en-US" i="1" dirty="0"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F1F59B3-7A1F-9CC0-A6AD-51FC87A7D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50" y="3802994"/>
            <a:ext cx="3644900" cy="66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9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Prof. </a:t>
            </a:r>
            <a:r>
              <a:rPr lang="en-US" dirty="0" err="1">
                <a:sym typeface="Wingdings" pitchFamily="2" charset="2"/>
              </a:rPr>
              <a:t>Misic</a:t>
            </a:r>
            <a:r>
              <a:rPr lang="en-US" dirty="0">
                <a:sym typeface="Wingdings" pitchFamily="2" charset="2"/>
              </a:rPr>
              <a:t> wishes to re-launch his website, with a new photo. </a:t>
            </a:r>
          </a:p>
          <a:p>
            <a:r>
              <a:rPr lang="en-US" dirty="0">
                <a:sym typeface="Wingdings" pitchFamily="2" charset="2"/>
              </a:rPr>
              <a:t>Here are the options: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in a suit smiling&#10;&#10;Description automatically generated with low confidence">
            <a:extLst>
              <a:ext uri="{FF2B5EF4-FFF2-40B4-BE49-F238E27FC236}">
                <a16:creationId xmlns:a16="http://schemas.microsoft.com/office/drawing/2014/main" id="{51BF1A44-2461-5776-8D8D-2431FA535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27" y="3349466"/>
            <a:ext cx="1645016" cy="2480309"/>
          </a:xfrm>
          <a:prstGeom prst="rect">
            <a:avLst/>
          </a:prstGeom>
        </p:spPr>
      </p:pic>
      <p:pic>
        <p:nvPicPr>
          <p:cNvPr id="11" name="Picture 10" descr="A person holding a baby&#10;&#10;Description automatically generated with medium confidence">
            <a:extLst>
              <a:ext uri="{FF2B5EF4-FFF2-40B4-BE49-F238E27FC236}">
                <a16:creationId xmlns:a16="http://schemas.microsoft.com/office/drawing/2014/main" id="{4FABA0B2-C263-BAAD-75ED-A35169AA8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756" y="3349466"/>
            <a:ext cx="1919883" cy="2559843"/>
          </a:xfrm>
          <a:prstGeom prst="rect">
            <a:avLst/>
          </a:prstGeom>
        </p:spPr>
      </p:pic>
      <p:pic>
        <p:nvPicPr>
          <p:cNvPr id="13" name="Picture 12" descr="A person in a garment&#10;&#10;Description automatically generated with medium confidence">
            <a:extLst>
              <a:ext uri="{FF2B5EF4-FFF2-40B4-BE49-F238E27FC236}">
                <a16:creationId xmlns:a16="http://schemas.microsoft.com/office/drawing/2014/main" id="{5C66305D-79E1-0911-5C74-201E86015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243" y="3349465"/>
            <a:ext cx="2223513" cy="255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4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Shape of regret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Analyzing the regret is useful because it tells us how a policy behaves in the long run </a:t>
            </a:r>
          </a:p>
          <a:p>
            <a:pPr lvl="1"/>
            <a:r>
              <a:rPr lang="en-US" dirty="0">
                <a:sym typeface="Wingdings" pitchFamily="2" charset="2"/>
              </a:rPr>
              <a:t>For a large class of bandit problems, which includes the Bernoulli bandit case, the lowest achievable regret scales asymptotically like </a:t>
            </a:r>
            <a:r>
              <a:rPr lang="en-US" i="1" dirty="0">
                <a:sym typeface="Wingdings" pitchFamily="2" charset="2"/>
              </a:rPr>
              <a:t>T</a:t>
            </a:r>
            <a:r>
              <a:rPr lang="en-US" baseline="30000" dirty="0">
                <a:sym typeface="Wingdings" pitchFamily="2" charset="2"/>
              </a:rPr>
              <a:t>1/2 </a:t>
            </a:r>
            <a:r>
              <a:rPr lang="en-US" dirty="0">
                <a:sym typeface="Wingdings" pitchFamily="2" charset="2"/>
              </a:rPr>
              <a:t>(i.e., square root of number of periods)</a:t>
            </a:r>
            <a:endParaRPr lang="en-US" baseline="30000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Some policies, like Thompson sampling, have regret that achieves this rate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Others (greedy, epsilon-greedy, ETC) have regret with worse scaling (e.g., regret scales like </a:t>
            </a:r>
            <a:r>
              <a:rPr lang="en-US" i="1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dirty="0">
                <a:sym typeface="Wingdings" pitchFamily="2" charset="2"/>
              </a:rPr>
              <a:t>Regret scaling like </a:t>
            </a:r>
            <a:r>
              <a:rPr lang="en-US" i="1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implies that even with more and more periods, we are always choosing a non-optimal action with some non-zero probability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i="1" dirty="0">
              <a:sym typeface="Wingdings" pitchFamily="2" charset="2"/>
            </a:endParaRPr>
          </a:p>
          <a:p>
            <a:endParaRPr lang="en-US" i="1" dirty="0"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701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 of our bandit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ym typeface="Wingdings" pitchFamily="2" charset="2"/>
              </a:rPr>
              <a:t>The bandit model for the website design example we presented earlier has some limitations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All arriving visitors are treated as equal</a:t>
            </a:r>
          </a:p>
          <a:p>
            <a:pPr lvl="1"/>
            <a:r>
              <a:rPr lang="en-US" dirty="0">
                <a:sym typeface="Wingdings" pitchFamily="2" charset="2"/>
              </a:rPr>
              <a:t>Visitors can be described in terms of various characteristics (age, ZIP code, web browser, operating system, etc.)</a:t>
            </a:r>
          </a:p>
          <a:p>
            <a:pPr lvl="1"/>
            <a:r>
              <a:rPr lang="en-US" dirty="0">
                <a:sym typeface="Wingdings" pitchFamily="2" charset="2"/>
              </a:rPr>
              <a:t>Reward distribution should depend on visitor characteristics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Each design (= action) is treated independently</a:t>
            </a:r>
          </a:p>
          <a:p>
            <a:pPr lvl="1"/>
            <a:r>
              <a:rPr lang="en-US" dirty="0">
                <a:sym typeface="Wingdings" pitchFamily="2" charset="2"/>
              </a:rPr>
              <a:t>If we take action 1, we do not learn anything about action 2</a:t>
            </a:r>
          </a:p>
          <a:p>
            <a:pPr lvl="1"/>
            <a:r>
              <a:rPr lang="en-US" dirty="0">
                <a:sym typeface="Wingdings" pitchFamily="2" charset="2"/>
              </a:rPr>
              <a:t>In practice, the reward distribution for actions 1 and 2 should be related if actions 1 and 2 are “similar”</a:t>
            </a:r>
          </a:p>
          <a:p>
            <a:pPr lvl="1"/>
            <a:r>
              <a:rPr lang="en-US" dirty="0">
                <a:sym typeface="Wingdings" pitchFamily="2" charset="2"/>
              </a:rPr>
              <a:t>E.g., both designs 1 and 2 involve the same color, or font size, or picture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518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Bandits with action covariates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 fontScale="92500"/>
          </a:bodyPr>
          <a:lstStyle/>
          <a:p>
            <a:r>
              <a:rPr lang="en-US" dirty="0">
                <a:sym typeface="Wingdings" pitchFamily="2" charset="2"/>
              </a:rPr>
              <a:t>Let us analyze the second example more carefully</a:t>
            </a:r>
          </a:p>
          <a:p>
            <a:r>
              <a:rPr lang="en-US" dirty="0">
                <a:sym typeface="Wingdings" pitchFamily="2" charset="2"/>
              </a:rPr>
              <a:t>Suppose that our </a:t>
            </a: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action are described by a vector </a:t>
            </a:r>
            <a:r>
              <a:rPr lang="en-US" i="1" dirty="0">
                <a:sym typeface="Wingdings" pitchFamily="2" charset="2"/>
              </a:rPr>
              <a:t>z</a:t>
            </a:r>
            <a:r>
              <a:rPr lang="en-US" dirty="0">
                <a:sym typeface="Wingdings" pitchFamily="2" charset="2"/>
              </a:rPr>
              <a:t> = (</a:t>
            </a:r>
            <a:r>
              <a:rPr lang="en-US" i="1" dirty="0">
                <a:sym typeface="Wingdings" pitchFamily="2" charset="2"/>
              </a:rPr>
              <a:t>z</a:t>
            </a:r>
            <a:r>
              <a:rPr lang="en-US" i="1" baseline="-25000" dirty="0">
                <a:sym typeface="Wingdings" pitchFamily="2" charset="2"/>
              </a:rPr>
              <a:t>1</a:t>
            </a:r>
            <a:r>
              <a:rPr lang="en-US" i="1" dirty="0">
                <a:sym typeface="Wingdings" pitchFamily="2" charset="2"/>
              </a:rPr>
              <a:t>, … , </a:t>
            </a:r>
            <a:r>
              <a:rPr lang="en-US" i="1" dirty="0" err="1">
                <a:sym typeface="Wingdings" pitchFamily="2" charset="2"/>
              </a:rPr>
              <a:t>z</a:t>
            </a:r>
            <a:r>
              <a:rPr lang="en-US" i="1" baseline="-25000" dirty="0" err="1">
                <a:sym typeface="Wingdings" pitchFamily="2" charset="2"/>
              </a:rPr>
              <a:t>n</a:t>
            </a:r>
            <a:r>
              <a:rPr lang="en-US" i="1" dirty="0">
                <a:sym typeface="Wingdings" pitchFamily="2" charset="2"/>
              </a:rPr>
              <a:t>) </a:t>
            </a:r>
            <a:r>
              <a:rPr lang="en-US" dirty="0">
                <a:sym typeface="Wingdings" pitchFamily="2" charset="2"/>
              </a:rPr>
              <a:t>of </a:t>
            </a:r>
            <a:r>
              <a:rPr lang="en-US" i="1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covariates</a:t>
            </a:r>
          </a:p>
          <a:p>
            <a:pPr lvl="1"/>
            <a:r>
              <a:rPr lang="en-US" dirty="0">
                <a:sym typeface="Wingdings" pitchFamily="2" charset="2"/>
              </a:rPr>
              <a:t>E.g., </a:t>
            </a:r>
            <a:r>
              <a:rPr lang="en-US" i="1" dirty="0">
                <a:sym typeface="Wingdings" pitchFamily="2" charset="2"/>
              </a:rPr>
              <a:t>z = ((Intercept), </a:t>
            </a:r>
            <a:r>
              <a:rPr lang="en-US" i="1" dirty="0" err="1">
                <a:sym typeface="Wingdings" pitchFamily="2" charset="2"/>
              </a:rPr>
              <a:t>FontSize</a:t>
            </a:r>
            <a:r>
              <a:rPr lang="en-US" i="1" dirty="0">
                <a:sym typeface="Wingdings" pitchFamily="2" charset="2"/>
              </a:rPr>
              <a:t>, </a:t>
            </a:r>
            <a:r>
              <a:rPr lang="en-US" i="1" dirty="0" err="1">
                <a:sym typeface="Wingdings" pitchFamily="2" charset="2"/>
              </a:rPr>
              <a:t>BannerRed</a:t>
            </a:r>
            <a:r>
              <a:rPr lang="en-US" i="1" dirty="0">
                <a:sym typeface="Wingdings" pitchFamily="2" charset="2"/>
              </a:rPr>
              <a:t>, </a:t>
            </a:r>
            <a:r>
              <a:rPr lang="en-US" i="1" dirty="0" err="1">
                <a:sym typeface="Wingdings" pitchFamily="2" charset="2"/>
              </a:rPr>
              <a:t>BannerBlue</a:t>
            </a:r>
            <a:r>
              <a:rPr lang="en-US" i="1" dirty="0">
                <a:sym typeface="Wingdings" pitchFamily="2" charset="2"/>
              </a:rPr>
              <a:t>, </a:t>
            </a:r>
            <a:r>
              <a:rPr lang="en-US" i="1" dirty="0" err="1">
                <a:sym typeface="Wingdings" pitchFamily="2" charset="2"/>
              </a:rPr>
              <a:t>NavigationTop</a:t>
            </a:r>
            <a:r>
              <a:rPr lang="en-US" i="1" dirty="0">
                <a:sym typeface="Wingdings" pitchFamily="2" charset="2"/>
              </a:rPr>
              <a:t>, </a:t>
            </a:r>
            <a:r>
              <a:rPr lang="en-US" i="1" dirty="0" err="1">
                <a:sym typeface="Wingdings" pitchFamily="2" charset="2"/>
              </a:rPr>
              <a:t>NavigationLeft</a:t>
            </a:r>
            <a:r>
              <a:rPr lang="en-US" i="1" dirty="0">
                <a:sym typeface="Wingdings" pitchFamily="2" charset="2"/>
              </a:rPr>
              <a:t>)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i="1" dirty="0" err="1">
                <a:sym typeface="Wingdings" pitchFamily="2" charset="2"/>
              </a:rPr>
              <a:t>z</a:t>
            </a:r>
            <a:r>
              <a:rPr lang="en-US" i="1" baseline="30000" dirty="0" err="1">
                <a:sym typeface="Wingdings" pitchFamily="2" charset="2"/>
              </a:rPr>
              <a:t>k</a:t>
            </a:r>
            <a:r>
              <a:rPr lang="en-US" i="1" dirty="0">
                <a:sym typeface="Wingdings" pitchFamily="2" charset="2"/>
              </a:rPr>
              <a:t>: </a:t>
            </a:r>
            <a:r>
              <a:rPr lang="en-US" dirty="0">
                <a:sym typeface="Wingdings" pitchFamily="2" charset="2"/>
              </a:rPr>
              <a:t>covariate vector of action </a:t>
            </a:r>
            <a:r>
              <a:rPr lang="en-US" i="1" dirty="0">
                <a:sym typeface="Wingdings" pitchFamily="2" charset="2"/>
              </a:rPr>
              <a:t>k</a:t>
            </a:r>
          </a:p>
          <a:p>
            <a:r>
              <a:rPr lang="en-US" dirty="0">
                <a:sym typeface="Wingdings" pitchFamily="2" charset="2"/>
              </a:rPr>
              <a:t>Probability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i="1" baseline="-25000" dirty="0">
                <a:sym typeface="Wingdings" pitchFamily="2" charset="2"/>
              </a:rPr>
              <a:t>k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of action </a:t>
            </a: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reward being 1: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where </a:t>
            </a:r>
            <a:r>
              <a:rPr lang="en-US" i="1" dirty="0">
                <a:sym typeface="Wingdings" pitchFamily="2" charset="2"/>
              </a:rPr>
              <a:t>β</a:t>
            </a:r>
            <a:r>
              <a:rPr lang="en-US" dirty="0">
                <a:sym typeface="Wingdings" pitchFamily="2" charset="2"/>
              </a:rPr>
              <a:t> is vector of (unknown) logistic regression parameters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88FCB57-48B6-9ED4-CCEA-D39BCE68A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090" y="4936002"/>
            <a:ext cx="2115820" cy="64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5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Bandits with action covariates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 fontScale="92500"/>
          </a:bodyPr>
          <a:lstStyle/>
          <a:p>
            <a:r>
              <a:rPr lang="en-US" dirty="0">
                <a:sym typeface="Wingdings" pitchFamily="2" charset="2"/>
              </a:rPr>
              <a:t>Naïve approach: enumerate all </a:t>
            </a:r>
            <a:r>
              <a:rPr lang="en-US" i="1" dirty="0">
                <a:sym typeface="Wingdings" pitchFamily="2" charset="2"/>
              </a:rPr>
              <a:t>K </a:t>
            </a:r>
            <a:r>
              <a:rPr lang="en-US" dirty="0">
                <a:sym typeface="Wingdings" pitchFamily="2" charset="2"/>
              </a:rPr>
              <a:t>actions, and proceed with one of our existing algorithms (e.g., Thompson sampling)</a:t>
            </a:r>
          </a:p>
          <a:p>
            <a:r>
              <a:rPr lang="en-US" dirty="0">
                <a:sym typeface="Wingdings" pitchFamily="2" charset="2"/>
              </a:rPr>
              <a:t>This is problematic because:</a:t>
            </a:r>
          </a:p>
          <a:p>
            <a:pPr lvl="1"/>
            <a:r>
              <a:rPr lang="en-US" dirty="0">
                <a:sym typeface="Wingdings" pitchFamily="2" charset="2"/>
              </a:rPr>
              <a:t>There could be a large number of actions </a:t>
            </a: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(think of all combinations of font size, colors, layout, etc.) </a:t>
            </a:r>
          </a:p>
          <a:p>
            <a:pPr lvl="1"/>
            <a:r>
              <a:rPr lang="en-US" dirty="0">
                <a:sym typeface="Wingdings" pitchFamily="2" charset="2"/>
              </a:rPr>
              <a:t>In ordinary bandit algorithms, each action is treated as independent: taking action </a:t>
            </a: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does not let us learn anything about action </a:t>
            </a: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’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In this problem, taking action </a:t>
            </a: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helps us to learn about probability of success of action </a:t>
            </a: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’ if the two actions are similar in their covariates (e.g., we display two designs with the same color or font size)</a:t>
            </a:r>
          </a:p>
          <a:p>
            <a:pPr lvl="1"/>
            <a:r>
              <a:rPr lang="en-US" dirty="0">
                <a:sym typeface="Wingdings" pitchFamily="2" charset="2"/>
              </a:rPr>
              <a:t>How do we take this into account?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281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Extending Thompson sampling to the covariate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There is a way to exactly extend Thompson sampling to this setting</a:t>
            </a:r>
          </a:p>
          <a:p>
            <a:pPr lvl="1"/>
            <a:r>
              <a:rPr lang="en-US" dirty="0">
                <a:sym typeface="Wingdings" pitchFamily="2" charset="2"/>
              </a:rPr>
              <a:t>We define a prior distribution for </a:t>
            </a:r>
            <a:r>
              <a:rPr lang="en-US" i="1" dirty="0">
                <a:sym typeface="Wingdings" pitchFamily="2" charset="2"/>
              </a:rPr>
              <a:t>β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/>
            <a:r>
              <a:rPr lang="en-US" dirty="0">
                <a:sym typeface="Wingdings" pitchFamily="2" charset="2"/>
              </a:rPr>
              <a:t>At each period, we draw a sample </a:t>
            </a:r>
            <a:r>
              <a:rPr lang="en-US" i="1" dirty="0">
                <a:sym typeface="Wingdings" pitchFamily="2" charset="2"/>
              </a:rPr>
              <a:t>v</a:t>
            </a:r>
            <a:r>
              <a:rPr lang="en-US" dirty="0">
                <a:sym typeface="Wingdings" pitchFamily="2" charset="2"/>
              </a:rPr>
              <a:t> of </a:t>
            </a:r>
            <a:r>
              <a:rPr lang="en-US" i="1" dirty="0">
                <a:sym typeface="Wingdings" pitchFamily="2" charset="2"/>
              </a:rPr>
              <a:t>β</a:t>
            </a:r>
            <a:r>
              <a:rPr lang="en-US" dirty="0">
                <a:sym typeface="Wingdings" pitchFamily="2" charset="2"/>
              </a:rPr>
              <a:t> from the current posterior distribution, and then take the action that maximizes the logistic probability under the sample </a:t>
            </a:r>
            <a:r>
              <a:rPr lang="en-US" i="1" dirty="0">
                <a:sym typeface="Wingdings" pitchFamily="2" charset="2"/>
              </a:rPr>
              <a:t>v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This turns out to be hard, because there is no nice expression for the posterior distribution of </a:t>
            </a:r>
            <a:r>
              <a:rPr lang="en-US" i="1" dirty="0">
                <a:sym typeface="Wingdings" pitchFamily="2" charset="2"/>
              </a:rPr>
              <a:t>β</a:t>
            </a:r>
            <a:r>
              <a:rPr lang="en-US" dirty="0">
                <a:sym typeface="Wingdings" pitchFamily="2" charset="2"/>
              </a:rPr>
              <a:t> </a:t>
            </a:r>
            <a:endParaRPr lang="en-US" i="1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Must resort to numerical methods for posterior sampling (e.g., Markov chain Monte Carlo / MCMC)</a:t>
            </a:r>
          </a:p>
          <a:p>
            <a:pPr lvl="1"/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26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Thompson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A heuristic way of drawing samples from the posterior distribution is to use </a:t>
            </a:r>
            <a:r>
              <a:rPr lang="en-US" i="1" dirty="0">
                <a:sym typeface="Wingdings" pitchFamily="2" charset="2"/>
              </a:rPr>
              <a:t>bootstrapping</a:t>
            </a:r>
          </a:p>
          <a:p>
            <a:endParaRPr lang="en-US" i="1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After </a:t>
            </a:r>
            <a:r>
              <a:rPr lang="en-US" i="1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periods, our data looks like this: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6424E94-2EE2-C2CA-204D-5073469BB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963" y="3429000"/>
            <a:ext cx="1290074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76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Thompson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For example, using the same covariates from before, and after 7 periods, our data might look like this: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After estimating a logistic regression model, we get the point estimate </a:t>
            </a:r>
            <a:r>
              <a:rPr lang="en-US" i="1" dirty="0">
                <a:sym typeface="Wingdings" pitchFamily="2" charset="2"/>
              </a:rPr>
              <a:t>β’ = </a:t>
            </a:r>
            <a:r>
              <a:rPr lang="en-US" dirty="0">
                <a:sym typeface="Wingdings" pitchFamily="2" charset="2"/>
              </a:rPr>
              <a:t>(893, -62, -145, -42, -21, 0)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3ECF878-A59B-4FCF-D75C-679E68947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04481"/>
              </p:ext>
            </p:extLst>
          </p:nvPr>
        </p:nvGraphicFramePr>
        <p:xfrm>
          <a:off x="909320" y="2621149"/>
          <a:ext cx="7325360" cy="225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670">
                  <a:extLst>
                    <a:ext uri="{9D8B030D-6E8A-4147-A177-3AD203B41FA5}">
                      <a16:colId xmlns:a16="http://schemas.microsoft.com/office/drawing/2014/main" val="2291283501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2927091261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3640161815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2945887467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1281882208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2354013158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3859296866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2603733446"/>
                    </a:ext>
                  </a:extLst>
                </a:gridCol>
              </a:tblGrid>
              <a:tr h="281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FontSize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BannerRed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BannerBlue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NavigationTop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NavigationLeft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337" marR="7337" marT="7337" marB="0" anchor="ctr"/>
                </a:tc>
                <a:extLst>
                  <a:ext uri="{0D108BD9-81ED-4DB2-BD59-A6C34878D82A}">
                    <a16:rowId xmlns:a16="http://schemas.microsoft.com/office/drawing/2014/main" val="2967648025"/>
                  </a:ext>
                </a:extLst>
              </a:tr>
              <a:tr h="281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extLst>
                  <a:ext uri="{0D108BD9-81ED-4DB2-BD59-A6C34878D82A}">
                    <a16:rowId xmlns:a16="http://schemas.microsoft.com/office/drawing/2014/main" val="182297226"/>
                  </a:ext>
                </a:extLst>
              </a:tr>
              <a:tr h="281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extLst>
                  <a:ext uri="{0D108BD9-81ED-4DB2-BD59-A6C34878D82A}">
                    <a16:rowId xmlns:a16="http://schemas.microsoft.com/office/drawing/2014/main" val="540415390"/>
                  </a:ext>
                </a:extLst>
              </a:tr>
              <a:tr h="281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extLst>
                  <a:ext uri="{0D108BD9-81ED-4DB2-BD59-A6C34878D82A}">
                    <a16:rowId xmlns:a16="http://schemas.microsoft.com/office/drawing/2014/main" val="2049348390"/>
                  </a:ext>
                </a:extLst>
              </a:tr>
              <a:tr h="281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extLst>
                  <a:ext uri="{0D108BD9-81ED-4DB2-BD59-A6C34878D82A}">
                    <a16:rowId xmlns:a16="http://schemas.microsoft.com/office/drawing/2014/main" val="2028108789"/>
                  </a:ext>
                </a:extLst>
              </a:tr>
              <a:tr h="281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extLst>
                  <a:ext uri="{0D108BD9-81ED-4DB2-BD59-A6C34878D82A}">
                    <a16:rowId xmlns:a16="http://schemas.microsoft.com/office/drawing/2014/main" val="2914155383"/>
                  </a:ext>
                </a:extLst>
              </a:tr>
              <a:tr h="281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extLst>
                  <a:ext uri="{0D108BD9-81ED-4DB2-BD59-A6C34878D82A}">
                    <a16:rowId xmlns:a16="http://schemas.microsoft.com/office/drawing/2014/main" val="3539315657"/>
                  </a:ext>
                </a:extLst>
              </a:tr>
              <a:tr h="281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extLst>
                  <a:ext uri="{0D108BD9-81ED-4DB2-BD59-A6C34878D82A}">
                    <a16:rowId xmlns:a16="http://schemas.microsoft.com/office/drawing/2014/main" val="281746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576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Thompson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ym typeface="Wingdings" pitchFamily="2" charset="2"/>
              </a:rPr>
              <a:t>Now, take a bootstrap sample: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Estimate new logistic regression model:</a:t>
            </a:r>
          </a:p>
          <a:p>
            <a:r>
              <a:rPr lang="en-US" dirty="0">
                <a:sym typeface="Wingdings" pitchFamily="2" charset="2"/>
              </a:rPr>
              <a:t>New </a:t>
            </a:r>
            <a:r>
              <a:rPr lang="en-US" i="1" dirty="0">
                <a:sym typeface="Wingdings" pitchFamily="2" charset="2"/>
              </a:rPr>
              <a:t>β’  </a:t>
            </a:r>
            <a:r>
              <a:rPr lang="en-US" dirty="0">
                <a:sym typeface="Wingdings" pitchFamily="2" charset="2"/>
              </a:rPr>
              <a:t>= (915, -72, -158, -22, -16, +3)</a:t>
            </a:r>
          </a:p>
          <a:p>
            <a:r>
              <a:rPr lang="en-US" dirty="0">
                <a:sym typeface="Wingdings" pitchFamily="2" charset="2"/>
              </a:rPr>
              <a:t>Take action </a:t>
            </a: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that maximizes probability with respect to </a:t>
            </a:r>
            <a:r>
              <a:rPr lang="en-US" i="1" dirty="0">
                <a:sym typeface="Wingdings" pitchFamily="2" charset="2"/>
              </a:rPr>
              <a:t>β’ 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8D1745E5-AACF-1CF4-08C9-EA2C997B5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43829"/>
              </p:ext>
            </p:extLst>
          </p:nvPr>
        </p:nvGraphicFramePr>
        <p:xfrm>
          <a:off x="909320" y="2302020"/>
          <a:ext cx="7325360" cy="225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670">
                  <a:extLst>
                    <a:ext uri="{9D8B030D-6E8A-4147-A177-3AD203B41FA5}">
                      <a16:colId xmlns:a16="http://schemas.microsoft.com/office/drawing/2014/main" val="2291283501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2927091261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3640161815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2945887467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1281882208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2354013158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3859296866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2603733446"/>
                    </a:ext>
                  </a:extLst>
                </a:gridCol>
              </a:tblGrid>
              <a:tr h="281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FontSize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BannerRed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BannerBlue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NavigationTop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NavigationLeft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337" marR="7337" marT="7337" marB="0" anchor="ctr"/>
                </a:tc>
                <a:extLst>
                  <a:ext uri="{0D108BD9-81ED-4DB2-BD59-A6C34878D82A}">
                    <a16:rowId xmlns:a16="http://schemas.microsoft.com/office/drawing/2014/main" val="2967648025"/>
                  </a:ext>
                </a:extLst>
              </a:tr>
              <a:tr h="281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extLst>
                  <a:ext uri="{0D108BD9-81ED-4DB2-BD59-A6C34878D82A}">
                    <a16:rowId xmlns:a16="http://schemas.microsoft.com/office/drawing/2014/main" val="182297226"/>
                  </a:ext>
                </a:extLst>
              </a:tr>
              <a:tr h="281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extLst>
                  <a:ext uri="{0D108BD9-81ED-4DB2-BD59-A6C34878D82A}">
                    <a16:rowId xmlns:a16="http://schemas.microsoft.com/office/drawing/2014/main" val="540415390"/>
                  </a:ext>
                </a:extLst>
              </a:tr>
              <a:tr h="281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extLst>
                  <a:ext uri="{0D108BD9-81ED-4DB2-BD59-A6C34878D82A}">
                    <a16:rowId xmlns:a16="http://schemas.microsoft.com/office/drawing/2014/main" val="2049348390"/>
                  </a:ext>
                </a:extLst>
              </a:tr>
              <a:tr h="281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extLst>
                  <a:ext uri="{0D108BD9-81ED-4DB2-BD59-A6C34878D82A}">
                    <a16:rowId xmlns:a16="http://schemas.microsoft.com/office/drawing/2014/main" val="2028108789"/>
                  </a:ext>
                </a:extLst>
              </a:tr>
              <a:tr h="281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extLst>
                  <a:ext uri="{0D108BD9-81ED-4DB2-BD59-A6C34878D82A}">
                    <a16:rowId xmlns:a16="http://schemas.microsoft.com/office/drawing/2014/main" val="2914155383"/>
                  </a:ext>
                </a:extLst>
              </a:tr>
              <a:tr h="281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extLst>
                  <a:ext uri="{0D108BD9-81ED-4DB2-BD59-A6C34878D82A}">
                    <a16:rowId xmlns:a16="http://schemas.microsoft.com/office/drawing/2014/main" val="3539315657"/>
                  </a:ext>
                </a:extLst>
              </a:tr>
              <a:tr h="281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7" marR="7337" marT="7337" marB="0" anchor="ctr"/>
                </a:tc>
                <a:extLst>
                  <a:ext uri="{0D108BD9-81ED-4DB2-BD59-A6C34878D82A}">
                    <a16:rowId xmlns:a16="http://schemas.microsoft.com/office/drawing/2014/main" val="2817466933"/>
                  </a:ext>
                </a:extLst>
              </a:tr>
            </a:tbl>
          </a:graphicData>
        </a:graphic>
      </p:graphicFrame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D18F9C46-B1EE-5722-3C58-737779598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91968"/>
              </p:ext>
            </p:extLst>
          </p:nvPr>
        </p:nvGraphicFramePr>
        <p:xfrm>
          <a:off x="909320" y="2302020"/>
          <a:ext cx="7315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2912835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270912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4016181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458874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8188220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540131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592968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037334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FontSize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BannerRed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BannerBlue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NavigationTop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NavigationLeft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76480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2972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4153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93483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81087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41553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31565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746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5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Thompson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Let us see bootstrap Thompson sampling in Python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384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Bandit models allow us to model situations where we must make decisions in real time without complete knowledge of the underlying randomness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Many, many applications:</a:t>
            </a:r>
          </a:p>
          <a:p>
            <a:pPr lvl="1"/>
            <a:r>
              <a:rPr lang="en-US" dirty="0">
                <a:sym typeface="Wingdings" pitchFamily="2" charset="2"/>
              </a:rPr>
              <a:t>Adaptive clinical trials</a:t>
            </a:r>
          </a:p>
          <a:p>
            <a:pPr lvl="1"/>
            <a:r>
              <a:rPr lang="en-US" dirty="0">
                <a:sym typeface="Wingdings" pitchFamily="2" charset="2"/>
              </a:rPr>
              <a:t>Recommendation systems</a:t>
            </a:r>
          </a:p>
          <a:p>
            <a:pPr lvl="1"/>
            <a:r>
              <a:rPr lang="en-US" dirty="0">
                <a:sym typeface="Wingdings" pitchFamily="2" charset="2"/>
              </a:rPr>
              <a:t>Online advertising </a:t>
            </a:r>
          </a:p>
          <a:p>
            <a:pPr lvl="1"/>
            <a:r>
              <a:rPr lang="en-US" dirty="0">
                <a:sym typeface="Wingdings" pitchFamily="2" charset="2"/>
              </a:rPr>
              <a:t>Pricing</a:t>
            </a:r>
          </a:p>
          <a:p>
            <a:pPr lvl="1"/>
            <a:r>
              <a:rPr lang="en-US" dirty="0">
                <a:sym typeface="Wingdings" pitchFamily="2" charset="2"/>
              </a:rPr>
              <a:t>Deciding which tourists to test for Covid</a:t>
            </a:r>
          </a:p>
          <a:p>
            <a:pPr lvl="2"/>
            <a:r>
              <a:rPr lang="en-US" dirty="0">
                <a:sym typeface="Wingdings" pitchFamily="2" charset="2"/>
                <a:hlinkClick r:id="rId3"/>
              </a:rPr>
              <a:t>https://www.nature.com/articles/d41586-021-02556-w</a:t>
            </a:r>
            <a:r>
              <a:rPr lang="en-US" dirty="0">
                <a:sym typeface="Wingdings" pitchFamily="2" charset="2"/>
              </a:rPr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81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Random visitors to Prof. </a:t>
            </a:r>
            <a:r>
              <a:rPr lang="en-US" dirty="0" err="1">
                <a:sym typeface="Wingdings" pitchFamily="2" charset="2"/>
              </a:rPr>
              <a:t>Misic’s</a:t>
            </a:r>
            <a:r>
              <a:rPr lang="en-US" dirty="0">
                <a:sym typeface="Wingdings" pitchFamily="2" charset="2"/>
              </a:rPr>
              <a:t> website can choose to download his latest paper</a:t>
            </a:r>
          </a:p>
          <a:p>
            <a:r>
              <a:rPr lang="en-US" dirty="0">
                <a:sym typeface="Wingdings" pitchFamily="2" charset="2"/>
              </a:rPr>
              <a:t>He believes that the probability of downloading his latest paper is related to the photo he uses</a:t>
            </a:r>
          </a:p>
          <a:p>
            <a:r>
              <a:rPr lang="en-US" b="1" dirty="0">
                <a:sym typeface="Wingdings" pitchFamily="2" charset="2"/>
              </a:rPr>
              <a:t>Goal</a:t>
            </a:r>
            <a:r>
              <a:rPr lang="en-US" dirty="0">
                <a:sym typeface="Wingdings" pitchFamily="2" charset="2"/>
              </a:rPr>
              <a:t>: pick the photo that maximizes the probability of download</a:t>
            </a:r>
          </a:p>
          <a:p>
            <a:pPr lvl="1"/>
            <a:r>
              <a:rPr lang="en-US" dirty="0">
                <a:sym typeface="Wingdings" pitchFamily="2" charset="2"/>
              </a:rPr>
              <a:t>(Conversion: a random user downloads the paper)</a:t>
            </a:r>
          </a:p>
          <a:p>
            <a:pPr lvl="1"/>
            <a:r>
              <a:rPr lang="en-US" dirty="0">
                <a:sym typeface="Wingdings" pitchFamily="2" charset="2"/>
              </a:rPr>
              <a:t>(Conversion rate: probability of a random user downloading the paper)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48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the conversion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b="1" dirty="0">
                <a:sym typeface="Wingdings" pitchFamily="2" charset="2"/>
              </a:rPr>
              <a:t>Problem</a:t>
            </a:r>
            <a:r>
              <a:rPr lang="en-US" dirty="0">
                <a:sym typeface="Wingdings" pitchFamily="2" charset="2"/>
              </a:rPr>
              <a:t>: don’t know the conversion rate of each photo</a:t>
            </a:r>
          </a:p>
          <a:p>
            <a:r>
              <a:rPr lang="en-US" dirty="0">
                <a:sym typeface="Wingdings" pitchFamily="2" charset="2"/>
              </a:rPr>
              <a:t>Suppose that we display each website to some number of users: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Which website is the best?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erson in a suit smiling&#10;&#10;Description automatically generated with low confidence">
            <a:extLst>
              <a:ext uri="{FF2B5EF4-FFF2-40B4-BE49-F238E27FC236}">
                <a16:creationId xmlns:a16="http://schemas.microsoft.com/office/drawing/2014/main" id="{6FB883D7-F0C7-A578-BD09-A49CBCD07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64" y="3028950"/>
            <a:ext cx="1068881" cy="1611629"/>
          </a:xfrm>
          <a:prstGeom prst="rect">
            <a:avLst/>
          </a:prstGeom>
        </p:spPr>
      </p:pic>
      <p:pic>
        <p:nvPicPr>
          <p:cNvPr id="5" name="Picture 4" descr="A person holding a baby&#10;&#10;Description automatically generated with medium confidence">
            <a:extLst>
              <a:ext uri="{FF2B5EF4-FFF2-40B4-BE49-F238E27FC236}">
                <a16:creationId xmlns:a16="http://schemas.microsoft.com/office/drawing/2014/main" id="{DFBCB882-18AA-0DEC-1E87-73DB78D1A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658" y="3028950"/>
            <a:ext cx="1247481" cy="1663308"/>
          </a:xfrm>
          <a:prstGeom prst="rect">
            <a:avLst/>
          </a:prstGeom>
        </p:spPr>
      </p:pic>
      <p:pic>
        <p:nvPicPr>
          <p:cNvPr id="8" name="Picture 7" descr="A person in a garment&#10;&#10;Description automatically generated with medium confidence">
            <a:extLst>
              <a:ext uri="{FF2B5EF4-FFF2-40B4-BE49-F238E27FC236}">
                <a16:creationId xmlns:a16="http://schemas.microsoft.com/office/drawing/2014/main" id="{BE958D7C-E15F-FE51-A7E4-152A0E03E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316" y="3028950"/>
            <a:ext cx="1444771" cy="16633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B2B148-C54B-74F9-F5ED-EB857E12C1F2}"/>
              </a:ext>
            </a:extLst>
          </p:cNvPr>
          <p:cNvSpPr txBox="1"/>
          <p:nvPr/>
        </p:nvSpPr>
        <p:spPr>
          <a:xfrm>
            <a:off x="873864" y="4820946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displays</a:t>
            </a:r>
          </a:p>
          <a:p>
            <a:r>
              <a:rPr lang="en-US" dirty="0"/>
              <a:t>10 conversions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0317F-7ADB-2F4C-5CB2-7EDEBC068A81}"/>
              </a:ext>
            </a:extLst>
          </p:cNvPr>
          <p:cNvSpPr txBox="1"/>
          <p:nvPr/>
        </p:nvSpPr>
        <p:spPr>
          <a:xfrm>
            <a:off x="3614316" y="4846786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displays</a:t>
            </a:r>
          </a:p>
          <a:p>
            <a:r>
              <a:rPr lang="en-US" dirty="0"/>
              <a:t>50 conversions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D1666-ED88-A1FF-160F-D59AC0F60513}"/>
              </a:ext>
            </a:extLst>
          </p:cNvPr>
          <p:cNvSpPr txBox="1"/>
          <p:nvPr/>
        </p:nvSpPr>
        <p:spPr>
          <a:xfrm>
            <a:off x="6730658" y="4846786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displays</a:t>
            </a:r>
          </a:p>
          <a:p>
            <a:r>
              <a:rPr lang="en-US" dirty="0"/>
              <a:t>8 conversions</a:t>
            </a:r>
          </a:p>
        </p:txBody>
      </p:sp>
    </p:spTree>
    <p:extLst>
      <p:ext uri="{BB962C8B-B14F-4D97-AF65-F5344CB8AC3E}">
        <p14:creationId xmlns:p14="http://schemas.microsoft.com/office/powerpoint/2010/main" val="411615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Multiarmed bandit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ym typeface="Wingdings" pitchFamily="2" charset="2"/>
              </a:rPr>
              <a:t>This is an example of the </a:t>
            </a:r>
            <a:r>
              <a:rPr lang="en-US" b="1" dirty="0">
                <a:sym typeface="Wingdings" pitchFamily="2" charset="2"/>
              </a:rPr>
              <a:t>multiarmed bandit </a:t>
            </a:r>
            <a:r>
              <a:rPr lang="en-US" dirty="0">
                <a:sym typeface="Wingdings" pitchFamily="2" charset="2"/>
              </a:rPr>
              <a:t>problem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have a set of </a:t>
            </a:r>
            <a:r>
              <a:rPr lang="en-US" i="1" dirty="0">
                <a:sym typeface="Wingdings" pitchFamily="2" charset="2"/>
              </a:rPr>
              <a:t>K </a:t>
            </a:r>
            <a:r>
              <a:rPr lang="en-US" dirty="0">
                <a:sym typeface="Wingdings" pitchFamily="2" charset="2"/>
              </a:rPr>
              <a:t>actions</a:t>
            </a:r>
          </a:p>
          <a:p>
            <a:pPr lvl="1"/>
            <a:r>
              <a:rPr lang="en-US" dirty="0">
                <a:sym typeface="Wingdings" pitchFamily="2" charset="2"/>
              </a:rPr>
              <a:t>(In previous example, an action corresponds to displaying one of the three websites)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Each action results in a random </a:t>
            </a:r>
            <a:r>
              <a:rPr lang="en-US" b="1" dirty="0">
                <a:sym typeface="Wingdings" pitchFamily="2" charset="2"/>
              </a:rPr>
              <a:t>reward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/>
            <a:r>
              <a:rPr lang="en-US" dirty="0">
                <a:sym typeface="Wingdings" pitchFamily="2" charset="2"/>
              </a:rPr>
              <a:t>The mean reward, and more generally, the distribution of the reward, is dependent on the action</a:t>
            </a:r>
          </a:p>
          <a:p>
            <a:pPr lvl="1"/>
            <a:r>
              <a:rPr lang="en-US" dirty="0">
                <a:sym typeface="Wingdings" pitchFamily="2" charset="2"/>
              </a:rPr>
              <a:t>In the website example, the reward is a Bernoulli (0/1) random variable, with probability of success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i="1" baseline="-25000" dirty="0">
                <a:sym typeface="Wingdings" pitchFamily="2" charset="2"/>
              </a:rPr>
              <a:t>k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At each point in time, based on previous actions and previous rewards, decide which action to take next, to maximize long run expected reward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57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Exploration vs. 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If we could know the distribution of the reward under each action, problem becomes trivial: </a:t>
            </a:r>
          </a:p>
          <a:p>
            <a:pPr lvl="1"/>
            <a:r>
              <a:rPr lang="en-US" dirty="0">
                <a:sym typeface="Wingdings" pitchFamily="2" charset="2"/>
              </a:rPr>
              <a:t>Calculate the expected value of each action’s reward distribution</a:t>
            </a:r>
          </a:p>
          <a:p>
            <a:pPr lvl="1"/>
            <a:r>
              <a:rPr lang="en-US" dirty="0">
                <a:sym typeface="Wingdings" pitchFamily="2" charset="2"/>
              </a:rPr>
              <a:t>Always take the action with the highest expected reward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However, we do not know this distribution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thus face a trade-off:</a:t>
            </a:r>
          </a:p>
          <a:p>
            <a:pPr lvl="1"/>
            <a:r>
              <a:rPr lang="en-US" b="1" dirty="0">
                <a:sym typeface="Wingdings" pitchFamily="2" charset="2"/>
              </a:rPr>
              <a:t>Exploitation</a:t>
            </a:r>
            <a:r>
              <a:rPr lang="en-US" dirty="0">
                <a:sym typeface="Wingdings" pitchFamily="2" charset="2"/>
              </a:rPr>
              <a:t>: take actions that we are confident are good </a:t>
            </a:r>
          </a:p>
          <a:p>
            <a:pPr lvl="1"/>
            <a:r>
              <a:rPr lang="en-US" b="1" dirty="0">
                <a:sym typeface="Wingdings" pitchFamily="2" charset="2"/>
              </a:rPr>
              <a:t>Exploration</a:t>
            </a:r>
            <a:r>
              <a:rPr lang="en-US" dirty="0">
                <a:sym typeface="Wingdings" pitchFamily="2" charset="2"/>
              </a:rPr>
              <a:t>: take actions that we do not know are good, in the hope that they might turn out to be good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24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Origins of the name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32338" cy="477896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ym typeface="Wingdings" pitchFamily="2" charset="2"/>
              </a:rPr>
              <a:t>“One-armed bandit” is a type of slot machine in a casino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Imagine you are faced with many slot machines, but you don’t know the probability of the payout of each one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How do you decide which one to play, based on how frequently they have paid out?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lot machine - Wikipedia">
            <a:extLst>
              <a:ext uri="{FF2B5EF4-FFF2-40B4-BE49-F238E27FC236}">
                <a16:creationId xmlns:a16="http://schemas.microsoft.com/office/drawing/2014/main" id="{CFA50850-EAA6-B268-F9C2-CC1D83C35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79"/>
            <a:ext cx="4490155" cy="313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00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965"/>
          </a:xfrm>
        </p:spPr>
        <p:txBody>
          <a:bodyPr>
            <a:normAutofit/>
          </a:bodyPr>
          <a:lstStyle/>
          <a:p>
            <a:r>
              <a:rPr lang="en-US" i="1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: total number of periods</a:t>
            </a:r>
          </a:p>
          <a:p>
            <a:r>
              <a:rPr lang="en-US" i="1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: index of a single period</a:t>
            </a:r>
          </a:p>
          <a:p>
            <a:r>
              <a:rPr lang="en-US" i="1" dirty="0" err="1">
                <a:sym typeface="Wingdings" pitchFamily="2" charset="2"/>
              </a:rPr>
              <a:t>X</a:t>
            </a:r>
            <a:r>
              <a:rPr lang="en-US" i="1" baseline="-25000" dirty="0" err="1">
                <a:sym typeface="Wingdings" pitchFamily="2" charset="2"/>
              </a:rPr>
              <a:t>t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: reward obtained in period </a:t>
            </a:r>
            <a:r>
              <a:rPr lang="en-US" i="1" dirty="0">
                <a:sym typeface="Wingdings" pitchFamily="2" charset="2"/>
              </a:rPr>
              <a:t>t</a:t>
            </a:r>
            <a:endParaRPr lang="en-US" dirty="0">
              <a:sym typeface="Wingdings" pitchFamily="2" charset="2"/>
            </a:endParaRPr>
          </a:p>
          <a:p>
            <a:r>
              <a:rPr lang="en-US" i="1" dirty="0">
                <a:sym typeface="Wingdings" pitchFamily="2" charset="2"/>
              </a:rPr>
              <a:t>a</a:t>
            </a:r>
            <a:r>
              <a:rPr lang="en-US" i="1" baseline="-25000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: action taken in period </a:t>
            </a:r>
            <a:r>
              <a:rPr lang="en-US" i="1" dirty="0">
                <a:sym typeface="Wingdings" pitchFamily="2" charset="2"/>
              </a:rPr>
              <a:t>t</a:t>
            </a:r>
          </a:p>
          <a:p>
            <a:r>
              <a:rPr lang="en-US" i="1" dirty="0">
                <a:sym typeface="Wingdings" pitchFamily="2" charset="2"/>
              </a:rPr>
              <a:t>K </a:t>
            </a:r>
            <a:r>
              <a:rPr lang="en-US" dirty="0">
                <a:sym typeface="Wingdings" pitchFamily="2" charset="2"/>
              </a:rPr>
              <a:t>: number of actions</a:t>
            </a:r>
          </a:p>
          <a:p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: index of a single action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2797"/>
            <a:ext cx="4114800" cy="32918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MGMTMSA 408 – Lecture 7: Bandit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43098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79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GMT408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10447</TotalTime>
  <Words>3930</Words>
  <Application>Microsoft Macintosh PowerPoint</Application>
  <PresentationFormat>On-screen Show (4:3)</PresentationFormat>
  <Paragraphs>622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Monaco</vt:lpstr>
      <vt:lpstr>MGMT408Theme</vt:lpstr>
      <vt:lpstr>Lecture 7: Bandit Models</vt:lpstr>
      <vt:lpstr>Website Design </vt:lpstr>
      <vt:lpstr>Website Design </vt:lpstr>
      <vt:lpstr>Website Design </vt:lpstr>
      <vt:lpstr>Learning the conversion rates</vt:lpstr>
      <vt:lpstr>Multiarmed bandit problem</vt:lpstr>
      <vt:lpstr>Exploration vs. exploitation</vt:lpstr>
      <vt:lpstr>Origins of the name </vt:lpstr>
      <vt:lpstr>Notation</vt:lpstr>
      <vt:lpstr>Bernoulli bandit model</vt:lpstr>
      <vt:lpstr>Optimization problem</vt:lpstr>
      <vt:lpstr>Average reward estimates</vt:lpstr>
      <vt:lpstr>Policy #1: Greedy</vt:lpstr>
      <vt:lpstr>Policy #2: Explore-then-commit</vt:lpstr>
      <vt:lpstr>Policy #3: Explore-then-greedy</vt:lpstr>
      <vt:lpstr>Policy #4: Epsilon-greedy</vt:lpstr>
      <vt:lpstr>Limitations of policies so far</vt:lpstr>
      <vt:lpstr>Modeling uncertainty in reward distributions</vt:lpstr>
      <vt:lpstr>Bayes rule with random variables </vt:lpstr>
      <vt:lpstr>Bayes rule with random variables </vt:lpstr>
      <vt:lpstr>Bayesian model</vt:lpstr>
      <vt:lpstr>Rationale of using the Beta distribution</vt:lpstr>
      <vt:lpstr>Calculating the posterior density</vt:lpstr>
      <vt:lpstr>Visualizing Bayesian updates</vt:lpstr>
      <vt:lpstr>Beta-Bernoulli model</vt:lpstr>
      <vt:lpstr>Thompson sampling </vt:lpstr>
      <vt:lpstr>Behavior of Thompson sampling</vt:lpstr>
      <vt:lpstr>Simulating Thompson sampling</vt:lpstr>
      <vt:lpstr>Regret</vt:lpstr>
      <vt:lpstr>Shape of regret</vt:lpstr>
      <vt:lpstr>Limitations of our bandit model</vt:lpstr>
      <vt:lpstr>Bandits with action covariates</vt:lpstr>
      <vt:lpstr>Bandits with action covariates</vt:lpstr>
      <vt:lpstr>Extending Thompson sampling to the covariate setting</vt:lpstr>
      <vt:lpstr>Bootstrap Thompson sampling</vt:lpstr>
      <vt:lpstr>Bootstrap Thompson sampling</vt:lpstr>
      <vt:lpstr>Bootstrap Thompson sampling</vt:lpstr>
      <vt:lpstr>Bootstrap Thompson sampling</vt:lpstr>
      <vt:lpstr>Summary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CART and Random Forests</dc:title>
  <dc:creator>Velibor Misic</dc:creator>
  <cp:lastModifiedBy>Misic, Velibor</cp:lastModifiedBy>
  <cp:revision>537</cp:revision>
  <cp:lastPrinted>2018-05-22T09:04:02Z</cp:lastPrinted>
  <dcterms:created xsi:type="dcterms:W3CDTF">2018-03-22T22:18:32Z</dcterms:created>
  <dcterms:modified xsi:type="dcterms:W3CDTF">2023-05-24T05:00:49Z</dcterms:modified>
</cp:coreProperties>
</file>