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0" r:id="rId4"/>
    <p:sldId id="256" r:id="rId5"/>
    <p:sldId id="260" r:id="rId6"/>
    <p:sldId id="271" r:id="rId7"/>
    <p:sldId id="262" r:id="rId8"/>
    <p:sldId id="261" r:id="rId9"/>
    <p:sldId id="272" r:id="rId10"/>
    <p:sldId id="264" r:id="rId11"/>
    <p:sldId id="273" r:id="rId12"/>
    <p:sldId id="263" r:id="rId13"/>
    <p:sldId id="265" r:id="rId14"/>
    <p:sldId id="274" r:id="rId15"/>
    <p:sldId id="266" r:id="rId16"/>
    <p:sldId id="267" r:id="rId17"/>
    <p:sldId id="275"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G:\Newton%20School%20-%20DS%20Course\Spreadsheets\Final%20Project\Submission%203\AstroSage_analysis_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Session distribution over Websites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4D0-4307-949E-C3F09E8FAE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4D0-4307-949E-C3F09E8FAE0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D0-4307-949E-C3F09E8FAE06}"/>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4D0-4307-949E-C3F09E8FAE06}"/>
                </c:ext>
              </c:extLst>
            </c:dLbl>
            <c:dLbl>
              <c:idx val="1"/>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4D0-4307-949E-C3F09E8FAE06}"/>
                </c:ext>
              </c:extLst>
            </c:dLbl>
            <c:dLbl>
              <c:idx val="2"/>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3"/>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4D0-4307-949E-C3F09E8FAE0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platform_product_analysis!$A$24:$A$26</c:f>
              <c:strCache>
                <c:ptCount val="3"/>
                <c:pt idx="0">
                  <c:v>app</c:v>
                </c:pt>
                <c:pt idx="1">
                  <c:v>dashboard</c:v>
                </c:pt>
                <c:pt idx="2">
                  <c:v>gurucool</c:v>
                </c:pt>
              </c:strCache>
            </c:strRef>
          </c:cat>
          <c:val>
            <c:numRef>
              <c:f>platform_product_analysis!$C$24:$C$26</c:f>
              <c:numCache>
                <c:formatCode>0.00%</c:formatCode>
                <c:ptCount val="3"/>
                <c:pt idx="0">
                  <c:v>0.27454988881715803</c:v>
                </c:pt>
                <c:pt idx="1">
                  <c:v>7.1730865791550099E-5</c:v>
                </c:pt>
                <c:pt idx="2">
                  <c:v>0.72537838031705038</c:v>
                </c:pt>
              </c:numCache>
            </c:numRef>
          </c:val>
          <c:extLst>
            <c:ext xmlns:c16="http://schemas.microsoft.com/office/drawing/2014/chart" uri="{C3380CC4-5D6E-409C-BE32-E72D297353CC}">
              <c16:uniqueId val="{00000006-64D0-4307-949E-C3F09E8FAE0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[AstroSage_analysis_1.xlsx]time_series_analysis!PivotTable12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Variation</a:t>
            </a:r>
            <a:r>
              <a:rPr lang="en-IN" baseline="0"/>
              <a:t> of Revenue, Operational Cost and Active Users over Time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1"/>
          <c:order val="1"/>
          <c:tx>
            <c:strRef>
              <c:f>time_series_analysis!$AQ$3</c:f>
              <c:strCache>
                <c:ptCount val="1"/>
                <c:pt idx="0">
                  <c:v>Operational Cost</c:v>
                </c:pt>
              </c:strCache>
            </c:strRef>
          </c:tx>
          <c:spPr>
            <a:solidFill>
              <a:schemeClr val="accent2">
                <a:lumMod val="40000"/>
                <a:lumOff val="60000"/>
              </a:schemeClr>
            </a:solidFill>
            <a:ln>
              <a:noFill/>
            </a:ln>
            <a:effectLst/>
          </c:spPr>
          <c:cat>
            <c:multiLvlStrRef>
              <c:f>time_series_analysis!$AO$4:$AO$42</c:f>
              <c:multiLvlStrCache>
                <c:ptCount val="34"/>
                <c:lvl>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lvl>
                <c:lvl>
                  <c:pt idx="0">
                    <c:v>Dec</c:v>
                  </c:pt>
                  <c:pt idx="31">
                    <c:v>Jan</c:v>
                  </c:pt>
                </c:lvl>
                <c:lvl>
                  <c:pt idx="0">
                    <c:v>2023</c:v>
                  </c:pt>
                  <c:pt idx="31">
                    <c:v>2024</c:v>
                  </c:pt>
                </c:lvl>
              </c:multiLvlStrCache>
            </c:multiLvlStrRef>
          </c:cat>
          <c:val>
            <c:numRef>
              <c:f>time_series_analysis!$AQ$4:$AQ$42</c:f>
              <c:numCache>
                <c:formatCode>0.00</c:formatCode>
                <c:ptCount val="34"/>
                <c:pt idx="0">
                  <c:v>2653.4583333333317</c:v>
                </c:pt>
                <c:pt idx="1">
                  <c:v>1487.2433333333327</c:v>
                </c:pt>
                <c:pt idx="2">
                  <c:v>1311.8499999999985</c:v>
                </c:pt>
                <c:pt idx="3">
                  <c:v>3852.719999999998</c:v>
                </c:pt>
                <c:pt idx="4">
                  <c:v>2201.0916666666649</c:v>
                </c:pt>
                <c:pt idx="5">
                  <c:v>2443.7899999999981</c:v>
                </c:pt>
                <c:pt idx="6">
                  <c:v>3721.0333333333301</c:v>
                </c:pt>
                <c:pt idx="7">
                  <c:v>2234.4649999999992</c:v>
                </c:pt>
                <c:pt idx="8">
                  <c:v>2544.6949999999988</c:v>
                </c:pt>
                <c:pt idx="9">
                  <c:v>3292.6583333333301</c:v>
                </c:pt>
                <c:pt idx="10">
                  <c:v>2507.973333333332</c:v>
                </c:pt>
                <c:pt idx="11">
                  <c:v>1645.2166666666651</c:v>
                </c:pt>
                <c:pt idx="12">
                  <c:v>2556.6256666666654</c:v>
                </c:pt>
                <c:pt idx="13">
                  <c:v>2908.6609999999978</c:v>
                </c:pt>
                <c:pt idx="14">
                  <c:v>5547.3379999999988</c:v>
                </c:pt>
                <c:pt idx="15">
                  <c:v>5060.172833333334</c:v>
                </c:pt>
                <c:pt idx="16">
                  <c:v>3252.1406666666671</c:v>
                </c:pt>
                <c:pt idx="17">
                  <c:v>2090.1593333333331</c:v>
                </c:pt>
                <c:pt idx="18">
                  <c:v>5963.2626666666665</c:v>
                </c:pt>
                <c:pt idx="19">
                  <c:v>4821.973116666667</c:v>
                </c:pt>
                <c:pt idx="20">
                  <c:v>2333.0798333333328</c:v>
                </c:pt>
                <c:pt idx="21">
                  <c:v>2933.7226666666666</c:v>
                </c:pt>
                <c:pt idx="22">
                  <c:v>2685.8639999999991</c:v>
                </c:pt>
                <c:pt idx="23">
                  <c:v>4097.3673333333318</c:v>
                </c:pt>
                <c:pt idx="24">
                  <c:v>4107.5994999999984</c:v>
                </c:pt>
                <c:pt idx="25">
                  <c:v>2954.2149999999997</c:v>
                </c:pt>
                <c:pt idx="26">
                  <c:v>4136.9486666666671</c:v>
                </c:pt>
                <c:pt idx="27">
                  <c:v>2410.0696666666663</c:v>
                </c:pt>
                <c:pt idx="28">
                  <c:v>1425.3999999999994</c:v>
                </c:pt>
                <c:pt idx="29">
                  <c:v>2681.2999999999993</c:v>
                </c:pt>
                <c:pt idx="30">
                  <c:v>1873.1013333333321</c:v>
                </c:pt>
                <c:pt idx="31">
                  <c:v>1762.2909999999997</c:v>
                </c:pt>
                <c:pt idx="32">
                  <c:v>1610.5839999999998</c:v>
                </c:pt>
                <c:pt idx="33">
                  <c:v>1987.532999999999</c:v>
                </c:pt>
              </c:numCache>
            </c:numRef>
          </c:val>
          <c:extLst>
            <c:ext xmlns:c16="http://schemas.microsoft.com/office/drawing/2014/chart" uri="{C3380CC4-5D6E-409C-BE32-E72D297353CC}">
              <c16:uniqueId val="{00000000-1DF6-4201-9953-E8B36217895A}"/>
            </c:ext>
          </c:extLst>
        </c:ser>
        <c:ser>
          <c:idx val="2"/>
          <c:order val="2"/>
          <c:tx>
            <c:strRef>
              <c:f>time_series_analysis!$AR$3</c:f>
              <c:strCache>
                <c:ptCount val="1"/>
                <c:pt idx="0">
                  <c:v>Revenue</c:v>
                </c:pt>
              </c:strCache>
            </c:strRef>
          </c:tx>
          <c:spPr>
            <a:solidFill>
              <a:schemeClr val="accent5">
                <a:lumMod val="40000"/>
                <a:lumOff val="60000"/>
              </a:schemeClr>
            </a:solidFill>
            <a:ln>
              <a:noFill/>
            </a:ln>
            <a:effectLst/>
          </c:spPr>
          <c:cat>
            <c:multiLvlStrRef>
              <c:f>time_series_analysis!$AO$4:$AO$42</c:f>
              <c:multiLvlStrCache>
                <c:ptCount val="34"/>
                <c:lvl>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lvl>
                <c:lvl>
                  <c:pt idx="0">
                    <c:v>Dec</c:v>
                  </c:pt>
                  <c:pt idx="31">
                    <c:v>Jan</c:v>
                  </c:pt>
                </c:lvl>
                <c:lvl>
                  <c:pt idx="0">
                    <c:v>2023</c:v>
                  </c:pt>
                  <c:pt idx="31">
                    <c:v>2024</c:v>
                  </c:pt>
                </c:lvl>
              </c:multiLvlStrCache>
            </c:multiLvlStrRef>
          </c:cat>
          <c:val>
            <c:numRef>
              <c:f>time_series_analysis!$AR$4:$AR$42</c:f>
              <c:numCache>
                <c:formatCode>0.00</c:formatCode>
                <c:ptCount val="34"/>
                <c:pt idx="0">
                  <c:v>5518.7833333333319</c:v>
                </c:pt>
                <c:pt idx="1">
                  <c:v>3170.3166666666652</c:v>
                </c:pt>
                <c:pt idx="2">
                  <c:v>2748.9666666666653</c:v>
                </c:pt>
                <c:pt idx="3">
                  <c:v>7773.416666666667</c:v>
                </c:pt>
                <c:pt idx="4">
                  <c:v>4619.5499999999984</c:v>
                </c:pt>
                <c:pt idx="5">
                  <c:v>5296.0333333333274</c:v>
                </c:pt>
                <c:pt idx="6">
                  <c:v>7826.7499999999955</c:v>
                </c:pt>
                <c:pt idx="7">
                  <c:v>4664.6333333333323</c:v>
                </c:pt>
                <c:pt idx="8">
                  <c:v>5189.0499999999975</c:v>
                </c:pt>
                <c:pt idx="9">
                  <c:v>7049.1666666666652</c:v>
                </c:pt>
                <c:pt idx="10">
                  <c:v>5493.1833333333316</c:v>
                </c:pt>
                <c:pt idx="11">
                  <c:v>3593.4333333333311</c:v>
                </c:pt>
                <c:pt idx="12">
                  <c:v>5595.3099999999959</c:v>
                </c:pt>
                <c:pt idx="13">
                  <c:v>6951.0149999999958</c:v>
                </c:pt>
                <c:pt idx="14">
                  <c:v>11884.578333333327</c:v>
                </c:pt>
                <c:pt idx="15">
                  <c:v>11107.483333333332</c:v>
                </c:pt>
                <c:pt idx="16">
                  <c:v>6983.0016666666643</c:v>
                </c:pt>
                <c:pt idx="17">
                  <c:v>4580.2983333333304</c:v>
                </c:pt>
                <c:pt idx="18">
                  <c:v>12970.289999999994</c:v>
                </c:pt>
                <c:pt idx="19">
                  <c:v>10530.531166666668</c:v>
                </c:pt>
                <c:pt idx="20">
                  <c:v>5134.3658333333315</c:v>
                </c:pt>
                <c:pt idx="21">
                  <c:v>6515.4899999999971</c:v>
                </c:pt>
                <c:pt idx="22">
                  <c:v>5988.3433333333296</c:v>
                </c:pt>
                <c:pt idx="23">
                  <c:v>8666.0983333333315</c:v>
                </c:pt>
                <c:pt idx="24">
                  <c:v>8904.9383333333317</c:v>
                </c:pt>
                <c:pt idx="25">
                  <c:v>6505.7999999999984</c:v>
                </c:pt>
                <c:pt idx="26">
                  <c:v>9021.2133333333295</c:v>
                </c:pt>
                <c:pt idx="27">
                  <c:v>5334.3983333333317</c:v>
                </c:pt>
                <c:pt idx="28">
                  <c:v>3055.0333333333315</c:v>
                </c:pt>
                <c:pt idx="29">
                  <c:v>5695.8166666666657</c:v>
                </c:pt>
                <c:pt idx="30">
                  <c:v>3791.4199999999992</c:v>
                </c:pt>
                <c:pt idx="31">
                  <c:v>3911.7149999999983</c:v>
                </c:pt>
                <c:pt idx="32">
                  <c:v>3513.3433333333332</c:v>
                </c:pt>
                <c:pt idx="33">
                  <c:v>4347.6316666666644</c:v>
                </c:pt>
              </c:numCache>
            </c:numRef>
          </c:val>
          <c:extLst>
            <c:ext xmlns:c16="http://schemas.microsoft.com/office/drawing/2014/chart" uri="{C3380CC4-5D6E-409C-BE32-E72D297353CC}">
              <c16:uniqueId val="{00000001-1DF6-4201-9953-E8B36217895A}"/>
            </c:ext>
          </c:extLst>
        </c:ser>
        <c:dLbls>
          <c:showLegendKey val="0"/>
          <c:showVal val="0"/>
          <c:showCatName val="0"/>
          <c:showSerName val="0"/>
          <c:showPercent val="0"/>
          <c:showBubbleSize val="0"/>
        </c:dLbls>
        <c:axId val="1128118416"/>
        <c:axId val="1128118896"/>
      </c:areaChart>
      <c:barChart>
        <c:barDir val="col"/>
        <c:grouping val="clustered"/>
        <c:varyColors val="0"/>
        <c:ser>
          <c:idx val="0"/>
          <c:order val="0"/>
          <c:tx>
            <c:strRef>
              <c:f>time_series_analysis!$AP$3</c:f>
              <c:strCache>
                <c:ptCount val="1"/>
                <c:pt idx="0">
                  <c:v>Active Users</c:v>
                </c:pt>
              </c:strCache>
            </c:strRef>
          </c:tx>
          <c:spPr>
            <a:solidFill>
              <a:schemeClr val="accent3">
                <a:lumMod val="75000"/>
              </a:schemeClr>
            </a:solidFill>
            <a:ln>
              <a:noFill/>
            </a:ln>
            <a:effectLst/>
          </c:spPr>
          <c:invertIfNegative val="0"/>
          <c:cat>
            <c:multiLvlStrRef>
              <c:f>time_series_analysis!$AO$4:$AO$42</c:f>
              <c:multiLvlStrCache>
                <c:ptCount val="34"/>
                <c:lvl>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lvl>
                <c:lvl>
                  <c:pt idx="0">
                    <c:v>Dec</c:v>
                  </c:pt>
                  <c:pt idx="31">
                    <c:v>Jan</c:v>
                  </c:pt>
                </c:lvl>
                <c:lvl>
                  <c:pt idx="0">
                    <c:v>2023</c:v>
                  </c:pt>
                  <c:pt idx="31">
                    <c:v>2024</c:v>
                  </c:pt>
                </c:lvl>
              </c:multiLvlStrCache>
            </c:multiLvlStrRef>
          </c:cat>
          <c:val>
            <c:numRef>
              <c:f>time_series_analysis!$AP$4:$AP$42</c:f>
              <c:numCache>
                <c:formatCode>0</c:formatCode>
                <c:ptCount val="34"/>
                <c:pt idx="0">
                  <c:v>912</c:v>
                </c:pt>
                <c:pt idx="1">
                  <c:v>1005</c:v>
                </c:pt>
                <c:pt idx="2">
                  <c:v>994</c:v>
                </c:pt>
                <c:pt idx="3">
                  <c:v>931</c:v>
                </c:pt>
                <c:pt idx="4">
                  <c:v>715</c:v>
                </c:pt>
                <c:pt idx="5">
                  <c:v>523</c:v>
                </c:pt>
                <c:pt idx="6">
                  <c:v>531</c:v>
                </c:pt>
                <c:pt idx="7">
                  <c:v>338</c:v>
                </c:pt>
                <c:pt idx="8">
                  <c:v>438</c:v>
                </c:pt>
                <c:pt idx="9">
                  <c:v>594</c:v>
                </c:pt>
                <c:pt idx="10">
                  <c:v>582</c:v>
                </c:pt>
                <c:pt idx="11">
                  <c:v>555</c:v>
                </c:pt>
                <c:pt idx="12">
                  <c:v>619</c:v>
                </c:pt>
                <c:pt idx="13">
                  <c:v>917</c:v>
                </c:pt>
                <c:pt idx="14">
                  <c:v>1324</c:v>
                </c:pt>
                <c:pt idx="15">
                  <c:v>952</c:v>
                </c:pt>
                <c:pt idx="16">
                  <c:v>929</c:v>
                </c:pt>
                <c:pt idx="17">
                  <c:v>1074</c:v>
                </c:pt>
                <c:pt idx="18">
                  <c:v>1046</c:v>
                </c:pt>
                <c:pt idx="19">
                  <c:v>855</c:v>
                </c:pt>
                <c:pt idx="20">
                  <c:v>816</c:v>
                </c:pt>
                <c:pt idx="21">
                  <c:v>775</c:v>
                </c:pt>
                <c:pt idx="22">
                  <c:v>1059</c:v>
                </c:pt>
                <c:pt idx="23">
                  <c:v>1061</c:v>
                </c:pt>
                <c:pt idx="24">
                  <c:v>1098</c:v>
                </c:pt>
                <c:pt idx="25">
                  <c:v>808</c:v>
                </c:pt>
                <c:pt idx="26">
                  <c:v>1001</c:v>
                </c:pt>
                <c:pt idx="27">
                  <c:v>1077</c:v>
                </c:pt>
                <c:pt idx="28">
                  <c:v>1022</c:v>
                </c:pt>
                <c:pt idx="29">
                  <c:v>778</c:v>
                </c:pt>
                <c:pt idx="30">
                  <c:v>1014</c:v>
                </c:pt>
                <c:pt idx="31">
                  <c:v>325</c:v>
                </c:pt>
                <c:pt idx="32">
                  <c:v>845</c:v>
                </c:pt>
                <c:pt idx="33">
                  <c:v>369</c:v>
                </c:pt>
              </c:numCache>
            </c:numRef>
          </c:val>
          <c:extLst>
            <c:ext xmlns:c16="http://schemas.microsoft.com/office/drawing/2014/chart" uri="{C3380CC4-5D6E-409C-BE32-E72D297353CC}">
              <c16:uniqueId val="{00000002-1DF6-4201-9953-E8B36217895A}"/>
            </c:ext>
          </c:extLst>
        </c:ser>
        <c:dLbls>
          <c:showLegendKey val="0"/>
          <c:showVal val="0"/>
          <c:showCatName val="0"/>
          <c:showSerName val="0"/>
          <c:showPercent val="0"/>
          <c:showBubbleSize val="0"/>
        </c:dLbls>
        <c:gapWidth val="219"/>
        <c:axId val="1128121776"/>
        <c:axId val="1128121296"/>
      </c:barChart>
      <c:catAx>
        <c:axId val="112811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118896"/>
        <c:crosses val="autoZero"/>
        <c:auto val="1"/>
        <c:lblAlgn val="ctr"/>
        <c:lblOffset val="100"/>
        <c:noMultiLvlLbl val="0"/>
      </c:catAx>
      <c:valAx>
        <c:axId val="11281188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118416"/>
        <c:crosses val="autoZero"/>
        <c:crossBetween val="between"/>
      </c:valAx>
      <c:valAx>
        <c:axId val="1128121296"/>
        <c:scaling>
          <c:orientation val="minMax"/>
          <c:max val="1500"/>
          <c:min val="0"/>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121776"/>
        <c:crosses val="max"/>
        <c:crossBetween val="between"/>
      </c:valAx>
      <c:catAx>
        <c:axId val="1128121776"/>
        <c:scaling>
          <c:orientation val="minMax"/>
        </c:scaling>
        <c:delete val="1"/>
        <c:axPos val="b"/>
        <c:numFmt formatCode="General" sourceLinked="1"/>
        <c:majorTickMark val="out"/>
        <c:minorTickMark val="none"/>
        <c:tickLblPos val="nextTo"/>
        <c:crossAx val="112812129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[AstroSage_analysis_1.xlsx]time_series_analysis!PivotTable11</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Gross Profit and Avg Call Duration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time_series_analysis!$AC$3</c:f>
              <c:strCache>
                <c:ptCount val="1"/>
                <c:pt idx="0">
                  <c:v>Gross Profit</c:v>
                </c:pt>
              </c:strCache>
            </c:strRef>
          </c:tx>
          <c:spPr>
            <a:solidFill>
              <a:schemeClr val="accent2">
                <a:lumMod val="40000"/>
                <a:lumOff val="60000"/>
              </a:schemeClr>
            </a:solidFill>
            <a:ln>
              <a:noFill/>
            </a:ln>
            <a:effectLst/>
          </c:spPr>
          <c:invertIfNegative val="0"/>
          <c:cat>
            <c:multiLvlStrRef>
              <c:f>time_series_analysis!$AA$4:$AA$42</c:f>
              <c:multiLvlStrCache>
                <c:ptCount val="34"/>
                <c:lvl>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lvl>
                <c:lvl>
                  <c:pt idx="0">
                    <c:v>Dec</c:v>
                  </c:pt>
                  <c:pt idx="31">
                    <c:v>Jan</c:v>
                  </c:pt>
                </c:lvl>
                <c:lvl>
                  <c:pt idx="0">
                    <c:v>2023</c:v>
                  </c:pt>
                  <c:pt idx="31">
                    <c:v>2024</c:v>
                  </c:pt>
                </c:lvl>
              </c:multiLvlStrCache>
            </c:multiLvlStrRef>
          </c:cat>
          <c:val>
            <c:numRef>
              <c:f>time_series_analysis!$AC$4:$AC$42</c:f>
              <c:numCache>
                <c:formatCode>0.00</c:formatCode>
                <c:ptCount val="34"/>
                <c:pt idx="0">
                  <c:v>2865.3250000000003</c:v>
                </c:pt>
                <c:pt idx="1">
                  <c:v>1683.0733333333326</c:v>
                </c:pt>
                <c:pt idx="2">
                  <c:v>1437.1166666666668</c:v>
                </c:pt>
                <c:pt idx="3">
                  <c:v>3920.696666666669</c:v>
                </c:pt>
                <c:pt idx="4">
                  <c:v>2418.4583333333335</c:v>
                </c:pt>
                <c:pt idx="5">
                  <c:v>2852.2433333333292</c:v>
                </c:pt>
                <c:pt idx="6">
                  <c:v>4105.7166666666653</c:v>
                </c:pt>
                <c:pt idx="7">
                  <c:v>2430.1683333333331</c:v>
                </c:pt>
                <c:pt idx="8">
                  <c:v>2644.3549999999987</c:v>
                </c:pt>
                <c:pt idx="9">
                  <c:v>3756.508333333335</c:v>
                </c:pt>
                <c:pt idx="10">
                  <c:v>2985.2099999999996</c:v>
                </c:pt>
                <c:pt idx="11">
                  <c:v>1948.216666666666</c:v>
                </c:pt>
                <c:pt idx="12">
                  <c:v>3038.6843333333304</c:v>
                </c:pt>
                <c:pt idx="13">
                  <c:v>4042.353999999998</c:v>
                </c:pt>
                <c:pt idx="14">
                  <c:v>6337.2403333333286</c:v>
                </c:pt>
                <c:pt idx="15">
                  <c:v>6047.3104999999978</c:v>
                </c:pt>
                <c:pt idx="16">
                  <c:v>3730.8609999999971</c:v>
                </c:pt>
                <c:pt idx="17">
                  <c:v>2490.1389999999974</c:v>
                </c:pt>
                <c:pt idx="18">
                  <c:v>7007.0273333333271</c:v>
                </c:pt>
                <c:pt idx="19">
                  <c:v>5708.5580500000005</c:v>
                </c:pt>
                <c:pt idx="20">
                  <c:v>2801.2859999999987</c:v>
                </c:pt>
                <c:pt idx="21">
                  <c:v>3581.7673333333305</c:v>
                </c:pt>
                <c:pt idx="22">
                  <c:v>3302.4793333333305</c:v>
                </c:pt>
                <c:pt idx="23">
                  <c:v>4568.7309999999998</c:v>
                </c:pt>
                <c:pt idx="24">
                  <c:v>4797.3388333333332</c:v>
                </c:pt>
                <c:pt idx="25">
                  <c:v>3551.5849999999987</c:v>
                </c:pt>
                <c:pt idx="26">
                  <c:v>4884.2646666666624</c:v>
                </c:pt>
                <c:pt idx="27">
                  <c:v>2924.3286666666654</c:v>
                </c:pt>
                <c:pt idx="28">
                  <c:v>1629.6333333333321</c:v>
                </c:pt>
                <c:pt idx="29">
                  <c:v>3014.5166666666664</c:v>
                </c:pt>
                <c:pt idx="30">
                  <c:v>1918.318666666667</c:v>
                </c:pt>
                <c:pt idx="31">
                  <c:v>2149.4239999999986</c:v>
                </c:pt>
                <c:pt idx="32">
                  <c:v>1902.7593333333334</c:v>
                </c:pt>
                <c:pt idx="33">
                  <c:v>2360.0986666666654</c:v>
                </c:pt>
              </c:numCache>
            </c:numRef>
          </c:val>
          <c:extLst>
            <c:ext xmlns:c16="http://schemas.microsoft.com/office/drawing/2014/chart" uri="{C3380CC4-5D6E-409C-BE32-E72D297353CC}">
              <c16:uniqueId val="{00000000-41B3-4EF0-B51E-8DDADE3D4C0A}"/>
            </c:ext>
          </c:extLst>
        </c:ser>
        <c:dLbls>
          <c:showLegendKey val="0"/>
          <c:showVal val="0"/>
          <c:showCatName val="0"/>
          <c:showSerName val="0"/>
          <c:showPercent val="0"/>
          <c:showBubbleSize val="0"/>
        </c:dLbls>
        <c:gapWidth val="219"/>
        <c:axId val="1259227824"/>
        <c:axId val="1259225904"/>
      </c:barChart>
      <c:lineChart>
        <c:grouping val="standard"/>
        <c:varyColors val="0"/>
        <c:ser>
          <c:idx val="0"/>
          <c:order val="0"/>
          <c:tx>
            <c:strRef>
              <c:f>time_series_analysis!$AB$3</c:f>
              <c:strCache>
                <c:ptCount val="1"/>
                <c:pt idx="0">
                  <c:v>Average Call Duration</c:v>
                </c:pt>
              </c:strCache>
            </c:strRef>
          </c:tx>
          <c:spPr>
            <a:ln w="28575" cap="rnd">
              <a:solidFill>
                <a:schemeClr val="accent1"/>
              </a:solidFill>
              <a:round/>
            </a:ln>
            <a:effectLst/>
          </c:spPr>
          <c:marker>
            <c:symbol val="none"/>
          </c:marker>
          <c:cat>
            <c:multiLvlStrRef>
              <c:f>time_series_analysis!$AA$4:$AA$42</c:f>
              <c:multiLvlStrCache>
                <c:ptCount val="34"/>
                <c:lvl>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lvl>
                <c:lvl>
                  <c:pt idx="0">
                    <c:v>Dec</c:v>
                  </c:pt>
                  <c:pt idx="31">
                    <c:v>Jan</c:v>
                  </c:pt>
                </c:lvl>
                <c:lvl>
                  <c:pt idx="0">
                    <c:v>2023</c:v>
                  </c:pt>
                  <c:pt idx="31">
                    <c:v>2024</c:v>
                  </c:pt>
                </c:lvl>
              </c:multiLvlStrCache>
            </c:multiLvlStrRef>
          </c:cat>
          <c:val>
            <c:numRef>
              <c:f>time_series_analysis!$AB$4:$AB$42</c:f>
              <c:numCache>
                <c:formatCode>0.0</c:formatCode>
                <c:ptCount val="34"/>
                <c:pt idx="0">
                  <c:v>113.82456140350877</c:v>
                </c:pt>
                <c:pt idx="1">
                  <c:v>84.069277108433738</c:v>
                </c:pt>
                <c:pt idx="2">
                  <c:v>57.117493472584854</c:v>
                </c:pt>
                <c:pt idx="3">
                  <c:v>91.717032967032964</c:v>
                </c:pt>
                <c:pt idx="4">
                  <c:v>111.82608695652173</c:v>
                </c:pt>
                <c:pt idx="5">
                  <c:v>126.93307086614173</c:v>
                </c:pt>
                <c:pt idx="6">
                  <c:v>113.76377952755905</c:v>
                </c:pt>
                <c:pt idx="7">
                  <c:v>156.69565217391303</c:v>
                </c:pt>
                <c:pt idx="8">
                  <c:v>80.041666666666671</c:v>
                </c:pt>
                <c:pt idx="9">
                  <c:v>97.013953488372096</c:v>
                </c:pt>
                <c:pt idx="10">
                  <c:v>98.816037735849051</c:v>
                </c:pt>
                <c:pt idx="11">
                  <c:v>77.134078212290504</c:v>
                </c:pt>
                <c:pt idx="12">
                  <c:v>90.94252873563218</c:v>
                </c:pt>
                <c:pt idx="13">
                  <c:v>171.77876106194691</c:v>
                </c:pt>
                <c:pt idx="14">
                  <c:v>191.61956521739131</c:v>
                </c:pt>
                <c:pt idx="15">
                  <c:v>156.87209302325581</c:v>
                </c:pt>
                <c:pt idx="16">
                  <c:v>141.28108108108108</c:v>
                </c:pt>
                <c:pt idx="17">
                  <c:v>105.63519313304721</c:v>
                </c:pt>
                <c:pt idx="18">
                  <c:v>202.05741626794259</c:v>
                </c:pt>
                <c:pt idx="19">
                  <c:v>170.1629213483146</c:v>
                </c:pt>
                <c:pt idx="20">
                  <c:v>159.32075471698113</c:v>
                </c:pt>
                <c:pt idx="21">
                  <c:v>156.50920245398774</c:v>
                </c:pt>
                <c:pt idx="22">
                  <c:v>140.39004149377593</c:v>
                </c:pt>
                <c:pt idx="23">
                  <c:v>152.60775862068965</c:v>
                </c:pt>
                <c:pt idx="24">
                  <c:v>129.93410852713177</c:v>
                </c:pt>
                <c:pt idx="25">
                  <c:v>125.51764705882353</c:v>
                </c:pt>
                <c:pt idx="26">
                  <c:v>139.44214876033058</c:v>
                </c:pt>
                <c:pt idx="27">
                  <c:v>133.05524861878453</c:v>
                </c:pt>
                <c:pt idx="28">
                  <c:v>75.3</c:v>
                </c:pt>
                <c:pt idx="29">
                  <c:v>124.24581005586592</c:v>
                </c:pt>
                <c:pt idx="30">
                  <c:v>132.20253164556962</c:v>
                </c:pt>
                <c:pt idx="31">
                  <c:v>151.28695652173914</c:v>
                </c:pt>
                <c:pt idx="32">
                  <c:v>93.540816326530617</c:v>
                </c:pt>
                <c:pt idx="33">
                  <c:v>95.336448598130843</c:v>
                </c:pt>
              </c:numCache>
            </c:numRef>
          </c:val>
          <c:smooth val="0"/>
          <c:extLst>
            <c:ext xmlns:c16="http://schemas.microsoft.com/office/drawing/2014/chart" uri="{C3380CC4-5D6E-409C-BE32-E72D297353CC}">
              <c16:uniqueId val="{00000001-41B3-4EF0-B51E-8DDADE3D4C0A}"/>
            </c:ext>
          </c:extLst>
        </c:ser>
        <c:dLbls>
          <c:showLegendKey val="0"/>
          <c:showVal val="0"/>
          <c:showCatName val="0"/>
          <c:showSerName val="0"/>
          <c:showPercent val="0"/>
          <c:showBubbleSize val="0"/>
        </c:dLbls>
        <c:marker val="1"/>
        <c:smooth val="0"/>
        <c:axId val="1665325504"/>
        <c:axId val="1665328864"/>
      </c:lineChart>
      <c:catAx>
        <c:axId val="125922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9225904"/>
        <c:crosses val="autoZero"/>
        <c:auto val="1"/>
        <c:lblAlgn val="ctr"/>
        <c:lblOffset val="100"/>
        <c:noMultiLvlLbl val="0"/>
      </c:catAx>
      <c:valAx>
        <c:axId val="1259225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9227824"/>
        <c:crosses val="autoZero"/>
        <c:crossBetween val="between"/>
      </c:valAx>
      <c:valAx>
        <c:axId val="1665328864"/>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325504"/>
        <c:crosses val="max"/>
        <c:crossBetween val="between"/>
      </c:valAx>
      <c:catAx>
        <c:axId val="1665325504"/>
        <c:scaling>
          <c:orientation val="minMax"/>
        </c:scaling>
        <c:delete val="1"/>
        <c:axPos val="b"/>
        <c:numFmt formatCode="General" sourceLinked="1"/>
        <c:majorTickMark val="out"/>
        <c:minorTickMark val="none"/>
        <c:tickLblPos val="nextTo"/>
        <c:crossAx val="16653288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Revenue distribution</a:t>
            </a:r>
            <a:r>
              <a:rPr lang="en-IN" baseline="0"/>
              <a:t> over Websites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B3F-4148-BFDD-12C1E21B437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B3F-4148-BFDD-12C1E21B437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B3F-4148-BFDD-12C1E21B4379}"/>
              </c:ext>
            </c:extLst>
          </c:dPt>
          <c:dLbls>
            <c:dLbl>
              <c:idx val="0"/>
              <c:layout>
                <c:manualLayout>
                  <c:x val="0.12096774193548387"/>
                  <c:y val="9.803921568627450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B3F-4148-BFDD-12C1E21B4379}"/>
                </c:ext>
              </c:extLst>
            </c:dLbl>
            <c:dLbl>
              <c:idx val="1"/>
              <c:layout>
                <c:manualLayout>
                  <c:x val="-0.13172043010752688"/>
                  <c:y val="4.901960784313725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B3F-4148-BFDD-12C1E21B4379}"/>
                </c:ext>
              </c:extLst>
            </c:dLbl>
            <c:dLbl>
              <c:idx val="2"/>
              <c:layout>
                <c:manualLayout>
                  <c:x val="-0.10483870967741934"/>
                  <c:y val="-0.120320855614973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3"/>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B3F-4148-BFDD-12C1E21B437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platform_product_analysis!$A$24:$A$26</c:f>
              <c:strCache>
                <c:ptCount val="3"/>
                <c:pt idx="0">
                  <c:v>app</c:v>
                </c:pt>
                <c:pt idx="1">
                  <c:v>dashboard</c:v>
                </c:pt>
                <c:pt idx="2">
                  <c:v>gurucool</c:v>
                </c:pt>
              </c:strCache>
            </c:strRef>
          </c:cat>
          <c:val>
            <c:numRef>
              <c:f>platform_product_analysis!$E$24:$E$26</c:f>
              <c:numCache>
                <c:formatCode>General</c:formatCode>
                <c:ptCount val="3"/>
                <c:pt idx="0">
                  <c:v>125259.13</c:v>
                </c:pt>
                <c:pt idx="1">
                  <c:v>0</c:v>
                </c:pt>
                <c:pt idx="2">
                  <c:v>88672.27</c:v>
                </c:pt>
              </c:numCache>
            </c:numRef>
          </c:val>
          <c:extLst>
            <c:ext xmlns:c16="http://schemas.microsoft.com/office/drawing/2014/chart" uri="{C3380CC4-5D6E-409C-BE32-E72D297353CC}">
              <c16:uniqueId val="{00000006-EB3F-4148-BFDD-12C1E21B4379}"/>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Sessions</a:t>
            </a:r>
            <a:r>
              <a:rPr lang="en-IN" baseline="0"/>
              <a:t> distribution over Product Type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FA-40C6-8C5C-731CEE741EA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FA-40C6-8C5C-731CEE741EA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FA-40C6-8C5C-731CEE741EA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FA-40C6-8C5C-731CEE741EA2}"/>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43FA-40C6-8C5C-731CEE741EA2}"/>
                </c:ext>
              </c:extLst>
            </c:dLbl>
            <c:dLbl>
              <c:idx val="1"/>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43FA-40C6-8C5C-731CEE741EA2}"/>
                </c:ext>
              </c:extLst>
            </c:dLbl>
            <c:dLbl>
              <c:idx val="2"/>
              <c:layout>
                <c:manualLayout>
                  <c:x val="-0.11666666666666672"/>
                  <c:y val="0"/>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3"/>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3FA-40C6-8C5C-731CEE741EA2}"/>
                </c:ext>
              </c:extLst>
            </c:dLbl>
            <c:dLbl>
              <c:idx val="3"/>
              <c:layout>
                <c:manualLayout>
                  <c:x val="0.13055555555555556"/>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3FA-40C6-8C5C-731CEE741EA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platform_product_analysis!$A$10:$A$13</c:f>
              <c:strCache>
                <c:ptCount val="4"/>
                <c:pt idx="0">
                  <c:v>Call</c:v>
                </c:pt>
                <c:pt idx="1">
                  <c:v>Chat</c:v>
                </c:pt>
                <c:pt idx="2">
                  <c:v>Complementary</c:v>
                </c:pt>
                <c:pt idx="3">
                  <c:v>Public Live Call</c:v>
                </c:pt>
              </c:strCache>
            </c:strRef>
          </c:cat>
          <c:val>
            <c:numRef>
              <c:f>platform_product_analysis!$C$10:$C$13</c:f>
              <c:numCache>
                <c:formatCode>0.00%</c:formatCode>
                <c:ptCount val="4"/>
                <c:pt idx="0">
                  <c:v>0.29994261530736677</c:v>
                </c:pt>
                <c:pt idx="1">
                  <c:v>0.69987805752815435</c:v>
                </c:pt>
                <c:pt idx="2">
                  <c:v>7.1730865791550099E-5</c:v>
                </c:pt>
                <c:pt idx="3">
                  <c:v>1.0759629868732516E-4</c:v>
                </c:pt>
              </c:numCache>
            </c:numRef>
          </c:val>
          <c:extLst>
            <c:ext xmlns:c16="http://schemas.microsoft.com/office/drawing/2014/chart" uri="{C3380CC4-5D6E-409C-BE32-E72D297353CC}">
              <c16:uniqueId val="{00000008-43FA-40C6-8C5C-731CEE741EA2}"/>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Revenue</a:t>
            </a:r>
            <a:r>
              <a:rPr lang="en-IN" baseline="0"/>
              <a:t> distribution over Product Type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1CF-4C99-8CBC-AF117F03A1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1CF-4C99-8CBC-AF117F03A17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1CF-4C99-8CBC-AF117F03A17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1CF-4C99-8CBC-AF117F03A178}"/>
              </c:ext>
            </c:extLst>
          </c:dPt>
          <c:dLbls>
            <c:dLbl>
              <c:idx val="0"/>
              <c:layout>
                <c:manualLayout>
                  <c:x val="0.12863534675615201"/>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1CF-4C99-8CBC-AF117F03A178}"/>
                </c:ext>
              </c:extLst>
            </c:dLbl>
            <c:dLbl>
              <c:idx val="1"/>
              <c:layout>
                <c:manualLayout>
                  <c:x val="-0.12583892617449666"/>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1CF-4C99-8CBC-AF117F03A178}"/>
                </c:ext>
              </c:extLst>
            </c:dLbl>
            <c:dLbl>
              <c:idx val="2"/>
              <c:layout>
                <c:manualLayout>
                  <c:x val="-4.4742729306487698E-2"/>
                  <c:y val="-8.796296296296296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3"/>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1CF-4C99-8CBC-AF117F03A178}"/>
                </c:ext>
              </c:extLst>
            </c:dLbl>
            <c:dLbl>
              <c:idx val="3"/>
              <c:layout>
                <c:manualLayout>
                  <c:x val="0.13143176733780762"/>
                  <c:y val="-7.870370370370370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1CF-4C99-8CBC-AF117F03A178}"/>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platform_product_analysis!$A$10:$A$13</c:f>
              <c:strCache>
                <c:ptCount val="4"/>
                <c:pt idx="0">
                  <c:v>Call</c:v>
                </c:pt>
                <c:pt idx="1">
                  <c:v>Chat</c:v>
                </c:pt>
                <c:pt idx="2">
                  <c:v>Complementary</c:v>
                </c:pt>
                <c:pt idx="3">
                  <c:v>Public Live Call</c:v>
                </c:pt>
              </c:strCache>
            </c:strRef>
          </c:cat>
          <c:val>
            <c:numRef>
              <c:f>platform_product_analysis!$E$10:$E$13</c:f>
              <c:numCache>
                <c:formatCode>General</c:formatCode>
                <c:ptCount val="4"/>
                <c:pt idx="0">
                  <c:v>168433.79</c:v>
                </c:pt>
                <c:pt idx="1">
                  <c:v>45447.02</c:v>
                </c:pt>
                <c:pt idx="2">
                  <c:v>0</c:v>
                </c:pt>
                <c:pt idx="3">
                  <c:v>50.6</c:v>
                </c:pt>
              </c:numCache>
            </c:numRef>
          </c:val>
          <c:extLst>
            <c:ext xmlns:c16="http://schemas.microsoft.com/office/drawing/2014/chart" uri="{C3380CC4-5D6E-409C-BE32-E72D297353CC}">
              <c16:uniqueId val="{00000008-11CF-4C99-8CBC-AF117F03A178}"/>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[AstroSage_analysis_1.xlsx]platform_product_analysis!sessions_per_chat_status</c:name>
    <c:fmtId val="3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Sessions per Chat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platform_product_analysis!$X$4:$X$5</c:f>
              <c:strCache>
                <c:ptCount val="1"/>
                <c:pt idx="0">
                  <c:v>PAID</c:v>
                </c:pt>
              </c:strCache>
            </c:strRef>
          </c:tx>
          <c:spPr>
            <a:solidFill>
              <a:schemeClr val="accent5"/>
            </a:solidFill>
            <a:ln>
              <a:noFill/>
            </a:ln>
            <a:effectLst/>
          </c:spPr>
          <c:invertIfNegative val="0"/>
          <c:cat>
            <c:strRef>
              <c:f>platform_product_analysis!$W$6:$W$11</c:f>
              <c:strCache>
                <c:ptCount val="5"/>
                <c:pt idx="0">
                  <c:v>started</c:v>
                </c:pt>
                <c:pt idx="1">
                  <c:v>pending</c:v>
                </c:pt>
                <c:pt idx="2">
                  <c:v>incomplete</c:v>
                </c:pt>
                <c:pt idx="3">
                  <c:v>failed</c:v>
                </c:pt>
                <c:pt idx="4">
                  <c:v>completed</c:v>
                </c:pt>
              </c:strCache>
            </c:strRef>
          </c:cat>
          <c:val>
            <c:numRef>
              <c:f>platform_product_analysis!$X$6:$X$11</c:f>
              <c:numCache>
                <c:formatCode>General</c:formatCode>
                <c:ptCount val="5"/>
                <c:pt idx="0">
                  <c:v>35</c:v>
                </c:pt>
                <c:pt idx="1">
                  <c:v>23</c:v>
                </c:pt>
                <c:pt idx="2">
                  <c:v>5370</c:v>
                </c:pt>
                <c:pt idx="3">
                  <c:v>6575</c:v>
                </c:pt>
                <c:pt idx="4">
                  <c:v>4065</c:v>
                </c:pt>
              </c:numCache>
            </c:numRef>
          </c:val>
          <c:extLst>
            <c:ext xmlns:c16="http://schemas.microsoft.com/office/drawing/2014/chart" uri="{C3380CC4-5D6E-409C-BE32-E72D297353CC}">
              <c16:uniqueId val="{00000000-54DF-493B-A06C-F201DF4C4753}"/>
            </c:ext>
          </c:extLst>
        </c:ser>
        <c:ser>
          <c:idx val="1"/>
          <c:order val="1"/>
          <c:tx>
            <c:strRef>
              <c:f>platform_product_analysis!$Y$4:$Y$5</c:f>
              <c:strCache>
                <c:ptCount val="1"/>
                <c:pt idx="0">
                  <c:v>FREE</c:v>
                </c:pt>
              </c:strCache>
            </c:strRef>
          </c:tx>
          <c:spPr>
            <a:solidFill>
              <a:schemeClr val="accent4"/>
            </a:solidFill>
            <a:ln>
              <a:noFill/>
            </a:ln>
            <a:effectLst/>
          </c:spPr>
          <c:invertIfNegative val="0"/>
          <c:cat>
            <c:strRef>
              <c:f>platform_product_analysis!$W$6:$W$11</c:f>
              <c:strCache>
                <c:ptCount val="5"/>
                <c:pt idx="0">
                  <c:v>started</c:v>
                </c:pt>
                <c:pt idx="1">
                  <c:v>pending</c:v>
                </c:pt>
                <c:pt idx="2">
                  <c:v>incomplete</c:v>
                </c:pt>
                <c:pt idx="3">
                  <c:v>failed</c:v>
                </c:pt>
                <c:pt idx="4">
                  <c:v>completed</c:v>
                </c:pt>
              </c:strCache>
            </c:strRef>
          </c:cat>
          <c:val>
            <c:numRef>
              <c:f>platform_product_analysis!$Y$6:$Y$11</c:f>
              <c:numCache>
                <c:formatCode>General</c:formatCode>
                <c:ptCount val="5"/>
                <c:pt idx="1">
                  <c:v>25</c:v>
                </c:pt>
                <c:pt idx="2">
                  <c:v>1271</c:v>
                </c:pt>
                <c:pt idx="3">
                  <c:v>681</c:v>
                </c:pt>
                <c:pt idx="4">
                  <c:v>1470</c:v>
                </c:pt>
              </c:numCache>
            </c:numRef>
          </c:val>
          <c:extLst>
            <c:ext xmlns:c16="http://schemas.microsoft.com/office/drawing/2014/chart" uri="{C3380CC4-5D6E-409C-BE32-E72D297353CC}">
              <c16:uniqueId val="{00000001-54DF-493B-A06C-F201DF4C4753}"/>
            </c:ext>
          </c:extLst>
        </c:ser>
        <c:dLbls>
          <c:showLegendKey val="0"/>
          <c:showVal val="0"/>
          <c:showCatName val="0"/>
          <c:showSerName val="0"/>
          <c:showPercent val="0"/>
          <c:showBubbleSize val="0"/>
        </c:dLbls>
        <c:gapWidth val="182"/>
        <c:overlap val="100"/>
        <c:axId val="30308608"/>
        <c:axId val="30305728"/>
      </c:barChart>
      <c:catAx>
        <c:axId val="3030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05728"/>
        <c:crosses val="autoZero"/>
        <c:auto val="1"/>
        <c:lblAlgn val="ctr"/>
        <c:lblOffset val="100"/>
        <c:noMultiLvlLbl val="0"/>
      </c:catAx>
      <c:valAx>
        <c:axId val="30305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08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[AstroSage_analysis_1.xlsx]platform_product_analysis!avg_rating_per_chat_status</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a:t>
            </a:r>
            <a:r>
              <a:rPr lang="en-US" baseline="0"/>
              <a:t> of Chats per Rating Bucket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platform_product_analysis!$X$30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platform_product_analysis!$W$31:$W$35</c:f>
              <c:strCache>
                <c:ptCount val="4"/>
                <c:pt idx="0">
                  <c:v>0-1</c:v>
                </c:pt>
                <c:pt idx="1">
                  <c:v>2-3</c:v>
                </c:pt>
                <c:pt idx="2">
                  <c:v>4-5</c:v>
                </c:pt>
                <c:pt idx="3">
                  <c:v>6-8</c:v>
                </c:pt>
              </c:strCache>
            </c:strRef>
          </c:cat>
          <c:val>
            <c:numRef>
              <c:f>platform_product_analysis!$X$31:$X$35</c:f>
              <c:numCache>
                <c:formatCode>0</c:formatCode>
                <c:ptCount val="4"/>
                <c:pt idx="0">
                  <c:v>9455</c:v>
                </c:pt>
                <c:pt idx="1">
                  <c:v>4484</c:v>
                </c:pt>
                <c:pt idx="2">
                  <c:v>41</c:v>
                </c:pt>
                <c:pt idx="3">
                  <c:v>5535</c:v>
                </c:pt>
              </c:numCache>
            </c:numRef>
          </c:val>
          <c:extLst>
            <c:ext xmlns:c16="http://schemas.microsoft.com/office/drawing/2014/chart" uri="{C3380CC4-5D6E-409C-BE32-E72D297353CC}">
              <c16:uniqueId val="{00000000-4FD7-48D8-94E3-0313C63D9DAF}"/>
            </c:ext>
          </c:extLst>
        </c:ser>
        <c:dLbls>
          <c:dLblPos val="outEnd"/>
          <c:showLegendKey val="0"/>
          <c:showVal val="1"/>
          <c:showCatName val="0"/>
          <c:showSerName val="0"/>
          <c:showPercent val="0"/>
          <c:showBubbleSize val="0"/>
        </c:dLbls>
        <c:gapWidth val="219"/>
        <c:overlap val="-27"/>
        <c:axId val="1744872096"/>
        <c:axId val="1744881216"/>
      </c:barChart>
      <c:catAx>
        <c:axId val="1744872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881216"/>
        <c:crosses val="autoZero"/>
        <c:auto val="1"/>
        <c:lblAlgn val="ctr"/>
        <c:lblOffset val="100"/>
        <c:noMultiLvlLbl val="0"/>
      </c:catAx>
      <c:valAx>
        <c:axId val="17448812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872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[AstroSage_analysis_1.xlsx]platform_product_analysis!sessions_per_call_status</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Sessions per Call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platform_product_analysis!$X$17:$X$18</c:f>
              <c:strCache>
                <c:ptCount val="1"/>
                <c:pt idx="0">
                  <c:v>PAID</c:v>
                </c:pt>
              </c:strCache>
            </c:strRef>
          </c:tx>
          <c:spPr>
            <a:solidFill>
              <a:schemeClr val="accent5"/>
            </a:solidFill>
            <a:ln>
              <a:noFill/>
            </a:ln>
            <a:effectLst/>
          </c:spPr>
          <c:invertIfNegative val="0"/>
          <c:cat>
            <c:strRef>
              <c:f>platform_product_analysis!$W$19:$W$24</c:f>
              <c:strCache>
                <c:ptCount val="5"/>
                <c:pt idx="0">
                  <c:v>busy</c:v>
                </c:pt>
                <c:pt idx="1">
                  <c:v>completed</c:v>
                </c:pt>
                <c:pt idx="2">
                  <c:v>failed</c:v>
                </c:pt>
                <c:pt idx="3">
                  <c:v>incomplete</c:v>
                </c:pt>
                <c:pt idx="4">
                  <c:v>no answer</c:v>
                </c:pt>
              </c:strCache>
            </c:strRef>
          </c:cat>
          <c:val>
            <c:numRef>
              <c:f>platform_product_analysis!$X$19:$X$24</c:f>
              <c:numCache>
                <c:formatCode>General</c:formatCode>
                <c:ptCount val="5"/>
                <c:pt idx="0">
                  <c:v>714</c:v>
                </c:pt>
                <c:pt idx="1">
                  <c:v>2442</c:v>
                </c:pt>
                <c:pt idx="2">
                  <c:v>724</c:v>
                </c:pt>
                <c:pt idx="3">
                  <c:v>549</c:v>
                </c:pt>
                <c:pt idx="4">
                  <c:v>1076</c:v>
                </c:pt>
              </c:numCache>
            </c:numRef>
          </c:val>
          <c:extLst>
            <c:ext xmlns:c16="http://schemas.microsoft.com/office/drawing/2014/chart" uri="{C3380CC4-5D6E-409C-BE32-E72D297353CC}">
              <c16:uniqueId val="{00000000-B013-41D9-B42C-1C844A115C24}"/>
            </c:ext>
          </c:extLst>
        </c:ser>
        <c:ser>
          <c:idx val="1"/>
          <c:order val="1"/>
          <c:tx>
            <c:strRef>
              <c:f>platform_product_analysis!$Y$17:$Y$18</c:f>
              <c:strCache>
                <c:ptCount val="1"/>
                <c:pt idx="0">
                  <c:v>FREE</c:v>
                </c:pt>
              </c:strCache>
            </c:strRef>
          </c:tx>
          <c:spPr>
            <a:solidFill>
              <a:schemeClr val="accent4"/>
            </a:solidFill>
            <a:ln>
              <a:noFill/>
            </a:ln>
            <a:effectLst/>
          </c:spPr>
          <c:invertIfNegative val="0"/>
          <c:cat>
            <c:strRef>
              <c:f>platform_product_analysis!$W$19:$W$24</c:f>
              <c:strCache>
                <c:ptCount val="5"/>
                <c:pt idx="0">
                  <c:v>busy</c:v>
                </c:pt>
                <c:pt idx="1">
                  <c:v>completed</c:v>
                </c:pt>
                <c:pt idx="2">
                  <c:v>failed</c:v>
                </c:pt>
                <c:pt idx="3">
                  <c:v>incomplete</c:v>
                </c:pt>
                <c:pt idx="4">
                  <c:v>no answer</c:v>
                </c:pt>
              </c:strCache>
            </c:strRef>
          </c:cat>
          <c:val>
            <c:numRef>
              <c:f>platform_product_analysis!$Y$19:$Y$24</c:f>
              <c:numCache>
                <c:formatCode>General</c:formatCode>
                <c:ptCount val="5"/>
                <c:pt idx="0">
                  <c:v>556</c:v>
                </c:pt>
                <c:pt idx="1">
                  <c:v>1011</c:v>
                </c:pt>
                <c:pt idx="2">
                  <c:v>345</c:v>
                </c:pt>
                <c:pt idx="3">
                  <c:v>326</c:v>
                </c:pt>
                <c:pt idx="4">
                  <c:v>653</c:v>
                </c:pt>
              </c:numCache>
            </c:numRef>
          </c:val>
          <c:extLst>
            <c:ext xmlns:c16="http://schemas.microsoft.com/office/drawing/2014/chart" uri="{C3380CC4-5D6E-409C-BE32-E72D297353CC}">
              <c16:uniqueId val="{00000001-B013-41D9-B42C-1C844A115C24}"/>
            </c:ext>
          </c:extLst>
        </c:ser>
        <c:dLbls>
          <c:showLegendKey val="0"/>
          <c:showVal val="0"/>
          <c:showCatName val="0"/>
          <c:showSerName val="0"/>
          <c:showPercent val="0"/>
          <c:showBubbleSize val="0"/>
        </c:dLbls>
        <c:gapWidth val="219"/>
        <c:overlap val="100"/>
        <c:axId val="1128126096"/>
        <c:axId val="1128127056"/>
      </c:barChart>
      <c:catAx>
        <c:axId val="112812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127056"/>
        <c:crosses val="autoZero"/>
        <c:auto val="1"/>
        <c:lblAlgn val="ctr"/>
        <c:lblOffset val="100"/>
        <c:noMultiLvlLbl val="0"/>
      </c:catAx>
      <c:valAx>
        <c:axId val="112812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1260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[AstroSage_analysis_1.xlsx]platform_product_analysis!avg_rating_per_call_status</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Calls per Rating</a:t>
            </a:r>
            <a:r>
              <a:rPr lang="en-US" baseline="0"/>
              <a:t> Bucket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platform_product_analysis!$X$43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platform_product_analysis!$W$44:$W$48</c:f>
              <c:strCache>
                <c:ptCount val="4"/>
                <c:pt idx="0">
                  <c:v>0-1</c:v>
                </c:pt>
                <c:pt idx="1">
                  <c:v>2-3</c:v>
                </c:pt>
                <c:pt idx="2">
                  <c:v>4-5</c:v>
                </c:pt>
                <c:pt idx="3">
                  <c:v>6-8</c:v>
                </c:pt>
              </c:strCache>
            </c:strRef>
          </c:cat>
          <c:val>
            <c:numRef>
              <c:f>platform_product_analysis!$X$44:$X$48</c:f>
              <c:numCache>
                <c:formatCode>0</c:formatCode>
                <c:ptCount val="4"/>
                <c:pt idx="0">
                  <c:v>29</c:v>
                </c:pt>
                <c:pt idx="1">
                  <c:v>4173</c:v>
                </c:pt>
                <c:pt idx="2">
                  <c:v>4194</c:v>
                </c:pt>
              </c:numCache>
            </c:numRef>
          </c:val>
          <c:extLst>
            <c:ext xmlns:c16="http://schemas.microsoft.com/office/drawing/2014/chart" uri="{C3380CC4-5D6E-409C-BE32-E72D297353CC}">
              <c16:uniqueId val="{00000000-3CD3-467C-9EB8-E7E23EB68490}"/>
            </c:ext>
          </c:extLst>
        </c:ser>
        <c:dLbls>
          <c:showLegendKey val="0"/>
          <c:showVal val="0"/>
          <c:showCatName val="0"/>
          <c:showSerName val="0"/>
          <c:showPercent val="0"/>
          <c:showBubbleSize val="0"/>
        </c:dLbls>
        <c:gapWidth val="219"/>
        <c:overlap val="-27"/>
        <c:axId val="79466144"/>
        <c:axId val="79449824"/>
      </c:barChart>
      <c:catAx>
        <c:axId val="7946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449824"/>
        <c:crosses val="autoZero"/>
        <c:auto val="1"/>
        <c:lblAlgn val="ctr"/>
        <c:lblOffset val="100"/>
        <c:noMultiLvlLbl val="0"/>
      </c:catAx>
      <c:valAx>
        <c:axId val="794498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46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[AstroSage_analysis_1.xlsx]time_series_analysis!PivotTable13</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Daily</a:t>
            </a:r>
            <a:r>
              <a:rPr lang="en-IN" baseline="0"/>
              <a:t> Active Users, Chat Volume and Call Volume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4">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2"/>
          <c:order val="2"/>
          <c:tx>
            <c:strRef>
              <c:f>time_series_analysis!$BJ$3</c:f>
              <c:strCache>
                <c:ptCount val="1"/>
                <c:pt idx="0">
                  <c:v>Active Users</c:v>
                </c:pt>
              </c:strCache>
            </c:strRef>
          </c:tx>
          <c:spPr>
            <a:solidFill>
              <a:schemeClr val="accent4">
                <a:lumMod val="40000"/>
                <a:lumOff val="60000"/>
              </a:schemeClr>
            </a:solidFill>
            <a:ln>
              <a:noFill/>
            </a:ln>
            <a:effectLst/>
          </c:spPr>
          <c:invertIfNegative val="0"/>
          <c:cat>
            <c:multiLvlStrRef>
              <c:f>time_series_analysis!$BG$4:$BG$42</c:f>
              <c:multiLvlStrCache>
                <c:ptCount val="34"/>
                <c:lvl>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lvl>
                <c:lvl>
                  <c:pt idx="0">
                    <c:v>Dec</c:v>
                  </c:pt>
                  <c:pt idx="31">
                    <c:v>Jan</c:v>
                  </c:pt>
                </c:lvl>
                <c:lvl>
                  <c:pt idx="0">
                    <c:v>2023</c:v>
                  </c:pt>
                  <c:pt idx="31">
                    <c:v>2024</c:v>
                  </c:pt>
                </c:lvl>
              </c:multiLvlStrCache>
            </c:multiLvlStrRef>
          </c:cat>
          <c:val>
            <c:numRef>
              <c:f>time_series_analysis!$BJ$4:$BJ$42</c:f>
              <c:numCache>
                <c:formatCode>General</c:formatCode>
                <c:ptCount val="34"/>
                <c:pt idx="0">
                  <c:v>912</c:v>
                </c:pt>
                <c:pt idx="1">
                  <c:v>1005</c:v>
                </c:pt>
                <c:pt idx="2">
                  <c:v>994</c:v>
                </c:pt>
                <c:pt idx="3">
                  <c:v>931</c:v>
                </c:pt>
                <c:pt idx="4">
                  <c:v>715</c:v>
                </c:pt>
                <c:pt idx="5">
                  <c:v>523</c:v>
                </c:pt>
                <c:pt idx="6">
                  <c:v>531</c:v>
                </c:pt>
                <c:pt idx="7">
                  <c:v>338</c:v>
                </c:pt>
                <c:pt idx="8">
                  <c:v>438</c:v>
                </c:pt>
                <c:pt idx="9">
                  <c:v>594</c:v>
                </c:pt>
                <c:pt idx="10">
                  <c:v>582</c:v>
                </c:pt>
                <c:pt idx="11">
                  <c:v>555</c:v>
                </c:pt>
                <c:pt idx="12">
                  <c:v>619</c:v>
                </c:pt>
                <c:pt idx="13">
                  <c:v>917</c:v>
                </c:pt>
                <c:pt idx="14">
                  <c:v>1324</c:v>
                </c:pt>
                <c:pt idx="15">
                  <c:v>952</c:v>
                </c:pt>
                <c:pt idx="16">
                  <c:v>929</c:v>
                </c:pt>
                <c:pt idx="17">
                  <c:v>1074</c:v>
                </c:pt>
                <c:pt idx="18">
                  <c:v>1046</c:v>
                </c:pt>
                <c:pt idx="19">
                  <c:v>855</c:v>
                </c:pt>
                <c:pt idx="20">
                  <c:v>816</c:v>
                </c:pt>
                <c:pt idx="21">
                  <c:v>775</c:v>
                </c:pt>
                <c:pt idx="22">
                  <c:v>1059</c:v>
                </c:pt>
                <c:pt idx="23">
                  <c:v>1061</c:v>
                </c:pt>
                <c:pt idx="24">
                  <c:v>1098</c:v>
                </c:pt>
                <c:pt idx="25">
                  <c:v>808</c:v>
                </c:pt>
                <c:pt idx="26">
                  <c:v>1001</c:v>
                </c:pt>
                <c:pt idx="27">
                  <c:v>1077</c:v>
                </c:pt>
                <c:pt idx="28">
                  <c:v>1022</c:v>
                </c:pt>
                <c:pt idx="29">
                  <c:v>778</c:v>
                </c:pt>
                <c:pt idx="30">
                  <c:v>1014</c:v>
                </c:pt>
                <c:pt idx="31">
                  <c:v>325</c:v>
                </c:pt>
                <c:pt idx="32">
                  <c:v>845</c:v>
                </c:pt>
                <c:pt idx="33">
                  <c:v>369</c:v>
                </c:pt>
              </c:numCache>
            </c:numRef>
          </c:val>
          <c:extLst>
            <c:ext xmlns:c16="http://schemas.microsoft.com/office/drawing/2014/chart" uri="{C3380CC4-5D6E-409C-BE32-E72D297353CC}">
              <c16:uniqueId val="{00000000-82AE-4373-8D01-582321BA8DF1}"/>
            </c:ext>
          </c:extLst>
        </c:ser>
        <c:dLbls>
          <c:showLegendKey val="0"/>
          <c:showVal val="0"/>
          <c:showCatName val="0"/>
          <c:showSerName val="0"/>
          <c:showPercent val="0"/>
          <c:showBubbleSize val="0"/>
        </c:dLbls>
        <c:gapWidth val="219"/>
        <c:axId val="30298528"/>
        <c:axId val="30311968"/>
      </c:barChart>
      <c:lineChart>
        <c:grouping val="standard"/>
        <c:varyColors val="0"/>
        <c:ser>
          <c:idx val="0"/>
          <c:order val="0"/>
          <c:tx>
            <c:strRef>
              <c:f>time_series_analysis!$BH$3</c:f>
              <c:strCache>
                <c:ptCount val="1"/>
                <c:pt idx="0">
                  <c:v>Chat Volume</c:v>
                </c:pt>
              </c:strCache>
            </c:strRef>
          </c:tx>
          <c:spPr>
            <a:ln w="28575" cap="rnd">
              <a:solidFill>
                <a:schemeClr val="accent1"/>
              </a:solidFill>
              <a:round/>
            </a:ln>
            <a:effectLst/>
          </c:spPr>
          <c:marker>
            <c:symbol val="none"/>
          </c:marker>
          <c:cat>
            <c:multiLvlStrRef>
              <c:f>time_series_analysis!$BG$4:$BG$42</c:f>
              <c:multiLvlStrCache>
                <c:ptCount val="34"/>
                <c:lvl>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lvl>
                <c:lvl>
                  <c:pt idx="0">
                    <c:v>Dec</c:v>
                  </c:pt>
                  <c:pt idx="31">
                    <c:v>Jan</c:v>
                  </c:pt>
                </c:lvl>
                <c:lvl>
                  <c:pt idx="0">
                    <c:v>2023</c:v>
                  </c:pt>
                  <c:pt idx="31">
                    <c:v>2024</c:v>
                  </c:pt>
                </c:lvl>
              </c:multiLvlStrCache>
            </c:multiLvlStrRef>
          </c:cat>
          <c:val>
            <c:numRef>
              <c:f>time_series_analysis!$BH$4:$BH$42</c:f>
              <c:numCache>
                <c:formatCode>General</c:formatCode>
                <c:ptCount val="34"/>
                <c:pt idx="0">
                  <c:v>684</c:v>
                </c:pt>
                <c:pt idx="1">
                  <c:v>673</c:v>
                </c:pt>
                <c:pt idx="2">
                  <c:v>611</c:v>
                </c:pt>
                <c:pt idx="3">
                  <c:v>567</c:v>
                </c:pt>
                <c:pt idx="4">
                  <c:v>462</c:v>
                </c:pt>
                <c:pt idx="5">
                  <c:v>269</c:v>
                </c:pt>
                <c:pt idx="6">
                  <c:v>277</c:v>
                </c:pt>
                <c:pt idx="7">
                  <c:v>200</c:v>
                </c:pt>
                <c:pt idx="8">
                  <c:v>150</c:v>
                </c:pt>
                <c:pt idx="9">
                  <c:v>164</c:v>
                </c:pt>
                <c:pt idx="10">
                  <c:v>158</c:v>
                </c:pt>
                <c:pt idx="11">
                  <c:v>197</c:v>
                </c:pt>
                <c:pt idx="12">
                  <c:v>271</c:v>
                </c:pt>
                <c:pt idx="13">
                  <c:v>691</c:v>
                </c:pt>
                <c:pt idx="14">
                  <c:v>1048</c:v>
                </c:pt>
                <c:pt idx="15">
                  <c:v>694</c:v>
                </c:pt>
                <c:pt idx="16">
                  <c:v>744</c:v>
                </c:pt>
                <c:pt idx="17">
                  <c:v>841</c:v>
                </c:pt>
                <c:pt idx="18">
                  <c:v>837</c:v>
                </c:pt>
                <c:pt idx="19">
                  <c:v>676</c:v>
                </c:pt>
                <c:pt idx="20">
                  <c:v>655</c:v>
                </c:pt>
                <c:pt idx="21">
                  <c:v>612</c:v>
                </c:pt>
                <c:pt idx="22">
                  <c:v>818</c:v>
                </c:pt>
                <c:pt idx="23">
                  <c:v>829</c:v>
                </c:pt>
                <c:pt idx="24">
                  <c:v>840</c:v>
                </c:pt>
                <c:pt idx="25">
                  <c:v>553</c:v>
                </c:pt>
                <c:pt idx="26">
                  <c:v>759</c:v>
                </c:pt>
                <c:pt idx="27">
                  <c:v>896</c:v>
                </c:pt>
                <c:pt idx="28">
                  <c:v>763</c:v>
                </c:pt>
                <c:pt idx="29">
                  <c:v>599</c:v>
                </c:pt>
                <c:pt idx="30">
                  <c:v>856</c:v>
                </c:pt>
                <c:pt idx="31">
                  <c:v>210</c:v>
                </c:pt>
                <c:pt idx="32">
                  <c:v>649</c:v>
                </c:pt>
                <c:pt idx="33">
                  <c:v>262</c:v>
                </c:pt>
              </c:numCache>
            </c:numRef>
          </c:val>
          <c:smooth val="0"/>
          <c:extLst>
            <c:ext xmlns:c16="http://schemas.microsoft.com/office/drawing/2014/chart" uri="{C3380CC4-5D6E-409C-BE32-E72D297353CC}">
              <c16:uniqueId val="{00000001-82AE-4373-8D01-582321BA8DF1}"/>
            </c:ext>
          </c:extLst>
        </c:ser>
        <c:ser>
          <c:idx val="1"/>
          <c:order val="1"/>
          <c:tx>
            <c:strRef>
              <c:f>time_series_analysis!$BI$3</c:f>
              <c:strCache>
                <c:ptCount val="1"/>
                <c:pt idx="0">
                  <c:v>Call Volume</c:v>
                </c:pt>
              </c:strCache>
            </c:strRef>
          </c:tx>
          <c:spPr>
            <a:ln w="28575" cap="rnd">
              <a:solidFill>
                <a:schemeClr val="accent2"/>
              </a:solidFill>
              <a:round/>
            </a:ln>
            <a:effectLst/>
          </c:spPr>
          <c:marker>
            <c:symbol val="none"/>
          </c:marker>
          <c:cat>
            <c:multiLvlStrRef>
              <c:f>time_series_analysis!$BG$4:$BG$42</c:f>
              <c:multiLvlStrCache>
                <c:ptCount val="34"/>
                <c:lvl>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lvl>
                <c:lvl>
                  <c:pt idx="0">
                    <c:v>Dec</c:v>
                  </c:pt>
                  <c:pt idx="31">
                    <c:v>Jan</c:v>
                  </c:pt>
                </c:lvl>
                <c:lvl>
                  <c:pt idx="0">
                    <c:v>2023</c:v>
                  </c:pt>
                  <c:pt idx="31">
                    <c:v>2024</c:v>
                  </c:pt>
                </c:lvl>
              </c:multiLvlStrCache>
            </c:multiLvlStrRef>
          </c:cat>
          <c:val>
            <c:numRef>
              <c:f>time_series_analysis!$BI$4:$BI$42</c:f>
              <c:numCache>
                <c:formatCode>General</c:formatCode>
                <c:ptCount val="34"/>
                <c:pt idx="0">
                  <c:v>232</c:v>
                </c:pt>
                <c:pt idx="1">
                  <c:v>334</c:v>
                </c:pt>
                <c:pt idx="2">
                  <c:v>386</c:v>
                </c:pt>
                <c:pt idx="3">
                  <c:v>367</c:v>
                </c:pt>
                <c:pt idx="4">
                  <c:v>254</c:v>
                </c:pt>
                <c:pt idx="5">
                  <c:v>255</c:v>
                </c:pt>
                <c:pt idx="6">
                  <c:v>255</c:v>
                </c:pt>
                <c:pt idx="7">
                  <c:v>138</c:v>
                </c:pt>
                <c:pt idx="8">
                  <c:v>288</c:v>
                </c:pt>
                <c:pt idx="9">
                  <c:v>431</c:v>
                </c:pt>
                <c:pt idx="10">
                  <c:v>424</c:v>
                </c:pt>
                <c:pt idx="11">
                  <c:v>358</c:v>
                </c:pt>
                <c:pt idx="12">
                  <c:v>348</c:v>
                </c:pt>
                <c:pt idx="13">
                  <c:v>226</c:v>
                </c:pt>
                <c:pt idx="14">
                  <c:v>276</c:v>
                </c:pt>
                <c:pt idx="15">
                  <c:v>259</c:v>
                </c:pt>
                <c:pt idx="16">
                  <c:v>186</c:v>
                </c:pt>
                <c:pt idx="17">
                  <c:v>234</c:v>
                </c:pt>
                <c:pt idx="18">
                  <c:v>213</c:v>
                </c:pt>
                <c:pt idx="19">
                  <c:v>179</c:v>
                </c:pt>
                <c:pt idx="20">
                  <c:v>163</c:v>
                </c:pt>
                <c:pt idx="21">
                  <c:v>166</c:v>
                </c:pt>
                <c:pt idx="22">
                  <c:v>241</c:v>
                </c:pt>
                <c:pt idx="23">
                  <c:v>232</c:v>
                </c:pt>
                <c:pt idx="24">
                  <c:v>258</c:v>
                </c:pt>
                <c:pt idx="25">
                  <c:v>255</c:v>
                </c:pt>
                <c:pt idx="26">
                  <c:v>242</c:v>
                </c:pt>
                <c:pt idx="27">
                  <c:v>181</c:v>
                </c:pt>
                <c:pt idx="28">
                  <c:v>260</c:v>
                </c:pt>
                <c:pt idx="29">
                  <c:v>179</c:v>
                </c:pt>
                <c:pt idx="30">
                  <c:v>158</c:v>
                </c:pt>
                <c:pt idx="31">
                  <c:v>115</c:v>
                </c:pt>
                <c:pt idx="32">
                  <c:v>196</c:v>
                </c:pt>
                <c:pt idx="33">
                  <c:v>107</c:v>
                </c:pt>
              </c:numCache>
            </c:numRef>
          </c:val>
          <c:smooth val="0"/>
          <c:extLst>
            <c:ext xmlns:c16="http://schemas.microsoft.com/office/drawing/2014/chart" uri="{C3380CC4-5D6E-409C-BE32-E72D297353CC}">
              <c16:uniqueId val="{00000002-82AE-4373-8D01-582321BA8DF1}"/>
            </c:ext>
          </c:extLst>
        </c:ser>
        <c:dLbls>
          <c:showLegendKey val="0"/>
          <c:showVal val="0"/>
          <c:showCatName val="0"/>
          <c:showSerName val="0"/>
          <c:showPercent val="0"/>
          <c:showBubbleSize val="0"/>
        </c:dLbls>
        <c:marker val="1"/>
        <c:smooth val="0"/>
        <c:axId val="30298528"/>
        <c:axId val="30311968"/>
      </c:lineChart>
      <c:catAx>
        <c:axId val="3029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11968"/>
        <c:crosses val="autoZero"/>
        <c:auto val="1"/>
        <c:lblAlgn val="ctr"/>
        <c:lblOffset val="100"/>
        <c:noMultiLvlLbl val="0"/>
      </c:catAx>
      <c:valAx>
        <c:axId val="3031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985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3F55A7-927A-413D-1148-13A96325FA81}"/>
              </a:ext>
            </a:extLst>
          </p:cNvPr>
          <p:cNvSpPr/>
          <p:nvPr userDrawn="1"/>
        </p:nvSpPr>
        <p:spPr>
          <a:xfrm>
            <a:off x="0" y="0"/>
            <a:ext cx="12192000" cy="79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B9E66C1-A056-36DB-5878-97D6B79ACF96}"/>
              </a:ext>
            </a:extLst>
          </p:cNvPr>
          <p:cNvSpPr/>
          <p:nvPr userDrawn="1"/>
        </p:nvSpPr>
        <p:spPr>
          <a:xfrm>
            <a:off x="0" y="0"/>
            <a:ext cx="12192000" cy="72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3F1D6C0-90FE-C661-23E7-05BD9C7BA97A}"/>
              </a:ext>
            </a:extLst>
          </p:cNvPr>
          <p:cNvSpPr/>
          <p:nvPr userDrawn="1"/>
        </p:nvSpPr>
        <p:spPr>
          <a:xfrm>
            <a:off x="0" y="-2"/>
            <a:ext cx="12192000" cy="64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00BD839-3796-29F0-200C-B76A7620B970}"/>
              </a:ext>
            </a:extLst>
          </p:cNvPr>
          <p:cNvSpPr/>
          <p:nvPr userDrawn="1"/>
        </p:nvSpPr>
        <p:spPr>
          <a:xfrm>
            <a:off x="0" y="6558116"/>
            <a:ext cx="12192000" cy="29988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902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B7BE-9EA4-3DD3-8FDC-5E2F3A4C59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DF5812-89E8-A3EE-88E4-D5728E664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D6549-0FA8-0239-E0CE-3C529812F0FF}"/>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5" name="Footer Placeholder 4">
            <a:extLst>
              <a:ext uri="{FF2B5EF4-FFF2-40B4-BE49-F238E27FC236}">
                <a16:creationId xmlns:a16="http://schemas.microsoft.com/office/drawing/2014/main" id="{C8801623-6FD0-FE28-0101-439A86319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75722-3EE7-18F8-0C44-801BF6F836E8}"/>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122608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E20BBA-D70A-F220-FF99-91650A1B0A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175B5F-D5A4-ACCA-36AB-6A27CE6F36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98D36B-72F1-C8DD-8A37-1FD2C745712A}"/>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5" name="Footer Placeholder 4">
            <a:extLst>
              <a:ext uri="{FF2B5EF4-FFF2-40B4-BE49-F238E27FC236}">
                <a16:creationId xmlns:a16="http://schemas.microsoft.com/office/drawing/2014/main" id="{8FFBEA7E-A600-EC06-DBE0-B99D88FBC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BBAB05-FF26-AEF4-5A64-D514F5894860}"/>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3009167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B2ED-28C1-A941-C4AC-5F19ADEBE2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D22F1E-5C38-3413-2E87-02DB1EDE0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E44F59-8892-2B99-2045-9EC56C091664}"/>
              </a:ext>
            </a:extLst>
          </p:cNvPr>
          <p:cNvSpPr>
            <a:spLocks noGrp="1"/>
          </p:cNvSpPr>
          <p:nvPr>
            <p:ph type="dt" sz="half" idx="10"/>
          </p:nvPr>
        </p:nvSpPr>
        <p:spPr/>
        <p:txBody>
          <a:bodyPr/>
          <a:lstStyle/>
          <a:p>
            <a:fld id="{33B84C8A-304A-4591-A991-CA2C661EBA39}" type="datetimeFigureOut">
              <a:rPr lang="en-IN" smtClean="0"/>
              <a:t>16-07-2025</a:t>
            </a:fld>
            <a:endParaRPr lang="en-IN"/>
          </a:p>
        </p:txBody>
      </p:sp>
      <p:sp>
        <p:nvSpPr>
          <p:cNvPr id="5" name="Footer Placeholder 4">
            <a:extLst>
              <a:ext uri="{FF2B5EF4-FFF2-40B4-BE49-F238E27FC236}">
                <a16:creationId xmlns:a16="http://schemas.microsoft.com/office/drawing/2014/main" id="{D73F0058-8FDE-EFE8-B1ED-1B07A4272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E0A5D-6478-A464-E9ED-7300046796BC}"/>
              </a:ext>
            </a:extLst>
          </p:cNvPr>
          <p:cNvSpPr>
            <a:spLocks noGrp="1"/>
          </p:cNvSpPr>
          <p:nvPr>
            <p:ph type="sldNum" sz="quarter" idx="12"/>
          </p:nvPr>
        </p:nvSpPr>
        <p:spPr/>
        <p:txBody>
          <a:bodyPr/>
          <a:lstStyle/>
          <a:p>
            <a:fld id="{7C37FD91-699F-48C0-848E-44AC84016C63}" type="slidenum">
              <a:rPr lang="en-IN" smtClean="0"/>
              <a:t>‹#›</a:t>
            </a:fld>
            <a:endParaRPr lang="en-IN"/>
          </a:p>
        </p:txBody>
      </p:sp>
    </p:spTree>
    <p:extLst>
      <p:ext uri="{BB962C8B-B14F-4D97-AF65-F5344CB8AC3E}">
        <p14:creationId xmlns:p14="http://schemas.microsoft.com/office/powerpoint/2010/main" val="144697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6B23-F7B8-A568-F214-005DF925C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3EAC35-7618-427B-6D8E-1B16D901F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D33B8-255B-4E91-D488-A05BCC8DC74A}"/>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5" name="Footer Placeholder 4">
            <a:extLst>
              <a:ext uri="{FF2B5EF4-FFF2-40B4-BE49-F238E27FC236}">
                <a16:creationId xmlns:a16="http://schemas.microsoft.com/office/drawing/2014/main" id="{58ED9EF3-F1D9-A5DA-A1C8-9240F23AE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10720-B527-63A1-F563-D6C04B616742}"/>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424699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1E8E-BBA6-591C-0CC1-176AF3290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B97798-FD4A-8040-B06F-571C89EB6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F5559-E076-8E95-2AA0-D1B0A88DBEDA}"/>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5" name="Footer Placeholder 4">
            <a:extLst>
              <a:ext uri="{FF2B5EF4-FFF2-40B4-BE49-F238E27FC236}">
                <a16:creationId xmlns:a16="http://schemas.microsoft.com/office/drawing/2014/main" id="{CB445641-81BC-4EA9-7869-A65954DB8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1A468-FB58-AEFA-F547-37B05A88B801}"/>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29717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4F05-B5C5-7944-C27C-E66E761C0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EE859-A564-FDE0-9FDA-526B50BEF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184225-55BC-8901-4C8E-0C3F20D5E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AE18A9-CF5E-C7CA-C214-E82BFC25181D}"/>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6" name="Footer Placeholder 5">
            <a:extLst>
              <a:ext uri="{FF2B5EF4-FFF2-40B4-BE49-F238E27FC236}">
                <a16:creationId xmlns:a16="http://schemas.microsoft.com/office/drawing/2014/main" id="{7696BCB0-12D3-0B3C-1B1F-42024DFDF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F6CEA-7B28-227B-6043-BB9EA2EC3004}"/>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167201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04E-F04A-F8CE-F980-B2DB9FFB4C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44C339-2EFB-B2D4-37C7-D3C5CF30B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698E1-B240-EAB0-E626-C851708B32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93E0BB-4433-6EBB-AFE1-361DDCF62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2FF8A-6D0F-84C6-E778-011AB4038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EE9513-8CFE-13EE-AFAA-67E7C594794F}"/>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8" name="Footer Placeholder 7">
            <a:extLst>
              <a:ext uri="{FF2B5EF4-FFF2-40B4-BE49-F238E27FC236}">
                <a16:creationId xmlns:a16="http://schemas.microsoft.com/office/drawing/2014/main" id="{6C4DE900-8CA5-F262-CA72-4FA4C72A08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6E97F4-EEDC-596F-C757-8777B207CC11}"/>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245837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BA9D-EC29-2055-80D7-ABB2F7ED9E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48820D-7306-9539-9640-CCB9207E953A}"/>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4" name="Footer Placeholder 3">
            <a:extLst>
              <a:ext uri="{FF2B5EF4-FFF2-40B4-BE49-F238E27FC236}">
                <a16:creationId xmlns:a16="http://schemas.microsoft.com/office/drawing/2014/main" id="{09DF8ECC-1722-A388-F284-5F5B798D50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04107A-C85C-92E7-EBFE-8F28024DD852}"/>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80323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B43D5-FA21-2EFC-A704-059497F03DE5}"/>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3" name="Footer Placeholder 2">
            <a:extLst>
              <a:ext uri="{FF2B5EF4-FFF2-40B4-BE49-F238E27FC236}">
                <a16:creationId xmlns:a16="http://schemas.microsoft.com/office/drawing/2014/main" id="{9445155F-2C50-F198-BD3C-F3B84D3EB1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EFE832-050D-07F8-937E-96F9FEBB7C48}"/>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225186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2E48-4051-8DBA-6C63-52327822F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CFD00F-B8E5-8AA2-D876-499FDB07E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15A322-B5FA-7095-3375-702236FAD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D312E-5FA9-6326-28A0-6F075F3CCF8F}"/>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6" name="Footer Placeholder 5">
            <a:extLst>
              <a:ext uri="{FF2B5EF4-FFF2-40B4-BE49-F238E27FC236}">
                <a16:creationId xmlns:a16="http://schemas.microsoft.com/office/drawing/2014/main" id="{7BEFDAD5-8892-2AA3-46EF-EC9E6F008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0A732-6F86-376C-A590-F4E2AB26ED32}"/>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17397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BC6B-0D44-9BA3-61CE-958F7680A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3EF7F6-16D1-C604-275C-51635C1EAC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F23925-D955-39B4-B9AF-01258BB8E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BDB45-5585-6C9A-3A78-E6491E631D7E}"/>
              </a:ext>
            </a:extLst>
          </p:cNvPr>
          <p:cNvSpPr>
            <a:spLocks noGrp="1"/>
          </p:cNvSpPr>
          <p:nvPr>
            <p:ph type="dt" sz="half" idx="10"/>
          </p:nvPr>
        </p:nvSpPr>
        <p:spPr/>
        <p:txBody>
          <a:bodyPr/>
          <a:lstStyle/>
          <a:p>
            <a:fld id="{3FE7E14F-3ABF-4588-958D-FD1FBCA89400}" type="datetimeFigureOut">
              <a:rPr lang="en-IN" smtClean="0"/>
              <a:t>16-07-2025</a:t>
            </a:fld>
            <a:endParaRPr lang="en-IN"/>
          </a:p>
        </p:txBody>
      </p:sp>
      <p:sp>
        <p:nvSpPr>
          <p:cNvPr id="6" name="Footer Placeholder 5">
            <a:extLst>
              <a:ext uri="{FF2B5EF4-FFF2-40B4-BE49-F238E27FC236}">
                <a16:creationId xmlns:a16="http://schemas.microsoft.com/office/drawing/2014/main" id="{188A3AF8-D3E4-7EFF-EE9C-C8928F9CFE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C7EEDA-B1F2-7F26-53DE-187223768D40}"/>
              </a:ext>
            </a:extLst>
          </p:cNvPr>
          <p:cNvSpPr>
            <a:spLocks noGrp="1"/>
          </p:cNvSpPr>
          <p:nvPr>
            <p:ph type="sldNum" sz="quarter" idx="12"/>
          </p:nvPr>
        </p:nvSpPr>
        <p:spPr/>
        <p:txBody>
          <a:bodyPr/>
          <a:lstStyle/>
          <a:p>
            <a:fld id="{290E0E66-E4A4-47BC-87DE-36E592AA3040}" type="slidenum">
              <a:rPr lang="en-IN" smtClean="0"/>
              <a:t>‹#›</a:t>
            </a:fld>
            <a:endParaRPr lang="en-IN"/>
          </a:p>
        </p:txBody>
      </p:sp>
    </p:spTree>
    <p:extLst>
      <p:ext uri="{BB962C8B-B14F-4D97-AF65-F5344CB8AC3E}">
        <p14:creationId xmlns:p14="http://schemas.microsoft.com/office/powerpoint/2010/main" val="359678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827E2-D9CC-4699-861C-101F070AD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3BE831-55F9-E335-F966-31ABEE131F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D3FF7-456A-B3EB-779B-E60A31415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7E14F-3ABF-4588-958D-FD1FBCA89400}" type="datetimeFigureOut">
              <a:rPr lang="en-IN" smtClean="0"/>
              <a:t>16-07-2025</a:t>
            </a:fld>
            <a:endParaRPr lang="en-IN"/>
          </a:p>
        </p:txBody>
      </p:sp>
      <p:sp>
        <p:nvSpPr>
          <p:cNvPr id="5" name="Footer Placeholder 4">
            <a:extLst>
              <a:ext uri="{FF2B5EF4-FFF2-40B4-BE49-F238E27FC236}">
                <a16:creationId xmlns:a16="http://schemas.microsoft.com/office/drawing/2014/main" id="{A4209003-198B-992C-FEB3-B6B903F29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E561A5-A759-ABF3-963D-8251E0EE7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E0E66-E4A4-47BC-87DE-36E592AA3040}" type="slidenum">
              <a:rPr lang="en-IN" smtClean="0"/>
              <a:t>‹#›</a:t>
            </a:fld>
            <a:endParaRPr lang="en-IN"/>
          </a:p>
        </p:txBody>
      </p:sp>
    </p:spTree>
    <p:extLst>
      <p:ext uri="{BB962C8B-B14F-4D97-AF65-F5344CB8AC3E}">
        <p14:creationId xmlns:p14="http://schemas.microsoft.com/office/powerpoint/2010/main" val="426209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630595-7B86-5844-77FB-9C04381B338F}"/>
              </a:ext>
            </a:extLst>
          </p:cNvPr>
          <p:cNvSpPr/>
          <p:nvPr/>
        </p:nvSpPr>
        <p:spPr>
          <a:xfrm>
            <a:off x="0" y="0"/>
            <a:ext cx="4424855" cy="6858000"/>
          </a:xfrm>
          <a:prstGeom prst="rect">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AstroSage Kundli: AI Astrology - Apps on Google Play">
            <a:extLst>
              <a:ext uri="{FF2B5EF4-FFF2-40B4-BE49-F238E27FC236}">
                <a16:creationId xmlns:a16="http://schemas.microsoft.com/office/drawing/2014/main" id="{D0382121-D416-7C4D-F7EF-02BD42CE7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13" y="1106214"/>
            <a:ext cx="3812628" cy="38126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FC3F38-92E9-E285-F729-90632502067E}"/>
              </a:ext>
            </a:extLst>
          </p:cNvPr>
          <p:cNvSpPr txBox="1"/>
          <p:nvPr/>
        </p:nvSpPr>
        <p:spPr>
          <a:xfrm>
            <a:off x="246992" y="4918842"/>
            <a:ext cx="3930869" cy="461665"/>
          </a:xfrm>
          <a:prstGeom prst="rect">
            <a:avLst/>
          </a:prstGeom>
          <a:noFill/>
        </p:spPr>
        <p:txBody>
          <a:bodyPr wrap="square" rtlCol="0">
            <a:spAutoFit/>
          </a:bodyPr>
          <a:lstStyle/>
          <a:p>
            <a:pPr algn="ctr"/>
            <a:r>
              <a:rPr lang="en-IN" sz="2400" b="1" dirty="0">
                <a:solidFill>
                  <a:schemeClr val="bg1"/>
                </a:solidFill>
                <a:latin typeface="Verdana" panose="020B0604030504040204" pitchFamily="34" charset="0"/>
                <a:ea typeface="Verdana" panose="020B0604030504040204" pitchFamily="34" charset="0"/>
              </a:rPr>
              <a:t>Astrosage</a:t>
            </a:r>
          </a:p>
        </p:txBody>
      </p:sp>
      <p:sp>
        <p:nvSpPr>
          <p:cNvPr id="6" name="TextBox 5">
            <a:extLst>
              <a:ext uri="{FF2B5EF4-FFF2-40B4-BE49-F238E27FC236}">
                <a16:creationId xmlns:a16="http://schemas.microsoft.com/office/drawing/2014/main" id="{0334560D-18ED-75A8-8D0E-3E48497D0BE6}"/>
              </a:ext>
            </a:extLst>
          </p:cNvPr>
          <p:cNvSpPr txBox="1"/>
          <p:nvPr/>
        </p:nvSpPr>
        <p:spPr>
          <a:xfrm>
            <a:off x="5307724" y="2382559"/>
            <a:ext cx="6243145" cy="1846659"/>
          </a:xfrm>
          <a:prstGeom prst="rect">
            <a:avLst/>
          </a:prstGeom>
          <a:noFill/>
        </p:spPr>
        <p:txBody>
          <a:bodyPr wrap="square" rtlCol="0">
            <a:spAutoFit/>
          </a:bodyPr>
          <a:lstStyle/>
          <a:p>
            <a:pPr algn="ctr"/>
            <a:r>
              <a:rPr lang="en-IN" sz="3200" dirty="0">
                <a:latin typeface="Helvetica" pitchFamily="2" charset="0"/>
                <a:ea typeface="Verdana" panose="020B0604030504040204" pitchFamily="34" charset="0"/>
              </a:rPr>
              <a:t>Astrosage Operational Analysis</a:t>
            </a:r>
          </a:p>
          <a:p>
            <a:pPr algn="ctr"/>
            <a:endParaRPr lang="en-IN" sz="3200" dirty="0">
              <a:latin typeface="Helvetica" pitchFamily="2" charset="0"/>
              <a:ea typeface="Verdana" panose="020B0604030504040204" pitchFamily="34" charset="0"/>
            </a:endParaRPr>
          </a:p>
          <a:p>
            <a:pPr algn="ctr"/>
            <a:endParaRPr lang="en-IN" sz="3200" dirty="0">
              <a:latin typeface="Helvetica" pitchFamily="2" charset="0"/>
              <a:ea typeface="Verdana" panose="020B0604030504040204" pitchFamily="34" charset="0"/>
            </a:endParaRPr>
          </a:p>
          <a:p>
            <a:pPr algn="ctr"/>
            <a:r>
              <a:rPr lang="en-IN" dirty="0">
                <a:latin typeface="Helvetica" pitchFamily="2" charset="0"/>
                <a:ea typeface="Verdana" panose="020B0604030504040204" pitchFamily="34" charset="0"/>
              </a:rPr>
              <a:t>by Arnav Bangaria</a:t>
            </a:r>
          </a:p>
        </p:txBody>
      </p:sp>
    </p:spTree>
    <p:extLst>
      <p:ext uri="{BB962C8B-B14F-4D97-AF65-F5344CB8AC3E}">
        <p14:creationId xmlns:p14="http://schemas.microsoft.com/office/powerpoint/2010/main" val="365872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941D0-7131-A2C4-4C2E-0A1F7F50834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06B45ED-9B02-5C26-4EEB-5398D14A8775}"/>
              </a:ext>
            </a:extLst>
          </p:cNvPr>
          <p:cNvSpPr txBox="1"/>
          <p:nvPr/>
        </p:nvSpPr>
        <p:spPr>
          <a:xfrm>
            <a:off x="2039112" y="31530"/>
            <a:ext cx="8113776" cy="1077218"/>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CUSTOMER SATISFACTION ANALYSIS</a:t>
            </a:r>
            <a:endParaRPr lang="en-IN" sz="3200" b="1" dirty="0">
              <a:solidFill>
                <a:schemeClr val="bg1"/>
              </a:solidFill>
            </a:endParaRPr>
          </a:p>
        </p:txBody>
      </p:sp>
      <p:sp>
        <p:nvSpPr>
          <p:cNvPr id="8" name="TextBox 7">
            <a:extLst>
              <a:ext uri="{FF2B5EF4-FFF2-40B4-BE49-F238E27FC236}">
                <a16:creationId xmlns:a16="http://schemas.microsoft.com/office/drawing/2014/main" id="{0129A65B-1FF4-A9A5-E6D1-730242145C6C}"/>
              </a:ext>
            </a:extLst>
          </p:cNvPr>
          <p:cNvSpPr txBox="1"/>
          <p:nvPr/>
        </p:nvSpPr>
        <p:spPr>
          <a:xfrm>
            <a:off x="483082" y="5295011"/>
            <a:ext cx="11225835" cy="69910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b="1" dirty="0">
                <a:latin typeface="Helvetica" pitchFamily="2" charset="0"/>
              </a:rPr>
              <a:t>Chats</a:t>
            </a:r>
            <a:r>
              <a:rPr lang="en-US" sz="1400" dirty="0">
                <a:latin typeface="Helvetica" pitchFamily="2" charset="0"/>
              </a:rPr>
              <a:t> have a </a:t>
            </a:r>
            <a:r>
              <a:rPr lang="en-US" sz="1400" b="1" dirty="0">
                <a:latin typeface="Helvetica" pitchFamily="2" charset="0"/>
              </a:rPr>
              <a:t>high number of failed and incomplete calls</a:t>
            </a:r>
            <a:r>
              <a:rPr lang="en-US" sz="1400" dirty="0">
                <a:latin typeface="Helvetica" pitchFamily="2" charset="0"/>
              </a:rPr>
              <a:t>, which results in this product having lower customer retention, less revenue generation, and lower customer satisfaction  </a:t>
            </a:r>
            <a:endParaRPr lang="en-IN" sz="1400" dirty="0">
              <a:latin typeface="Helvetica" pitchFamily="2" charset="0"/>
            </a:endParaRPr>
          </a:p>
        </p:txBody>
      </p:sp>
      <p:graphicFrame>
        <p:nvGraphicFramePr>
          <p:cNvPr id="2" name="Chart 1">
            <a:extLst>
              <a:ext uri="{FF2B5EF4-FFF2-40B4-BE49-F238E27FC236}">
                <a16:creationId xmlns:a16="http://schemas.microsoft.com/office/drawing/2014/main" id="{1F5F315C-B5DA-F120-47CE-B0E7C50E748A}"/>
              </a:ext>
            </a:extLst>
          </p:cNvPr>
          <p:cNvGraphicFramePr>
            <a:graphicFrameLocks/>
          </p:cNvGraphicFramePr>
          <p:nvPr>
            <p:extLst>
              <p:ext uri="{D42A27DB-BD31-4B8C-83A1-F6EECF244321}">
                <p14:modId xmlns:p14="http://schemas.microsoft.com/office/powerpoint/2010/main" val="2087947284"/>
              </p:ext>
            </p:extLst>
          </p:nvPr>
        </p:nvGraphicFramePr>
        <p:xfrm>
          <a:off x="903889" y="863887"/>
          <a:ext cx="4680000" cy="39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E782B50-6F1E-212C-DE1E-9EE84C981E3E}"/>
              </a:ext>
            </a:extLst>
          </p:cNvPr>
          <p:cNvGraphicFramePr>
            <a:graphicFrameLocks/>
          </p:cNvGraphicFramePr>
          <p:nvPr>
            <p:extLst>
              <p:ext uri="{D42A27DB-BD31-4B8C-83A1-F6EECF244321}">
                <p14:modId xmlns:p14="http://schemas.microsoft.com/office/powerpoint/2010/main" val="1481857510"/>
              </p:ext>
            </p:extLst>
          </p:nvPr>
        </p:nvGraphicFramePr>
        <p:xfrm>
          <a:off x="6608111" y="863887"/>
          <a:ext cx="4680000" cy="39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482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CDB6C-38A0-3C6C-B3F1-3837BB37912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BFA0484-F4BE-04B2-9274-979A97AB9C9F}"/>
              </a:ext>
            </a:extLst>
          </p:cNvPr>
          <p:cNvSpPr txBox="1"/>
          <p:nvPr/>
        </p:nvSpPr>
        <p:spPr>
          <a:xfrm>
            <a:off x="2039112" y="31530"/>
            <a:ext cx="8113776" cy="1077218"/>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CUSTOMER SATISFACTION ANALYSIS</a:t>
            </a:r>
            <a:endParaRPr lang="en-IN" sz="3200" b="1" dirty="0">
              <a:solidFill>
                <a:schemeClr val="bg1"/>
              </a:solidFill>
            </a:endParaRPr>
          </a:p>
        </p:txBody>
      </p:sp>
      <p:sp>
        <p:nvSpPr>
          <p:cNvPr id="8" name="TextBox 7">
            <a:extLst>
              <a:ext uri="{FF2B5EF4-FFF2-40B4-BE49-F238E27FC236}">
                <a16:creationId xmlns:a16="http://schemas.microsoft.com/office/drawing/2014/main" id="{D7F82CB5-687B-8EA8-5FD3-4EB088F61CD5}"/>
              </a:ext>
            </a:extLst>
          </p:cNvPr>
          <p:cNvSpPr txBox="1"/>
          <p:nvPr/>
        </p:nvSpPr>
        <p:spPr>
          <a:xfrm>
            <a:off x="483082" y="5543887"/>
            <a:ext cx="11225835" cy="37645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b="1" dirty="0">
                <a:latin typeface="Helvetica" pitchFamily="2" charset="0"/>
              </a:rPr>
              <a:t>Calls</a:t>
            </a:r>
            <a:r>
              <a:rPr lang="en-US" sz="1400" dirty="0">
                <a:latin typeface="Helvetica" pitchFamily="2" charset="0"/>
              </a:rPr>
              <a:t> have a </a:t>
            </a:r>
            <a:r>
              <a:rPr lang="en-US" sz="1400" b="1" dirty="0">
                <a:latin typeface="Helvetica" pitchFamily="2" charset="0"/>
              </a:rPr>
              <a:t>high number of completed status</a:t>
            </a:r>
            <a:r>
              <a:rPr lang="en-US" sz="1400" dirty="0">
                <a:latin typeface="Helvetica" pitchFamily="2" charset="0"/>
              </a:rPr>
              <a:t>, which helps in customer retention, revenue generation, and customer satisfaction.</a:t>
            </a:r>
          </a:p>
        </p:txBody>
      </p:sp>
      <p:graphicFrame>
        <p:nvGraphicFramePr>
          <p:cNvPr id="7" name="Chart 6">
            <a:extLst>
              <a:ext uri="{FF2B5EF4-FFF2-40B4-BE49-F238E27FC236}">
                <a16:creationId xmlns:a16="http://schemas.microsoft.com/office/drawing/2014/main" id="{694A009C-80DD-E13C-F8B1-A32DDFDB109B}"/>
              </a:ext>
            </a:extLst>
          </p:cNvPr>
          <p:cNvGraphicFramePr>
            <a:graphicFrameLocks/>
          </p:cNvGraphicFramePr>
          <p:nvPr>
            <p:extLst>
              <p:ext uri="{D42A27DB-BD31-4B8C-83A1-F6EECF244321}">
                <p14:modId xmlns:p14="http://schemas.microsoft.com/office/powerpoint/2010/main" val="2770965883"/>
              </p:ext>
            </p:extLst>
          </p:nvPr>
        </p:nvGraphicFramePr>
        <p:xfrm>
          <a:off x="6636063" y="863887"/>
          <a:ext cx="4680000" cy="39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86CA192-FDD9-5ABE-28A7-1D5A215B5832}"/>
              </a:ext>
            </a:extLst>
          </p:cNvPr>
          <p:cNvGraphicFramePr>
            <a:graphicFrameLocks/>
          </p:cNvGraphicFramePr>
          <p:nvPr>
            <p:extLst>
              <p:ext uri="{D42A27DB-BD31-4B8C-83A1-F6EECF244321}">
                <p14:modId xmlns:p14="http://schemas.microsoft.com/office/powerpoint/2010/main" val="1458644398"/>
              </p:ext>
            </p:extLst>
          </p:nvPr>
        </p:nvGraphicFramePr>
        <p:xfrm>
          <a:off x="875938" y="863887"/>
          <a:ext cx="4680000" cy="39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254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C1E5B-D414-42E2-6989-35B753A059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8294873-F187-AE1F-9FB2-95C400E194D6}"/>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TIME SERIES ANALYSIS</a:t>
            </a:r>
            <a:endParaRPr lang="en-IN" sz="3200" b="1" dirty="0">
              <a:solidFill>
                <a:schemeClr val="bg1"/>
              </a:solidFill>
            </a:endParaRPr>
          </a:p>
        </p:txBody>
      </p:sp>
      <p:graphicFrame>
        <p:nvGraphicFramePr>
          <p:cNvPr id="4" name="Chart 3">
            <a:extLst>
              <a:ext uri="{FF2B5EF4-FFF2-40B4-BE49-F238E27FC236}">
                <a16:creationId xmlns:a16="http://schemas.microsoft.com/office/drawing/2014/main" id="{11CD5DD9-BED0-CD2A-4CF2-4D382510E1E8}"/>
              </a:ext>
            </a:extLst>
          </p:cNvPr>
          <p:cNvGraphicFramePr>
            <a:graphicFrameLocks/>
          </p:cNvGraphicFramePr>
          <p:nvPr>
            <p:extLst>
              <p:ext uri="{D42A27DB-BD31-4B8C-83A1-F6EECF244321}">
                <p14:modId xmlns:p14="http://schemas.microsoft.com/office/powerpoint/2010/main" val="2444922394"/>
              </p:ext>
            </p:extLst>
          </p:nvPr>
        </p:nvGraphicFramePr>
        <p:xfrm>
          <a:off x="333517" y="1230228"/>
          <a:ext cx="6480000" cy="486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CAB89C9-C6F1-EB7C-8164-9CF5209DDCA8}"/>
              </a:ext>
            </a:extLst>
          </p:cNvPr>
          <p:cNvSpPr txBox="1"/>
          <p:nvPr/>
        </p:nvSpPr>
        <p:spPr>
          <a:xfrm>
            <a:off x="7126013" y="1948370"/>
            <a:ext cx="4732469" cy="393075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dirty="0">
                <a:latin typeface="Helvetica" pitchFamily="2" charset="0"/>
              </a:rPr>
              <a:t>December 2023 saw the highest active users in a single day, and January 2024 saw the lowest active users in a single day </a:t>
            </a:r>
          </a:p>
          <a:p>
            <a:pPr marL="285750" indent="-285750">
              <a:lnSpc>
                <a:spcPct val="150000"/>
              </a:lnSpc>
              <a:buFont typeface="Wingdings" panose="05000000000000000000" pitchFamily="2" charset="2"/>
              <a:buChar char="§"/>
            </a:pPr>
            <a:r>
              <a:rPr lang="en-US" sz="1400" b="1" dirty="0">
                <a:latin typeface="Helvetica" pitchFamily="2" charset="0"/>
              </a:rPr>
              <a:t>Active users declined constantly  from 15</a:t>
            </a:r>
            <a:r>
              <a:rPr lang="en-US" sz="1400" b="1" baseline="30000" dirty="0">
                <a:latin typeface="Helvetica" pitchFamily="2" charset="0"/>
              </a:rPr>
              <a:t>th</a:t>
            </a:r>
            <a:r>
              <a:rPr lang="en-US" sz="1400" b="1" dirty="0">
                <a:latin typeface="Helvetica" pitchFamily="2" charset="0"/>
              </a:rPr>
              <a:t> December 2023</a:t>
            </a:r>
          </a:p>
          <a:p>
            <a:pPr marL="285750" indent="-285750">
              <a:lnSpc>
                <a:spcPct val="150000"/>
              </a:lnSpc>
              <a:buFont typeface="Wingdings" panose="05000000000000000000" pitchFamily="2" charset="2"/>
              <a:buChar char="§"/>
            </a:pPr>
            <a:r>
              <a:rPr lang="en-US" sz="1400" dirty="0">
                <a:latin typeface="Helvetica" pitchFamily="2" charset="0"/>
              </a:rPr>
              <a:t>Call volumes decrease when there is an increase in active users, but Chat volume increases, matching active users</a:t>
            </a:r>
          </a:p>
          <a:p>
            <a:pPr marL="285750" indent="-285750">
              <a:lnSpc>
                <a:spcPct val="150000"/>
              </a:lnSpc>
              <a:buFont typeface="Wingdings" panose="05000000000000000000" pitchFamily="2" charset="2"/>
              <a:buChar char="§"/>
            </a:pPr>
            <a:r>
              <a:rPr lang="en-US" sz="1400" b="1" dirty="0">
                <a:latin typeface="Helvetica" pitchFamily="2" charset="0"/>
              </a:rPr>
              <a:t>Call volumes came in a decreasing trend after their peak on 9</a:t>
            </a:r>
            <a:r>
              <a:rPr lang="en-US" sz="1400" b="1" baseline="30000" dirty="0">
                <a:latin typeface="Helvetica" pitchFamily="2" charset="0"/>
              </a:rPr>
              <a:t>th</a:t>
            </a:r>
            <a:r>
              <a:rPr lang="en-US" sz="1400" b="1" dirty="0">
                <a:latin typeface="Helvetica" pitchFamily="2" charset="0"/>
              </a:rPr>
              <a:t> December 2023</a:t>
            </a:r>
            <a:r>
              <a:rPr lang="en-US" sz="1400" dirty="0">
                <a:latin typeface="Helvetica" pitchFamily="2" charset="0"/>
              </a:rPr>
              <a:t>, and Chat volumes decreased after the day that saw maximum active users   </a:t>
            </a:r>
            <a:endParaRPr lang="en-IN" sz="1400" dirty="0">
              <a:latin typeface="Helvetica" pitchFamily="2" charset="0"/>
            </a:endParaRPr>
          </a:p>
        </p:txBody>
      </p:sp>
    </p:spTree>
    <p:extLst>
      <p:ext uri="{BB962C8B-B14F-4D97-AF65-F5344CB8AC3E}">
        <p14:creationId xmlns:p14="http://schemas.microsoft.com/office/powerpoint/2010/main" val="263763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8412F-175F-FD54-B477-D9F7DBEE7FB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6D40D10-B09E-A953-A413-26019A63F28A}"/>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TIME SERIES ANALYSIS</a:t>
            </a:r>
            <a:endParaRPr lang="en-IN" sz="3200" b="1" dirty="0">
              <a:solidFill>
                <a:schemeClr val="bg1"/>
              </a:solidFill>
            </a:endParaRPr>
          </a:p>
        </p:txBody>
      </p:sp>
      <p:sp>
        <p:nvSpPr>
          <p:cNvPr id="6" name="TextBox 5">
            <a:extLst>
              <a:ext uri="{FF2B5EF4-FFF2-40B4-BE49-F238E27FC236}">
                <a16:creationId xmlns:a16="http://schemas.microsoft.com/office/drawing/2014/main" id="{B6DF1FE5-C22B-1078-102E-3B674AE6A22A}"/>
              </a:ext>
            </a:extLst>
          </p:cNvPr>
          <p:cNvSpPr txBox="1"/>
          <p:nvPr/>
        </p:nvSpPr>
        <p:spPr>
          <a:xfrm>
            <a:off x="7126013" y="2550290"/>
            <a:ext cx="4732469" cy="166859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dirty="0">
                <a:latin typeface="Helvetica" pitchFamily="2" charset="0"/>
              </a:rPr>
              <a:t> The number of active users directly impacts revenue in a day; higher revenue was observed when there were more active users</a:t>
            </a:r>
          </a:p>
          <a:p>
            <a:pPr marL="285750" indent="-285750">
              <a:lnSpc>
                <a:spcPct val="150000"/>
              </a:lnSpc>
              <a:buFont typeface="Wingdings" panose="05000000000000000000" pitchFamily="2" charset="2"/>
              <a:buChar char="§"/>
            </a:pPr>
            <a:r>
              <a:rPr lang="en-US" sz="1400" dirty="0">
                <a:latin typeface="Helvetica" pitchFamily="2" charset="0"/>
              </a:rPr>
              <a:t>There is a declining trend in active users and revenue after their peak on 15</a:t>
            </a:r>
            <a:r>
              <a:rPr lang="en-US" sz="1400" baseline="30000" dirty="0">
                <a:latin typeface="Helvetica" pitchFamily="2" charset="0"/>
              </a:rPr>
              <a:t>th</a:t>
            </a:r>
            <a:r>
              <a:rPr lang="en-US" sz="1400" dirty="0">
                <a:latin typeface="Helvetica" pitchFamily="2" charset="0"/>
              </a:rPr>
              <a:t> December 2023</a:t>
            </a:r>
          </a:p>
        </p:txBody>
      </p:sp>
      <p:graphicFrame>
        <p:nvGraphicFramePr>
          <p:cNvPr id="2" name="Chart 1">
            <a:extLst>
              <a:ext uri="{FF2B5EF4-FFF2-40B4-BE49-F238E27FC236}">
                <a16:creationId xmlns:a16="http://schemas.microsoft.com/office/drawing/2014/main" id="{F7DCE271-8A1F-DF59-4648-441E18444070}"/>
              </a:ext>
            </a:extLst>
          </p:cNvPr>
          <p:cNvGraphicFramePr>
            <a:graphicFrameLocks/>
          </p:cNvGraphicFramePr>
          <p:nvPr>
            <p:extLst>
              <p:ext uri="{D42A27DB-BD31-4B8C-83A1-F6EECF244321}">
                <p14:modId xmlns:p14="http://schemas.microsoft.com/office/powerpoint/2010/main" val="4228573589"/>
              </p:ext>
            </p:extLst>
          </p:nvPr>
        </p:nvGraphicFramePr>
        <p:xfrm>
          <a:off x="333518" y="809814"/>
          <a:ext cx="6480000" cy="51495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011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653DA-C47A-BA24-0AB9-4C0350FA8D3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AA00534-0A08-56C8-246F-25B60DC46A69}"/>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TIME SERIES ANALYSIS</a:t>
            </a:r>
            <a:endParaRPr lang="en-IN" sz="3200" b="1" dirty="0">
              <a:solidFill>
                <a:schemeClr val="bg1"/>
              </a:solidFill>
            </a:endParaRPr>
          </a:p>
        </p:txBody>
      </p:sp>
      <p:sp>
        <p:nvSpPr>
          <p:cNvPr id="6" name="TextBox 5">
            <a:extLst>
              <a:ext uri="{FF2B5EF4-FFF2-40B4-BE49-F238E27FC236}">
                <a16:creationId xmlns:a16="http://schemas.microsoft.com/office/drawing/2014/main" id="{A4E57DD5-D3FD-3C88-BCBB-4C2E8F216C80}"/>
              </a:ext>
            </a:extLst>
          </p:cNvPr>
          <p:cNvSpPr txBox="1"/>
          <p:nvPr/>
        </p:nvSpPr>
        <p:spPr>
          <a:xfrm>
            <a:off x="7126013" y="2594701"/>
            <a:ext cx="4732469" cy="166859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b="1" dirty="0">
                <a:latin typeface="Helvetica" pitchFamily="2" charset="0"/>
              </a:rPr>
              <a:t>Gross profit is directly related to average call duration </a:t>
            </a:r>
            <a:r>
              <a:rPr lang="en-US" sz="1400" dirty="0">
                <a:latin typeface="Helvetica" pitchFamily="2" charset="0"/>
              </a:rPr>
              <a:t>in a day; a higher average call duration leads to a higher gross profit</a:t>
            </a:r>
          </a:p>
          <a:p>
            <a:pPr marL="285750" indent="-285750">
              <a:lnSpc>
                <a:spcPct val="150000"/>
              </a:lnSpc>
              <a:buFont typeface="Wingdings" panose="05000000000000000000" pitchFamily="2" charset="2"/>
              <a:buChar char="§"/>
            </a:pPr>
            <a:r>
              <a:rPr lang="en-IN" sz="1400" dirty="0">
                <a:latin typeface="Helvetica" pitchFamily="2" charset="0"/>
              </a:rPr>
              <a:t>Gross profit has declined as average call duration has slowed down from past few weeks</a:t>
            </a:r>
          </a:p>
        </p:txBody>
      </p:sp>
      <p:graphicFrame>
        <p:nvGraphicFramePr>
          <p:cNvPr id="3" name="Chart 2">
            <a:extLst>
              <a:ext uri="{FF2B5EF4-FFF2-40B4-BE49-F238E27FC236}">
                <a16:creationId xmlns:a16="http://schemas.microsoft.com/office/drawing/2014/main" id="{8411C7E8-4D28-61E8-0FA4-FBE796F3A005}"/>
              </a:ext>
            </a:extLst>
          </p:cNvPr>
          <p:cNvGraphicFramePr>
            <a:graphicFrameLocks/>
          </p:cNvGraphicFramePr>
          <p:nvPr>
            <p:extLst>
              <p:ext uri="{D42A27DB-BD31-4B8C-83A1-F6EECF244321}">
                <p14:modId xmlns:p14="http://schemas.microsoft.com/office/powerpoint/2010/main" val="2966960858"/>
              </p:ext>
            </p:extLst>
          </p:nvPr>
        </p:nvGraphicFramePr>
        <p:xfrm>
          <a:off x="333518" y="830896"/>
          <a:ext cx="6480000" cy="51962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545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1764D-E37D-C06F-219C-B2AB8A606D5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5E49EF4-24C6-1F7A-82DB-F9EFE4FD94E5}"/>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MAJOR PROBLEMS</a:t>
            </a:r>
            <a:endParaRPr lang="en-IN" sz="3200" b="1" dirty="0">
              <a:solidFill>
                <a:schemeClr val="bg1"/>
              </a:solidFill>
            </a:endParaRPr>
          </a:p>
        </p:txBody>
      </p:sp>
      <p:grpSp>
        <p:nvGrpSpPr>
          <p:cNvPr id="2" name="Group 1">
            <a:extLst>
              <a:ext uri="{FF2B5EF4-FFF2-40B4-BE49-F238E27FC236}">
                <a16:creationId xmlns:a16="http://schemas.microsoft.com/office/drawing/2014/main" id="{5B81644C-78BD-2AE6-966B-D1BF089279C4}"/>
              </a:ext>
            </a:extLst>
          </p:cNvPr>
          <p:cNvGrpSpPr/>
          <p:nvPr/>
        </p:nvGrpSpPr>
        <p:grpSpPr>
          <a:xfrm>
            <a:off x="1560786" y="1054729"/>
            <a:ext cx="8077200" cy="4901056"/>
            <a:chOff x="1560786" y="1054729"/>
            <a:chExt cx="8077200" cy="4901056"/>
          </a:xfrm>
        </p:grpSpPr>
        <p:sp>
          <p:nvSpPr>
            <p:cNvPr id="4" name="TextBox 3">
              <a:extLst>
                <a:ext uri="{FF2B5EF4-FFF2-40B4-BE49-F238E27FC236}">
                  <a16:creationId xmlns:a16="http://schemas.microsoft.com/office/drawing/2014/main" id="{11CE5B11-B53B-BD31-CE60-CE58954E46AA}"/>
                </a:ext>
              </a:extLst>
            </p:cNvPr>
            <p:cNvSpPr txBox="1"/>
            <p:nvPr/>
          </p:nvSpPr>
          <p:spPr>
            <a:xfrm>
              <a:off x="1560786" y="1054729"/>
              <a:ext cx="993228" cy="1284517"/>
            </a:xfrm>
            <a:prstGeom prst="rect">
              <a:avLst/>
            </a:prstGeom>
            <a:noFill/>
          </p:spPr>
          <p:txBody>
            <a:bodyPr wrap="square">
              <a:spAutoFit/>
            </a:bodyPr>
            <a:lstStyle/>
            <a:p>
              <a:pPr algn="ctr"/>
              <a:r>
                <a:rPr lang="en-IN" sz="8000" b="1" dirty="0">
                  <a:solidFill>
                    <a:schemeClr val="accent3"/>
                  </a:solidFill>
                  <a:latin typeface="Helvetica" pitchFamily="2" charset="0"/>
                  <a:ea typeface="Verdana" panose="020B0604030504040204" pitchFamily="34" charset="0"/>
                </a:rPr>
                <a:t>1</a:t>
              </a:r>
              <a:endParaRPr lang="en-IN" sz="8000" b="1" dirty="0">
                <a:solidFill>
                  <a:schemeClr val="accent3"/>
                </a:solidFill>
              </a:endParaRPr>
            </a:p>
          </p:txBody>
        </p:sp>
        <p:sp>
          <p:nvSpPr>
            <p:cNvPr id="7" name="TextBox 6">
              <a:extLst>
                <a:ext uri="{FF2B5EF4-FFF2-40B4-BE49-F238E27FC236}">
                  <a16:creationId xmlns:a16="http://schemas.microsoft.com/office/drawing/2014/main" id="{E5652CB1-4D30-20F4-6413-7688B1E57EFE}"/>
                </a:ext>
              </a:extLst>
            </p:cNvPr>
            <p:cNvSpPr txBox="1"/>
            <p:nvPr/>
          </p:nvSpPr>
          <p:spPr>
            <a:xfrm>
              <a:off x="1560786" y="2767280"/>
              <a:ext cx="993228" cy="1323439"/>
            </a:xfrm>
            <a:prstGeom prst="rect">
              <a:avLst/>
            </a:prstGeom>
            <a:noFill/>
          </p:spPr>
          <p:txBody>
            <a:bodyPr wrap="square">
              <a:spAutoFit/>
            </a:bodyPr>
            <a:lstStyle/>
            <a:p>
              <a:pPr algn="ctr"/>
              <a:r>
                <a:rPr lang="en-IN" sz="8000" b="1" dirty="0">
                  <a:solidFill>
                    <a:schemeClr val="accent3"/>
                  </a:solidFill>
                  <a:latin typeface="Helvetica" pitchFamily="2" charset="0"/>
                  <a:ea typeface="Verdana" panose="020B0604030504040204" pitchFamily="34" charset="0"/>
                </a:rPr>
                <a:t>2</a:t>
              </a:r>
              <a:endParaRPr lang="en-IN" sz="8000" b="1" dirty="0">
                <a:solidFill>
                  <a:schemeClr val="accent3"/>
                </a:solidFill>
              </a:endParaRPr>
            </a:p>
          </p:txBody>
        </p:sp>
        <p:sp>
          <p:nvSpPr>
            <p:cNvPr id="8" name="TextBox 7">
              <a:extLst>
                <a:ext uri="{FF2B5EF4-FFF2-40B4-BE49-F238E27FC236}">
                  <a16:creationId xmlns:a16="http://schemas.microsoft.com/office/drawing/2014/main" id="{61470CFE-D69C-F38D-9B45-38EB60EC220B}"/>
                </a:ext>
              </a:extLst>
            </p:cNvPr>
            <p:cNvSpPr txBox="1"/>
            <p:nvPr/>
          </p:nvSpPr>
          <p:spPr>
            <a:xfrm>
              <a:off x="1560786" y="4632346"/>
              <a:ext cx="993228" cy="1323439"/>
            </a:xfrm>
            <a:prstGeom prst="rect">
              <a:avLst/>
            </a:prstGeom>
            <a:noFill/>
          </p:spPr>
          <p:txBody>
            <a:bodyPr wrap="square">
              <a:spAutoFit/>
            </a:bodyPr>
            <a:lstStyle/>
            <a:p>
              <a:pPr algn="ctr"/>
              <a:r>
                <a:rPr lang="en-IN" sz="8000" b="1" dirty="0">
                  <a:solidFill>
                    <a:schemeClr val="accent3"/>
                  </a:solidFill>
                  <a:latin typeface="Helvetica" pitchFamily="2" charset="0"/>
                  <a:ea typeface="Verdana" panose="020B0604030504040204" pitchFamily="34" charset="0"/>
                </a:rPr>
                <a:t>3</a:t>
              </a:r>
              <a:endParaRPr lang="en-IN" sz="8000" b="1" dirty="0">
                <a:solidFill>
                  <a:schemeClr val="accent3"/>
                </a:solidFill>
              </a:endParaRPr>
            </a:p>
          </p:txBody>
        </p:sp>
        <p:cxnSp>
          <p:nvCxnSpPr>
            <p:cNvPr id="10" name="Straight Connector 9">
              <a:extLst>
                <a:ext uri="{FF2B5EF4-FFF2-40B4-BE49-F238E27FC236}">
                  <a16:creationId xmlns:a16="http://schemas.microsoft.com/office/drawing/2014/main" id="{B9B561D0-BDA8-478A-EAED-2827E818CC16}"/>
                </a:ext>
              </a:extLst>
            </p:cNvPr>
            <p:cNvCxnSpPr/>
            <p:nvPr/>
          </p:nvCxnSpPr>
          <p:spPr>
            <a:xfrm>
              <a:off x="2858814" y="2366216"/>
              <a:ext cx="67791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E24C102-90D5-8BAE-9985-B789BF37EBD8}"/>
                </a:ext>
              </a:extLst>
            </p:cNvPr>
            <p:cNvCxnSpPr/>
            <p:nvPr/>
          </p:nvCxnSpPr>
          <p:spPr>
            <a:xfrm>
              <a:off x="2858814" y="4321140"/>
              <a:ext cx="67791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1619B-49C6-DFEC-A001-DAD5F56E7308}"/>
                </a:ext>
              </a:extLst>
            </p:cNvPr>
            <p:cNvSpPr txBox="1"/>
            <p:nvPr/>
          </p:nvSpPr>
          <p:spPr>
            <a:xfrm>
              <a:off x="2858813" y="1217400"/>
              <a:ext cx="6779173" cy="960135"/>
            </a:xfrm>
            <a:prstGeom prst="rect">
              <a:avLst/>
            </a:prstGeom>
            <a:noFill/>
          </p:spPr>
          <p:txBody>
            <a:bodyPr wrap="square">
              <a:spAutoFit/>
            </a:bodyPr>
            <a:lstStyle/>
            <a:p>
              <a:pPr algn="ctr">
                <a:lnSpc>
                  <a:spcPct val="150000"/>
                </a:lnSpc>
              </a:pPr>
              <a:r>
                <a:rPr lang="en-IN" sz="2000" b="1" dirty="0">
                  <a:solidFill>
                    <a:schemeClr val="accent3"/>
                  </a:solidFill>
                  <a:latin typeface="Helvetica" pitchFamily="2" charset="0"/>
                </a:rPr>
                <a:t>Declining Active Users because of a higher failure rate in Chats and Calls</a:t>
              </a:r>
            </a:p>
          </p:txBody>
        </p:sp>
        <p:sp>
          <p:nvSpPr>
            <p:cNvPr id="13" name="TextBox 12">
              <a:extLst>
                <a:ext uri="{FF2B5EF4-FFF2-40B4-BE49-F238E27FC236}">
                  <a16:creationId xmlns:a16="http://schemas.microsoft.com/office/drawing/2014/main" id="{3220128A-3449-F6D2-D584-480E5BECEBEE}"/>
                </a:ext>
              </a:extLst>
            </p:cNvPr>
            <p:cNvSpPr txBox="1"/>
            <p:nvPr/>
          </p:nvSpPr>
          <p:spPr>
            <a:xfrm>
              <a:off x="2858813" y="2863611"/>
              <a:ext cx="6779173" cy="960135"/>
            </a:xfrm>
            <a:prstGeom prst="rect">
              <a:avLst/>
            </a:prstGeom>
            <a:noFill/>
          </p:spPr>
          <p:txBody>
            <a:bodyPr wrap="square">
              <a:spAutoFit/>
            </a:bodyPr>
            <a:lstStyle/>
            <a:p>
              <a:pPr algn="ctr">
                <a:lnSpc>
                  <a:spcPct val="150000"/>
                </a:lnSpc>
              </a:pPr>
              <a:r>
                <a:rPr lang="en-IN" sz="2000" b="1" dirty="0">
                  <a:solidFill>
                    <a:schemeClr val="accent3"/>
                  </a:solidFill>
                  <a:latin typeface="Helvetica" pitchFamily="2" charset="0"/>
                </a:rPr>
                <a:t>Lower customer satisfaction on Chats and Calls, causing low customer retention  </a:t>
              </a:r>
            </a:p>
          </p:txBody>
        </p:sp>
        <p:sp>
          <p:nvSpPr>
            <p:cNvPr id="14" name="TextBox 13">
              <a:extLst>
                <a:ext uri="{FF2B5EF4-FFF2-40B4-BE49-F238E27FC236}">
                  <a16:creationId xmlns:a16="http://schemas.microsoft.com/office/drawing/2014/main" id="{949A5CAF-E513-5CF2-45C7-B6891BBEBAB4}"/>
                </a:ext>
              </a:extLst>
            </p:cNvPr>
            <p:cNvSpPr txBox="1"/>
            <p:nvPr/>
          </p:nvSpPr>
          <p:spPr>
            <a:xfrm>
              <a:off x="2858813" y="4813999"/>
              <a:ext cx="6779173" cy="960135"/>
            </a:xfrm>
            <a:prstGeom prst="rect">
              <a:avLst/>
            </a:prstGeom>
            <a:noFill/>
          </p:spPr>
          <p:txBody>
            <a:bodyPr wrap="square">
              <a:spAutoFit/>
            </a:bodyPr>
            <a:lstStyle/>
            <a:p>
              <a:pPr algn="ctr">
                <a:lnSpc>
                  <a:spcPct val="150000"/>
                </a:lnSpc>
              </a:pPr>
              <a:r>
                <a:rPr lang="en-IN" sz="2000" b="1" dirty="0">
                  <a:solidFill>
                    <a:schemeClr val="accent3"/>
                  </a:solidFill>
                  <a:latin typeface="Helvetica" pitchFamily="2" charset="0"/>
                </a:rPr>
                <a:t>Higher drop-off rate in peak times because of limited agents </a:t>
              </a:r>
            </a:p>
          </p:txBody>
        </p:sp>
      </p:grpSp>
    </p:spTree>
    <p:extLst>
      <p:ext uri="{BB962C8B-B14F-4D97-AF65-F5344CB8AC3E}">
        <p14:creationId xmlns:p14="http://schemas.microsoft.com/office/powerpoint/2010/main" val="340669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C4B8D-A803-65A9-2DD2-197A1A910C2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21674C0-9BE5-9A1F-0B8A-1234FCD4AFEE}"/>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SUGGESTIONS</a:t>
            </a:r>
            <a:endParaRPr lang="en-IN" sz="3200" b="1" dirty="0">
              <a:solidFill>
                <a:schemeClr val="bg1"/>
              </a:solidFill>
            </a:endParaRPr>
          </a:p>
        </p:txBody>
      </p:sp>
      <p:graphicFrame>
        <p:nvGraphicFramePr>
          <p:cNvPr id="2" name="Table 1">
            <a:extLst>
              <a:ext uri="{FF2B5EF4-FFF2-40B4-BE49-F238E27FC236}">
                <a16:creationId xmlns:a16="http://schemas.microsoft.com/office/drawing/2014/main" id="{E390E69B-BB01-9D32-F567-B7D611A6539D}"/>
              </a:ext>
            </a:extLst>
          </p:cNvPr>
          <p:cNvGraphicFramePr>
            <a:graphicFrameLocks noGrp="1"/>
          </p:cNvGraphicFramePr>
          <p:nvPr>
            <p:extLst>
              <p:ext uri="{D42A27DB-BD31-4B8C-83A1-F6EECF244321}">
                <p14:modId xmlns:p14="http://schemas.microsoft.com/office/powerpoint/2010/main" val="834608353"/>
              </p:ext>
            </p:extLst>
          </p:nvPr>
        </p:nvGraphicFramePr>
        <p:xfrm>
          <a:off x="283779" y="3110595"/>
          <a:ext cx="11624441" cy="3383551"/>
        </p:xfrm>
        <a:graphic>
          <a:graphicData uri="http://schemas.openxmlformats.org/drawingml/2006/table">
            <a:tbl>
              <a:tblPr firstRow="1" bandRow="1">
                <a:tableStyleId>{93296810-A885-4BE3-A3E7-6D5BEEA58F35}</a:tableStyleId>
              </a:tblPr>
              <a:tblGrid>
                <a:gridCol w="2167008">
                  <a:extLst>
                    <a:ext uri="{9D8B030D-6E8A-4147-A177-3AD203B41FA5}">
                      <a16:colId xmlns:a16="http://schemas.microsoft.com/office/drawing/2014/main" val="3988711460"/>
                    </a:ext>
                  </a:extLst>
                </a:gridCol>
                <a:gridCol w="933544">
                  <a:extLst>
                    <a:ext uri="{9D8B030D-6E8A-4147-A177-3AD203B41FA5}">
                      <a16:colId xmlns:a16="http://schemas.microsoft.com/office/drawing/2014/main" val="856469771"/>
                    </a:ext>
                  </a:extLst>
                </a:gridCol>
                <a:gridCol w="5057596">
                  <a:extLst>
                    <a:ext uri="{9D8B030D-6E8A-4147-A177-3AD203B41FA5}">
                      <a16:colId xmlns:a16="http://schemas.microsoft.com/office/drawing/2014/main" val="4004997782"/>
                    </a:ext>
                  </a:extLst>
                </a:gridCol>
                <a:gridCol w="3466293">
                  <a:extLst>
                    <a:ext uri="{9D8B030D-6E8A-4147-A177-3AD203B41FA5}">
                      <a16:colId xmlns:a16="http://schemas.microsoft.com/office/drawing/2014/main" val="1471845088"/>
                    </a:ext>
                  </a:extLst>
                </a:gridCol>
              </a:tblGrid>
              <a:tr h="281988">
                <a:tc>
                  <a:txBody>
                    <a:bodyPr/>
                    <a:lstStyle/>
                    <a:p>
                      <a:pPr algn="ctr"/>
                      <a:r>
                        <a:rPr lang="en-IN" sz="1600" dirty="0">
                          <a:latin typeface="Helvetica" pitchFamily="2" charset="0"/>
                        </a:rPr>
                        <a:t>Investment Domains</a:t>
                      </a:r>
                    </a:p>
                  </a:txBody>
                  <a:tcPr/>
                </a:tc>
                <a:tc>
                  <a:txBody>
                    <a:bodyPr/>
                    <a:lstStyle/>
                    <a:p>
                      <a:pPr algn="ctr"/>
                      <a:r>
                        <a:rPr lang="en-IN" sz="1600" dirty="0">
                          <a:latin typeface="Helvetica" pitchFamily="2" charset="0"/>
                        </a:rPr>
                        <a:t>% to Invest</a:t>
                      </a:r>
                    </a:p>
                  </a:txBody>
                  <a:tcPr/>
                </a:tc>
                <a:tc>
                  <a:txBody>
                    <a:bodyPr/>
                    <a:lstStyle/>
                    <a:p>
                      <a:pPr algn="ctr"/>
                      <a:r>
                        <a:rPr lang="en-IN" sz="1600" dirty="0">
                          <a:latin typeface="Helvetica" pitchFamily="2" charset="0"/>
                        </a:rPr>
                        <a:t>Improvements</a:t>
                      </a:r>
                    </a:p>
                  </a:txBody>
                  <a:tcPr/>
                </a:tc>
                <a:tc>
                  <a:txBody>
                    <a:bodyPr/>
                    <a:lstStyle/>
                    <a:p>
                      <a:pPr algn="ctr"/>
                      <a:r>
                        <a:rPr lang="en-IN" sz="1600" dirty="0">
                          <a:latin typeface="Helvetica" pitchFamily="2" charset="0"/>
                        </a:rPr>
                        <a:t>Risks</a:t>
                      </a:r>
                    </a:p>
                  </a:txBody>
                  <a:tcPr/>
                </a:tc>
                <a:extLst>
                  <a:ext uri="{0D108BD9-81ED-4DB2-BD59-A6C34878D82A}">
                    <a16:rowId xmlns:a16="http://schemas.microsoft.com/office/drawing/2014/main" val="1867979385"/>
                  </a:ext>
                </a:extLst>
              </a:tr>
              <a:tr h="1182033">
                <a:tc>
                  <a:txBody>
                    <a:bodyPr/>
                    <a:lstStyle/>
                    <a:p>
                      <a:r>
                        <a:rPr lang="en-IN" sz="1400" b="1" dirty="0">
                          <a:latin typeface="Helvetica" pitchFamily="2" charset="0"/>
                        </a:rPr>
                        <a:t>Hiring New Agents</a:t>
                      </a:r>
                    </a:p>
                  </a:txBody>
                  <a:tcPr anchor="ctr"/>
                </a:tc>
                <a:tc>
                  <a:txBody>
                    <a:bodyPr/>
                    <a:lstStyle/>
                    <a:p>
                      <a:pPr algn="ctr"/>
                      <a:r>
                        <a:rPr lang="en-IN" sz="1400" b="1" dirty="0">
                          <a:latin typeface="Helvetica" pitchFamily="2" charset="0"/>
                        </a:rPr>
                        <a:t>40%</a:t>
                      </a:r>
                    </a:p>
                  </a:txBody>
                  <a:tcPr anchor="ctr"/>
                </a:tc>
                <a:tc>
                  <a:txBody>
                    <a:bodyPr/>
                    <a:lstStyle/>
                    <a:p>
                      <a:pPr marL="285750" indent="-285750">
                        <a:buFont typeface="Arial" panose="020B0604020202020204" pitchFamily="34" charset="0"/>
                        <a:buChar char="•"/>
                      </a:pPr>
                      <a:r>
                        <a:rPr lang="en-IN" sz="1400" dirty="0">
                          <a:latin typeface="Helvetica" pitchFamily="2" charset="0"/>
                        </a:rPr>
                        <a:t>Reduce the workload on the existing agents</a:t>
                      </a:r>
                    </a:p>
                    <a:p>
                      <a:pPr marL="285750" indent="-285750">
                        <a:buFont typeface="Arial" panose="020B0604020202020204" pitchFamily="34" charset="0"/>
                        <a:buChar char="•"/>
                      </a:pPr>
                      <a:r>
                        <a:rPr lang="en-IN" sz="1400" dirty="0">
                          <a:latin typeface="Helvetica" pitchFamily="2" charset="0"/>
                        </a:rPr>
                        <a:t>Increase user’s on-call duration when there is high call volumes</a:t>
                      </a:r>
                    </a:p>
                    <a:p>
                      <a:pPr marL="285750" indent="-285750">
                        <a:buFont typeface="Arial" panose="020B0604020202020204" pitchFamily="34" charset="0"/>
                        <a:buChar char="•"/>
                      </a:pPr>
                      <a:r>
                        <a:rPr lang="en-IN" sz="1400" dirty="0">
                          <a:latin typeface="Helvetica" pitchFamily="2" charset="0"/>
                        </a:rPr>
                        <a:t>Improve customer satisfaction level during peak times</a:t>
                      </a:r>
                    </a:p>
                  </a:txBody>
                  <a:tcPr/>
                </a:tc>
                <a:tc>
                  <a:txBody>
                    <a:bodyPr/>
                    <a:lstStyle/>
                    <a:p>
                      <a:pPr marL="285750" indent="-285750">
                        <a:buFont typeface="Arial" panose="020B0604020202020204" pitchFamily="34" charset="0"/>
                        <a:buChar char="•"/>
                      </a:pPr>
                      <a:r>
                        <a:rPr lang="en-IN" sz="1400" dirty="0">
                          <a:latin typeface="Helvetica" pitchFamily="2" charset="0"/>
                        </a:rPr>
                        <a:t>Creates competition amongst existing agents</a:t>
                      </a:r>
                    </a:p>
                    <a:p>
                      <a:pPr marL="285750" indent="-285750">
                        <a:buFont typeface="Arial" panose="020B0604020202020204" pitchFamily="34" charset="0"/>
                        <a:buChar char="•"/>
                      </a:pPr>
                      <a:r>
                        <a:rPr lang="en-IN" sz="1400" dirty="0">
                          <a:latin typeface="Helvetica" pitchFamily="2" charset="0"/>
                        </a:rPr>
                        <a:t>Additional investment in training sessions for new agents</a:t>
                      </a:r>
                    </a:p>
                  </a:txBody>
                  <a:tcPr/>
                </a:tc>
                <a:extLst>
                  <a:ext uri="{0D108BD9-81ED-4DB2-BD59-A6C34878D82A}">
                    <a16:rowId xmlns:a16="http://schemas.microsoft.com/office/drawing/2014/main" val="4201934027"/>
                  </a:ext>
                </a:extLst>
              </a:tr>
              <a:tr h="996616">
                <a:tc>
                  <a:txBody>
                    <a:bodyPr/>
                    <a:lstStyle/>
                    <a:p>
                      <a:r>
                        <a:rPr lang="en-IN" sz="1400" b="1" dirty="0">
                          <a:latin typeface="Helvetica" pitchFamily="2" charset="0"/>
                        </a:rPr>
                        <a:t>Improving Training Programs </a:t>
                      </a:r>
                    </a:p>
                  </a:txBody>
                  <a:tcPr anchor="ctr"/>
                </a:tc>
                <a:tc>
                  <a:txBody>
                    <a:bodyPr/>
                    <a:lstStyle/>
                    <a:p>
                      <a:pPr algn="ctr"/>
                      <a:r>
                        <a:rPr lang="en-IN" sz="1400" b="1" dirty="0">
                          <a:latin typeface="Helvetica" pitchFamily="2" charset="0"/>
                        </a:rPr>
                        <a:t>40%</a:t>
                      </a:r>
                    </a:p>
                  </a:txBody>
                  <a:tcPr anchor="ctr"/>
                </a:tc>
                <a:tc>
                  <a:txBody>
                    <a:bodyPr/>
                    <a:lstStyle/>
                    <a:p>
                      <a:pPr marL="285750" indent="-285750">
                        <a:buFont typeface="Arial" panose="020B0604020202020204" pitchFamily="34" charset="0"/>
                        <a:buChar char="•"/>
                      </a:pPr>
                      <a:r>
                        <a:rPr lang="en-IN" sz="1400" dirty="0">
                          <a:latin typeface="Helvetica" pitchFamily="2" charset="0"/>
                        </a:rPr>
                        <a:t>Increase customer satisfaction, resulting in better ratings</a:t>
                      </a:r>
                    </a:p>
                    <a:p>
                      <a:pPr marL="285750" indent="-285750">
                        <a:buFont typeface="Arial" panose="020B0604020202020204" pitchFamily="34" charset="0"/>
                        <a:buChar char="•"/>
                      </a:pPr>
                      <a:r>
                        <a:rPr lang="en-IN" sz="1400" dirty="0">
                          <a:latin typeface="Helvetica" pitchFamily="2" charset="0"/>
                        </a:rPr>
                        <a:t>Higher ratings will allow for an increase session amount of agents, resulting in a revenue boost</a:t>
                      </a:r>
                    </a:p>
                  </a:txBody>
                  <a:tcPr/>
                </a:tc>
                <a:tc>
                  <a:txBody>
                    <a:bodyPr/>
                    <a:lstStyle/>
                    <a:p>
                      <a:pPr marL="285750" indent="-285750">
                        <a:buFont typeface="Arial" panose="020B0604020202020204" pitchFamily="34" charset="0"/>
                        <a:buChar char="•"/>
                      </a:pPr>
                      <a:r>
                        <a:rPr lang="en-IN" sz="1400" dirty="0">
                          <a:latin typeface="Helvetica" pitchFamily="2" charset="0"/>
                        </a:rPr>
                        <a:t>Agents can charge more per session, which may impact customer behaviour</a:t>
                      </a:r>
                    </a:p>
                  </a:txBody>
                  <a:tcPr/>
                </a:tc>
                <a:extLst>
                  <a:ext uri="{0D108BD9-81ED-4DB2-BD59-A6C34878D82A}">
                    <a16:rowId xmlns:a16="http://schemas.microsoft.com/office/drawing/2014/main" val="1432971275"/>
                  </a:ext>
                </a:extLst>
              </a:tr>
              <a:tr h="625782">
                <a:tc>
                  <a:txBody>
                    <a:bodyPr/>
                    <a:lstStyle/>
                    <a:p>
                      <a:r>
                        <a:rPr lang="en-IN" sz="1400" b="1" dirty="0">
                          <a:latin typeface="Helvetica" pitchFamily="2" charset="0"/>
                        </a:rPr>
                        <a:t>Upgrading Call Centre Technology </a:t>
                      </a:r>
                    </a:p>
                  </a:txBody>
                  <a:tcPr anchor="ctr"/>
                </a:tc>
                <a:tc>
                  <a:txBody>
                    <a:bodyPr/>
                    <a:lstStyle/>
                    <a:p>
                      <a:pPr algn="ctr"/>
                      <a:r>
                        <a:rPr lang="en-IN" sz="1400" b="1" dirty="0">
                          <a:latin typeface="Helvetica" pitchFamily="2" charset="0"/>
                        </a:rPr>
                        <a:t>20%</a:t>
                      </a:r>
                    </a:p>
                  </a:txBody>
                  <a:tcPr anchor="ctr"/>
                </a:tc>
                <a:tc>
                  <a:txBody>
                    <a:bodyPr/>
                    <a:lstStyle/>
                    <a:p>
                      <a:pPr marL="285750" indent="-285750">
                        <a:buFont typeface="Arial" panose="020B0604020202020204" pitchFamily="34" charset="0"/>
                        <a:buChar char="•"/>
                      </a:pPr>
                      <a:r>
                        <a:rPr lang="en-IN" sz="1400" dirty="0">
                          <a:latin typeface="Helvetica" pitchFamily="2" charset="0"/>
                        </a:rPr>
                        <a:t>Integrating AI chat in consultation type that have higher volumes than calls but still generate low revenue</a:t>
                      </a:r>
                    </a:p>
                  </a:txBody>
                  <a:tcPr/>
                </a:tc>
                <a:tc>
                  <a:txBody>
                    <a:bodyPr/>
                    <a:lstStyle/>
                    <a:p>
                      <a:pPr marL="285750" indent="-285750">
                        <a:buFont typeface="Arial" panose="020B0604020202020204" pitchFamily="34" charset="0"/>
                        <a:buChar char="•"/>
                      </a:pPr>
                      <a:r>
                        <a:rPr lang="en-IN" sz="1400" dirty="0">
                          <a:latin typeface="Helvetica" pitchFamily="2" charset="0"/>
                        </a:rPr>
                        <a:t>Upfront investment cost can be high</a:t>
                      </a:r>
                    </a:p>
                  </a:txBody>
                  <a:tcPr/>
                </a:tc>
                <a:extLst>
                  <a:ext uri="{0D108BD9-81ED-4DB2-BD59-A6C34878D82A}">
                    <a16:rowId xmlns:a16="http://schemas.microsoft.com/office/drawing/2014/main" val="732874824"/>
                  </a:ext>
                </a:extLst>
              </a:tr>
            </a:tbl>
          </a:graphicData>
        </a:graphic>
      </p:graphicFrame>
      <p:pic>
        <p:nvPicPr>
          <p:cNvPr id="6" name="Picture 5">
            <a:extLst>
              <a:ext uri="{FF2B5EF4-FFF2-40B4-BE49-F238E27FC236}">
                <a16:creationId xmlns:a16="http://schemas.microsoft.com/office/drawing/2014/main" id="{240BD51D-8B56-F0C2-9BDF-64487B87CDA4}"/>
              </a:ext>
            </a:extLst>
          </p:cNvPr>
          <p:cNvPicPr>
            <a:picLocks noChangeAspect="1"/>
          </p:cNvPicPr>
          <p:nvPr/>
        </p:nvPicPr>
        <p:blipFill>
          <a:blip r:embed="rId2"/>
          <a:stretch>
            <a:fillRect/>
          </a:stretch>
        </p:blipFill>
        <p:spPr>
          <a:xfrm>
            <a:off x="2299027" y="825011"/>
            <a:ext cx="7593945" cy="2168502"/>
          </a:xfrm>
          <a:prstGeom prst="rect">
            <a:avLst/>
          </a:prstGeom>
        </p:spPr>
      </p:pic>
    </p:spTree>
    <p:extLst>
      <p:ext uri="{BB962C8B-B14F-4D97-AF65-F5344CB8AC3E}">
        <p14:creationId xmlns:p14="http://schemas.microsoft.com/office/powerpoint/2010/main" val="221509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25394-5BED-548D-8760-461372F54BC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35A427A-8AA3-AA5D-1988-CE79C7E3DBF2}"/>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DASHBOARD</a:t>
            </a:r>
            <a:endParaRPr lang="en-IN" sz="3200" b="1" dirty="0">
              <a:solidFill>
                <a:schemeClr val="bg1"/>
              </a:solidFill>
            </a:endParaRPr>
          </a:p>
        </p:txBody>
      </p:sp>
      <p:pic>
        <p:nvPicPr>
          <p:cNvPr id="3" name="Picture 2">
            <a:extLst>
              <a:ext uri="{FF2B5EF4-FFF2-40B4-BE49-F238E27FC236}">
                <a16:creationId xmlns:a16="http://schemas.microsoft.com/office/drawing/2014/main" id="{8CD30CC9-BB7D-7D79-80BB-554ABA41A52C}"/>
              </a:ext>
            </a:extLst>
          </p:cNvPr>
          <p:cNvPicPr>
            <a:picLocks noChangeAspect="1"/>
          </p:cNvPicPr>
          <p:nvPr/>
        </p:nvPicPr>
        <p:blipFill>
          <a:blip r:embed="rId2"/>
          <a:stretch>
            <a:fillRect/>
          </a:stretch>
        </p:blipFill>
        <p:spPr>
          <a:xfrm>
            <a:off x="1504193" y="908001"/>
            <a:ext cx="9183614" cy="5319615"/>
          </a:xfrm>
          <a:prstGeom prst="rect">
            <a:avLst/>
          </a:prstGeom>
        </p:spPr>
      </p:pic>
    </p:spTree>
    <p:extLst>
      <p:ext uri="{BB962C8B-B14F-4D97-AF65-F5344CB8AC3E}">
        <p14:creationId xmlns:p14="http://schemas.microsoft.com/office/powerpoint/2010/main" val="3790456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CBA8-45EE-7004-4D36-D6C0FD6AEC5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83046D1-E505-2619-46F0-0E55FBD1B3E0}"/>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CONCLUSION</a:t>
            </a:r>
            <a:endParaRPr lang="en-IN" sz="3200" b="1" dirty="0">
              <a:solidFill>
                <a:schemeClr val="bg1"/>
              </a:solidFill>
            </a:endParaRPr>
          </a:p>
        </p:txBody>
      </p:sp>
      <p:sp>
        <p:nvSpPr>
          <p:cNvPr id="3" name="TextBox 2">
            <a:extLst>
              <a:ext uri="{FF2B5EF4-FFF2-40B4-BE49-F238E27FC236}">
                <a16:creationId xmlns:a16="http://schemas.microsoft.com/office/drawing/2014/main" id="{76366B35-9445-17A7-4A95-665E4497793C}"/>
              </a:ext>
            </a:extLst>
          </p:cNvPr>
          <p:cNvSpPr txBox="1"/>
          <p:nvPr/>
        </p:nvSpPr>
        <p:spPr>
          <a:xfrm>
            <a:off x="1560786" y="1054729"/>
            <a:ext cx="993228" cy="1323439"/>
          </a:xfrm>
          <a:prstGeom prst="rect">
            <a:avLst/>
          </a:prstGeom>
          <a:noFill/>
        </p:spPr>
        <p:txBody>
          <a:bodyPr wrap="square">
            <a:spAutoFit/>
          </a:bodyPr>
          <a:lstStyle/>
          <a:p>
            <a:pPr algn="ctr"/>
            <a:r>
              <a:rPr lang="en-IN" sz="8000" b="1" dirty="0">
                <a:solidFill>
                  <a:schemeClr val="accent5">
                    <a:lumMod val="75000"/>
                  </a:schemeClr>
                </a:solidFill>
                <a:latin typeface="Helvetica" pitchFamily="2" charset="0"/>
                <a:ea typeface="Verdana" panose="020B0604030504040204" pitchFamily="34" charset="0"/>
              </a:rPr>
              <a:t>1</a:t>
            </a:r>
            <a:endParaRPr lang="en-IN" sz="8000" b="1" dirty="0">
              <a:solidFill>
                <a:schemeClr val="accent5">
                  <a:lumMod val="75000"/>
                </a:schemeClr>
              </a:solidFill>
            </a:endParaRPr>
          </a:p>
        </p:txBody>
      </p:sp>
      <p:sp>
        <p:nvSpPr>
          <p:cNvPr id="6" name="TextBox 5">
            <a:extLst>
              <a:ext uri="{FF2B5EF4-FFF2-40B4-BE49-F238E27FC236}">
                <a16:creationId xmlns:a16="http://schemas.microsoft.com/office/drawing/2014/main" id="{F706C369-1983-BFD4-C451-3F6830C5F9B2}"/>
              </a:ext>
            </a:extLst>
          </p:cNvPr>
          <p:cNvSpPr txBox="1"/>
          <p:nvPr/>
        </p:nvSpPr>
        <p:spPr>
          <a:xfrm>
            <a:off x="1560786" y="2767280"/>
            <a:ext cx="993228" cy="1323439"/>
          </a:xfrm>
          <a:prstGeom prst="rect">
            <a:avLst/>
          </a:prstGeom>
          <a:noFill/>
        </p:spPr>
        <p:txBody>
          <a:bodyPr wrap="square">
            <a:spAutoFit/>
          </a:bodyPr>
          <a:lstStyle/>
          <a:p>
            <a:pPr algn="ctr"/>
            <a:r>
              <a:rPr lang="en-IN" sz="8000" b="1" dirty="0">
                <a:solidFill>
                  <a:schemeClr val="accent5">
                    <a:lumMod val="75000"/>
                  </a:schemeClr>
                </a:solidFill>
                <a:latin typeface="Helvetica" pitchFamily="2" charset="0"/>
                <a:ea typeface="Verdana" panose="020B0604030504040204" pitchFamily="34" charset="0"/>
              </a:rPr>
              <a:t>2</a:t>
            </a:r>
            <a:endParaRPr lang="en-IN" sz="8000" b="1" dirty="0">
              <a:solidFill>
                <a:schemeClr val="accent5">
                  <a:lumMod val="75000"/>
                </a:schemeClr>
              </a:solidFill>
            </a:endParaRPr>
          </a:p>
        </p:txBody>
      </p:sp>
      <p:sp>
        <p:nvSpPr>
          <p:cNvPr id="7" name="TextBox 6">
            <a:extLst>
              <a:ext uri="{FF2B5EF4-FFF2-40B4-BE49-F238E27FC236}">
                <a16:creationId xmlns:a16="http://schemas.microsoft.com/office/drawing/2014/main" id="{3996B9CA-466F-C981-0E79-26EDA404E540}"/>
              </a:ext>
            </a:extLst>
          </p:cNvPr>
          <p:cNvSpPr txBox="1"/>
          <p:nvPr/>
        </p:nvSpPr>
        <p:spPr>
          <a:xfrm>
            <a:off x="1560786" y="4600816"/>
            <a:ext cx="993228" cy="1323439"/>
          </a:xfrm>
          <a:prstGeom prst="rect">
            <a:avLst/>
          </a:prstGeom>
          <a:noFill/>
        </p:spPr>
        <p:txBody>
          <a:bodyPr wrap="square">
            <a:spAutoFit/>
          </a:bodyPr>
          <a:lstStyle/>
          <a:p>
            <a:pPr algn="ctr"/>
            <a:r>
              <a:rPr lang="en-IN" sz="8000" b="1" dirty="0">
                <a:solidFill>
                  <a:schemeClr val="accent5">
                    <a:lumMod val="75000"/>
                  </a:schemeClr>
                </a:solidFill>
                <a:latin typeface="Helvetica" pitchFamily="2" charset="0"/>
                <a:ea typeface="Verdana" panose="020B0604030504040204" pitchFamily="34" charset="0"/>
              </a:rPr>
              <a:t>3</a:t>
            </a:r>
            <a:endParaRPr lang="en-IN" sz="8000" b="1" dirty="0">
              <a:solidFill>
                <a:schemeClr val="accent5">
                  <a:lumMod val="75000"/>
                </a:schemeClr>
              </a:solidFill>
            </a:endParaRPr>
          </a:p>
        </p:txBody>
      </p:sp>
      <p:cxnSp>
        <p:nvCxnSpPr>
          <p:cNvPr id="8" name="Straight Connector 7">
            <a:extLst>
              <a:ext uri="{FF2B5EF4-FFF2-40B4-BE49-F238E27FC236}">
                <a16:creationId xmlns:a16="http://schemas.microsoft.com/office/drawing/2014/main" id="{56026561-FFA5-9396-9BE0-9DD37168753E}"/>
              </a:ext>
            </a:extLst>
          </p:cNvPr>
          <p:cNvCxnSpPr>
            <a:cxnSpLocks/>
          </p:cNvCxnSpPr>
          <p:nvPr/>
        </p:nvCxnSpPr>
        <p:spPr>
          <a:xfrm>
            <a:off x="3355427" y="2366216"/>
            <a:ext cx="67791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BAD4D5-47EF-0B03-BFE7-D48FC31950FC}"/>
              </a:ext>
            </a:extLst>
          </p:cNvPr>
          <p:cNvCxnSpPr>
            <a:cxnSpLocks/>
          </p:cNvCxnSpPr>
          <p:nvPr/>
        </p:nvCxnSpPr>
        <p:spPr>
          <a:xfrm>
            <a:off x="3355427" y="4321140"/>
            <a:ext cx="67791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A3B8A-ED0A-1C8B-11CC-5BCFDD198EF1}"/>
              </a:ext>
            </a:extLst>
          </p:cNvPr>
          <p:cNvSpPr txBox="1"/>
          <p:nvPr/>
        </p:nvSpPr>
        <p:spPr>
          <a:xfrm>
            <a:off x="2858813" y="1279758"/>
            <a:ext cx="7772401" cy="873381"/>
          </a:xfrm>
          <a:prstGeom prst="rect">
            <a:avLst/>
          </a:prstGeom>
          <a:noFill/>
        </p:spPr>
        <p:txBody>
          <a:bodyPr wrap="square">
            <a:spAutoFit/>
          </a:bodyPr>
          <a:lstStyle/>
          <a:p>
            <a:pPr algn="ctr">
              <a:lnSpc>
                <a:spcPct val="150000"/>
              </a:lnSpc>
            </a:pPr>
            <a:r>
              <a:rPr lang="en-IN" b="1" dirty="0">
                <a:solidFill>
                  <a:schemeClr val="accent5">
                    <a:lumMod val="75000"/>
                  </a:schemeClr>
                </a:solidFill>
                <a:latin typeface="Helvetica" pitchFamily="2" charset="0"/>
              </a:rPr>
              <a:t>Hire more agents to reduce workload, reduce failure rate and improve customer handling</a:t>
            </a:r>
          </a:p>
        </p:txBody>
      </p:sp>
      <p:sp>
        <p:nvSpPr>
          <p:cNvPr id="11" name="TextBox 10">
            <a:extLst>
              <a:ext uri="{FF2B5EF4-FFF2-40B4-BE49-F238E27FC236}">
                <a16:creationId xmlns:a16="http://schemas.microsoft.com/office/drawing/2014/main" id="{A7A565F8-4487-C13F-32F9-959E6F219B4F}"/>
              </a:ext>
            </a:extLst>
          </p:cNvPr>
          <p:cNvSpPr txBox="1"/>
          <p:nvPr/>
        </p:nvSpPr>
        <p:spPr>
          <a:xfrm>
            <a:off x="2858813" y="2992309"/>
            <a:ext cx="7772401" cy="873381"/>
          </a:xfrm>
          <a:prstGeom prst="rect">
            <a:avLst/>
          </a:prstGeom>
          <a:noFill/>
        </p:spPr>
        <p:txBody>
          <a:bodyPr wrap="square">
            <a:spAutoFit/>
          </a:bodyPr>
          <a:lstStyle/>
          <a:p>
            <a:pPr algn="ctr">
              <a:lnSpc>
                <a:spcPct val="150000"/>
              </a:lnSpc>
            </a:pPr>
            <a:r>
              <a:rPr lang="en-IN" b="1" dirty="0">
                <a:solidFill>
                  <a:schemeClr val="accent5">
                    <a:lumMod val="75000"/>
                  </a:schemeClr>
                </a:solidFill>
                <a:latin typeface="Helvetica" pitchFamily="2" charset="0"/>
              </a:rPr>
              <a:t>Invest in agent training to improve customer engagement, satisfaction and average on-call duration of users </a:t>
            </a:r>
          </a:p>
        </p:txBody>
      </p:sp>
      <p:sp>
        <p:nvSpPr>
          <p:cNvPr id="12" name="TextBox 11">
            <a:extLst>
              <a:ext uri="{FF2B5EF4-FFF2-40B4-BE49-F238E27FC236}">
                <a16:creationId xmlns:a16="http://schemas.microsoft.com/office/drawing/2014/main" id="{87DAE59B-DF3D-59FD-B707-FC852CF503CC}"/>
              </a:ext>
            </a:extLst>
          </p:cNvPr>
          <p:cNvSpPr txBox="1"/>
          <p:nvPr/>
        </p:nvSpPr>
        <p:spPr>
          <a:xfrm>
            <a:off x="2858813" y="4825845"/>
            <a:ext cx="7772401" cy="873381"/>
          </a:xfrm>
          <a:prstGeom prst="rect">
            <a:avLst/>
          </a:prstGeom>
          <a:noFill/>
        </p:spPr>
        <p:txBody>
          <a:bodyPr wrap="square">
            <a:spAutoFit/>
          </a:bodyPr>
          <a:lstStyle/>
          <a:p>
            <a:pPr algn="ctr">
              <a:lnSpc>
                <a:spcPct val="150000"/>
              </a:lnSpc>
            </a:pPr>
            <a:r>
              <a:rPr lang="en-IN" b="1" dirty="0">
                <a:solidFill>
                  <a:schemeClr val="accent5">
                    <a:lumMod val="75000"/>
                  </a:schemeClr>
                </a:solidFill>
                <a:latin typeface="Helvetica" pitchFamily="2" charset="0"/>
              </a:rPr>
              <a:t>Invest in call scheduling and chat automation system implementing AI to handle large volume and reduce drop-off rate</a:t>
            </a:r>
          </a:p>
        </p:txBody>
      </p:sp>
    </p:spTree>
    <p:extLst>
      <p:ext uri="{BB962C8B-B14F-4D97-AF65-F5344CB8AC3E}">
        <p14:creationId xmlns:p14="http://schemas.microsoft.com/office/powerpoint/2010/main" val="211686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9F74D-B43B-FB2F-244E-C0C7829F3D7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602E271-FE3C-10DC-EC07-E8FED2960B20}"/>
              </a:ext>
            </a:extLst>
          </p:cNvPr>
          <p:cNvSpPr txBox="1"/>
          <p:nvPr/>
        </p:nvSpPr>
        <p:spPr>
          <a:xfrm>
            <a:off x="2033751" y="2644170"/>
            <a:ext cx="8124497" cy="1569660"/>
          </a:xfrm>
          <a:prstGeom prst="rect">
            <a:avLst/>
          </a:prstGeom>
          <a:noFill/>
        </p:spPr>
        <p:txBody>
          <a:bodyPr wrap="square">
            <a:spAutoFit/>
          </a:bodyPr>
          <a:lstStyle/>
          <a:p>
            <a:pPr algn="ctr"/>
            <a:r>
              <a:rPr lang="en-IN" sz="9600" b="1" dirty="0">
                <a:solidFill>
                  <a:schemeClr val="accent2"/>
                </a:solidFill>
                <a:latin typeface="Helvetica" pitchFamily="2" charset="0"/>
                <a:ea typeface="Verdana" panose="020B0604030504040204" pitchFamily="34" charset="0"/>
              </a:rPr>
              <a:t>THANK YOU</a:t>
            </a:r>
            <a:endParaRPr lang="en-IN" sz="9600" b="1" dirty="0">
              <a:solidFill>
                <a:schemeClr val="accent2"/>
              </a:solidFill>
            </a:endParaRPr>
          </a:p>
        </p:txBody>
      </p:sp>
    </p:spTree>
    <p:extLst>
      <p:ext uri="{BB962C8B-B14F-4D97-AF65-F5344CB8AC3E}">
        <p14:creationId xmlns:p14="http://schemas.microsoft.com/office/powerpoint/2010/main" val="38803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4B414-1C8D-0CAF-B5E4-F4006DC9C38E}"/>
            </a:ext>
          </a:extLst>
        </p:cNvPr>
        <p:cNvGrpSpPr/>
        <p:nvPr/>
      </p:nvGrpSpPr>
      <p:grpSpPr>
        <a:xfrm>
          <a:off x="0" y="0"/>
          <a:ext cx="0" cy="0"/>
          <a:chOff x="0" y="0"/>
          <a:chExt cx="0" cy="0"/>
        </a:xfrm>
      </p:grpSpPr>
      <p:pic>
        <p:nvPicPr>
          <p:cNvPr id="2050" name="Picture 2" descr="Horoscope - Free shapes and symbols icons">
            <a:extLst>
              <a:ext uri="{FF2B5EF4-FFF2-40B4-BE49-F238E27FC236}">
                <a16:creationId xmlns:a16="http://schemas.microsoft.com/office/drawing/2014/main" id="{17C6E507-047C-5241-B7F9-9AAE27F5E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70" y="538655"/>
            <a:ext cx="3854669" cy="38546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7317CC-65C6-D50D-1376-9D0B25357F79}"/>
              </a:ext>
            </a:extLst>
          </p:cNvPr>
          <p:cNvSpPr txBox="1"/>
          <p:nvPr/>
        </p:nvSpPr>
        <p:spPr>
          <a:xfrm>
            <a:off x="882869" y="4894531"/>
            <a:ext cx="3854669" cy="1015663"/>
          </a:xfrm>
          <a:prstGeom prst="rect">
            <a:avLst/>
          </a:prstGeom>
          <a:noFill/>
        </p:spPr>
        <p:txBody>
          <a:bodyPr wrap="square" rtlCol="0">
            <a:spAutoFit/>
          </a:bodyPr>
          <a:lstStyle/>
          <a:p>
            <a:pPr algn="ctr"/>
            <a:r>
              <a:rPr lang="en-US" sz="2000" b="1" dirty="0">
                <a:latin typeface="Helvetica" pitchFamily="2" charset="0"/>
                <a:ea typeface="Verdana" panose="020B0604030504040204" pitchFamily="34" charset="0"/>
              </a:rPr>
              <a:t>Astrosage is the first astrology app to cross 10 Million app downloads</a:t>
            </a:r>
            <a:endParaRPr lang="en-IN" sz="2000" b="1" dirty="0">
              <a:latin typeface="Helvetica" pitchFamily="2" charset="0"/>
              <a:ea typeface="Verdana" panose="020B0604030504040204" pitchFamily="34" charset="0"/>
            </a:endParaRPr>
          </a:p>
        </p:txBody>
      </p:sp>
      <p:sp>
        <p:nvSpPr>
          <p:cNvPr id="3" name="TextBox 2">
            <a:extLst>
              <a:ext uri="{FF2B5EF4-FFF2-40B4-BE49-F238E27FC236}">
                <a16:creationId xmlns:a16="http://schemas.microsoft.com/office/drawing/2014/main" id="{3AEB766C-17B8-9652-AA8D-A64D76962EE9}"/>
              </a:ext>
            </a:extLst>
          </p:cNvPr>
          <p:cNvSpPr txBox="1"/>
          <p:nvPr/>
        </p:nvSpPr>
        <p:spPr>
          <a:xfrm>
            <a:off x="6342993" y="1652090"/>
            <a:ext cx="3854669" cy="400110"/>
          </a:xfrm>
          <a:prstGeom prst="rect">
            <a:avLst/>
          </a:prstGeom>
          <a:noFill/>
        </p:spPr>
        <p:txBody>
          <a:bodyPr wrap="square" rtlCol="0">
            <a:spAutoFit/>
          </a:bodyPr>
          <a:lstStyle/>
          <a:p>
            <a:pPr algn="ctr"/>
            <a:r>
              <a:rPr lang="en-US" sz="2000" dirty="0">
                <a:latin typeface="Helvetica" pitchFamily="2" charset="0"/>
                <a:ea typeface="Verdana" panose="020B0604030504040204" pitchFamily="34" charset="0"/>
              </a:rPr>
              <a:t> </a:t>
            </a:r>
            <a:endParaRPr lang="en-IN" sz="2000" dirty="0">
              <a:latin typeface="Helvetica" pitchFamily="2" charset="0"/>
              <a:ea typeface="Verdana" panose="020B0604030504040204" pitchFamily="34" charset="0"/>
            </a:endParaRPr>
          </a:p>
        </p:txBody>
      </p:sp>
      <p:sp>
        <p:nvSpPr>
          <p:cNvPr id="7" name="TextBox 6">
            <a:extLst>
              <a:ext uri="{FF2B5EF4-FFF2-40B4-BE49-F238E27FC236}">
                <a16:creationId xmlns:a16="http://schemas.microsoft.com/office/drawing/2014/main" id="{9DB65029-66DC-9F35-A1EA-4FFB44E0F9FA}"/>
              </a:ext>
            </a:extLst>
          </p:cNvPr>
          <p:cNvSpPr txBox="1"/>
          <p:nvPr/>
        </p:nvSpPr>
        <p:spPr>
          <a:xfrm>
            <a:off x="5580993" y="1289953"/>
            <a:ext cx="6169571" cy="427809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Helvetica" pitchFamily="2" charset="0"/>
                <a:ea typeface="Verdana" panose="020B0604030504040204" pitchFamily="34" charset="0"/>
              </a:rPr>
              <a:t>Trusted Astrological Resource: </a:t>
            </a:r>
            <a:r>
              <a:rPr lang="en-US" sz="1600" dirty="0" err="1">
                <a:latin typeface="Helvetica" pitchFamily="2" charset="0"/>
                <a:ea typeface="Verdana" panose="020B0604030504040204" pitchFamily="34" charset="0"/>
              </a:rPr>
              <a:t>AstroSage</a:t>
            </a:r>
            <a:r>
              <a:rPr lang="en-US" sz="1600" dirty="0">
                <a:latin typeface="Helvetica" pitchFamily="2" charset="0"/>
                <a:ea typeface="Verdana" panose="020B0604030504040204" pitchFamily="34" charset="0"/>
              </a:rPr>
              <a:t> is recognized as one of the most authentic platforms for both general astrological assistance and advanced astrological research, catering to a wide range of user needs—from everyday concerns to specialized queries.</a:t>
            </a:r>
          </a:p>
          <a:p>
            <a:pPr marL="285750" indent="-285750">
              <a:buFont typeface="Arial" panose="020B0604020202020204" pitchFamily="34" charset="0"/>
              <a:buChar char="•"/>
            </a:pPr>
            <a:endParaRPr lang="en-US" sz="1600" dirty="0">
              <a:latin typeface="Helvetica" pitchFamily="2" charset="0"/>
              <a:ea typeface="Verdana" panose="020B0604030504040204" pitchFamily="34" charset="0"/>
            </a:endParaRPr>
          </a:p>
          <a:p>
            <a:pPr marL="285750" indent="-285750">
              <a:buFont typeface="Arial" panose="020B0604020202020204" pitchFamily="34" charset="0"/>
              <a:buChar char="•"/>
            </a:pPr>
            <a:r>
              <a:rPr lang="en-US" sz="1600" b="1" dirty="0">
                <a:latin typeface="Helvetica" pitchFamily="2" charset="0"/>
                <a:ea typeface="Verdana" panose="020B0604030504040204" pitchFamily="34" charset="0"/>
              </a:rPr>
              <a:t>Founded by a Renowned Astrologer: </a:t>
            </a:r>
            <a:r>
              <a:rPr lang="en-US" sz="1600" dirty="0">
                <a:latin typeface="Helvetica" pitchFamily="2" charset="0"/>
                <a:ea typeface="Verdana" panose="020B0604030504040204" pitchFamily="34" charset="0"/>
              </a:rPr>
              <a:t>Established in 2000 by Pt. Punit Pandey, a respected and experienced astrologer, </a:t>
            </a:r>
            <a:r>
              <a:rPr lang="en-US" sz="1600" dirty="0" err="1">
                <a:latin typeface="Helvetica" pitchFamily="2" charset="0"/>
                <a:ea typeface="Verdana" panose="020B0604030504040204" pitchFamily="34" charset="0"/>
              </a:rPr>
              <a:t>AstroSage</a:t>
            </a:r>
            <a:r>
              <a:rPr lang="en-US" sz="1600" dirty="0">
                <a:latin typeface="Helvetica" pitchFamily="2" charset="0"/>
                <a:ea typeface="Verdana" panose="020B0604030504040204" pitchFamily="34" charset="0"/>
              </a:rPr>
              <a:t> is built on a foundation of deep astrological knowledge and a mission to use astrology for the betterment of humanity.</a:t>
            </a:r>
          </a:p>
          <a:p>
            <a:pPr marL="285750" indent="-285750">
              <a:buFont typeface="Arial" panose="020B0604020202020204" pitchFamily="34" charset="0"/>
              <a:buChar char="•"/>
            </a:pPr>
            <a:endParaRPr lang="en-US" sz="1600" dirty="0">
              <a:latin typeface="Helvetica" pitchFamily="2" charset="0"/>
              <a:ea typeface="Verdana" panose="020B0604030504040204" pitchFamily="34" charset="0"/>
            </a:endParaRPr>
          </a:p>
          <a:p>
            <a:pPr marL="285750" indent="-285750">
              <a:buFont typeface="Arial" panose="020B0604020202020204" pitchFamily="34" charset="0"/>
              <a:buChar char="•"/>
            </a:pPr>
            <a:r>
              <a:rPr lang="en-US" sz="1600" b="1" dirty="0">
                <a:latin typeface="Helvetica" pitchFamily="2" charset="0"/>
                <a:ea typeface="Verdana" panose="020B0604030504040204" pitchFamily="34" charset="0"/>
              </a:rPr>
              <a:t>Expert-Led Multidisciplinary Team: </a:t>
            </a:r>
            <a:r>
              <a:rPr lang="en-US" sz="1600" dirty="0">
                <a:latin typeface="Helvetica" pitchFamily="2" charset="0"/>
                <a:ea typeface="Verdana" panose="020B0604030504040204" pitchFamily="34" charset="0"/>
              </a:rPr>
              <a:t>Guided by Pt. Punit Pandey, the </a:t>
            </a:r>
            <a:r>
              <a:rPr lang="en-US" sz="1600" dirty="0" err="1">
                <a:latin typeface="Helvetica" pitchFamily="2" charset="0"/>
                <a:ea typeface="Verdana" panose="020B0604030504040204" pitchFamily="34" charset="0"/>
              </a:rPr>
              <a:t>AstroSage</a:t>
            </a:r>
            <a:r>
              <a:rPr lang="en-US" sz="1600" dirty="0">
                <a:latin typeface="Helvetica" pitchFamily="2" charset="0"/>
                <a:ea typeface="Verdana" panose="020B0604030504040204" pitchFamily="34" charset="0"/>
              </a:rPr>
              <a:t> team includes expert astrologers from diverse schools such as KP, Lal Kitab, and Nadi, ensuring a practical and multi-dimensional approach to astrological solutions.</a:t>
            </a:r>
            <a:endParaRPr lang="en-IN" sz="1600" dirty="0">
              <a:latin typeface="Helvetica" pitchFamily="2" charset="0"/>
              <a:ea typeface="Verdana" panose="020B0604030504040204" pitchFamily="34" charset="0"/>
            </a:endParaRPr>
          </a:p>
        </p:txBody>
      </p:sp>
    </p:spTree>
    <p:extLst>
      <p:ext uri="{BB962C8B-B14F-4D97-AF65-F5344CB8AC3E}">
        <p14:creationId xmlns:p14="http://schemas.microsoft.com/office/powerpoint/2010/main" val="148971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FAAAD-BBA5-AB9E-3644-8F9EDA2BF29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41212D6-5605-D576-EB42-46B84703CBC8}"/>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PROBLEM STATEMENT</a:t>
            </a:r>
            <a:endParaRPr lang="en-IN" sz="3200" b="1" dirty="0">
              <a:solidFill>
                <a:schemeClr val="bg1"/>
              </a:solidFill>
            </a:endParaRPr>
          </a:p>
        </p:txBody>
      </p:sp>
      <p:sp>
        <p:nvSpPr>
          <p:cNvPr id="6" name="TextBox 5">
            <a:extLst>
              <a:ext uri="{FF2B5EF4-FFF2-40B4-BE49-F238E27FC236}">
                <a16:creationId xmlns:a16="http://schemas.microsoft.com/office/drawing/2014/main" id="{A0040FE0-07CA-B053-3B2C-570019837970}"/>
              </a:ext>
            </a:extLst>
          </p:cNvPr>
          <p:cNvSpPr txBox="1"/>
          <p:nvPr/>
        </p:nvSpPr>
        <p:spPr>
          <a:xfrm>
            <a:off x="814552" y="2452867"/>
            <a:ext cx="10562896" cy="1952266"/>
          </a:xfrm>
          <a:prstGeom prst="rect">
            <a:avLst/>
          </a:prstGeom>
          <a:noFill/>
        </p:spPr>
        <p:txBody>
          <a:bodyPr wrap="square" rtlCol="0">
            <a:spAutoFit/>
          </a:bodyPr>
          <a:lstStyle/>
          <a:p>
            <a:pPr algn="ctr">
              <a:lnSpc>
                <a:spcPct val="150000"/>
              </a:lnSpc>
            </a:pPr>
            <a:r>
              <a:rPr lang="en-IN" sz="2800" dirty="0" err="1">
                <a:latin typeface="Helvetica" pitchFamily="2" charset="0"/>
              </a:rPr>
              <a:t>Astrosage</a:t>
            </a:r>
            <a:r>
              <a:rPr lang="en-IN" sz="2800" dirty="0">
                <a:latin typeface="Helvetica" pitchFamily="2" charset="0"/>
              </a:rPr>
              <a:t> has received an investment of 1 Crore. </a:t>
            </a:r>
            <a:r>
              <a:rPr lang="en-US" sz="2800" dirty="0">
                <a:latin typeface="Helvetica" pitchFamily="2" charset="0"/>
              </a:rPr>
              <a:t>The goal is to determine how to allocate this investment to maximize operational efficiency, customer satisfaction, and profitability.</a:t>
            </a:r>
            <a:r>
              <a:rPr lang="en-IN" sz="2800" dirty="0">
                <a:latin typeface="Helvetica" pitchFamily="2" charset="0"/>
              </a:rPr>
              <a:t> </a:t>
            </a:r>
          </a:p>
        </p:txBody>
      </p:sp>
    </p:spTree>
    <p:extLst>
      <p:ext uri="{BB962C8B-B14F-4D97-AF65-F5344CB8AC3E}">
        <p14:creationId xmlns:p14="http://schemas.microsoft.com/office/powerpoint/2010/main" val="78443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C51FE3-E024-A38A-C384-3961943C7834}"/>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DATA OVERVIEW</a:t>
            </a:r>
            <a:endParaRPr lang="en-IN" sz="3200" b="1" dirty="0">
              <a:solidFill>
                <a:schemeClr val="bg1"/>
              </a:solidFill>
            </a:endParaRPr>
          </a:p>
        </p:txBody>
      </p:sp>
      <p:sp>
        <p:nvSpPr>
          <p:cNvPr id="6" name="TextBox 5">
            <a:extLst>
              <a:ext uri="{FF2B5EF4-FFF2-40B4-BE49-F238E27FC236}">
                <a16:creationId xmlns:a16="http://schemas.microsoft.com/office/drawing/2014/main" id="{4AA3FB69-EB28-704F-9455-F23AEC87408E}"/>
              </a:ext>
            </a:extLst>
          </p:cNvPr>
          <p:cNvSpPr txBox="1"/>
          <p:nvPr/>
        </p:nvSpPr>
        <p:spPr>
          <a:xfrm>
            <a:off x="814552" y="1054232"/>
            <a:ext cx="10562896" cy="4448334"/>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sz="1600" dirty="0">
                <a:latin typeface="Helvetica" pitchFamily="2" charset="0"/>
              </a:rPr>
              <a:t>Total No. of Sessions (records): </a:t>
            </a:r>
            <a:r>
              <a:rPr lang="en-IN" sz="1600" b="1" dirty="0">
                <a:latin typeface="Helvetica" pitchFamily="2" charset="0"/>
              </a:rPr>
              <a:t>27882</a:t>
            </a:r>
          </a:p>
          <a:p>
            <a:pPr marL="285750" indent="-285750">
              <a:lnSpc>
                <a:spcPct val="200000"/>
              </a:lnSpc>
              <a:buFont typeface="Wingdings" panose="05000000000000000000" pitchFamily="2" charset="2"/>
              <a:buChar char="q"/>
            </a:pPr>
            <a:r>
              <a:rPr lang="en-IN" sz="1600" dirty="0">
                <a:latin typeface="Helvetica" pitchFamily="2" charset="0"/>
              </a:rPr>
              <a:t>Count of Unique Users: </a:t>
            </a:r>
            <a:r>
              <a:rPr lang="en-IN" sz="1600" b="1" dirty="0">
                <a:latin typeface="Helvetica" pitchFamily="2" charset="0"/>
              </a:rPr>
              <a:t>10344</a:t>
            </a:r>
          </a:p>
          <a:p>
            <a:pPr marL="285750" indent="-285750">
              <a:lnSpc>
                <a:spcPct val="200000"/>
              </a:lnSpc>
              <a:buFont typeface="Wingdings" panose="05000000000000000000" pitchFamily="2" charset="2"/>
              <a:buChar char="q"/>
            </a:pPr>
            <a:r>
              <a:rPr lang="en-IN" sz="1600" dirty="0">
                <a:latin typeface="Helvetica" pitchFamily="2" charset="0"/>
              </a:rPr>
              <a:t>Count of Unique Gurus: </a:t>
            </a:r>
            <a:r>
              <a:rPr lang="en-IN" sz="1600" b="1" dirty="0">
                <a:latin typeface="Helvetica" pitchFamily="2" charset="0"/>
              </a:rPr>
              <a:t>131</a:t>
            </a:r>
          </a:p>
          <a:p>
            <a:pPr marL="285750" indent="-285750">
              <a:lnSpc>
                <a:spcPct val="200000"/>
              </a:lnSpc>
              <a:buFont typeface="Wingdings" panose="05000000000000000000" pitchFamily="2" charset="2"/>
              <a:buChar char="q"/>
            </a:pPr>
            <a:r>
              <a:rPr lang="en-IN" sz="1600" dirty="0">
                <a:latin typeface="Helvetica" pitchFamily="2" charset="0"/>
              </a:rPr>
              <a:t>Offered Products (Consultation Types): </a:t>
            </a:r>
          </a:p>
          <a:p>
            <a:pPr marL="742950" lvl="1" indent="-285750">
              <a:lnSpc>
                <a:spcPct val="150000"/>
              </a:lnSpc>
              <a:buFont typeface="Wingdings" panose="05000000000000000000" pitchFamily="2" charset="2"/>
              <a:buChar char="§"/>
            </a:pPr>
            <a:r>
              <a:rPr lang="en-IN" sz="1600" b="1" dirty="0">
                <a:latin typeface="Helvetica" pitchFamily="2" charset="0"/>
              </a:rPr>
              <a:t>Call</a:t>
            </a:r>
          </a:p>
          <a:p>
            <a:pPr marL="742950" lvl="1" indent="-285750">
              <a:lnSpc>
                <a:spcPct val="150000"/>
              </a:lnSpc>
              <a:buFont typeface="Wingdings" panose="05000000000000000000" pitchFamily="2" charset="2"/>
              <a:buChar char="§"/>
            </a:pPr>
            <a:r>
              <a:rPr lang="en-IN" sz="1600" b="1" dirty="0">
                <a:latin typeface="Helvetica" pitchFamily="2" charset="0"/>
              </a:rPr>
              <a:t>Chat</a:t>
            </a:r>
          </a:p>
          <a:p>
            <a:pPr marL="742950" lvl="1" indent="-285750">
              <a:lnSpc>
                <a:spcPct val="150000"/>
              </a:lnSpc>
              <a:buFont typeface="Wingdings" panose="05000000000000000000" pitchFamily="2" charset="2"/>
              <a:buChar char="§"/>
            </a:pPr>
            <a:r>
              <a:rPr lang="en-IN" sz="1600" b="1" dirty="0">
                <a:latin typeface="Helvetica" pitchFamily="2" charset="0"/>
              </a:rPr>
              <a:t>Complementary</a:t>
            </a:r>
          </a:p>
          <a:p>
            <a:pPr marL="742950" lvl="1" indent="-285750">
              <a:lnSpc>
                <a:spcPct val="150000"/>
              </a:lnSpc>
              <a:buFont typeface="Wingdings" panose="05000000000000000000" pitchFamily="2" charset="2"/>
              <a:buChar char="§"/>
            </a:pPr>
            <a:r>
              <a:rPr lang="en-IN" sz="1600" b="1" dirty="0">
                <a:latin typeface="Helvetica" pitchFamily="2" charset="0"/>
              </a:rPr>
              <a:t>Public Live Call</a:t>
            </a:r>
          </a:p>
          <a:p>
            <a:pPr marL="285750" indent="-285750">
              <a:lnSpc>
                <a:spcPct val="200000"/>
              </a:lnSpc>
              <a:buFont typeface="Wingdings" panose="05000000000000000000" pitchFamily="2" charset="2"/>
              <a:buChar char="q"/>
            </a:pPr>
            <a:r>
              <a:rPr lang="en-IN" sz="1600" dirty="0">
                <a:latin typeface="Helvetica" pitchFamily="2" charset="0"/>
              </a:rPr>
              <a:t>Total No. of Attributes in Data: </a:t>
            </a:r>
            <a:r>
              <a:rPr lang="en-IN" sz="1600" b="1" dirty="0">
                <a:latin typeface="Helvetica" pitchFamily="2" charset="0"/>
              </a:rPr>
              <a:t>36 attributes</a:t>
            </a:r>
          </a:p>
          <a:p>
            <a:pPr marL="285750" indent="-285750">
              <a:lnSpc>
                <a:spcPct val="200000"/>
              </a:lnSpc>
              <a:buFont typeface="Wingdings" panose="05000000000000000000" pitchFamily="2" charset="2"/>
              <a:buChar char="q"/>
            </a:pPr>
            <a:r>
              <a:rPr lang="en-IN" sz="1600" dirty="0">
                <a:latin typeface="Helvetica" pitchFamily="2" charset="0"/>
              </a:rPr>
              <a:t>Single Table having </a:t>
            </a:r>
            <a:r>
              <a:rPr lang="en-US" sz="1600" dirty="0">
                <a:latin typeface="Helvetica" pitchFamily="2" charset="0"/>
              </a:rPr>
              <a:t>key highlights is time-series data, categorical data, and ratings</a:t>
            </a:r>
            <a:endParaRPr lang="en-IN" sz="1600" dirty="0">
              <a:latin typeface="Helvetica" pitchFamily="2" charset="0"/>
            </a:endParaRPr>
          </a:p>
        </p:txBody>
      </p:sp>
    </p:spTree>
    <p:extLst>
      <p:ext uri="{BB962C8B-B14F-4D97-AF65-F5344CB8AC3E}">
        <p14:creationId xmlns:p14="http://schemas.microsoft.com/office/powerpoint/2010/main" val="323060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F9FE7-4B6B-5DBF-3BCF-D489E2267BE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521F115-8716-46F0-6A1A-6D00D3A2DCBD}"/>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METHODOLOGY</a:t>
            </a:r>
            <a:endParaRPr lang="en-IN" sz="3200" b="1" dirty="0">
              <a:solidFill>
                <a:schemeClr val="bg1"/>
              </a:solidFill>
            </a:endParaRPr>
          </a:p>
        </p:txBody>
      </p:sp>
      <p:sp>
        <p:nvSpPr>
          <p:cNvPr id="2" name="TextBox 1">
            <a:extLst>
              <a:ext uri="{FF2B5EF4-FFF2-40B4-BE49-F238E27FC236}">
                <a16:creationId xmlns:a16="http://schemas.microsoft.com/office/drawing/2014/main" id="{22BA76D1-D442-F0B1-D259-D6C4CC05C549}"/>
              </a:ext>
            </a:extLst>
          </p:cNvPr>
          <p:cNvSpPr txBox="1"/>
          <p:nvPr/>
        </p:nvSpPr>
        <p:spPr>
          <a:xfrm>
            <a:off x="451944" y="1050743"/>
            <a:ext cx="11288111" cy="4955203"/>
          </a:xfrm>
          <a:prstGeom prst="rect">
            <a:avLst/>
          </a:prstGeom>
          <a:noFill/>
        </p:spPr>
        <p:txBody>
          <a:bodyPr wrap="square" rtlCol="0">
            <a:spAutoFit/>
          </a:bodyPr>
          <a:lstStyle/>
          <a:p>
            <a:pPr marL="342900" indent="-342900">
              <a:buFont typeface="+mj-lt"/>
              <a:buAutoNum type="arabicPeriod"/>
            </a:pPr>
            <a:r>
              <a:rPr lang="en-IN" sz="1600" b="1" dirty="0">
                <a:latin typeface="Helvetica" pitchFamily="2" charset="0"/>
              </a:rPr>
              <a:t>Data Cleaning</a:t>
            </a:r>
          </a:p>
          <a:p>
            <a:pPr marL="800100" lvl="1" indent="-342900">
              <a:buFont typeface="Arial" panose="020B0604020202020204" pitchFamily="34" charset="0"/>
              <a:buChar char="•"/>
            </a:pPr>
            <a:r>
              <a:rPr lang="en-IN" sz="1600" dirty="0">
                <a:latin typeface="Helvetica" pitchFamily="2" charset="0"/>
              </a:rPr>
              <a:t>Reduced attributes that have very low significance in our analysis these include columns that all values as FALSE i.e., </a:t>
            </a:r>
            <a:r>
              <a:rPr lang="en-IN" sz="1600" dirty="0" err="1">
                <a:latin typeface="Helvetica" pitchFamily="2" charset="0"/>
              </a:rPr>
              <a:t>isWhiteListUser</a:t>
            </a:r>
            <a:r>
              <a:rPr lang="en-IN" sz="1600" dirty="0">
                <a:latin typeface="Helvetica" pitchFamily="2" charset="0"/>
              </a:rPr>
              <a:t>, queue, and columns that have a single value i.e., </a:t>
            </a:r>
            <a:r>
              <a:rPr lang="en-IN" sz="1600" dirty="0" err="1">
                <a:latin typeface="Helvetica" pitchFamily="2" charset="0"/>
              </a:rPr>
              <a:t>callChannel</a:t>
            </a:r>
            <a:r>
              <a:rPr lang="en-IN" sz="1600" dirty="0">
                <a:latin typeface="Helvetica" pitchFamily="2" charset="0"/>
              </a:rPr>
              <a:t>, </a:t>
            </a:r>
            <a:r>
              <a:rPr lang="en-IN" sz="1600" dirty="0" err="1">
                <a:latin typeface="Helvetica" pitchFamily="2" charset="0"/>
              </a:rPr>
              <a:t>callvrType</a:t>
            </a:r>
            <a:endParaRPr lang="en-IN" sz="1600" dirty="0">
              <a:latin typeface="Helvetica" pitchFamily="2" charset="0"/>
            </a:endParaRPr>
          </a:p>
          <a:p>
            <a:pPr marL="800100" lvl="1" indent="-342900">
              <a:buFont typeface="Arial" panose="020B0604020202020204" pitchFamily="34" charset="0"/>
              <a:buChar char="•"/>
            </a:pPr>
            <a:r>
              <a:rPr lang="en-IN" sz="1600" dirty="0">
                <a:latin typeface="Helvetica" pitchFamily="2" charset="0"/>
              </a:rPr>
              <a:t>Removing data points in </a:t>
            </a:r>
            <a:r>
              <a:rPr lang="en-IN" sz="1600" dirty="0" err="1">
                <a:latin typeface="Helvetica" pitchFamily="2" charset="0"/>
              </a:rPr>
              <a:t>CallSid</a:t>
            </a:r>
            <a:r>
              <a:rPr lang="en-IN" sz="1600" dirty="0">
                <a:latin typeface="Helvetica" pitchFamily="2" charset="0"/>
              </a:rPr>
              <a:t> where no significant data is captured and formatting </a:t>
            </a:r>
            <a:r>
              <a:rPr lang="en-IN" sz="1600" dirty="0" err="1">
                <a:latin typeface="Helvetica" pitchFamily="2" charset="0"/>
              </a:rPr>
              <a:t>guruName</a:t>
            </a:r>
            <a:r>
              <a:rPr lang="en-IN" sz="1600" dirty="0">
                <a:latin typeface="Helvetica" pitchFamily="2" charset="0"/>
              </a:rPr>
              <a:t> column</a:t>
            </a:r>
            <a:br>
              <a:rPr lang="en-IN" sz="1600" dirty="0">
                <a:latin typeface="Helvetica" pitchFamily="2" charset="0"/>
              </a:rPr>
            </a:br>
            <a:endParaRPr lang="en-IN" sz="1600" dirty="0">
              <a:latin typeface="Helvetica" pitchFamily="2" charset="0"/>
            </a:endParaRPr>
          </a:p>
          <a:p>
            <a:pPr marL="342900" indent="-342900">
              <a:buFont typeface="+mj-lt"/>
              <a:buAutoNum type="arabicPeriod"/>
            </a:pPr>
            <a:r>
              <a:rPr lang="en-IN" sz="1600" b="1" dirty="0">
                <a:latin typeface="Helvetica" pitchFamily="2" charset="0"/>
              </a:rPr>
              <a:t>Data Manipulation</a:t>
            </a:r>
          </a:p>
          <a:p>
            <a:pPr marL="800100" lvl="1" indent="-342900">
              <a:buFont typeface="Arial" panose="020B0604020202020204" pitchFamily="34" charset="0"/>
              <a:buChar char="•"/>
            </a:pPr>
            <a:r>
              <a:rPr lang="en-IN" sz="1600" dirty="0">
                <a:latin typeface="Helvetica" pitchFamily="2" charset="0"/>
              </a:rPr>
              <a:t>Manipulated columns to bring them in the right date-time format using DATE and TEXT functions in </a:t>
            </a:r>
            <a:r>
              <a:rPr lang="en-IN" sz="1600" dirty="0" err="1">
                <a:latin typeface="Helvetica" pitchFamily="2" charset="0"/>
              </a:rPr>
              <a:t>createdAT</a:t>
            </a:r>
            <a:r>
              <a:rPr lang="en-IN" sz="1600" dirty="0">
                <a:latin typeface="Helvetica" pitchFamily="2" charset="0"/>
              </a:rPr>
              <a:t> and </a:t>
            </a:r>
            <a:r>
              <a:rPr lang="en-IN" sz="1600" dirty="0" err="1">
                <a:latin typeface="Helvetica" pitchFamily="2" charset="0"/>
              </a:rPr>
              <a:t>updatedAt</a:t>
            </a:r>
            <a:r>
              <a:rPr lang="en-IN" sz="1600" dirty="0">
                <a:latin typeface="Helvetica" pitchFamily="2" charset="0"/>
              </a:rPr>
              <a:t> columns</a:t>
            </a:r>
          </a:p>
          <a:p>
            <a:pPr marL="800100" lvl="1" indent="-342900">
              <a:buFont typeface="Arial" panose="020B0604020202020204" pitchFamily="34" charset="0"/>
              <a:buChar char="•"/>
            </a:pPr>
            <a:r>
              <a:rPr lang="en-IN" sz="1600" dirty="0">
                <a:latin typeface="Helvetica" pitchFamily="2" charset="0"/>
              </a:rPr>
              <a:t>Manipulated column </a:t>
            </a:r>
            <a:r>
              <a:rPr lang="en-IN" sz="1600" dirty="0" err="1">
                <a:latin typeface="Helvetica" pitchFamily="2" charset="0"/>
              </a:rPr>
              <a:t>chatStartTime</a:t>
            </a:r>
            <a:r>
              <a:rPr lang="en-IN" sz="1600" dirty="0">
                <a:latin typeface="Helvetica" pitchFamily="2" charset="0"/>
              </a:rPr>
              <a:t> and </a:t>
            </a:r>
            <a:r>
              <a:rPr lang="en-IN" sz="1600" dirty="0" err="1">
                <a:latin typeface="Helvetica" pitchFamily="2" charset="0"/>
              </a:rPr>
              <a:t>chatEndTime</a:t>
            </a:r>
            <a:r>
              <a:rPr lang="en-IN" sz="1600" dirty="0">
                <a:latin typeface="Helvetica" pitchFamily="2" charset="0"/>
              </a:rPr>
              <a:t> by first using Text to Column feature to remove extra character after “.”, then replaced character “T” with white space at the end using TIME and MID formula to extract only time values. </a:t>
            </a:r>
          </a:p>
          <a:p>
            <a:pPr marL="800100" lvl="1" indent="-342900">
              <a:buFont typeface="Arial" panose="020B0604020202020204" pitchFamily="34" charset="0"/>
              <a:buChar char="•"/>
            </a:pPr>
            <a:r>
              <a:rPr lang="en-IN" sz="1600" dirty="0">
                <a:latin typeface="Helvetica" pitchFamily="2" charset="0"/>
              </a:rPr>
              <a:t>Removing Duplicates or Inconsistent </a:t>
            </a:r>
            <a:r>
              <a:rPr lang="en-IN" sz="1600" dirty="0" err="1">
                <a:latin typeface="Helvetica" pitchFamily="2" charset="0"/>
              </a:rPr>
              <a:t>guruName</a:t>
            </a:r>
            <a:r>
              <a:rPr lang="en-IN" sz="1600" dirty="0">
                <a:latin typeface="Helvetica" pitchFamily="2" charset="0"/>
              </a:rPr>
              <a:t> and making it in proper format </a:t>
            </a:r>
            <a:br>
              <a:rPr lang="en-IN" sz="1600" dirty="0">
                <a:latin typeface="Helvetica" pitchFamily="2" charset="0"/>
              </a:rPr>
            </a:br>
            <a:endParaRPr lang="en-IN" sz="1600" dirty="0">
              <a:latin typeface="Helvetica" pitchFamily="2" charset="0"/>
            </a:endParaRPr>
          </a:p>
          <a:p>
            <a:pPr marL="342900" indent="-342900">
              <a:buFont typeface="+mj-lt"/>
              <a:buAutoNum type="arabicPeriod"/>
            </a:pPr>
            <a:r>
              <a:rPr lang="en-IN" sz="1600" b="1" dirty="0">
                <a:latin typeface="Helvetica" pitchFamily="2" charset="0"/>
              </a:rPr>
              <a:t>Descriptive Analysis:</a:t>
            </a:r>
          </a:p>
          <a:p>
            <a:pPr marL="800100" lvl="1" indent="-342900">
              <a:buFont typeface="Arial" panose="020B0604020202020204" pitchFamily="34" charset="0"/>
              <a:buChar char="•"/>
            </a:pPr>
            <a:r>
              <a:rPr lang="en-IN" sz="1600" dirty="0">
                <a:latin typeface="Helvetica" pitchFamily="2" charset="0"/>
              </a:rPr>
              <a:t>Utilized pivot tables to find informative details from the dataset</a:t>
            </a:r>
            <a:br>
              <a:rPr lang="en-IN" sz="1600" dirty="0">
                <a:latin typeface="Helvetica" pitchFamily="2" charset="0"/>
              </a:rPr>
            </a:br>
            <a:endParaRPr lang="en-IN" sz="1600" dirty="0">
              <a:latin typeface="Helvetica" pitchFamily="2" charset="0"/>
            </a:endParaRPr>
          </a:p>
          <a:p>
            <a:pPr marL="342900" indent="-342900">
              <a:buFont typeface="+mj-lt"/>
              <a:buAutoNum type="arabicPeriod"/>
            </a:pPr>
            <a:r>
              <a:rPr lang="en-IN" sz="1600" b="1" dirty="0">
                <a:latin typeface="Helvetica" pitchFamily="2" charset="0"/>
              </a:rPr>
              <a:t>Trend Analysis and Visualization:</a:t>
            </a:r>
          </a:p>
          <a:p>
            <a:pPr marL="800100" lvl="1" indent="-342900">
              <a:buFont typeface="Arial" panose="020B0604020202020204" pitchFamily="34" charset="0"/>
              <a:buChar char="•"/>
            </a:pPr>
            <a:r>
              <a:rPr lang="en-IN" sz="1600" dirty="0">
                <a:latin typeface="Helvetica" pitchFamily="2" charset="0"/>
              </a:rPr>
              <a:t>Used charts and formulas to visualise and extract insightful data and patterns that will help us in better decision making</a:t>
            </a:r>
          </a:p>
        </p:txBody>
      </p:sp>
    </p:spTree>
    <p:extLst>
      <p:ext uri="{BB962C8B-B14F-4D97-AF65-F5344CB8AC3E}">
        <p14:creationId xmlns:p14="http://schemas.microsoft.com/office/powerpoint/2010/main" val="188499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3AF87-77A3-FD7F-2CBB-78A80A06C2B9}"/>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E018498-D975-0B48-F478-7A6644AD5D52}"/>
              </a:ext>
            </a:extLst>
          </p:cNvPr>
          <p:cNvGraphicFramePr>
            <a:graphicFrameLocks/>
          </p:cNvGraphicFramePr>
          <p:nvPr>
            <p:extLst>
              <p:ext uri="{D42A27DB-BD31-4B8C-83A1-F6EECF244321}">
                <p14:modId xmlns:p14="http://schemas.microsoft.com/office/powerpoint/2010/main" val="746289310"/>
              </p:ext>
            </p:extLst>
          </p:nvPr>
        </p:nvGraphicFramePr>
        <p:xfrm>
          <a:off x="177888" y="1829741"/>
          <a:ext cx="4488705" cy="319851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2E46DEB-7CC0-C711-1096-C3B79DC92480}"/>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PLATFORM TYPE ANALYSIS</a:t>
            </a:r>
            <a:endParaRPr lang="en-IN" sz="3200" b="1" dirty="0">
              <a:solidFill>
                <a:schemeClr val="bg1"/>
              </a:solidFill>
            </a:endParaRPr>
          </a:p>
        </p:txBody>
      </p:sp>
      <p:sp>
        <p:nvSpPr>
          <p:cNvPr id="8" name="TextBox 7">
            <a:extLst>
              <a:ext uri="{FF2B5EF4-FFF2-40B4-BE49-F238E27FC236}">
                <a16:creationId xmlns:a16="http://schemas.microsoft.com/office/drawing/2014/main" id="{86A4B397-F819-25FD-3DD8-2715C1948AAC}"/>
              </a:ext>
            </a:extLst>
          </p:cNvPr>
          <p:cNvSpPr txBox="1"/>
          <p:nvPr/>
        </p:nvSpPr>
        <p:spPr>
          <a:xfrm>
            <a:off x="5213130" y="2917866"/>
            <a:ext cx="6580263" cy="102226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dirty="0">
                <a:latin typeface="Helvetica" pitchFamily="2" charset="0"/>
              </a:rPr>
              <a:t>There are 3 platforms: </a:t>
            </a:r>
            <a:r>
              <a:rPr lang="en-US" sz="1400" b="1" dirty="0">
                <a:latin typeface="Helvetica" pitchFamily="2" charset="0"/>
              </a:rPr>
              <a:t>App, Dashboard, and </a:t>
            </a:r>
            <a:r>
              <a:rPr lang="en-US" sz="1400" b="1" dirty="0" err="1">
                <a:latin typeface="Helvetica" pitchFamily="2" charset="0"/>
              </a:rPr>
              <a:t>Gurucool</a:t>
            </a:r>
            <a:endParaRPr lang="en-US" sz="1400" b="1" dirty="0">
              <a:latin typeface="Helvetica" pitchFamily="2" charset="0"/>
            </a:endParaRPr>
          </a:p>
          <a:p>
            <a:pPr marL="285750" indent="-285750">
              <a:lnSpc>
                <a:spcPct val="150000"/>
              </a:lnSpc>
              <a:buFont typeface="Wingdings" panose="05000000000000000000" pitchFamily="2" charset="2"/>
              <a:buChar char="§"/>
            </a:pPr>
            <a:r>
              <a:rPr lang="en-US" sz="1400" dirty="0" err="1">
                <a:latin typeface="Helvetica" pitchFamily="2" charset="0"/>
              </a:rPr>
              <a:t>Gurucool</a:t>
            </a:r>
            <a:r>
              <a:rPr lang="en-US" sz="1400" dirty="0">
                <a:latin typeface="Helvetica" pitchFamily="2" charset="0"/>
              </a:rPr>
              <a:t> is the most interacted platform, followed by the app; together, they hold 99.99% of sessions</a:t>
            </a:r>
          </a:p>
        </p:txBody>
      </p:sp>
    </p:spTree>
    <p:extLst>
      <p:ext uri="{BB962C8B-B14F-4D97-AF65-F5344CB8AC3E}">
        <p14:creationId xmlns:p14="http://schemas.microsoft.com/office/powerpoint/2010/main" val="179526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E0286-0AB2-A2D8-5AEF-4A2FC6B005E9}"/>
            </a:ext>
          </a:extLst>
        </p:cNvPr>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89CBC380-B0B7-6104-72F0-68514823DFEA}"/>
              </a:ext>
            </a:extLst>
          </p:cNvPr>
          <p:cNvGraphicFramePr>
            <a:graphicFrameLocks/>
          </p:cNvGraphicFramePr>
          <p:nvPr>
            <p:extLst>
              <p:ext uri="{D42A27DB-BD31-4B8C-83A1-F6EECF244321}">
                <p14:modId xmlns:p14="http://schemas.microsoft.com/office/powerpoint/2010/main" val="3195502211"/>
              </p:ext>
            </p:extLst>
          </p:nvPr>
        </p:nvGraphicFramePr>
        <p:xfrm>
          <a:off x="272482" y="1777449"/>
          <a:ext cx="4394111" cy="33031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14CC4D4-F463-7EC3-9F0E-CD2665CD374F}"/>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PLATFORM TYPE ANALYSIS</a:t>
            </a:r>
            <a:endParaRPr lang="en-IN" sz="3200" b="1" dirty="0">
              <a:solidFill>
                <a:schemeClr val="bg1"/>
              </a:solidFill>
            </a:endParaRPr>
          </a:p>
        </p:txBody>
      </p:sp>
      <p:sp>
        <p:nvSpPr>
          <p:cNvPr id="8" name="TextBox 7">
            <a:extLst>
              <a:ext uri="{FF2B5EF4-FFF2-40B4-BE49-F238E27FC236}">
                <a16:creationId xmlns:a16="http://schemas.microsoft.com/office/drawing/2014/main" id="{0A9F08D6-3E16-9878-FED5-C1440C2AB3B3}"/>
              </a:ext>
            </a:extLst>
          </p:cNvPr>
          <p:cNvSpPr txBox="1"/>
          <p:nvPr/>
        </p:nvSpPr>
        <p:spPr>
          <a:xfrm>
            <a:off x="5213130" y="2756027"/>
            <a:ext cx="6580263" cy="134594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dirty="0">
                <a:latin typeface="Helvetica" pitchFamily="2" charset="0"/>
              </a:rPr>
              <a:t>App is a better platform in terms of </a:t>
            </a:r>
            <a:r>
              <a:rPr lang="en-US" sz="1400" b="1" dirty="0">
                <a:latin typeface="Helvetica" pitchFamily="2" charset="0"/>
              </a:rPr>
              <a:t>revenue, astrologers’ earnings, and gross profit </a:t>
            </a:r>
            <a:r>
              <a:rPr lang="en-US" sz="1400" dirty="0">
                <a:latin typeface="Helvetica" pitchFamily="2" charset="0"/>
              </a:rPr>
              <a:t>than </a:t>
            </a:r>
            <a:r>
              <a:rPr lang="en-US" sz="1400" dirty="0" err="1">
                <a:latin typeface="Helvetica" pitchFamily="2" charset="0"/>
              </a:rPr>
              <a:t>Gurucool</a:t>
            </a:r>
            <a:endParaRPr lang="en-US" sz="1400" dirty="0">
              <a:latin typeface="Helvetica" pitchFamily="2" charset="0"/>
            </a:endParaRPr>
          </a:p>
          <a:p>
            <a:pPr marL="285750" indent="-285750">
              <a:lnSpc>
                <a:spcPct val="150000"/>
              </a:lnSpc>
              <a:buFont typeface="Wingdings" panose="05000000000000000000" pitchFamily="2" charset="2"/>
              <a:buChar char="§"/>
            </a:pPr>
            <a:r>
              <a:rPr lang="en-US" sz="1400" dirty="0">
                <a:latin typeface="Helvetica" pitchFamily="2" charset="0"/>
              </a:rPr>
              <a:t> The app has the highest Gross Profit per Session, standing at </a:t>
            </a:r>
            <a:r>
              <a:rPr lang="en-US" sz="1400" b="1" dirty="0">
                <a:latin typeface="Helvetica" pitchFamily="2" charset="0"/>
              </a:rPr>
              <a:t>8.92</a:t>
            </a:r>
          </a:p>
          <a:p>
            <a:pPr marL="285750" indent="-285750">
              <a:lnSpc>
                <a:spcPct val="150000"/>
              </a:lnSpc>
              <a:buFont typeface="Wingdings" panose="05000000000000000000" pitchFamily="2" charset="2"/>
              <a:buChar char="§"/>
            </a:pPr>
            <a:r>
              <a:rPr lang="en-US" sz="1400" dirty="0">
                <a:latin typeface="Helvetica" pitchFamily="2" charset="0"/>
              </a:rPr>
              <a:t> The app generates approx. </a:t>
            </a:r>
            <a:r>
              <a:rPr lang="en-US" sz="1400" b="1" dirty="0">
                <a:latin typeface="Helvetica" pitchFamily="2" charset="0"/>
              </a:rPr>
              <a:t>4 times more profit </a:t>
            </a:r>
            <a:r>
              <a:rPr lang="en-US" sz="1400" dirty="0">
                <a:latin typeface="Helvetica" pitchFamily="2" charset="0"/>
              </a:rPr>
              <a:t>as compared to </a:t>
            </a:r>
            <a:r>
              <a:rPr lang="en-US" sz="1400" dirty="0" err="1">
                <a:latin typeface="Helvetica" pitchFamily="2" charset="0"/>
              </a:rPr>
              <a:t>Gurucool</a:t>
            </a:r>
            <a:endParaRPr lang="en-US" sz="1400" dirty="0">
              <a:latin typeface="Helvetica" pitchFamily="2" charset="0"/>
            </a:endParaRPr>
          </a:p>
        </p:txBody>
      </p:sp>
    </p:spTree>
    <p:extLst>
      <p:ext uri="{BB962C8B-B14F-4D97-AF65-F5344CB8AC3E}">
        <p14:creationId xmlns:p14="http://schemas.microsoft.com/office/powerpoint/2010/main" val="382308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D1777-D04A-B755-F076-B23DADCF6B8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5965F69-26B0-2EC0-E171-C57BCEADBFE1}"/>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PRODUCT TYPE ANALYSIS</a:t>
            </a:r>
            <a:endParaRPr lang="en-IN" sz="3200" b="1" dirty="0">
              <a:solidFill>
                <a:schemeClr val="bg1"/>
              </a:solidFill>
            </a:endParaRPr>
          </a:p>
        </p:txBody>
      </p:sp>
      <p:graphicFrame>
        <p:nvGraphicFramePr>
          <p:cNvPr id="3" name="Chart 2">
            <a:extLst>
              <a:ext uri="{FF2B5EF4-FFF2-40B4-BE49-F238E27FC236}">
                <a16:creationId xmlns:a16="http://schemas.microsoft.com/office/drawing/2014/main" id="{9A103D7E-F2AA-2082-239E-EDCF6D223EE8}"/>
              </a:ext>
            </a:extLst>
          </p:cNvPr>
          <p:cNvGraphicFramePr>
            <a:graphicFrameLocks/>
          </p:cNvGraphicFramePr>
          <p:nvPr>
            <p:extLst>
              <p:ext uri="{D42A27DB-BD31-4B8C-83A1-F6EECF244321}">
                <p14:modId xmlns:p14="http://schemas.microsoft.com/office/powerpoint/2010/main" val="1824521095"/>
              </p:ext>
            </p:extLst>
          </p:nvPr>
        </p:nvGraphicFramePr>
        <p:xfrm>
          <a:off x="146357" y="1771934"/>
          <a:ext cx="4751463" cy="331413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FBC456A-6663-0F5A-CE2F-2E51ADB8B165}"/>
              </a:ext>
            </a:extLst>
          </p:cNvPr>
          <p:cNvSpPr txBox="1"/>
          <p:nvPr/>
        </p:nvSpPr>
        <p:spPr>
          <a:xfrm>
            <a:off x="5465380" y="2917866"/>
            <a:ext cx="6580263" cy="102226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dirty="0">
                <a:latin typeface="Helvetica" pitchFamily="2" charset="0"/>
              </a:rPr>
              <a:t>There are 4 products: </a:t>
            </a:r>
            <a:r>
              <a:rPr lang="en-US" sz="1400" b="1" dirty="0">
                <a:latin typeface="Helvetica" pitchFamily="2" charset="0"/>
              </a:rPr>
              <a:t>Calls, Chats, Complementary, and Public Live Call</a:t>
            </a:r>
          </a:p>
          <a:p>
            <a:pPr marL="285750" indent="-285750">
              <a:lnSpc>
                <a:spcPct val="150000"/>
              </a:lnSpc>
              <a:buFont typeface="Wingdings" panose="05000000000000000000" pitchFamily="2" charset="2"/>
              <a:buChar char="§"/>
            </a:pPr>
            <a:r>
              <a:rPr lang="en-US" sz="1400" dirty="0">
                <a:latin typeface="Helvetica" pitchFamily="2" charset="0"/>
              </a:rPr>
              <a:t>Chats are the most interacted product type, followed by Calls; together, they hold </a:t>
            </a:r>
            <a:r>
              <a:rPr lang="en-US" sz="1400" b="1" dirty="0">
                <a:latin typeface="Helvetica" pitchFamily="2" charset="0"/>
              </a:rPr>
              <a:t>99.98% </a:t>
            </a:r>
            <a:r>
              <a:rPr lang="en-US" sz="1400" dirty="0">
                <a:latin typeface="Helvetica" pitchFamily="2" charset="0"/>
              </a:rPr>
              <a:t>of sessions</a:t>
            </a:r>
          </a:p>
        </p:txBody>
      </p:sp>
    </p:spTree>
    <p:extLst>
      <p:ext uri="{BB962C8B-B14F-4D97-AF65-F5344CB8AC3E}">
        <p14:creationId xmlns:p14="http://schemas.microsoft.com/office/powerpoint/2010/main" val="49942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A5E44-310C-B54F-1F61-3BB2BEC991C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D5DB2DE-D905-852A-B4F8-E732FB3B1F5E}"/>
              </a:ext>
            </a:extLst>
          </p:cNvPr>
          <p:cNvSpPr txBox="1"/>
          <p:nvPr/>
        </p:nvSpPr>
        <p:spPr>
          <a:xfrm>
            <a:off x="3048000" y="31530"/>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PRODUCT TYPE ANALYSIS</a:t>
            </a:r>
            <a:endParaRPr lang="en-IN" sz="3200" b="1" dirty="0">
              <a:solidFill>
                <a:schemeClr val="bg1"/>
              </a:solidFill>
            </a:endParaRPr>
          </a:p>
        </p:txBody>
      </p:sp>
      <p:graphicFrame>
        <p:nvGraphicFramePr>
          <p:cNvPr id="4" name="Chart 3">
            <a:extLst>
              <a:ext uri="{FF2B5EF4-FFF2-40B4-BE49-F238E27FC236}">
                <a16:creationId xmlns:a16="http://schemas.microsoft.com/office/drawing/2014/main" id="{B53FF639-144D-8137-7E75-67A853DDDD7E}"/>
              </a:ext>
            </a:extLst>
          </p:cNvPr>
          <p:cNvGraphicFramePr>
            <a:graphicFrameLocks/>
          </p:cNvGraphicFramePr>
          <p:nvPr>
            <p:extLst>
              <p:ext uri="{D42A27DB-BD31-4B8C-83A1-F6EECF244321}">
                <p14:modId xmlns:p14="http://schemas.microsoft.com/office/powerpoint/2010/main" val="997068855"/>
              </p:ext>
            </p:extLst>
          </p:nvPr>
        </p:nvGraphicFramePr>
        <p:xfrm>
          <a:off x="304013" y="1583008"/>
          <a:ext cx="4751463" cy="369198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4DAA78A-3EDE-B964-252E-8FC9B26EDF78}"/>
              </a:ext>
            </a:extLst>
          </p:cNvPr>
          <p:cNvSpPr txBox="1"/>
          <p:nvPr/>
        </p:nvSpPr>
        <p:spPr>
          <a:xfrm>
            <a:off x="5307724" y="2917610"/>
            <a:ext cx="6580263" cy="102278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1400" b="1" dirty="0">
                <a:latin typeface="Helvetica" pitchFamily="2" charset="0"/>
              </a:rPr>
              <a:t>Calls are a better product </a:t>
            </a:r>
            <a:r>
              <a:rPr lang="en-US" sz="1400" dirty="0">
                <a:latin typeface="Helvetica" pitchFamily="2" charset="0"/>
              </a:rPr>
              <a:t>in terms of revenue, astrologers’ earnings, and gross profit than Chats</a:t>
            </a:r>
          </a:p>
          <a:p>
            <a:pPr marL="285750" indent="-285750">
              <a:lnSpc>
                <a:spcPct val="150000"/>
              </a:lnSpc>
              <a:buFont typeface="Wingdings" panose="05000000000000000000" pitchFamily="2" charset="2"/>
              <a:buChar char="§"/>
            </a:pPr>
            <a:r>
              <a:rPr lang="en-US" sz="1400" dirty="0">
                <a:latin typeface="Helvetica" pitchFamily="2" charset="0"/>
              </a:rPr>
              <a:t>Calls generate approx. </a:t>
            </a:r>
            <a:r>
              <a:rPr lang="en-US" sz="1400" b="1" dirty="0">
                <a:latin typeface="Helvetica" pitchFamily="2" charset="0"/>
              </a:rPr>
              <a:t>9 times more profit </a:t>
            </a:r>
            <a:r>
              <a:rPr lang="en-US" sz="1400" dirty="0">
                <a:latin typeface="Helvetica" pitchFamily="2" charset="0"/>
              </a:rPr>
              <a:t>as compared to Chats </a:t>
            </a:r>
          </a:p>
        </p:txBody>
      </p:sp>
    </p:spTree>
    <p:extLst>
      <p:ext uri="{BB962C8B-B14F-4D97-AF65-F5344CB8AC3E}">
        <p14:creationId xmlns:p14="http://schemas.microsoft.com/office/powerpoint/2010/main" val="184572925"/>
      </p:ext>
    </p:extLst>
  </p:cSld>
  <p:clrMapOvr>
    <a:masterClrMapping/>
  </p:clrMapOvr>
</p:sld>
</file>

<file path=ppt/theme/theme1.xml><?xml version="1.0" encoding="utf-8"?>
<a:theme xmlns:a="http://schemas.openxmlformats.org/drawingml/2006/main" name="Office Theme">
  <a:themeElements>
    <a:clrScheme name="All Purpose Theme">
      <a:dk1>
        <a:srgbClr val="000000"/>
      </a:dk1>
      <a:lt1>
        <a:srgbClr val="FFFFFF"/>
      </a:lt1>
      <a:dk2>
        <a:srgbClr val="222324"/>
      </a:dk2>
      <a:lt2>
        <a:srgbClr val="F7F7F7"/>
      </a:lt2>
      <a:accent1>
        <a:srgbClr val="8721FF"/>
      </a:accent1>
      <a:accent2>
        <a:srgbClr val="FF457E"/>
      </a:accent2>
      <a:accent3>
        <a:srgbClr val="4694FF"/>
      </a:accent3>
      <a:accent4>
        <a:srgbClr val="FFDB45"/>
      </a:accent4>
      <a:accent5>
        <a:srgbClr val="30E584"/>
      </a:accent5>
      <a:accent6>
        <a:srgbClr val="848483"/>
      </a:accent6>
      <a:hlink>
        <a:srgbClr val="CBA135"/>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TotalTime>
  <Words>1071</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Helvetica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ARNAV BANGARIA</dc:creator>
  <cp:lastModifiedBy>Mr. ARNAV BANGARIA</cp:lastModifiedBy>
  <cp:revision>70</cp:revision>
  <dcterms:created xsi:type="dcterms:W3CDTF">2025-06-18T20:54:25Z</dcterms:created>
  <dcterms:modified xsi:type="dcterms:W3CDTF">2025-07-15T21:59:09Z</dcterms:modified>
</cp:coreProperties>
</file>