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  <p:sldMasterId id="2147483698" r:id="rId2"/>
    <p:sldMasterId id="2147483699" r:id="rId3"/>
  </p:sldMasterIdLst>
  <p:notesMasterIdLst>
    <p:notesMasterId r:id="rId8"/>
  </p:notesMasterIdLst>
  <p:sldIdLst>
    <p:sldId id="256" r:id="rId4"/>
    <p:sldId id="257" r:id="rId5"/>
    <p:sldId id="259" r:id="rId6"/>
    <p:sldId id="258" r:id="rId7"/>
  </p:sldIdLst>
  <p:sldSz cx="7772400" cy="10058400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Karla" panose="020B0604020202020204" charset="0"/>
      <p:regular r:id="rId13"/>
      <p:bold r:id="rId14"/>
      <p:italic r:id="rId15"/>
      <p:boldItalic r:id="rId16"/>
    </p:embeddedFont>
    <p:embeddedFont>
      <p:font typeface="DM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D854DF-ADD9-4E2E-9B54-FAD2F3305FE5}">
  <a:tblStyle styleId="{A0D854DF-ADD9-4E2E-9B54-FAD2F3305F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895414-E72E-4F8C-810E-646CE334736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8" y="-95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94381362dc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94381362dc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61c7562ba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61c7562ba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aplty.co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aplty.co" TargetMode="External"/><Relationship Id="rId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aplty.co" TargetMode="External"/><Relationship Id="rId4" Type="http://schemas.openxmlformats.org/officeDocument/2006/relationships/image" Target="../media/image1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aplty.co" TargetMode="Externa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aplty.co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aplty.co" TargetMode="Externa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7600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/>
          <p:nvPr/>
        </p:nvSpPr>
        <p:spPr>
          <a:xfrm>
            <a:off x="483650" y="1904775"/>
            <a:ext cx="6798900" cy="72633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based of the customer journey using the target audience you developed for the business you selected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656450" y="19047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Phase</a:t>
            </a:r>
            <a:endParaRPr sz="1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634050" y="2365975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Awareness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634050" y="3756006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634050" y="508090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Desire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634050" y="6438381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Conversion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634050" y="779585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Advocacy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95" name="Google Shape;95;p11"/>
          <p:cNvCxnSpPr/>
          <p:nvPr/>
        </p:nvCxnSpPr>
        <p:spPr>
          <a:xfrm rot="10800000" flipH="1">
            <a:off x="625900" y="3720660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1"/>
          <p:cNvCxnSpPr/>
          <p:nvPr/>
        </p:nvCxnSpPr>
        <p:spPr>
          <a:xfrm rot="10800000" flipH="1">
            <a:off x="625900" y="506984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1"/>
          <p:cNvCxnSpPr/>
          <p:nvPr/>
        </p:nvCxnSpPr>
        <p:spPr>
          <a:xfrm rot="10800000" flipH="1">
            <a:off x="625900" y="6419030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1"/>
          <p:cNvCxnSpPr/>
          <p:nvPr/>
        </p:nvCxnSpPr>
        <p:spPr>
          <a:xfrm rot="10800000" flipH="1">
            <a:off x="625900" y="776821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1"/>
          <p:cNvSpPr txBox="1"/>
          <p:nvPr/>
        </p:nvSpPr>
        <p:spPr>
          <a:xfrm>
            <a:off x="2027500" y="2365975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When is my target most receptive?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2027500" y="3756006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relate my product to my target’s needs?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2027500" y="508090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show my target my product really fits in their life?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2027500" y="6438383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get my target to take action?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2027500" y="779585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make my target into an advocate?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4" name="Google Shape;104;p11"/>
          <p:cNvCxnSpPr/>
          <p:nvPr/>
        </p:nvCxnSpPr>
        <p:spPr>
          <a:xfrm>
            <a:off x="1930175" y="2371463"/>
            <a:ext cx="0" cy="671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1"/>
          <p:cNvCxnSpPr/>
          <p:nvPr/>
        </p:nvCxnSpPr>
        <p:spPr>
          <a:xfrm rot="10800000" flipH="1">
            <a:off x="625900" y="23714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rgbClr val="0A004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1"/>
          <p:cNvSpPr txBox="1">
            <a:spLocks noGrp="1"/>
          </p:cNvSpPr>
          <p:nvPr>
            <p:ph type="body" idx="1"/>
          </p:nvPr>
        </p:nvSpPr>
        <p:spPr>
          <a:xfrm>
            <a:off x="1930175" y="2777175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body" idx="2"/>
          </p:nvPr>
        </p:nvSpPr>
        <p:spPr>
          <a:xfrm>
            <a:off x="1930175" y="4124303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3"/>
          </p:nvPr>
        </p:nvSpPr>
        <p:spPr>
          <a:xfrm>
            <a:off x="1930175" y="5477919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4"/>
          </p:nvPr>
        </p:nvSpPr>
        <p:spPr>
          <a:xfrm>
            <a:off x="1930175" y="6827384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5"/>
          </p:nvPr>
        </p:nvSpPr>
        <p:spPr>
          <a:xfrm>
            <a:off x="1930175" y="8176813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/>
        </p:nvSpPr>
        <p:spPr>
          <a:xfrm>
            <a:off x="486650" y="770700"/>
            <a:ext cx="7020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about the business you 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have selected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" name="Google Shape;114;p12"/>
          <p:cNvSpPr/>
          <p:nvPr/>
        </p:nvSpPr>
        <p:spPr>
          <a:xfrm>
            <a:off x="486650" y="2425525"/>
            <a:ext cx="6831900" cy="55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486650" y="20208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486600" y="3696425"/>
            <a:ext cx="6831900" cy="261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486600" y="32917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business: (two to three sentences) </a:t>
            </a:r>
            <a:endParaRPr sz="1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1"/>
          </p:nvPr>
        </p:nvSpPr>
        <p:spPr>
          <a:xfrm>
            <a:off x="497950" y="3713225"/>
            <a:ext cx="6831900" cy="26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486600" y="2425525"/>
            <a:ext cx="6831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ans"/>
              <a:buNone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4406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/>
          <p:nvPr/>
        </p:nvSpPr>
        <p:spPr>
          <a:xfrm>
            <a:off x="483650" y="2097975"/>
            <a:ext cx="6798900" cy="906600"/>
          </a:xfrm>
          <a:prstGeom prst="roundRect">
            <a:avLst>
              <a:gd name="adj" fmla="val 14435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706972" y="1675563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endParaRPr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706975" y="3291725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 (two to three sentences) </a:t>
            </a:r>
            <a:endParaRPr sz="1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581100" y="2240463"/>
            <a:ext cx="6603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None/>
              <a:defRPr sz="2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about the business you have selected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1755063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3399800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/>
          <p:nvPr/>
        </p:nvSpPr>
        <p:spPr>
          <a:xfrm>
            <a:off x="483650" y="3755575"/>
            <a:ext cx="6798900" cy="51834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596250" y="3843525"/>
            <a:ext cx="6579900" cy="49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/>
        </p:nvSpPr>
        <p:spPr>
          <a:xfrm>
            <a:off x="450645" y="628396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Key Performance Indicators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three K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PIs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369950" y="22352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370000" y="4406482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370000" y="68301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450650" y="223513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50650" y="440648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50650" y="6830107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1380000" y="2233625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2"/>
          </p:nvPr>
        </p:nvSpPr>
        <p:spPr>
          <a:xfrm>
            <a:off x="1378800" y="4410975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3"/>
          </p:nvPr>
        </p:nvSpPr>
        <p:spPr>
          <a:xfrm>
            <a:off x="1378800" y="6834600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 1">
  <p:cSld name="CUSTOM_2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348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/>
          <p:nvPr/>
        </p:nvSpPr>
        <p:spPr>
          <a:xfrm>
            <a:off x="1287050" y="6636249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1287050" y="4300999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287050" y="1965761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379985" y="2069525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2"/>
          </p:nvPr>
        </p:nvSpPr>
        <p:spPr>
          <a:xfrm>
            <a:off x="1378800" y="6765410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3"/>
          </p:nvPr>
        </p:nvSpPr>
        <p:spPr>
          <a:xfrm>
            <a:off x="1378800" y="4430145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450650" y="2140061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450650" y="4532620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50650" y="6810555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Key Performance Indicators</a:t>
            </a: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three KPIs for the business you’ve selected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2747261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5139800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7417755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401472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/>
          <p:nvPr/>
        </p:nvSpPr>
        <p:spPr>
          <a:xfrm>
            <a:off x="483650" y="3561425"/>
            <a:ext cx="6798900" cy="53775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432045" y="15637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pecific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easurable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chievable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elevant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ime-bound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When will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596250" y="3649450"/>
            <a:ext cx="6579900" cy="5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-4014725" y="-69175"/>
            <a:ext cx="40086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a SMART goal for the business you’ve selected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551725" y="1712075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551725" y="2053606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51725" y="2395138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551725" y="2736669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551725" y="3078200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5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/>
        </p:nvSpPr>
        <p:spPr>
          <a:xfrm>
            <a:off x="597525" y="973775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a SMART goal for the business you’ve selected. 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573650" y="19001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pecific -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easurable -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chievable -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elevant -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ime-bound - When will it be done?</a:t>
            </a:r>
            <a:endParaRPr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573650" y="3558525"/>
            <a:ext cx="6708900" cy="53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u="sng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583300" y="3556700"/>
            <a:ext cx="6700800" cy="53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body" idx="1"/>
          </p:nvPr>
        </p:nvSpPr>
        <p:spPr>
          <a:xfrm>
            <a:off x="597525" y="3556700"/>
            <a:ext cx="6708900" cy="53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2135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4525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Post on Facebook or Instagram</a:t>
            </a:r>
            <a:endParaRPr sz="49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6625" y="5950555"/>
            <a:ext cx="2803100" cy="2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50" y="1443075"/>
            <a:ext cx="861875" cy="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708600" y="7285825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4763775" y="8003453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7778550" y="-69175"/>
            <a:ext cx="2566200" cy="1252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/>
          <p:nvPr/>
        </p:nvSpPr>
        <p:spPr>
          <a:xfrm rot="5400000">
            <a:off x="2354100" y="6137275"/>
            <a:ext cx="3064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00043">
            <a:off x="5445039" y="4484476"/>
            <a:ext cx="598122" cy="9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/>
          <p:nvPr/>
        </p:nvSpPr>
        <p:spPr>
          <a:xfrm>
            <a:off x="4763775" y="44992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14400" y="7232425"/>
            <a:ext cx="2139975" cy="21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300" y="-1384500"/>
            <a:ext cx="2311800" cy="23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07300" y="2932875"/>
            <a:ext cx="8545951" cy="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sz="5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363700" y="544070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Worksheet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2829000" y="-6513450"/>
            <a:ext cx="21144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480000" y="8081300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6633400" y="7662478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684000" y="20818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9991">
            <a:off x="5368083" y="4804052"/>
            <a:ext cx="1098685" cy="108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4760450" y="578690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5400000">
            <a:off x="2655000" y="5836225"/>
            <a:ext cx="3616500" cy="120666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77785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ebook_Business_Page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l="79" r="69"/>
          <a:stretch/>
        </p:blipFill>
        <p:spPr>
          <a:xfrm>
            <a:off x="1539145" y="817848"/>
            <a:ext cx="4647204" cy="8265886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8" name="Google Shape;248;p3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259674"/>
            <a:ext cx="4647201" cy="172256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ebook_Business_Page 1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2"/>
          <p:cNvPicPr preferRelativeResize="0"/>
          <p:nvPr/>
        </p:nvPicPr>
        <p:blipFill rotWithShape="1">
          <a:blip r:embed="rId2">
            <a:alphaModFix/>
          </a:blip>
          <a:srcRect l="1243" r="1583" b="901"/>
          <a:stretch/>
        </p:blipFill>
        <p:spPr>
          <a:xfrm>
            <a:off x="1459650" y="1073050"/>
            <a:ext cx="4883250" cy="7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-238850" y="2428350"/>
            <a:ext cx="1380000" cy="122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2049950" y="1758025"/>
            <a:ext cx="1380000" cy="19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1523950" y="1174200"/>
            <a:ext cx="466500" cy="45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57" name="Google Shape;257;p32"/>
          <p:cNvSpPr txBox="1"/>
          <p:nvPr/>
        </p:nvSpPr>
        <p:spPr>
          <a:xfrm>
            <a:off x="1523950" y="1214100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1459725" y="3317425"/>
            <a:ext cx="4883100" cy="208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image to your post</a:t>
            </a:r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674650" y="2361725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1523950" y="7842025"/>
            <a:ext cx="406800" cy="30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61" name="Google Shape;261;p3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agram_Business_Page">
  <p:cSld name="CUSTOM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145" y="817848"/>
            <a:ext cx="4647204" cy="826588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116100"/>
            <a:ext cx="4647201" cy="63200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/>
          <p:nvPr/>
        </p:nvSpPr>
        <p:spPr>
          <a:xfrm>
            <a:off x="1530125" y="2279775"/>
            <a:ext cx="4657800" cy="376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Your post image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4"/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7" name="Google Shape;277;p36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14400" y="7232425"/>
            <a:ext cx="2139975" cy="21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300" y="-1384500"/>
            <a:ext cx="2311800" cy="23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07150" y="4912838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07300" y="293287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83275" y="3922856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7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</a:t>
            </a:r>
            <a:b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Customer Persona </a:t>
            </a:r>
            <a:b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and Journey</a:t>
            </a:r>
            <a:endParaRPr sz="5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363700" y="544070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Worksheets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8" name="Google Shape;288;p37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/>
          <p:nvPr/>
        </p:nvSpPr>
        <p:spPr>
          <a:xfrm rot="5400000">
            <a:off x="2829000" y="-6513450"/>
            <a:ext cx="21144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4480000" y="8081300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/>
          <p:nvPr/>
        </p:nvSpPr>
        <p:spPr>
          <a:xfrm>
            <a:off x="6633400" y="7662478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7"/>
          <p:cNvSpPr/>
          <p:nvPr/>
        </p:nvSpPr>
        <p:spPr>
          <a:xfrm>
            <a:off x="2684000" y="20818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9991">
            <a:off x="5368083" y="4804052"/>
            <a:ext cx="1098685" cy="108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/>
          <p:nvPr/>
        </p:nvSpPr>
        <p:spPr>
          <a:xfrm>
            <a:off x="4760450" y="578690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7"/>
          <p:cNvSpPr/>
          <p:nvPr/>
        </p:nvSpPr>
        <p:spPr>
          <a:xfrm rot="5400000">
            <a:off x="2655000" y="5836225"/>
            <a:ext cx="3616500" cy="120666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77785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1" name="Google Shape;301;p3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9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5" name="Google Shape;305;p3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4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/>
        </p:nvSpPr>
        <p:spPr>
          <a:xfrm>
            <a:off x="593670" y="7137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0525" y="4038592"/>
            <a:ext cx="2241150" cy="22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7" name="Google Shape;317;p42"/>
          <p:cNvGraphicFramePr/>
          <p:nvPr/>
        </p:nvGraphicFramePr>
        <p:xfrm>
          <a:off x="679050" y="19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{A0D854DF-ADD9-4E2E-9B54-FAD2F3305FE5}</a:tableStyleId>
              </a:tblPr>
              <a:tblGrid>
                <a:gridCol w="128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75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Target Audience Name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975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Needs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87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Demographics:</a:t>
                      </a:r>
                      <a: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/>
                      </a:r>
                      <a:b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</a:b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1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Behaviors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Google Shape;318;p42"/>
          <p:cNvSpPr txBox="1"/>
          <p:nvPr/>
        </p:nvSpPr>
        <p:spPr>
          <a:xfrm>
            <a:off x="4730525" y="4038600"/>
            <a:ext cx="2241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Place image here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9" name="Google Shape;319;p42"/>
          <p:cNvSpPr txBox="1">
            <a:spLocks noGrp="1"/>
          </p:cNvSpPr>
          <p:nvPr>
            <p:ph type="body" idx="1"/>
          </p:nvPr>
        </p:nvSpPr>
        <p:spPr>
          <a:xfrm>
            <a:off x="679050" y="4104487"/>
            <a:ext cx="3940800" cy="24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body" idx="2"/>
          </p:nvPr>
        </p:nvSpPr>
        <p:spPr>
          <a:xfrm>
            <a:off x="679050" y="6814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21" name="Google Shape;321;p42"/>
          <p:cNvSpPr txBox="1">
            <a:spLocks noGrp="1"/>
          </p:cNvSpPr>
          <p:nvPr>
            <p:ph type="body" idx="3"/>
          </p:nvPr>
        </p:nvSpPr>
        <p:spPr>
          <a:xfrm>
            <a:off x="3833375" y="6814675"/>
            <a:ext cx="32565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22" name="Google Shape;322;p42"/>
          <p:cNvSpPr txBox="1">
            <a:spLocks noGrp="1"/>
          </p:cNvSpPr>
          <p:nvPr>
            <p:ph type="body" idx="4"/>
          </p:nvPr>
        </p:nvSpPr>
        <p:spPr>
          <a:xfrm>
            <a:off x="679050" y="2646200"/>
            <a:ext cx="64107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 1">
  <p:cSld name="CUSTOM_3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29187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/>
          <p:nvPr/>
        </p:nvSpPr>
        <p:spPr>
          <a:xfrm>
            <a:off x="483650" y="1675575"/>
            <a:ext cx="6798900" cy="72633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3"/>
          <p:cNvSpPr txBox="1">
            <a:spLocks noGrp="1"/>
          </p:cNvSpPr>
          <p:nvPr>
            <p:ph type="body" idx="1"/>
          </p:nvPr>
        </p:nvSpPr>
        <p:spPr>
          <a:xfrm>
            <a:off x="656450" y="4350500"/>
            <a:ext cx="3940800" cy="21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27" name="Google Shape;327;p43"/>
          <p:cNvSpPr txBox="1">
            <a:spLocks noGrp="1"/>
          </p:cNvSpPr>
          <p:nvPr>
            <p:ph type="body" idx="2"/>
          </p:nvPr>
        </p:nvSpPr>
        <p:spPr>
          <a:xfrm>
            <a:off x="656450" y="7033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28" name="Google Shape;328;p43"/>
          <p:cNvSpPr txBox="1">
            <a:spLocks noGrp="1"/>
          </p:cNvSpPr>
          <p:nvPr>
            <p:ph type="body" idx="3"/>
          </p:nvPr>
        </p:nvSpPr>
        <p:spPr>
          <a:xfrm>
            <a:off x="656450" y="2838700"/>
            <a:ext cx="64533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29" name="Google Shape;329;p43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0" name="Google Shape;330;p4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1" name="Google Shape;331;p43"/>
          <p:cNvCxnSpPr/>
          <p:nvPr/>
        </p:nvCxnSpPr>
        <p:spPr>
          <a:xfrm rot="10800000" flipH="1">
            <a:off x="625900" y="23802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43"/>
          <p:cNvCxnSpPr/>
          <p:nvPr/>
        </p:nvCxnSpPr>
        <p:spPr>
          <a:xfrm rot="10800000" flipH="1">
            <a:off x="625900" y="39225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43"/>
          <p:cNvCxnSpPr/>
          <p:nvPr/>
        </p:nvCxnSpPr>
        <p:spPr>
          <a:xfrm rot="10800000" flipH="1">
            <a:off x="704000" y="6613875"/>
            <a:ext cx="63582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" name="Google Shape;334;p43"/>
          <p:cNvSpPr txBox="1"/>
          <p:nvPr/>
        </p:nvSpPr>
        <p:spPr>
          <a:xfrm>
            <a:off x="656450" y="16755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Name</a:t>
            </a:r>
            <a:endParaRPr sz="1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656450" y="2435175"/>
            <a:ext cx="2281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Needs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656450" y="3945800"/>
            <a:ext cx="27312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Demographics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7" name="Google Shape;337;p43"/>
          <p:cNvSpPr txBox="1"/>
          <p:nvPr/>
        </p:nvSpPr>
        <p:spPr>
          <a:xfrm>
            <a:off x="656450" y="6625775"/>
            <a:ext cx="1787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8" name="Google Shape;338;p43"/>
          <p:cNvSpPr txBox="1"/>
          <p:nvPr/>
        </p:nvSpPr>
        <p:spPr>
          <a:xfrm>
            <a:off x="4005444" y="6625775"/>
            <a:ext cx="183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Behaviors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39" name="Google Shape;339;p43"/>
          <p:cNvCxnSpPr/>
          <p:nvPr/>
        </p:nvCxnSpPr>
        <p:spPr>
          <a:xfrm>
            <a:off x="3894338" y="6625775"/>
            <a:ext cx="0" cy="2178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0" name="Google Shape;34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8375" y="4046187"/>
            <a:ext cx="2281500" cy="22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3"/>
          <p:cNvSpPr txBox="1"/>
          <p:nvPr/>
        </p:nvSpPr>
        <p:spPr>
          <a:xfrm>
            <a:off x="5055275" y="5522976"/>
            <a:ext cx="17877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image here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2" name="Google Shape;342;p43"/>
          <p:cNvSpPr txBox="1">
            <a:spLocks noGrp="1"/>
          </p:cNvSpPr>
          <p:nvPr>
            <p:ph type="body" idx="4"/>
          </p:nvPr>
        </p:nvSpPr>
        <p:spPr>
          <a:xfrm>
            <a:off x="3993925" y="7033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3" name="Google Shape;343;p43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/>
        </p:nvSpPr>
        <p:spPr>
          <a:xfrm>
            <a:off x="436200" y="870275"/>
            <a:ext cx="68796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based of the customer journey using the target audience you developed for the business you selected. 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46" name="Google Shape;346;p44"/>
          <p:cNvGraphicFramePr/>
          <p:nvPr/>
        </p:nvGraphicFramePr>
        <p:xfrm>
          <a:off x="446388" y="21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{A4895414-E72E-4F8C-810E-646CE3347365}</a:tableStyleId>
              </a:tblPr>
              <a:tblGrid>
                <a:gridCol w="140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Phase </a:t>
                      </a:r>
                      <a:endParaRPr sz="18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7B8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Awareness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When is my target most receptive?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relate my product to my target’s needs?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Desire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show my target my product really fits in their life?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Conversion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get my target to take action?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Advocacy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make my target into an advocate?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7" name="Google Shape;347;p44"/>
          <p:cNvSpPr txBox="1">
            <a:spLocks noGrp="1"/>
          </p:cNvSpPr>
          <p:nvPr>
            <p:ph type="body" idx="1"/>
          </p:nvPr>
        </p:nvSpPr>
        <p:spPr>
          <a:xfrm>
            <a:off x="1852700" y="30303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8" name="Google Shape;348;p44"/>
          <p:cNvSpPr txBox="1">
            <a:spLocks noGrp="1"/>
          </p:cNvSpPr>
          <p:nvPr>
            <p:ph type="body" idx="2"/>
          </p:nvPr>
        </p:nvSpPr>
        <p:spPr>
          <a:xfrm>
            <a:off x="1852700" y="434107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9" name="Google Shape;349;p44"/>
          <p:cNvSpPr txBox="1">
            <a:spLocks noGrp="1"/>
          </p:cNvSpPr>
          <p:nvPr>
            <p:ph type="body" idx="3"/>
          </p:nvPr>
        </p:nvSpPr>
        <p:spPr>
          <a:xfrm>
            <a:off x="1852700" y="56518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50" name="Google Shape;350;p44"/>
          <p:cNvSpPr txBox="1">
            <a:spLocks noGrp="1"/>
          </p:cNvSpPr>
          <p:nvPr>
            <p:ph type="body" idx="4"/>
          </p:nvPr>
        </p:nvSpPr>
        <p:spPr>
          <a:xfrm>
            <a:off x="1852700" y="696257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51" name="Google Shape;351;p44"/>
          <p:cNvSpPr txBox="1">
            <a:spLocks noGrp="1"/>
          </p:cNvSpPr>
          <p:nvPr>
            <p:ph type="body" idx="5"/>
          </p:nvPr>
        </p:nvSpPr>
        <p:spPr>
          <a:xfrm>
            <a:off x="1852700" y="82733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">
  <p:cSld name="CUSTOM_4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7600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5"/>
          <p:cNvSpPr/>
          <p:nvPr/>
        </p:nvSpPr>
        <p:spPr>
          <a:xfrm>
            <a:off x="483650" y="1904775"/>
            <a:ext cx="6798900" cy="72633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of the customer journey using the target audience you developed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6" name="Google Shape;356;p45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5"/>
          <p:cNvSpPr txBox="1"/>
          <p:nvPr/>
        </p:nvSpPr>
        <p:spPr>
          <a:xfrm>
            <a:off x="656450" y="19047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Phase</a:t>
            </a:r>
            <a:endParaRPr sz="1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8" name="Google Shape;358;p45"/>
          <p:cNvSpPr txBox="1"/>
          <p:nvPr/>
        </p:nvSpPr>
        <p:spPr>
          <a:xfrm>
            <a:off x="634050" y="2365975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Awareness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9" name="Google Shape;359;p45"/>
          <p:cNvSpPr txBox="1"/>
          <p:nvPr/>
        </p:nvSpPr>
        <p:spPr>
          <a:xfrm>
            <a:off x="634050" y="3756006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0" name="Google Shape;360;p45"/>
          <p:cNvSpPr txBox="1"/>
          <p:nvPr/>
        </p:nvSpPr>
        <p:spPr>
          <a:xfrm>
            <a:off x="634050" y="508090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Desire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1" name="Google Shape;361;p45"/>
          <p:cNvSpPr txBox="1"/>
          <p:nvPr/>
        </p:nvSpPr>
        <p:spPr>
          <a:xfrm>
            <a:off x="634050" y="6438381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Conversion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2" name="Google Shape;362;p45"/>
          <p:cNvSpPr txBox="1"/>
          <p:nvPr/>
        </p:nvSpPr>
        <p:spPr>
          <a:xfrm>
            <a:off x="634050" y="779585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Advocacy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63" name="Google Shape;363;p45"/>
          <p:cNvCxnSpPr/>
          <p:nvPr/>
        </p:nvCxnSpPr>
        <p:spPr>
          <a:xfrm rot="10800000" flipH="1">
            <a:off x="625900" y="3720660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45"/>
          <p:cNvCxnSpPr/>
          <p:nvPr/>
        </p:nvCxnSpPr>
        <p:spPr>
          <a:xfrm rot="10800000" flipH="1">
            <a:off x="625900" y="506984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45"/>
          <p:cNvCxnSpPr/>
          <p:nvPr/>
        </p:nvCxnSpPr>
        <p:spPr>
          <a:xfrm rot="10800000" flipH="1">
            <a:off x="625900" y="6419030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45"/>
          <p:cNvCxnSpPr/>
          <p:nvPr/>
        </p:nvCxnSpPr>
        <p:spPr>
          <a:xfrm rot="10800000" flipH="1">
            <a:off x="625900" y="776821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45"/>
          <p:cNvSpPr txBox="1"/>
          <p:nvPr/>
        </p:nvSpPr>
        <p:spPr>
          <a:xfrm>
            <a:off x="2027500" y="2365975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When is my target most receptive?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8" name="Google Shape;368;p45"/>
          <p:cNvSpPr txBox="1"/>
          <p:nvPr/>
        </p:nvSpPr>
        <p:spPr>
          <a:xfrm>
            <a:off x="2027500" y="3756006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relate my product to my target’s needs?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9" name="Google Shape;369;p45"/>
          <p:cNvSpPr txBox="1"/>
          <p:nvPr/>
        </p:nvSpPr>
        <p:spPr>
          <a:xfrm>
            <a:off x="2027500" y="508090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show my target my product really fits in their life?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0" name="Google Shape;370;p45"/>
          <p:cNvSpPr txBox="1"/>
          <p:nvPr/>
        </p:nvSpPr>
        <p:spPr>
          <a:xfrm>
            <a:off x="2027500" y="6438383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get my target to take action?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1" name="Google Shape;371;p45"/>
          <p:cNvSpPr txBox="1"/>
          <p:nvPr/>
        </p:nvSpPr>
        <p:spPr>
          <a:xfrm>
            <a:off x="2027500" y="779585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make my target into an advocate?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72" name="Google Shape;372;p45"/>
          <p:cNvCxnSpPr/>
          <p:nvPr/>
        </p:nvCxnSpPr>
        <p:spPr>
          <a:xfrm>
            <a:off x="1930175" y="2371463"/>
            <a:ext cx="0" cy="671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45"/>
          <p:cNvCxnSpPr/>
          <p:nvPr/>
        </p:nvCxnSpPr>
        <p:spPr>
          <a:xfrm rot="10800000" flipH="1">
            <a:off x="625900" y="23714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rgbClr val="0A004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45"/>
          <p:cNvSpPr txBox="1">
            <a:spLocks noGrp="1"/>
          </p:cNvSpPr>
          <p:nvPr>
            <p:ph type="body" idx="1"/>
          </p:nvPr>
        </p:nvSpPr>
        <p:spPr>
          <a:xfrm>
            <a:off x="1930175" y="2777175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75" name="Google Shape;375;p45"/>
          <p:cNvSpPr txBox="1">
            <a:spLocks noGrp="1"/>
          </p:cNvSpPr>
          <p:nvPr>
            <p:ph type="body" idx="2"/>
          </p:nvPr>
        </p:nvSpPr>
        <p:spPr>
          <a:xfrm>
            <a:off x="1930175" y="4124303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76" name="Google Shape;376;p45"/>
          <p:cNvSpPr txBox="1">
            <a:spLocks noGrp="1"/>
          </p:cNvSpPr>
          <p:nvPr>
            <p:ph type="body" idx="3"/>
          </p:nvPr>
        </p:nvSpPr>
        <p:spPr>
          <a:xfrm>
            <a:off x="1930175" y="5477919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77" name="Google Shape;377;p45"/>
          <p:cNvSpPr txBox="1">
            <a:spLocks noGrp="1"/>
          </p:cNvSpPr>
          <p:nvPr>
            <p:ph type="body" idx="4"/>
          </p:nvPr>
        </p:nvSpPr>
        <p:spPr>
          <a:xfrm>
            <a:off x="1930175" y="6827384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78" name="Google Shape;378;p45"/>
          <p:cNvSpPr txBox="1">
            <a:spLocks noGrp="1"/>
          </p:cNvSpPr>
          <p:nvPr>
            <p:ph type="body" idx="5"/>
          </p:nvPr>
        </p:nvSpPr>
        <p:spPr>
          <a:xfrm>
            <a:off x="1930175" y="8176813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79" name="Google Shape;379;p45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/>
          <p:nvPr/>
        </p:nvSpPr>
        <p:spPr>
          <a:xfrm>
            <a:off x="486650" y="770700"/>
            <a:ext cx="7020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about the business you 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have selected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2" name="Google Shape;382;p46"/>
          <p:cNvSpPr/>
          <p:nvPr/>
        </p:nvSpPr>
        <p:spPr>
          <a:xfrm>
            <a:off x="486650" y="2425525"/>
            <a:ext cx="6831900" cy="55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3" name="Google Shape;383;p46"/>
          <p:cNvSpPr txBox="1"/>
          <p:nvPr/>
        </p:nvSpPr>
        <p:spPr>
          <a:xfrm>
            <a:off x="486650" y="20208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4" name="Google Shape;384;p46"/>
          <p:cNvSpPr/>
          <p:nvPr/>
        </p:nvSpPr>
        <p:spPr>
          <a:xfrm>
            <a:off x="486600" y="3696425"/>
            <a:ext cx="6831900" cy="261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486600" y="32917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business: (two to three sentences) </a:t>
            </a:r>
            <a:endParaRPr sz="1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6" name="Google Shape;386;p46"/>
          <p:cNvSpPr txBox="1">
            <a:spLocks noGrp="1"/>
          </p:cNvSpPr>
          <p:nvPr>
            <p:ph type="body" idx="1"/>
          </p:nvPr>
        </p:nvSpPr>
        <p:spPr>
          <a:xfrm>
            <a:off x="497950" y="3713225"/>
            <a:ext cx="6831900" cy="26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87" name="Google Shape;387;p46"/>
          <p:cNvSpPr txBox="1">
            <a:spLocks noGrp="1"/>
          </p:cNvSpPr>
          <p:nvPr>
            <p:ph type="title"/>
          </p:nvPr>
        </p:nvSpPr>
        <p:spPr>
          <a:xfrm>
            <a:off x="486600" y="2425525"/>
            <a:ext cx="6831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ans"/>
              <a:buNone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1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4406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7"/>
          <p:cNvSpPr/>
          <p:nvPr/>
        </p:nvSpPr>
        <p:spPr>
          <a:xfrm>
            <a:off x="483650" y="2097975"/>
            <a:ext cx="6798900" cy="906600"/>
          </a:xfrm>
          <a:prstGeom prst="roundRect">
            <a:avLst>
              <a:gd name="adj" fmla="val 14435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7"/>
          <p:cNvSpPr txBox="1"/>
          <p:nvPr/>
        </p:nvSpPr>
        <p:spPr>
          <a:xfrm>
            <a:off x="706972" y="1675563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endParaRPr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2" name="Google Shape;392;p47"/>
          <p:cNvSpPr txBox="1"/>
          <p:nvPr/>
        </p:nvSpPr>
        <p:spPr>
          <a:xfrm>
            <a:off x="706975" y="3291725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 (two to three sentences) </a:t>
            </a:r>
            <a:endParaRPr sz="1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3" name="Google Shape;393;p47"/>
          <p:cNvSpPr txBox="1">
            <a:spLocks noGrp="1"/>
          </p:cNvSpPr>
          <p:nvPr>
            <p:ph type="title"/>
          </p:nvPr>
        </p:nvSpPr>
        <p:spPr>
          <a:xfrm>
            <a:off x="581100" y="2240463"/>
            <a:ext cx="6603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None/>
              <a:defRPr sz="2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94" name="Google Shape;394;p47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of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5" name="Google Shape;395;p47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6" name="Google Shape;3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1755063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3399800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7"/>
          <p:cNvSpPr/>
          <p:nvPr/>
        </p:nvSpPr>
        <p:spPr>
          <a:xfrm>
            <a:off x="483650" y="3755575"/>
            <a:ext cx="6798900" cy="51834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7"/>
          <p:cNvSpPr txBox="1">
            <a:spLocks noGrp="1"/>
          </p:cNvSpPr>
          <p:nvPr>
            <p:ph type="body" idx="1"/>
          </p:nvPr>
        </p:nvSpPr>
        <p:spPr>
          <a:xfrm>
            <a:off x="596250" y="3843525"/>
            <a:ext cx="6579900" cy="49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00" name="Google Shape;400;p47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/>
        </p:nvSpPr>
        <p:spPr>
          <a:xfrm>
            <a:off x="450645" y="628396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Key Performance Indicators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three K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PIs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5" name="Google Shape;405;p49"/>
          <p:cNvSpPr/>
          <p:nvPr/>
        </p:nvSpPr>
        <p:spPr>
          <a:xfrm>
            <a:off x="1369950" y="22352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9"/>
          <p:cNvSpPr/>
          <p:nvPr/>
        </p:nvSpPr>
        <p:spPr>
          <a:xfrm>
            <a:off x="1370000" y="4406482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49"/>
          <p:cNvSpPr/>
          <p:nvPr/>
        </p:nvSpPr>
        <p:spPr>
          <a:xfrm>
            <a:off x="1370000" y="68301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9"/>
          <p:cNvSpPr/>
          <p:nvPr/>
        </p:nvSpPr>
        <p:spPr>
          <a:xfrm>
            <a:off x="450650" y="223513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9"/>
          <p:cNvSpPr/>
          <p:nvPr/>
        </p:nvSpPr>
        <p:spPr>
          <a:xfrm>
            <a:off x="450650" y="440648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0" name="Google Shape;410;p49"/>
          <p:cNvSpPr/>
          <p:nvPr/>
        </p:nvSpPr>
        <p:spPr>
          <a:xfrm>
            <a:off x="450650" y="6830107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1" name="Google Shape;411;p49"/>
          <p:cNvSpPr txBox="1">
            <a:spLocks noGrp="1"/>
          </p:cNvSpPr>
          <p:nvPr>
            <p:ph type="body" idx="1"/>
          </p:nvPr>
        </p:nvSpPr>
        <p:spPr>
          <a:xfrm>
            <a:off x="1380000" y="2233625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12" name="Google Shape;412;p49"/>
          <p:cNvSpPr txBox="1">
            <a:spLocks noGrp="1"/>
          </p:cNvSpPr>
          <p:nvPr>
            <p:ph type="body" idx="2"/>
          </p:nvPr>
        </p:nvSpPr>
        <p:spPr>
          <a:xfrm>
            <a:off x="1378800" y="4410975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13" name="Google Shape;413;p49"/>
          <p:cNvSpPr txBox="1">
            <a:spLocks noGrp="1"/>
          </p:cNvSpPr>
          <p:nvPr>
            <p:ph type="body" idx="3"/>
          </p:nvPr>
        </p:nvSpPr>
        <p:spPr>
          <a:xfrm>
            <a:off x="1378800" y="6834600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 1">
  <p:cSld name="CUSTOM_2_1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348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0"/>
          <p:cNvSpPr/>
          <p:nvPr/>
        </p:nvSpPr>
        <p:spPr>
          <a:xfrm>
            <a:off x="1287050" y="6636249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7" name="Google Shape;417;p50"/>
          <p:cNvSpPr/>
          <p:nvPr/>
        </p:nvSpPr>
        <p:spPr>
          <a:xfrm>
            <a:off x="1287050" y="4300999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8" name="Google Shape;418;p50"/>
          <p:cNvSpPr/>
          <p:nvPr/>
        </p:nvSpPr>
        <p:spPr>
          <a:xfrm>
            <a:off x="1287050" y="1965761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9" name="Google Shape;419;p50"/>
          <p:cNvSpPr txBox="1">
            <a:spLocks noGrp="1"/>
          </p:cNvSpPr>
          <p:nvPr>
            <p:ph type="body" idx="1"/>
          </p:nvPr>
        </p:nvSpPr>
        <p:spPr>
          <a:xfrm>
            <a:off x="1379985" y="2069525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20" name="Google Shape;420;p50"/>
          <p:cNvSpPr txBox="1">
            <a:spLocks noGrp="1"/>
          </p:cNvSpPr>
          <p:nvPr>
            <p:ph type="body" idx="2"/>
          </p:nvPr>
        </p:nvSpPr>
        <p:spPr>
          <a:xfrm>
            <a:off x="1378800" y="6765410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21" name="Google Shape;421;p50"/>
          <p:cNvSpPr txBox="1">
            <a:spLocks noGrp="1"/>
          </p:cNvSpPr>
          <p:nvPr>
            <p:ph type="body" idx="3"/>
          </p:nvPr>
        </p:nvSpPr>
        <p:spPr>
          <a:xfrm>
            <a:off x="1378800" y="4430145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22" name="Google Shape;422;p50"/>
          <p:cNvSpPr/>
          <p:nvPr/>
        </p:nvSpPr>
        <p:spPr>
          <a:xfrm>
            <a:off x="450650" y="2140061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3" name="Google Shape;423;p50"/>
          <p:cNvSpPr/>
          <p:nvPr/>
        </p:nvSpPr>
        <p:spPr>
          <a:xfrm>
            <a:off x="450650" y="4532620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4" name="Google Shape;424;p50"/>
          <p:cNvSpPr/>
          <p:nvPr/>
        </p:nvSpPr>
        <p:spPr>
          <a:xfrm>
            <a:off x="450650" y="6810555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5" name="Google Shape;425;p50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Key Performance Indicators</a:t>
            </a: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three KPIs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26" name="Google Shape;42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2747261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5139800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7417755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0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0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401472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1"/>
          <p:cNvSpPr/>
          <p:nvPr/>
        </p:nvSpPr>
        <p:spPr>
          <a:xfrm>
            <a:off x="483650" y="3561425"/>
            <a:ext cx="6798900" cy="53775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51"/>
          <p:cNvSpPr txBox="1"/>
          <p:nvPr/>
        </p:nvSpPr>
        <p:spPr>
          <a:xfrm>
            <a:off x="432045" y="15637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pecific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easurable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chievable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elevant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ime-bound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When will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5" name="Google Shape;435;p51"/>
          <p:cNvSpPr txBox="1">
            <a:spLocks noGrp="1"/>
          </p:cNvSpPr>
          <p:nvPr>
            <p:ph type="body" idx="1"/>
          </p:nvPr>
        </p:nvSpPr>
        <p:spPr>
          <a:xfrm>
            <a:off x="596250" y="3649450"/>
            <a:ext cx="6579900" cy="5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36" name="Google Shape;436;p51"/>
          <p:cNvSpPr/>
          <p:nvPr/>
        </p:nvSpPr>
        <p:spPr>
          <a:xfrm>
            <a:off x="-4014725" y="-69175"/>
            <a:ext cx="40086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1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a SMART goal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8" name="Google Shape;438;p51"/>
          <p:cNvSpPr/>
          <p:nvPr/>
        </p:nvSpPr>
        <p:spPr>
          <a:xfrm>
            <a:off x="551725" y="1712075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1"/>
          <p:cNvSpPr/>
          <p:nvPr/>
        </p:nvSpPr>
        <p:spPr>
          <a:xfrm>
            <a:off x="551725" y="2053606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1"/>
          <p:cNvSpPr/>
          <p:nvPr/>
        </p:nvSpPr>
        <p:spPr>
          <a:xfrm>
            <a:off x="551725" y="2395138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1"/>
          <p:cNvSpPr/>
          <p:nvPr/>
        </p:nvSpPr>
        <p:spPr>
          <a:xfrm>
            <a:off x="551725" y="2736669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1"/>
          <p:cNvSpPr/>
          <p:nvPr/>
        </p:nvSpPr>
        <p:spPr>
          <a:xfrm>
            <a:off x="551725" y="3078200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1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5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/>
          <p:nvPr/>
        </p:nvSpPr>
        <p:spPr>
          <a:xfrm>
            <a:off x="597525" y="973775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a SMART goal for the business you’ve selected. 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6" name="Google Shape;446;p52"/>
          <p:cNvSpPr txBox="1"/>
          <p:nvPr/>
        </p:nvSpPr>
        <p:spPr>
          <a:xfrm>
            <a:off x="573650" y="19001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pecific -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easurable -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chievable -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elevant -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ime-bound - When will it be done?</a:t>
            </a:r>
            <a:endParaRPr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7" name="Google Shape;447;p52"/>
          <p:cNvSpPr/>
          <p:nvPr/>
        </p:nvSpPr>
        <p:spPr>
          <a:xfrm>
            <a:off x="573650" y="3558525"/>
            <a:ext cx="6708900" cy="53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u="sng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8" name="Google Shape;448;p52"/>
          <p:cNvSpPr txBox="1"/>
          <p:nvPr/>
        </p:nvSpPr>
        <p:spPr>
          <a:xfrm>
            <a:off x="583300" y="3556700"/>
            <a:ext cx="6700800" cy="53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9" name="Google Shape;449;p52"/>
          <p:cNvSpPr txBox="1">
            <a:spLocks noGrp="1"/>
          </p:cNvSpPr>
          <p:nvPr>
            <p:ph type="body" idx="1"/>
          </p:nvPr>
        </p:nvSpPr>
        <p:spPr>
          <a:xfrm>
            <a:off x="597525" y="3556700"/>
            <a:ext cx="6708900" cy="53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593670" y="7137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0525" y="4038592"/>
            <a:ext cx="2241150" cy="22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" name="Google Shape;49;p8"/>
          <p:cNvGraphicFramePr/>
          <p:nvPr/>
        </p:nvGraphicFramePr>
        <p:xfrm>
          <a:off x="679050" y="19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{A0D854DF-ADD9-4E2E-9B54-FAD2F3305FE5}</a:tableStyleId>
              </a:tblPr>
              <a:tblGrid>
                <a:gridCol w="128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75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Target Audience Name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975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Needs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87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Demographics:</a:t>
                      </a:r>
                      <a: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/>
                      </a:r>
                      <a:b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</a:b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1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Behaviors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Google Shape;50;p8"/>
          <p:cNvSpPr txBox="1"/>
          <p:nvPr/>
        </p:nvSpPr>
        <p:spPr>
          <a:xfrm>
            <a:off x="4730525" y="4038600"/>
            <a:ext cx="2241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Place image here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679050" y="4104487"/>
            <a:ext cx="3940800" cy="24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679050" y="6814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3833375" y="6814675"/>
            <a:ext cx="32565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79050" y="2646200"/>
            <a:ext cx="64107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 1">
  <p:cSld name="CUSTOM_3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29187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/>
          <p:nvPr/>
        </p:nvSpPr>
        <p:spPr>
          <a:xfrm>
            <a:off x="483650" y="1675575"/>
            <a:ext cx="6798900" cy="72633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656450" y="4350500"/>
            <a:ext cx="3940800" cy="21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56450" y="7033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656450" y="2838700"/>
            <a:ext cx="64533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the business you’ve selected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9"/>
          <p:cNvCxnSpPr/>
          <p:nvPr/>
        </p:nvCxnSpPr>
        <p:spPr>
          <a:xfrm rot="10800000" flipH="1">
            <a:off x="625900" y="23802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9"/>
          <p:cNvCxnSpPr/>
          <p:nvPr/>
        </p:nvCxnSpPr>
        <p:spPr>
          <a:xfrm rot="10800000" flipH="1">
            <a:off x="625900" y="39225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9"/>
          <p:cNvCxnSpPr/>
          <p:nvPr/>
        </p:nvCxnSpPr>
        <p:spPr>
          <a:xfrm rot="10800000" flipH="1">
            <a:off x="704000" y="6613875"/>
            <a:ext cx="63582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9"/>
          <p:cNvSpPr txBox="1"/>
          <p:nvPr/>
        </p:nvSpPr>
        <p:spPr>
          <a:xfrm>
            <a:off x="656450" y="16755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Name</a:t>
            </a:r>
            <a:endParaRPr sz="1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656450" y="2435175"/>
            <a:ext cx="2281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Needs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656450" y="3945800"/>
            <a:ext cx="27312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Demographics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656450" y="6625775"/>
            <a:ext cx="1787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4005444" y="6625775"/>
            <a:ext cx="183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Behaviors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1" name="Google Shape;71;p9"/>
          <p:cNvCxnSpPr/>
          <p:nvPr/>
        </p:nvCxnSpPr>
        <p:spPr>
          <a:xfrm>
            <a:off x="3894338" y="6625775"/>
            <a:ext cx="0" cy="2178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Google Shape;7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8375" y="4046187"/>
            <a:ext cx="2281500" cy="22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/>
        </p:nvSpPr>
        <p:spPr>
          <a:xfrm>
            <a:off x="5055275" y="5522976"/>
            <a:ext cx="17877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image here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4"/>
          </p:nvPr>
        </p:nvSpPr>
        <p:spPr>
          <a:xfrm>
            <a:off x="3993925" y="7033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/>
        </p:nvSpPr>
        <p:spPr>
          <a:xfrm>
            <a:off x="436200" y="870275"/>
            <a:ext cx="68796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based of the customer journey using the target audience you developed for the business you selected. 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78" name="Google Shape;78;p10"/>
          <p:cNvGraphicFramePr/>
          <p:nvPr/>
        </p:nvGraphicFramePr>
        <p:xfrm>
          <a:off x="446388" y="21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{A4895414-E72E-4F8C-810E-646CE3347365}</a:tableStyleId>
              </a:tblPr>
              <a:tblGrid>
                <a:gridCol w="140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Phase </a:t>
                      </a:r>
                      <a:endParaRPr sz="18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7B8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Awareness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When is my target most receptive?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relate my product to my target’s needs?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Desire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show my target my product really fits in their life?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Conversion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get my target to take action?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Advocacy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make my target into an advocate?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852700" y="30303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1852700" y="434107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"/>
          </p:nvPr>
        </p:nvSpPr>
        <p:spPr>
          <a:xfrm>
            <a:off x="1852700" y="56518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4"/>
          </p:nvPr>
        </p:nvSpPr>
        <p:spPr>
          <a:xfrm>
            <a:off x="1852700" y="696257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5"/>
          </p:nvPr>
        </p:nvSpPr>
        <p:spPr>
          <a:xfrm>
            <a:off x="1852700" y="82733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273" name="Google Shape;273;p3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274" name="Google Shape;274;p3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tly.c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>
            <a:spLocks noGrp="1"/>
          </p:cNvSpPr>
          <p:nvPr>
            <p:ph type="body" idx="1"/>
          </p:nvPr>
        </p:nvSpPr>
        <p:spPr>
          <a:xfrm>
            <a:off x="596250" y="3649450"/>
            <a:ext cx="6579900" cy="5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We are a B2C preparing fresh food business located in Cairo, Egypt. We provide fresh food ready to cook delivered to the clients&gt; recently we add an  the extra offer on demand is to be already cooked. Now we need to launch a new goal : preparing  food for weddings and other ceremonies in the  summer season as this is the time people prefer to hold their weddings more than </a:t>
            </a:r>
            <a:r>
              <a:rPr lang="en-US" dirty="0" err="1"/>
              <a:t>winter.The</a:t>
            </a:r>
            <a:r>
              <a:rPr lang="en-US" dirty="0"/>
              <a:t> first wedding will have been in March.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SMART Goal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Achieve 10 weddings in the first month. And to enlarge the number the next month to 20 </a:t>
            </a:r>
            <a:r>
              <a:rPr lang="en-US" dirty="0" smtClean="0"/>
              <a:t>weddings. That will make 30 weddings till the end of April.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Reservations  </a:t>
            </a:r>
            <a:r>
              <a:rPr lang="en-US" dirty="0"/>
              <a:t>- our goal is to </a:t>
            </a:r>
            <a:r>
              <a:rPr lang="en-US" dirty="0" smtClean="0"/>
              <a:t>have 30 reservation ( at least 10 in March), </a:t>
            </a:r>
            <a:r>
              <a:rPr lang="en-US" dirty="0"/>
              <a:t>we need to track our </a:t>
            </a:r>
            <a:r>
              <a:rPr lang="en-US" dirty="0" smtClean="0"/>
              <a:t>number of reservations to </a:t>
            </a:r>
            <a:r>
              <a:rPr lang="en-US" dirty="0"/>
              <a:t>ensure we are on track for the </a:t>
            </a:r>
            <a:r>
              <a:rPr lang="en-US" dirty="0" smtClean="0"/>
              <a:t>end.</a:t>
            </a:r>
            <a:endParaRPr lang="en-US" dirty="0"/>
          </a:p>
          <a:p>
            <a:endParaRPr lang="en-US" dirty="0"/>
          </a:p>
          <a:p>
            <a:r>
              <a:rPr lang="en-US" dirty="0"/>
              <a:t>Customer </a:t>
            </a:r>
            <a:r>
              <a:rPr lang="en-US" dirty="0" smtClean="0"/>
              <a:t>interactions with  our </a:t>
            </a:r>
            <a:r>
              <a:rPr lang="en-US" dirty="0"/>
              <a:t>new </a:t>
            </a:r>
            <a:r>
              <a:rPr lang="en-US" dirty="0" smtClean="0"/>
              <a:t>product line  </a:t>
            </a:r>
            <a:r>
              <a:rPr lang="en-US" dirty="0"/>
              <a:t>- </a:t>
            </a:r>
            <a:r>
              <a:rPr lang="en-US" dirty="0" smtClean="0"/>
              <a:t>we know the likelihood of customers reservation will increase the more we posted about our new product line.</a:t>
            </a:r>
          </a:p>
          <a:p>
            <a:endParaRPr lang="en-US" dirty="0" smtClean="0"/>
          </a:p>
          <a:p>
            <a:r>
              <a:rPr lang="en-US" dirty="0" smtClean="0"/>
              <a:t>Conversion </a:t>
            </a:r>
            <a:r>
              <a:rPr lang="en-US" dirty="0"/>
              <a:t>rate - we need to understand how many of the number of people coming to the site are actually </a:t>
            </a:r>
            <a:r>
              <a:rPr lang="en-US" dirty="0" smtClean="0"/>
              <a:t>going </a:t>
            </a:r>
            <a:r>
              <a:rPr lang="en-US" smtClean="0"/>
              <a:t>to reserve </a:t>
            </a:r>
            <a:r>
              <a:rPr lang="en-US" dirty="0"/>
              <a:t>so we can optimize the landing page or the traffic coming to the site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7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450" y="4562199"/>
            <a:ext cx="3881478" cy="9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5"/>
          <p:cNvSpPr txBox="1"/>
          <p:nvPr/>
        </p:nvSpPr>
        <p:spPr>
          <a:xfrm>
            <a:off x="76200" y="9486725"/>
            <a:ext cx="3067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Visuals by </a:t>
            </a:r>
            <a:r>
              <a:rPr lang="en" sz="1150" b="1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Designer, Zihan Yang</a:t>
            </a:r>
            <a:endParaRPr sz="1150" b="1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5" name="Google Shape;465;p55"/>
          <p:cNvSpPr txBox="1"/>
          <p:nvPr/>
        </p:nvSpPr>
        <p:spPr>
          <a:xfrm>
            <a:off x="4741625" y="9494525"/>
            <a:ext cx="2861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© 2020 Aptly. All rights reserved.</a:t>
            </a:r>
            <a:endParaRPr sz="1050" b="1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230</Words>
  <Application>Microsoft Office PowerPoint</Application>
  <PresentationFormat>Custom</PresentationFormat>
  <Paragraphs>11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Roboto</vt:lpstr>
      <vt:lpstr>Karla</vt:lpstr>
      <vt:lpstr>Montserrat</vt:lpstr>
      <vt:lpstr>DM Sans</vt:lpstr>
      <vt:lpstr>Simple Light</vt:lpstr>
      <vt:lpstr>Simple Light</vt:lpstr>
      <vt:lpstr>Simple Light</vt:lpstr>
      <vt:lpstr>PowerPoint Presentation</vt:lpstr>
      <vt:lpstr>PowerPoint Presentation</vt:lpstr>
      <vt:lpstr>KPI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modified xsi:type="dcterms:W3CDTF">2023-01-06T09:35:42Z</dcterms:modified>
</cp:coreProperties>
</file>