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grandir Wide" charset="1" panose="00000505000000000000"/>
      <p:regular r:id="rId10"/>
    </p:embeddedFont>
    <p:embeddedFont>
      <p:font typeface="Agrandir Wide Bold" charset="1" panose="00000805000000000000"/>
      <p:regular r:id="rId11"/>
    </p:embeddedFont>
    <p:embeddedFont>
      <p:font typeface="Agrandir Wide Italics" charset="1" panose="00000505000000000000"/>
      <p:regular r:id="rId12"/>
    </p:embeddedFont>
    <p:embeddedFont>
      <p:font typeface="Agrandir Wide Bold Italics" charset="1" panose="00000805000000000000"/>
      <p:regular r:id="rId13"/>
    </p:embeddedFont>
    <p:embeddedFont>
      <p:font typeface="Agrandir Wide Thin" charset="1" panose="00000205000000000000"/>
      <p:regular r:id="rId14"/>
    </p:embeddedFont>
    <p:embeddedFont>
      <p:font typeface="Agrandir Wide Thin Italics" charset="1" panose="00000205000000000000"/>
      <p:regular r:id="rId15"/>
    </p:embeddedFont>
    <p:embeddedFont>
      <p:font typeface="Agrandir Wide Medium" charset="1" panose="00000605000000000000"/>
      <p:regular r:id="rId16"/>
    </p:embeddedFont>
    <p:embeddedFont>
      <p:font typeface="Agrandir Wide Medium Italics" charset="1" panose="00000605000000000000"/>
      <p:regular r:id="rId17"/>
    </p:embeddedFont>
    <p:embeddedFont>
      <p:font typeface="Agrandir Wide Ultra-Bold" charset="1" panose="00000905000000000000"/>
      <p:regular r:id="rId18"/>
    </p:embeddedFont>
    <p:embeddedFont>
      <p:font typeface="Agrandir Wide Ultra-Bold Italics" charset="1" panose="00000905000000000000"/>
      <p:regular r:id="rId19"/>
    </p:embeddedFont>
    <p:embeddedFont>
      <p:font typeface="Agrandir Wide Heavy" charset="1" panose="00000A05000000000000"/>
      <p:regular r:id="rId20"/>
    </p:embeddedFont>
    <p:embeddedFont>
      <p:font typeface="Agrandir Wide Heavy Italics" charset="1" panose="00000A05000000000000"/>
      <p:regular r:id="rId21"/>
    </p:embeddedFont>
    <p:embeddedFont>
      <p:font typeface="Now" charset="1" panose="00000500000000000000"/>
      <p:regular r:id="rId22"/>
    </p:embeddedFont>
    <p:embeddedFont>
      <p:font typeface="Now Bold" charset="1" panose="00000800000000000000"/>
      <p:regular r:id="rId23"/>
    </p:embeddedFont>
    <p:embeddedFont>
      <p:font typeface="Now Thin" charset="1" panose="00000300000000000000"/>
      <p:regular r:id="rId24"/>
    </p:embeddedFont>
    <p:embeddedFont>
      <p:font typeface="Now Light" charset="1" panose="00000400000000000000"/>
      <p:regular r:id="rId25"/>
    </p:embeddedFont>
    <p:embeddedFont>
      <p:font typeface="Now Medium" charset="1" panose="00000600000000000000"/>
      <p:regular r:id="rId26"/>
    </p:embeddedFont>
    <p:embeddedFont>
      <p:font typeface="Now Heavy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49840" y="-1372467"/>
            <a:ext cx="17489201" cy="11659467"/>
          </a:xfrm>
          <a:custGeom>
            <a:avLst/>
            <a:gdLst/>
            <a:ahLst/>
            <a:cxnLst/>
            <a:rect r="r" b="b" t="t" l="l"/>
            <a:pathLst>
              <a:path h="11659467" w="17489201">
                <a:moveTo>
                  <a:pt x="0" y="0"/>
                </a:moveTo>
                <a:lnTo>
                  <a:pt x="17489201" y="0"/>
                </a:lnTo>
                <a:lnTo>
                  <a:pt x="17489201" y="11659467"/>
                </a:lnTo>
                <a:lnTo>
                  <a:pt x="0" y="116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6960573" y="0"/>
            <a:ext cx="16137436" cy="10287000"/>
          </a:xfrm>
          <a:custGeom>
            <a:avLst/>
            <a:gdLst/>
            <a:ahLst/>
            <a:cxnLst/>
            <a:rect r="r" b="b" t="t" l="l"/>
            <a:pathLst>
              <a:path h="10287000" w="16137436">
                <a:moveTo>
                  <a:pt x="16137437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6137437" y="0"/>
                </a:lnTo>
                <a:lnTo>
                  <a:pt x="16137437" y="10287000"/>
                </a:lnTo>
                <a:close/>
              </a:path>
            </a:pathLst>
          </a:custGeom>
          <a:blipFill>
            <a:blip r:embed="rId3"/>
            <a:stretch>
              <a:fillRect l="0" t="-24139" r="0" b="-23712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102492" y="2705111"/>
            <a:ext cx="12726510" cy="4876778"/>
            <a:chOff x="0" y="0"/>
            <a:chExt cx="16968680" cy="650237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401550"/>
              <a:ext cx="16968680" cy="3489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grandir Wide Ultra-Bold"/>
                </a:rPr>
                <a:t>Quantum</a:t>
              </a:r>
            </a:p>
            <a:p>
              <a:pPr algn="r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grandir Wide Ultra-Bold"/>
                </a:rPr>
                <a:t>Computing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38100"/>
              <a:ext cx="16968680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 spc="547">
                  <a:solidFill>
                    <a:srgbClr val="FFFFFF"/>
                  </a:solidFill>
                  <a:latin typeface="Now"/>
                </a:rPr>
                <a:t>AN INTRODUCTION TO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5812972"/>
              <a:ext cx="16968680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FFFFFF"/>
                  </a:solidFill>
                  <a:latin typeface="Agrandir Wide Ultra-Bold"/>
                </a:rPr>
                <a:t>Door to a world of endless possibilities...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6686973" cy="4814229"/>
          </a:xfrm>
          <a:custGeom>
            <a:avLst/>
            <a:gdLst/>
            <a:ahLst/>
            <a:cxnLst/>
            <a:rect r="r" b="b" t="t" l="l"/>
            <a:pathLst>
              <a:path h="4814229" w="16686973">
                <a:moveTo>
                  <a:pt x="0" y="0"/>
                </a:moveTo>
                <a:lnTo>
                  <a:pt x="16686973" y="0"/>
                </a:lnTo>
                <a:lnTo>
                  <a:pt x="16686973" y="4814229"/>
                </a:lnTo>
                <a:lnTo>
                  <a:pt x="0" y="48142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790" t="-420121" r="-20502" b="-1006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5752" y="3819733"/>
            <a:ext cx="5218882" cy="5416442"/>
          </a:xfrm>
          <a:custGeom>
            <a:avLst/>
            <a:gdLst/>
            <a:ahLst/>
            <a:cxnLst/>
            <a:rect r="r" b="b" t="t" l="l"/>
            <a:pathLst>
              <a:path h="5416442" w="5218882">
                <a:moveTo>
                  <a:pt x="0" y="0"/>
                </a:moveTo>
                <a:lnTo>
                  <a:pt x="5218882" y="0"/>
                </a:lnTo>
                <a:lnTo>
                  <a:pt x="5218882" y="5416442"/>
                </a:lnTo>
                <a:lnTo>
                  <a:pt x="0" y="54164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61020" y="767580"/>
            <a:ext cx="7882467" cy="3670483"/>
            <a:chOff x="0" y="0"/>
            <a:chExt cx="10509956" cy="489397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90500"/>
              <a:ext cx="10509956" cy="4076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US" sz="6400">
                  <a:solidFill>
                    <a:srgbClr val="FFFFFF"/>
                  </a:solidFill>
                  <a:latin typeface="Agrandir Wide Ultra-Bold"/>
                </a:rPr>
                <a:t>What is Quantum Computing ?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204579"/>
              <a:ext cx="10509956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996770" y="1207987"/>
            <a:ext cx="10711507" cy="7642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0767" indent="-330384" lvl="1">
              <a:lnSpc>
                <a:spcPts val="6121"/>
              </a:lnSpc>
              <a:buFont typeface="Arial"/>
              <a:buChar char="•"/>
            </a:pPr>
            <a:r>
              <a:rPr lang="en-US" sz="3060">
                <a:solidFill>
                  <a:srgbClr val="FFFFFF"/>
                </a:solidFill>
                <a:latin typeface="Now"/>
              </a:rPr>
              <a:t>Quantum Computing is a rapidly evolving field that harnesses the principles of Quantum Mechanics to process, store and manipulate information.</a:t>
            </a:r>
          </a:p>
          <a:p>
            <a:pPr>
              <a:lnSpc>
                <a:spcPts val="6121"/>
              </a:lnSpc>
            </a:pPr>
          </a:p>
          <a:p>
            <a:pPr marL="660767" indent="-330384" lvl="1">
              <a:lnSpc>
                <a:spcPts val="6121"/>
              </a:lnSpc>
              <a:buFont typeface="Arial"/>
              <a:buChar char="•"/>
            </a:pPr>
            <a:r>
              <a:rPr lang="en-US" sz="3060">
                <a:solidFill>
                  <a:srgbClr val="FFFFFF"/>
                </a:solidFill>
                <a:latin typeface="Now"/>
              </a:rPr>
              <a:t>Unlike Classical Computers that use bits(0s or 1s), quantum computers utilize quantum bits (</a:t>
            </a:r>
            <a:r>
              <a:rPr lang="en-US" sz="3060">
                <a:solidFill>
                  <a:srgbClr val="FFFFFF"/>
                </a:solidFill>
                <a:latin typeface="Now Bold"/>
              </a:rPr>
              <a:t>qubits</a:t>
            </a:r>
            <a:r>
              <a:rPr lang="en-US" sz="3060">
                <a:solidFill>
                  <a:srgbClr val="FFFFFF"/>
                </a:solidFill>
                <a:latin typeface="Now"/>
              </a:rPr>
              <a:t>), which can exist in </a:t>
            </a:r>
            <a:r>
              <a:rPr lang="en-US" sz="3060">
                <a:solidFill>
                  <a:srgbClr val="FFFFFF"/>
                </a:solidFill>
                <a:latin typeface="Now Bold"/>
              </a:rPr>
              <a:t>superposition</a:t>
            </a:r>
            <a:r>
              <a:rPr lang="en-US" sz="3060">
                <a:solidFill>
                  <a:srgbClr val="FFFFFF"/>
                </a:solidFill>
                <a:latin typeface="Now"/>
              </a:rPr>
              <a:t> and </a:t>
            </a:r>
            <a:r>
              <a:rPr lang="en-US" sz="3060">
                <a:solidFill>
                  <a:srgbClr val="FFFFFF"/>
                </a:solidFill>
                <a:latin typeface="Now Bold"/>
              </a:rPr>
              <a:t>entanglement</a:t>
            </a:r>
            <a:r>
              <a:rPr lang="en-US" sz="3060">
                <a:solidFill>
                  <a:srgbClr val="FFFFFF"/>
                </a:solidFill>
                <a:latin typeface="Now"/>
              </a:rPr>
              <a:t> states. This enables these computers to perform parallel computations and tackle complex problems more efficiently.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5752" y="8858250"/>
            <a:ext cx="6074013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Agrandir Wide Italics"/>
              </a:rPr>
              <a:t>Diagrammatic representation  of a qubit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367" y="0"/>
            <a:ext cx="16686973" cy="5143500"/>
          </a:xfrm>
          <a:custGeom>
            <a:avLst/>
            <a:gdLst/>
            <a:ahLst/>
            <a:cxnLst/>
            <a:rect r="r" b="b" t="t" l="l"/>
            <a:pathLst>
              <a:path h="5143500" w="16686973">
                <a:moveTo>
                  <a:pt x="0" y="0"/>
                </a:moveTo>
                <a:lnTo>
                  <a:pt x="16686973" y="0"/>
                </a:lnTo>
                <a:lnTo>
                  <a:pt x="1668697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790" t="-393226" r="-20502" b="-302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412373" y="6044569"/>
            <a:ext cx="5425591" cy="3047044"/>
          </a:xfrm>
          <a:custGeom>
            <a:avLst/>
            <a:gdLst/>
            <a:ahLst/>
            <a:cxnLst/>
            <a:rect r="r" b="b" t="t" l="l"/>
            <a:pathLst>
              <a:path h="3047044" w="5425591">
                <a:moveTo>
                  <a:pt x="0" y="0"/>
                </a:moveTo>
                <a:lnTo>
                  <a:pt x="5425591" y="0"/>
                </a:lnTo>
                <a:lnTo>
                  <a:pt x="5425591" y="3047043"/>
                </a:lnTo>
                <a:lnTo>
                  <a:pt x="0" y="30470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5525" t="-67296" r="-66500" b="-7727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412373" y="1003331"/>
            <a:ext cx="5183616" cy="3565763"/>
          </a:xfrm>
          <a:custGeom>
            <a:avLst/>
            <a:gdLst/>
            <a:ahLst/>
            <a:cxnLst/>
            <a:rect r="r" b="b" t="t" l="l"/>
            <a:pathLst>
              <a:path h="3565763" w="5183616">
                <a:moveTo>
                  <a:pt x="0" y="0"/>
                </a:moveTo>
                <a:lnTo>
                  <a:pt x="5183616" y="0"/>
                </a:lnTo>
                <a:lnTo>
                  <a:pt x="5183616" y="3565763"/>
                </a:lnTo>
                <a:lnTo>
                  <a:pt x="0" y="35657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450" t="-30872" r="-11094" b="-1100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10285" y="290938"/>
            <a:ext cx="9947410" cy="1332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76"/>
              </a:lnSpc>
            </a:pPr>
            <a:r>
              <a:rPr lang="en-US" sz="7397">
                <a:solidFill>
                  <a:srgbClr val="FFFFFF"/>
                </a:solidFill>
                <a:latin typeface="Agrandir Wide Ultra-Bold"/>
              </a:rPr>
              <a:t>Superposition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51829" y="4171560"/>
            <a:ext cx="9110580" cy="642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3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14369" y="6324085"/>
            <a:ext cx="11124177" cy="3079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00"/>
              </a:lnSpc>
            </a:pPr>
            <a:r>
              <a:rPr lang="en-US" sz="2500">
                <a:solidFill>
                  <a:srgbClr val="FFFFFF"/>
                </a:solidFill>
                <a:latin typeface="Now"/>
              </a:rPr>
              <a:t>Entaglement is where two or more qubits become correlated in such a way that the state of one qubit is instantly connected to the state of another, regardless of the distance between tthem. Even Einstein baffingly remarked on this concept as some “</a:t>
            </a:r>
            <a:r>
              <a:rPr lang="en-US" sz="2500">
                <a:solidFill>
                  <a:srgbClr val="FFFFFF"/>
                </a:solidFill>
                <a:latin typeface="Now Bold"/>
              </a:rPr>
              <a:t>spooky action at a distance” </a:t>
            </a:r>
            <a:r>
              <a:rPr lang="en-US" sz="2500">
                <a:solidFill>
                  <a:srgbClr val="FFFFFF"/>
                </a:solidFill>
                <a:latin typeface="Now"/>
              </a:rPr>
              <a:t>and is not even explained by classical physics.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14369" y="1661508"/>
            <a:ext cx="11124177" cy="3236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00"/>
              </a:lnSpc>
            </a:pPr>
            <a:r>
              <a:rPr lang="en-US" sz="2600">
                <a:solidFill>
                  <a:srgbClr val="FFFFFF"/>
                </a:solidFill>
                <a:latin typeface="Now"/>
              </a:rPr>
              <a:t>Superposition is a fundamental concept in quantum computing that allows a qubit to exist in multiples states simultaneously. Unlike classical bits, a qubit can be both 0 and 1 at the same time. The widely known </a:t>
            </a:r>
            <a:r>
              <a:rPr lang="en-US" sz="2600">
                <a:solidFill>
                  <a:srgbClr val="FFFFFF"/>
                </a:solidFill>
                <a:latin typeface="Now Bold"/>
              </a:rPr>
              <a:t>Schrödinger's cat </a:t>
            </a:r>
            <a:r>
              <a:rPr lang="en-US" sz="2600">
                <a:solidFill>
                  <a:srgbClr val="FFFFFF"/>
                </a:solidFill>
                <a:latin typeface="Now"/>
              </a:rPr>
              <a:t>is a thought experiment that illustrates this physical paradox.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0285" y="4933435"/>
            <a:ext cx="9110580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76"/>
              </a:lnSpc>
            </a:pPr>
            <a:r>
              <a:rPr lang="en-US" sz="7397">
                <a:solidFill>
                  <a:srgbClr val="FFFFFF"/>
                </a:solidFill>
                <a:latin typeface="Agrandir Wide Ultra-Bold"/>
              </a:rPr>
              <a:t>Entanglement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38546" y="8858250"/>
            <a:ext cx="6700703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Agrandir Wide Bold Italics"/>
              </a:rPr>
              <a:t>Entanglement state of two qubits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62409" y="4580866"/>
            <a:ext cx="4975555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Agrandir Wide Ultra-Bold Italics"/>
              </a:rPr>
              <a:t>Superposition of a qubit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1783" y="809625"/>
            <a:ext cx="6996336" cy="261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479"/>
              </a:lnSpc>
              <a:spcBef>
                <a:spcPct val="0"/>
              </a:spcBef>
            </a:pPr>
            <a:r>
              <a:rPr lang="en-US" sz="7899">
                <a:solidFill>
                  <a:srgbClr val="FFFFFF"/>
                </a:solidFill>
                <a:latin typeface="Agrandir Wide Ultra-Bold"/>
              </a:rPr>
              <a:t>Traditional Computing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21783" y="4330864"/>
            <a:ext cx="7790797" cy="365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7131" indent="-333566" lvl="1">
              <a:lnSpc>
                <a:spcPts val="4140"/>
              </a:lnSpc>
              <a:buFont typeface="Arial"/>
              <a:buChar char="•"/>
            </a:pPr>
            <a:r>
              <a:rPr lang="en-US" sz="3090">
                <a:solidFill>
                  <a:srgbClr val="FFFFFF"/>
                </a:solidFill>
                <a:latin typeface="Now"/>
              </a:rPr>
              <a:t>Approaches problems sequentially, executing instructions step by step. Follows deterministic algorithms.</a:t>
            </a:r>
          </a:p>
          <a:p>
            <a:pPr>
              <a:lnSpc>
                <a:spcPts val="4140"/>
              </a:lnSpc>
            </a:pPr>
          </a:p>
          <a:p>
            <a:pPr algn="just" marL="667131" indent="-333566" lvl="1">
              <a:lnSpc>
                <a:spcPts val="4140"/>
              </a:lnSpc>
              <a:buFont typeface="Arial"/>
              <a:buChar char="•"/>
            </a:pPr>
            <a:r>
              <a:rPr lang="en-US" sz="3090">
                <a:solidFill>
                  <a:srgbClr val="FFFFFF"/>
                </a:solidFill>
                <a:latin typeface="Now"/>
              </a:rPr>
              <a:t>Excels at tasks involving straightforward calculations, data manipulation and logical operations.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400000">
            <a:off x="5495778" y="-7157308"/>
            <a:ext cx="22231562" cy="20377696"/>
          </a:xfrm>
          <a:custGeom>
            <a:avLst/>
            <a:gdLst/>
            <a:ahLst/>
            <a:cxnLst/>
            <a:rect r="r" b="b" t="t" l="l"/>
            <a:pathLst>
              <a:path h="20377696" w="22231562">
                <a:moveTo>
                  <a:pt x="0" y="0"/>
                </a:moveTo>
                <a:lnTo>
                  <a:pt x="22231561" y="0"/>
                </a:lnTo>
                <a:lnTo>
                  <a:pt x="22231561" y="20377696"/>
                </a:lnTo>
                <a:lnTo>
                  <a:pt x="0" y="203776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824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846570" y="809625"/>
            <a:ext cx="6788832" cy="261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479"/>
              </a:lnSpc>
              <a:spcBef>
                <a:spcPct val="0"/>
              </a:spcBef>
            </a:pPr>
            <a:r>
              <a:rPr lang="en-US" sz="7899">
                <a:solidFill>
                  <a:srgbClr val="FFFFFF"/>
                </a:solidFill>
                <a:latin typeface="Agrandir Wide Ultra-Bold"/>
              </a:rPr>
              <a:t>Quantum Computing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50719" y="3764142"/>
            <a:ext cx="7780534" cy="5950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6206" indent="-333103" lvl="1">
              <a:lnSpc>
                <a:spcPts val="4320"/>
              </a:lnSpc>
              <a:buFont typeface="Arial"/>
              <a:buChar char="•"/>
            </a:pPr>
            <a:r>
              <a:rPr lang="en-US" sz="3085">
                <a:solidFill>
                  <a:srgbClr val="FFFFFF"/>
                </a:solidFill>
                <a:latin typeface="Now"/>
              </a:rPr>
              <a:t>Leverages the principles of superposition and entanglement to explore multiple possibilities simultaneously. Utilizes quatum algorithms to exploit parallel processing capabilities of qubits.</a:t>
            </a:r>
          </a:p>
          <a:p>
            <a:pPr algn="just">
              <a:lnSpc>
                <a:spcPts val="4320"/>
              </a:lnSpc>
            </a:pPr>
          </a:p>
          <a:p>
            <a:pPr algn="just" marL="666206" indent="-333103" lvl="1">
              <a:lnSpc>
                <a:spcPts val="4320"/>
              </a:lnSpc>
              <a:buFont typeface="Arial"/>
              <a:buChar char="•"/>
            </a:pPr>
            <a:r>
              <a:rPr lang="en-US" sz="3085">
                <a:solidFill>
                  <a:srgbClr val="FFFFFF"/>
                </a:solidFill>
                <a:latin typeface="Now"/>
              </a:rPr>
              <a:t>Solving complex problems that involve a vast number of possibilities such as running micrcosmical simualtions of chemical bonding.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08294" y="2102087"/>
            <a:ext cx="13174939" cy="6056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31"/>
              </a:lnSpc>
            </a:pPr>
            <a:r>
              <a:rPr lang="en-US" sz="5525">
                <a:solidFill>
                  <a:srgbClr val="FFFFFF"/>
                </a:solidFill>
                <a:latin typeface="Agrandir Wide Bold"/>
              </a:rPr>
              <a:t>A quantum computer with just 300 qubits could represent a staggering 2^300(approx. 10^90) states simultaneously. The estimated number of atoms in the observable universe is only around 10^80!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9264767" y="0"/>
            <a:ext cx="16137436" cy="10287000"/>
          </a:xfrm>
          <a:custGeom>
            <a:avLst/>
            <a:gdLst/>
            <a:ahLst/>
            <a:cxnLst/>
            <a:rect r="r" b="b" t="t" l="l"/>
            <a:pathLst>
              <a:path h="10287000" w="16137436">
                <a:moveTo>
                  <a:pt x="16137437" y="0"/>
                </a:moveTo>
                <a:lnTo>
                  <a:pt x="0" y="0"/>
                </a:lnTo>
                <a:lnTo>
                  <a:pt x="0" y="10287000"/>
                </a:lnTo>
                <a:lnTo>
                  <a:pt x="16137437" y="10287000"/>
                </a:lnTo>
                <a:lnTo>
                  <a:pt x="16137437" y="0"/>
                </a:lnTo>
                <a:close/>
              </a:path>
            </a:pathLst>
          </a:custGeom>
          <a:blipFill>
            <a:blip r:embed="rId2"/>
            <a:stretch>
              <a:fillRect l="0" t="-24139" r="0" b="-2371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25427" y="4519613"/>
            <a:ext cx="5837145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Now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DAFw4nII7dc</dc:identifier>
  <dcterms:modified xsi:type="dcterms:W3CDTF">2011-08-01T06:04:30Z</dcterms:modified>
  <cp:revision>1</cp:revision>
  <dc:title>Technology In Business And At Work</dc:title>
</cp:coreProperties>
</file>