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15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552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69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31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1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99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951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324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61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538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92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57219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 eagle flying in the sky&#10;&#10;Description automatically generated">
            <a:extLst>
              <a:ext uri="{FF2B5EF4-FFF2-40B4-BE49-F238E27FC236}">
                <a16:creationId xmlns:a16="http://schemas.microsoft.com/office/drawing/2014/main" xmlns="" id="{193DE77D-46A1-44CC-9B35-64A8CF1DA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683D043-25BB-4AC9-8130-641179672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A16CA-F95D-4E70-A966-BAB30B2E3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352338"/>
            <a:ext cx="11548532" cy="4198700"/>
          </a:xfrm>
        </p:spPr>
        <p:txBody>
          <a:bodyPr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Eagle</a:t>
            </a:r>
            <a:r>
              <a:rPr lang="en-US" sz="11500" dirty="0">
                <a:solidFill>
                  <a:schemeClr val="bg1"/>
                </a:solidFill>
              </a:rPr>
              <a:t> </a:t>
            </a:r>
            <a:endParaRPr lang="en-AU" sz="9600" i="1" u="sng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A61CCAC-6875-474C-8E9E-F57ABF078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218745-1B10-42E6-B442-CE7105B99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21" y="5461745"/>
            <a:ext cx="10634738" cy="1175039"/>
          </a:xfrm>
        </p:spPr>
        <p:txBody>
          <a:bodyPr anchor="b">
            <a:norm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Smart Monitoring Solution</a:t>
            </a:r>
            <a:endParaRPr lang="en-AU" sz="28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 descr="Eagle Eye Edi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49" y="1216737"/>
            <a:ext cx="800100" cy="5897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99230" y="5496910"/>
            <a:ext cx="112460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Nishi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Arnav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Harsha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Arindam</a:t>
            </a:r>
            <a:endParaRPr lang="te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8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26731-C5EF-4FBA-ADFE-505753EC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7460"/>
          </a:xfrm>
        </p:spPr>
        <p:txBody>
          <a:bodyPr>
            <a:normAutofit/>
          </a:bodyPr>
          <a:lstStyle/>
          <a:p>
            <a:r>
              <a:rPr lang="en-US" dirty="0"/>
              <a:t>COVID-19 CRISIS Management – Challenges </a:t>
            </a:r>
            <a:endParaRPr lang="en-AU" dirty="0"/>
          </a:p>
        </p:txBody>
      </p:sp>
      <p:pic>
        <p:nvPicPr>
          <p:cNvPr id="1026" name="Picture 2" descr="Social distancing, people keeping distance for infection risk and ...">
            <a:extLst>
              <a:ext uri="{FF2B5EF4-FFF2-40B4-BE49-F238E27FC236}">
                <a16:creationId xmlns:a16="http://schemas.microsoft.com/office/drawing/2014/main" xmlns="" id="{0E566AE5-D6C8-4383-A037-66C38D6E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5007" y="1706902"/>
            <a:ext cx="3375121" cy="134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ree png Concert Crowd Silhouette Png - Party People PNG ...">
            <a:extLst>
              <a:ext uri="{FF2B5EF4-FFF2-40B4-BE49-F238E27FC236}">
                <a16:creationId xmlns:a16="http://schemas.microsoft.com/office/drawing/2014/main" xmlns="" id="{B41CA5B8-1778-4118-900F-8F22F18F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66538" y="3201343"/>
            <a:ext cx="344426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Sos - Free signaling icons">
            <a:extLst>
              <a:ext uri="{FF2B5EF4-FFF2-40B4-BE49-F238E27FC236}">
                <a16:creationId xmlns:a16="http://schemas.microsoft.com/office/drawing/2014/main" xmlns="" id="{E11D066F-D7B0-47BD-B54D-CB308801A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8" descr="Sos - Free signaling icons">
            <a:extLst>
              <a:ext uri="{FF2B5EF4-FFF2-40B4-BE49-F238E27FC236}">
                <a16:creationId xmlns:a16="http://schemas.microsoft.com/office/drawing/2014/main" xmlns="" id="{6E538AF2-7C30-4C79-B1B9-8BA77C52D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F35C735D-2DEF-431B-BF73-F0A42C295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29600" y="4811068"/>
            <a:ext cx="3381207" cy="1979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034462" y="1926759"/>
            <a:ext cx="5555524" cy="4211281"/>
            <a:chOff x="458645" y="2501076"/>
            <a:chExt cx="4898918" cy="34770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458645" y="3790489"/>
              <a:ext cx="1533664" cy="703050"/>
            </a:xfrm>
            <a:prstGeom prst="rect">
              <a:avLst/>
            </a:prstGeom>
            <a:noFill/>
          </p:spPr>
        </p:pic>
        <p:sp>
          <p:nvSpPr>
            <p:cNvPr id="12" name="Oval 11"/>
            <p:cNvSpPr/>
            <p:nvPr/>
          </p:nvSpPr>
          <p:spPr>
            <a:xfrm>
              <a:off x="1695695" y="2762680"/>
              <a:ext cx="731320" cy="731320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15979"/>
              <a:endParaRPr lang="en-US" sz="3333" kern="0" dirty="0">
                <a:latin typeface="Sosa" pitchFamily="2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296742" y="4740897"/>
              <a:ext cx="731320" cy="731320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15979"/>
              <a:endParaRPr lang="en-US" sz="3333" kern="0" dirty="0">
                <a:latin typeface="Sosa" pitchFamily="2" charset="0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2086074" y="4124548"/>
              <a:ext cx="181140" cy="21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6200" tIns="38100" rIns="76200" bIns="381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1015979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17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rPr>
                <a:t> 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657448" y="5405014"/>
              <a:ext cx="1853600" cy="500826"/>
            </a:xfrm>
            <a:prstGeom prst="ellipse">
              <a:avLst/>
            </a:prstGeom>
            <a:solidFill>
              <a:srgbClr val="000000">
                <a:lumMod val="65000"/>
                <a:lumOff val="35000"/>
                <a:alpha val="57000"/>
              </a:srgbClr>
            </a:solidFill>
            <a:ln w="25400" cap="flat" cmpd="sng" algn="ctr">
              <a:noFill/>
              <a:prstDash val="solid"/>
            </a:ln>
            <a:effectLst>
              <a:outerShdw blurRad="685800" sx="119000" sy="119000" algn="ctr" rotWithShape="0">
                <a:prstClr val="black">
                  <a:alpha val="8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grpSp>
          <p:nvGrpSpPr>
            <p:cNvPr id="16" name="Group 796"/>
            <p:cNvGrpSpPr/>
            <p:nvPr/>
          </p:nvGrpSpPr>
          <p:grpSpPr>
            <a:xfrm>
              <a:off x="1562259" y="4832008"/>
              <a:ext cx="2073593" cy="1146084"/>
              <a:chOff x="6724539" y="1872152"/>
              <a:chExt cx="2057954" cy="967954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6724539" y="2161336"/>
                <a:ext cx="2057954" cy="678770"/>
              </a:xfrm>
              <a:custGeom>
                <a:avLst/>
                <a:gdLst>
                  <a:gd name="T0" fmla="*/ 1446 w 1446"/>
                  <a:gd name="T1" fmla="*/ 0 h 475"/>
                  <a:gd name="T2" fmla="*/ 1446 w 1446"/>
                  <a:gd name="T3" fmla="*/ 273 h 475"/>
                  <a:gd name="T4" fmla="*/ 723 w 1446"/>
                  <a:gd name="T5" fmla="*/ 475 h 475"/>
                  <a:gd name="T6" fmla="*/ 0 w 1446"/>
                  <a:gd name="T7" fmla="*/ 273 h 475"/>
                  <a:gd name="T8" fmla="*/ 0 w 1446"/>
                  <a:gd name="T9" fmla="*/ 0 h 475"/>
                  <a:gd name="T10" fmla="*/ 723 w 1446"/>
                  <a:gd name="T11" fmla="*/ 84 h 475"/>
                  <a:gd name="T12" fmla="*/ 1446 w 1446"/>
                  <a:gd name="T13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rgbClr val="B9AFA4">
                  <a:lumMod val="75000"/>
                </a:srgbClr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8" name="Oval 9"/>
              <p:cNvSpPr>
                <a:spLocks noChangeArrowheads="1"/>
              </p:cNvSpPr>
              <p:nvPr/>
            </p:nvSpPr>
            <p:spPr bwMode="auto">
              <a:xfrm>
                <a:off x="6724539" y="1872152"/>
                <a:ext cx="2057954" cy="578367"/>
              </a:xfrm>
              <a:prstGeom prst="ellipse">
                <a:avLst/>
              </a:prstGeom>
              <a:solidFill>
                <a:srgbClr val="B9AFA4"/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7207013" y="2117595"/>
                <a:ext cx="1093006" cy="220044"/>
              </a:xfrm>
              <a:prstGeom prst="ellipse">
                <a:avLst/>
              </a:prstGeom>
              <a:solidFill>
                <a:srgbClr val="B9AFA4">
                  <a:lumMod val="50000"/>
                </a:srgbClr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17" name="Group 797"/>
            <p:cNvGrpSpPr/>
            <p:nvPr/>
          </p:nvGrpSpPr>
          <p:grpSpPr>
            <a:xfrm>
              <a:off x="1671197" y="4315374"/>
              <a:ext cx="1824784" cy="1008567"/>
              <a:chOff x="6724539" y="1872152"/>
              <a:chExt cx="2057954" cy="967954"/>
            </a:xfrm>
          </p:grpSpPr>
          <p:sp>
            <p:nvSpPr>
              <p:cNvPr id="34" name="Freeform 5"/>
              <p:cNvSpPr>
                <a:spLocks/>
              </p:cNvSpPr>
              <p:nvPr/>
            </p:nvSpPr>
            <p:spPr bwMode="auto">
              <a:xfrm>
                <a:off x="6724539" y="2161336"/>
                <a:ext cx="2057954" cy="678770"/>
              </a:xfrm>
              <a:custGeom>
                <a:avLst/>
                <a:gdLst>
                  <a:gd name="T0" fmla="*/ 1446 w 1446"/>
                  <a:gd name="T1" fmla="*/ 0 h 475"/>
                  <a:gd name="T2" fmla="*/ 1446 w 1446"/>
                  <a:gd name="T3" fmla="*/ 273 h 475"/>
                  <a:gd name="T4" fmla="*/ 723 w 1446"/>
                  <a:gd name="T5" fmla="*/ 475 h 475"/>
                  <a:gd name="T6" fmla="*/ 0 w 1446"/>
                  <a:gd name="T7" fmla="*/ 273 h 475"/>
                  <a:gd name="T8" fmla="*/ 0 w 1446"/>
                  <a:gd name="T9" fmla="*/ 0 h 475"/>
                  <a:gd name="T10" fmla="*/ 723 w 1446"/>
                  <a:gd name="T11" fmla="*/ 84 h 475"/>
                  <a:gd name="T12" fmla="*/ 1446 w 1446"/>
                  <a:gd name="T13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rgbClr val="83389B">
                  <a:lumMod val="75000"/>
                </a:srgbClr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Oval 9"/>
              <p:cNvSpPr>
                <a:spLocks noChangeArrowheads="1"/>
              </p:cNvSpPr>
              <p:nvPr/>
            </p:nvSpPr>
            <p:spPr bwMode="auto">
              <a:xfrm>
                <a:off x="6724539" y="1872152"/>
                <a:ext cx="2057954" cy="578367"/>
              </a:xfrm>
              <a:prstGeom prst="ellipse">
                <a:avLst/>
              </a:prstGeom>
              <a:solidFill>
                <a:srgbClr val="83389B"/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" name="Oval 17"/>
              <p:cNvSpPr>
                <a:spLocks noChangeArrowheads="1"/>
              </p:cNvSpPr>
              <p:nvPr/>
            </p:nvSpPr>
            <p:spPr bwMode="auto">
              <a:xfrm>
                <a:off x="7207013" y="2117595"/>
                <a:ext cx="1093006" cy="220044"/>
              </a:xfrm>
              <a:prstGeom prst="ellipse">
                <a:avLst/>
              </a:prstGeom>
              <a:solidFill>
                <a:srgbClr val="83389B">
                  <a:lumMod val="50000"/>
                </a:srgbClr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18" name="Group 798"/>
            <p:cNvGrpSpPr/>
            <p:nvPr/>
          </p:nvGrpSpPr>
          <p:grpSpPr>
            <a:xfrm>
              <a:off x="1778553" y="3782300"/>
              <a:ext cx="1613353" cy="891708"/>
              <a:chOff x="6724539" y="1872152"/>
              <a:chExt cx="2057954" cy="967954"/>
            </a:xfrm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6724539" y="2161336"/>
                <a:ext cx="2057954" cy="678770"/>
              </a:xfrm>
              <a:custGeom>
                <a:avLst/>
                <a:gdLst>
                  <a:gd name="T0" fmla="*/ 1446 w 1446"/>
                  <a:gd name="T1" fmla="*/ 0 h 475"/>
                  <a:gd name="T2" fmla="*/ 1446 w 1446"/>
                  <a:gd name="T3" fmla="*/ 273 h 475"/>
                  <a:gd name="T4" fmla="*/ 723 w 1446"/>
                  <a:gd name="T5" fmla="*/ 475 h 475"/>
                  <a:gd name="T6" fmla="*/ 0 w 1446"/>
                  <a:gd name="T7" fmla="*/ 273 h 475"/>
                  <a:gd name="T8" fmla="*/ 0 w 1446"/>
                  <a:gd name="T9" fmla="*/ 0 h 475"/>
                  <a:gd name="T10" fmla="*/ 723 w 1446"/>
                  <a:gd name="T11" fmla="*/ 84 h 475"/>
                  <a:gd name="T12" fmla="*/ 1446 w 1446"/>
                  <a:gd name="T13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rgbClr val="0063BE">
                  <a:lumMod val="75000"/>
                </a:srgbClr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2" name="Oval 9"/>
              <p:cNvSpPr>
                <a:spLocks noChangeArrowheads="1"/>
              </p:cNvSpPr>
              <p:nvPr/>
            </p:nvSpPr>
            <p:spPr bwMode="auto">
              <a:xfrm>
                <a:off x="6724539" y="1872152"/>
                <a:ext cx="2057954" cy="578367"/>
              </a:xfrm>
              <a:prstGeom prst="ellipse">
                <a:avLst/>
              </a:prstGeom>
              <a:solidFill>
                <a:srgbClr val="0063BE"/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207013" y="2117595"/>
                <a:ext cx="1093006" cy="220044"/>
              </a:xfrm>
              <a:prstGeom prst="ellipse">
                <a:avLst/>
              </a:prstGeom>
              <a:solidFill>
                <a:srgbClr val="0063BE">
                  <a:lumMod val="50000"/>
                </a:srgbClr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19" name="Group 811"/>
            <p:cNvGrpSpPr/>
            <p:nvPr/>
          </p:nvGrpSpPr>
          <p:grpSpPr>
            <a:xfrm>
              <a:off x="2574290" y="2769066"/>
              <a:ext cx="143385" cy="1096677"/>
              <a:chOff x="1374514" y="971287"/>
              <a:chExt cx="261290" cy="170068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1374514" y="971287"/>
                <a:ext cx="4" cy="1700683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lumMod val="40000"/>
                    <a:lumOff val="60000"/>
                  </a:srgbClr>
                </a:solidFill>
                <a:prstDash val="sysDot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514" y="971287"/>
                <a:ext cx="26129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lumMod val="40000"/>
                    <a:lumOff val="60000"/>
                  </a:srgbClr>
                </a:solidFill>
                <a:prstDash val="sysDot"/>
                <a:tailEnd type="oval"/>
              </a:ln>
              <a:effectLst/>
            </p:spPr>
          </p:cxnSp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799376" y="2501076"/>
              <a:ext cx="2558187" cy="359493"/>
            </a:xfrm>
            <a:prstGeom prst="rect">
              <a:avLst/>
            </a:prstGeom>
          </p:spPr>
          <p:txBody>
            <a:bodyPr vert="horz" lIns="74295" tIns="37148" rIns="74295" bIns="37148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sz="1800" dirty="0" smtClean="0">
                  <a:latin typeface="Calibri" pitchFamily="34" charset="0"/>
                  <a:ea typeface="MS Gothic" panose="020B0609070205080204" pitchFamily="49" charset="-128"/>
                  <a:cs typeface="Calibri" pitchFamily="34" charset="0"/>
                </a:rPr>
                <a:t>Venturing out only for essential services</a:t>
              </a:r>
            </a:p>
          </p:txBody>
        </p:sp>
        <p:grpSp>
          <p:nvGrpSpPr>
            <p:cNvPr id="21" name="Group 807"/>
            <p:cNvGrpSpPr/>
            <p:nvPr/>
          </p:nvGrpSpPr>
          <p:grpSpPr>
            <a:xfrm>
              <a:off x="3129934" y="3557969"/>
              <a:ext cx="143385" cy="1240518"/>
              <a:chOff x="1374514" y="1504950"/>
              <a:chExt cx="261290" cy="192374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374514" y="1504950"/>
                <a:ext cx="0" cy="192374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lumMod val="40000"/>
                    <a:lumOff val="60000"/>
                  </a:srgbClr>
                </a:solidFill>
                <a:prstDash val="sysDot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lumMod val="40000"/>
                    <a:lumOff val="60000"/>
                  </a:srgbClr>
                </a:solidFill>
                <a:prstDash val="sysDot"/>
                <a:tailEnd type="oval"/>
              </a:ln>
              <a:effectLst/>
            </p:spPr>
          </p:cxnSp>
        </p:grp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418334" y="3359073"/>
              <a:ext cx="1822402" cy="359493"/>
            </a:xfrm>
            <a:prstGeom prst="rect">
              <a:avLst/>
            </a:prstGeom>
          </p:spPr>
          <p:txBody>
            <a:bodyPr vert="horz" lIns="74295" tIns="37148" rIns="74295" bIns="37148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sz="1800" dirty="0" smtClean="0">
                  <a:latin typeface="Calibri" pitchFamily="34" charset="0"/>
                  <a:ea typeface="MS Gothic" panose="020B0609070205080204" pitchFamily="49" charset="-128"/>
                  <a:cs typeface="Calibri" pitchFamily="34" charset="0"/>
                </a:rPr>
                <a:t>Ensure </a:t>
              </a:r>
              <a:r>
                <a:rPr lang="en-US" sz="1800" dirty="0" smtClean="0">
                  <a:latin typeface="Calibri" pitchFamily="34" charset="0"/>
                  <a:ea typeface="MS Gothic" panose="020B0609070205080204" pitchFamily="49" charset="-128"/>
                  <a:cs typeface="Calibri" pitchFamily="34" charset="0"/>
                </a:rPr>
                <a:t>emergency </a:t>
              </a:r>
            </a:p>
            <a:p>
              <a:pPr>
                <a:buNone/>
              </a:pPr>
              <a:r>
                <a:rPr lang="en-US" sz="1800" dirty="0" smtClean="0">
                  <a:latin typeface="Calibri" pitchFamily="34" charset="0"/>
                  <a:ea typeface="MS Gothic" panose="020B0609070205080204" pitchFamily="49" charset="-128"/>
                  <a:cs typeface="Calibri" pitchFamily="34" charset="0"/>
                </a:rPr>
                <a:t>support  </a:t>
              </a:r>
              <a:r>
                <a:rPr lang="en-US" sz="1800" dirty="0" smtClean="0">
                  <a:latin typeface="Calibri" pitchFamily="34" charset="0"/>
                  <a:ea typeface="MS Gothic" panose="020B0609070205080204" pitchFamily="49" charset="-128"/>
                  <a:cs typeface="Calibri" pitchFamily="34" charset="0"/>
                </a:rPr>
                <a:t>at all times </a:t>
              </a:r>
            </a:p>
          </p:txBody>
        </p:sp>
        <p:grpSp>
          <p:nvGrpSpPr>
            <p:cNvPr id="23" name="Group 803"/>
            <p:cNvGrpSpPr/>
            <p:nvPr/>
          </p:nvGrpSpPr>
          <p:grpSpPr>
            <a:xfrm flipH="1">
              <a:off x="2029035" y="3468157"/>
              <a:ext cx="143385" cy="1952608"/>
              <a:chOff x="1374514" y="1504950"/>
              <a:chExt cx="261290" cy="302803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1374514" y="1504950"/>
                <a:ext cx="0" cy="302803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lumMod val="40000"/>
                    <a:lumOff val="60000"/>
                  </a:srgbClr>
                </a:solidFill>
                <a:prstDash val="sysDot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lumMod val="40000"/>
                    <a:lumOff val="60000"/>
                  </a:srgbClr>
                </a:solidFill>
                <a:prstDash val="sysDot"/>
                <a:tailEnd type="oval"/>
              </a:ln>
              <a:effectLst/>
            </p:spPr>
          </p:cxnSp>
        </p:grp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541311" y="3116791"/>
              <a:ext cx="1785652" cy="359493"/>
            </a:xfrm>
            <a:prstGeom prst="rect">
              <a:avLst/>
            </a:prstGeom>
          </p:spPr>
          <p:txBody>
            <a:bodyPr vert="horz" lIns="74295" tIns="37148" rIns="74295" bIns="37148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sz="1800" dirty="0" smtClean="0">
                  <a:latin typeface="Calibri" pitchFamily="34" charset="0"/>
                  <a:ea typeface="MS Gothic" panose="020B0609070205080204" pitchFamily="49" charset="-128"/>
                  <a:cs typeface="Calibri" pitchFamily="34" charset="0"/>
                </a:rPr>
                <a:t>Social distancing in public places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24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99862-6434-4253-BF2D-934B393C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07569"/>
          </a:xfrm>
        </p:spPr>
        <p:txBody>
          <a:bodyPr/>
          <a:lstStyle/>
          <a:p>
            <a:r>
              <a:rPr lang="en-US" dirty="0"/>
              <a:t>Our Solution – EAGLE </a:t>
            </a:r>
            <a:endParaRPr lang="en-AU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BC157CB-06F7-4292-82CF-D2C6E0387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15572" y="776832"/>
            <a:ext cx="17049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xmlns="" id="{22E76920-4C07-4D6A-960E-EF558A97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91703" y="5617731"/>
            <a:ext cx="1604963" cy="10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Programming Learning Path | Pluralsight">
            <a:extLst>
              <a:ext uri="{FF2B5EF4-FFF2-40B4-BE49-F238E27FC236}">
                <a16:creationId xmlns:a16="http://schemas.microsoft.com/office/drawing/2014/main" xmlns="" id="{EAE77FE2-925C-4207-8BA7-19E88266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5191126"/>
            <a:ext cx="2405064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BM Cloud - Wikipedia">
            <a:extLst>
              <a:ext uri="{FF2B5EF4-FFF2-40B4-BE49-F238E27FC236}">
                <a16:creationId xmlns:a16="http://schemas.microsoft.com/office/drawing/2014/main" xmlns="" id="{730E6142-F53E-4094-AD76-B51FD5ED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2974" y="5354165"/>
            <a:ext cx="2533650" cy="14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gle Maps gets a new icon and more tabs to celebrate 15th ...">
            <a:extLst>
              <a:ext uri="{FF2B5EF4-FFF2-40B4-BE49-F238E27FC236}">
                <a16:creationId xmlns:a16="http://schemas.microsoft.com/office/drawing/2014/main" xmlns="" id="{CB89F8C2-CDC8-4A2D-8E8B-5CFCE2B49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924008"/>
            <a:ext cx="2143125" cy="14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gn In - access your Clickatell Accounts | Clickatell.com">
            <a:extLst>
              <a:ext uri="{FF2B5EF4-FFF2-40B4-BE49-F238E27FC236}">
                <a16:creationId xmlns:a16="http://schemas.microsoft.com/office/drawing/2014/main" xmlns="" id="{52A67DD8-872A-4D49-9062-52F92F1F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18199" y="2384731"/>
            <a:ext cx="1768930" cy="115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loud Foundry Reviews 2020: Details, Pricing, &amp; Features | G2">
            <a:extLst>
              <a:ext uri="{FF2B5EF4-FFF2-40B4-BE49-F238E27FC236}">
                <a16:creationId xmlns:a16="http://schemas.microsoft.com/office/drawing/2014/main" xmlns="" id="{EB45B194-E2F6-4AFF-A063-DD2D6924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1385" y="5256034"/>
            <a:ext cx="2691513" cy="160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BM Watson Marketing - Gigya Documentation - Developer's Guide">
            <a:extLst>
              <a:ext uri="{FF2B5EF4-FFF2-40B4-BE49-F238E27FC236}">
                <a16:creationId xmlns:a16="http://schemas.microsoft.com/office/drawing/2014/main" xmlns="" id="{58CDD031-0946-4558-B175-F5407995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9824" y="5658719"/>
            <a:ext cx="2328169" cy="10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Eagle Eye Edit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6101" y="1216737"/>
            <a:ext cx="402612" cy="2967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9956AF7-E199-4470-ACE9-EA67C1A85F5D}"/>
              </a:ext>
            </a:extLst>
          </p:cNvPr>
          <p:cNvSpPr/>
          <p:nvPr/>
        </p:nvSpPr>
        <p:spPr>
          <a:xfrm>
            <a:off x="651260" y="2740586"/>
            <a:ext cx="7757016" cy="1938992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Monitors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social distancing compliance  through AI powered vision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Activity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tracking in public places 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Response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automation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FB8CA9E-89B2-4574-946D-B33573A2A491}"/>
              </a:ext>
            </a:extLst>
          </p:cNvPr>
          <p:cNvGrpSpPr/>
          <p:nvPr/>
        </p:nvGrpSpPr>
        <p:grpSpPr>
          <a:xfrm>
            <a:off x="640645" y="2183459"/>
            <a:ext cx="7967327" cy="465148"/>
            <a:chOff x="257944" y="3549197"/>
            <a:chExt cx="3128311" cy="264505"/>
          </a:xfrm>
        </p:grpSpPr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xmlns="" id="{031C127A-91C0-4192-9706-D589FC20C7A3}"/>
                </a:ext>
              </a:extLst>
            </p:cNvPr>
            <p:cNvSpPr/>
            <p:nvPr/>
          </p:nvSpPr>
          <p:spPr>
            <a:xfrm>
              <a:off x="490903" y="3554528"/>
              <a:ext cx="2895352" cy="259174"/>
            </a:xfrm>
            <a:custGeom>
              <a:avLst/>
              <a:gdLst>
                <a:gd name="connsiteX0" fmla="*/ 0 w 2049780"/>
                <a:gd name="connsiteY0" fmla="*/ 0 h 229529"/>
                <a:gd name="connsiteX1" fmla="*/ 2049780 w 2049780"/>
                <a:gd name="connsiteY1" fmla="*/ 0 h 229529"/>
                <a:gd name="connsiteX2" fmla="*/ 2049780 w 2049780"/>
                <a:gd name="connsiteY2" fmla="*/ 229529 h 229529"/>
                <a:gd name="connsiteX3" fmla="*/ 0 w 2049780"/>
                <a:gd name="connsiteY3" fmla="*/ 229529 h 229529"/>
                <a:gd name="connsiteX4" fmla="*/ 0 w 2049780"/>
                <a:gd name="connsiteY4" fmla="*/ 0 h 229529"/>
                <a:gd name="connsiteX0" fmla="*/ 0 w 2049780"/>
                <a:gd name="connsiteY0" fmla="*/ 0 h 229529"/>
                <a:gd name="connsiteX1" fmla="*/ 2049780 w 2049780"/>
                <a:gd name="connsiteY1" fmla="*/ 0 h 229529"/>
                <a:gd name="connsiteX2" fmla="*/ 1979930 w 2049780"/>
                <a:gd name="connsiteY2" fmla="*/ 229529 h 229529"/>
                <a:gd name="connsiteX3" fmla="*/ 0 w 2049780"/>
                <a:gd name="connsiteY3" fmla="*/ 229529 h 229529"/>
                <a:gd name="connsiteX4" fmla="*/ 0 w 2049780"/>
                <a:gd name="connsiteY4" fmla="*/ 0 h 22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9780" h="229529">
                  <a:moveTo>
                    <a:pt x="0" y="0"/>
                  </a:moveTo>
                  <a:lnTo>
                    <a:pt x="2049780" y="0"/>
                  </a:lnTo>
                  <a:lnTo>
                    <a:pt x="1979930" y="229529"/>
                  </a:lnTo>
                  <a:lnTo>
                    <a:pt x="0" y="22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ECF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14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xmlns="" id="{C6C8D3FD-7849-41AC-8C18-01A79EB1CF89}"/>
                </a:ext>
              </a:extLst>
            </p:cNvPr>
            <p:cNvSpPr/>
            <p:nvPr/>
          </p:nvSpPr>
          <p:spPr>
            <a:xfrm>
              <a:off x="257944" y="3549197"/>
              <a:ext cx="2984852" cy="259174"/>
            </a:xfrm>
            <a:custGeom>
              <a:avLst/>
              <a:gdLst>
                <a:gd name="connsiteX0" fmla="*/ 0 w 2049780"/>
                <a:gd name="connsiteY0" fmla="*/ 0 h 229529"/>
                <a:gd name="connsiteX1" fmla="*/ 2049780 w 2049780"/>
                <a:gd name="connsiteY1" fmla="*/ 0 h 229529"/>
                <a:gd name="connsiteX2" fmla="*/ 2049780 w 2049780"/>
                <a:gd name="connsiteY2" fmla="*/ 229529 h 229529"/>
                <a:gd name="connsiteX3" fmla="*/ 0 w 2049780"/>
                <a:gd name="connsiteY3" fmla="*/ 229529 h 229529"/>
                <a:gd name="connsiteX4" fmla="*/ 0 w 2049780"/>
                <a:gd name="connsiteY4" fmla="*/ 0 h 229529"/>
                <a:gd name="connsiteX0" fmla="*/ 0 w 2049780"/>
                <a:gd name="connsiteY0" fmla="*/ 0 h 229529"/>
                <a:gd name="connsiteX1" fmla="*/ 2049780 w 2049780"/>
                <a:gd name="connsiteY1" fmla="*/ 0 h 229529"/>
                <a:gd name="connsiteX2" fmla="*/ 1979930 w 2049780"/>
                <a:gd name="connsiteY2" fmla="*/ 229529 h 229529"/>
                <a:gd name="connsiteX3" fmla="*/ 0 w 2049780"/>
                <a:gd name="connsiteY3" fmla="*/ 229529 h 229529"/>
                <a:gd name="connsiteX4" fmla="*/ 0 w 2049780"/>
                <a:gd name="connsiteY4" fmla="*/ 0 h 22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9780" h="229529">
                  <a:moveTo>
                    <a:pt x="0" y="0"/>
                  </a:moveTo>
                  <a:lnTo>
                    <a:pt x="2049780" y="0"/>
                  </a:lnTo>
                  <a:lnTo>
                    <a:pt x="1979930" y="229529"/>
                  </a:lnTo>
                  <a:lnTo>
                    <a:pt x="0" y="22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BAE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r>
                <a:rPr lang="en-US" sz="2000" b="1" dirty="0">
                  <a:solidFill>
                    <a:prstClr val="white"/>
                  </a:solidFill>
                  <a:latin typeface="Calibri" panose="020F0502020204030204"/>
                </a:rPr>
                <a:t>Key Features</a:t>
              </a:r>
            </a:p>
          </p:txBody>
        </p:sp>
      </p:grpSp>
      <p:pic>
        <p:nvPicPr>
          <p:cNvPr id="3" name="Picture 2" descr="Flask gateway, IOT developers, outsourcing, platform, tracking sensors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395686" y="5638800"/>
            <a:ext cx="1799349" cy="1007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299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057F8-B47E-4B07-ABF0-BB40F72D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components</a:t>
            </a:r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38BBB64-E162-44F9-8C26-43D1B05C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817" y="1865323"/>
            <a:ext cx="9725025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518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olice, Officer, Mask, Corona, Flu">
            <a:extLst>
              <a:ext uri="{FF2B5EF4-FFF2-40B4-BE49-F238E27FC236}">
                <a16:creationId xmlns:a16="http://schemas.microsoft.com/office/drawing/2014/main" xmlns="" id="{8BCA5010-9434-4C25-B442-473A1197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1411" y="614859"/>
            <a:ext cx="2619375" cy="19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lur, Commute, Commuting, Locomotive, Metro, Motion">
            <a:extLst>
              <a:ext uri="{FF2B5EF4-FFF2-40B4-BE49-F238E27FC236}">
                <a16:creationId xmlns:a16="http://schemas.microsoft.com/office/drawing/2014/main" xmlns="" id="{9DCE4F25-C7B4-4A73-B32B-5E275A2D1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7839" y="622086"/>
            <a:ext cx="2892968" cy="19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are, Hospital, Room, Bed, New, Enschede">
            <a:extLst>
              <a:ext uri="{FF2B5EF4-FFF2-40B4-BE49-F238E27FC236}">
                <a16:creationId xmlns:a16="http://schemas.microsoft.com/office/drawing/2014/main" xmlns="" id="{615B5495-62CA-4785-A93A-41EB573F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132" y="2697912"/>
            <a:ext cx="2619375" cy="16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ntrol Room, Belgium, Le Mans">
            <a:extLst>
              <a:ext uri="{FF2B5EF4-FFF2-40B4-BE49-F238E27FC236}">
                <a16:creationId xmlns:a16="http://schemas.microsoft.com/office/drawing/2014/main" xmlns="" id="{7780B654-843A-4BEE-8927-BC821239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7839" y="2747922"/>
            <a:ext cx="2892968" cy="149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Urban, People, Crowd, Citizens, Persons">
            <a:extLst>
              <a:ext uri="{FF2B5EF4-FFF2-40B4-BE49-F238E27FC236}">
                <a16:creationId xmlns:a16="http://schemas.microsoft.com/office/drawing/2014/main" xmlns="" id="{397F4637-A4E4-413A-BF1E-214408F3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132" y="4452838"/>
            <a:ext cx="5784799" cy="20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83732" y="2364902"/>
            <a:ext cx="178895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defTabSz="914080">
              <a:spcBef>
                <a:spcPts val="600"/>
              </a:spcBef>
              <a:buClr>
                <a:srgbClr val="E24848"/>
              </a:buClr>
              <a:defRPr/>
            </a:pPr>
            <a:r>
              <a:rPr lang="en-US" sz="1400" b="1" noProof="1" smtClean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Business Operations</a:t>
            </a:r>
            <a:endParaRPr lang="en-US" sz="1400" b="1" noProof="1">
              <a:solidFill>
                <a:schemeClr val="bg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16163" y="1959846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25783" y="5143232"/>
            <a:ext cx="9301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defTabSz="914080">
              <a:spcBef>
                <a:spcPts val="600"/>
              </a:spcBef>
              <a:buClr>
                <a:srgbClr val="E24848"/>
              </a:buClr>
              <a:defRPr/>
            </a:pPr>
            <a:r>
              <a:rPr lang="en-US" sz="1400" b="1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Technology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37183" y="4769720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15"/>
          <p:cNvGrpSpPr/>
          <p:nvPr/>
        </p:nvGrpSpPr>
        <p:grpSpPr>
          <a:xfrm>
            <a:off x="382921" y="5038039"/>
            <a:ext cx="541248" cy="456607"/>
            <a:chOff x="2951142" y="2589225"/>
            <a:chExt cx="468313" cy="392113"/>
          </a:xfrm>
          <a:solidFill>
            <a:schemeClr val="bg1"/>
          </a:solidFill>
        </p:grpSpPr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799" dirty="0">
                <a:latin typeface="+mj-lt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799" dirty="0">
                <a:latin typeface="+mj-lt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799" dirty="0">
                <a:latin typeface="+mj-lt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026681" y="3843593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166"/>
          <p:cNvSpPr>
            <a:spLocks noChangeArrowheads="1"/>
          </p:cNvSpPr>
          <p:nvPr/>
        </p:nvSpPr>
        <p:spPr bwMode="auto">
          <a:xfrm>
            <a:off x="499908" y="4053325"/>
            <a:ext cx="353104" cy="300536"/>
          </a:xfrm>
          <a:custGeom>
            <a:avLst/>
            <a:gdLst>
              <a:gd name="T0" fmla="*/ 166118 w 390"/>
              <a:gd name="T1" fmla="*/ 0 h 445"/>
              <a:gd name="T2" fmla="*/ 166118 w 390"/>
              <a:gd name="T3" fmla="*/ 0 h 445"/>
              <a:gd name="T4" fmla="*/ 138804 w 390"/>
              <a:gd name="T5" fmla="*/ 0 h 445"/>
              <a:gd name="T6" fmla="*/ 130745 w 390"/>
              <a:gd name="T7" fmla="*/ 12586 h 445"/>
              <a:gd name="T8" fmla="*/ 130745 w 390"/>
              <a:gd name="T9" fmla="*/ 199576 h 445"/>
              <a:gd name="T10" fmla="*/ 174177 w 390"/>
              <a:gd name="T11" fmla="*/ 199576 h 445"/>
              <a:gd name="T12" fmla="*/ 174177 w 390"/>
              <a:gd name="T13" fmla="*/ 12586 h 445"/>
              <a:gd name="T14" fmla="*/ 166118 w 390"/>
              <a:gd name="T15" fmla="*/ 0 h 445"/>
              <a:gd name="T16" fmla="*/ 98954 w 390"/>
              <a:gd name="T17" fmla="*/ 67874 h 445"/>
              <a:gd name="T18" fmla="*/ 98954 w 390"/>
              <a:gd name="T19" fmla="*/ 67874 h 445"/>
              <a:gd name="T20" fmla="*/ 75223 w 390"/>
              <a:gd name="T21" fmla="*/ 67874 h 445"/>
              <a:gd name="T22" fmla="*/ 63134 w 390"/>
              <a:gd name="T23" fmla="*/ 80010 h 445"/>
              <a:gd name="T24" fmla="*/ 63134 w 390"/>
              <a:gd name="T25" fmla="*/ 199576 h 445"/>
              <a:gd name="T26" fmla="*/ 111044 w 390"/>
              <a:gd name="T27" fmla="*/ 199576 h 445"/>
              <a:gd name="T28" fmla="*/ 111044 w 390"/>
              <a:gd name="T29" fmla="*/ 80010 h 445"/>
              <a:gd name="T30" fmla="*/ 98954 w 390"/>
              <a:gd name="T31" fmla="*/ 67874 h 445"/>
              <a:gd name="T32" fmla="*/ 31343 w 390"/>
              <a:gd name="T33" fmla="*/ 135747 h 445"/>
              <a:gd name="T34" fmla="*/ 31343 w 390"/>
              <a:gd name="T35" fmla="*/ 135747 h 445"/>
              <a:gd name="T36" fmla="*/ 7612 w 390"/>
              <a:gd name="T37" fmla="*/ 135747 h 445"/>
              <a:gd name="T38" fmla="*/ 0 w 390"/>
              <a:gd name="T39" fmla="*/ 143389 h 445"/>
              <a:gd name="T40" fmla="*/ 0 w 390"/>
              <a:gd name="T41" fmla="*/ 199576 h 445"/>
              <a:gd name="T42" fmla="*/ 43432 w 390"/>
              <a:gd name="T43" fmla="*/ 199576 h 445"/>
              <a:gd name="T44" fmla="*/ 43432 w 390"/>
              <a:gd name="T45" fmla="*/ 143389 h 445"/>
              <a:gd name="T46" fmla="*/ 31343 w 390"/>
              <a:gd name="T47" fmla="*/ 135747 h 4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90" h="445">
                <a:moveTo>
                  <a:pt x="371" y="0"/>
                </a:moveTo>
                <a:lnTo>
                  <a:pt x="371" y="0"/>
                </a:lnTo>
                <a:cubicBezTo>
                  <a:pt x="310" y="0"/>
                  <a:pt x="310" y="0"/>
                  <a:pt x="310" y="0"/>
                </a:cubicBezTo>
                <a:cubicBezTo>
                  <a:pt x="301" y="0"/>
                  <a:pt x="292" y="10"/>
                  <a:pt x="292" y="28"/>
                </a:cubicBezTo>
                <a:cubicBezTo>
                  <a:pt x="292" y="444"/>
                  <a:pt x="292" y="444"/>
                  <a:pt x="292" y="444"/>
                </a:cubicBezTo>
                <a:cubicBezTo>
                  <a:pt x="389" y="444"/>
                  <a:pt x="389" y="444"/>
                  <a:pt x="389" y="444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0"/>
                  <a:pt x="380" y="0"/>
                  <a:pt x="371" y="0"/>
                </a:cubicBezTo>
                <a:close/>
                <a:moveTo>
                  <a:pt x="221" y="151"/>
                </a:moveTo>
                <a:lnTo>
                  <a:pt x="221" y="151"/>
                </a:lnTo>
                <a:cubicBezTo>
                  <a:pt x="168" y="151"/>
                  <a:pt x="168" y="151"/>
                  <a:pt x="168" y="151"/>
                </a:cubicBezTo>
                <a:cubicBezTo>
                  <a:pt x="150" y="151"/>
                  <a:pt x="141" y="160"/>
                  <a:pt x="141" y="178"/>
                </a:cubicBezTo>
                <a:cubicBezTo>
                  <a:pt x="141" y="444"/>
                  <a:pt x="141" y="444"/>
                  <a:pt x="141" y="444"/>
                </a:cubicBezTo>
                <a:cubicBezTo>
                  <a:pt x="248" y="444"/>
                  <a:pt x="248" y="444"/>
                  <a:pt x="248" y="444"/>
                </a:cubicBezTo>
                <a:cubicBezTo>
                  <a:pt x="248" y="178"/>
                  <a:pt x="248" y="178"/>
                  <a:pt x="248" y="178"/>
                </a:cubicBezTo>
                <a:cubicBezTo>
                  <a:pt x="248" y="160"/>
                  <a:pt x="230" y="151"/>
                  <a:pt x="221" y="151"/>
                </a:cubicBezTo>
                <a:close/>
                <a:moveTo>
                  <a:pt x="70" y="302"/>
                </a:moveTo>
                <a:lnTo>
                  <a:pt x="70" y="302"/>
                </a:lnTo>
                <a:cubicBezTo>
                  <a:pt x="17" y="302"/>
                  <a:pt x="17" y="302"/>
                  <a:pt x="17" y="302"/>
                </a:cubicBezTo>
                <a:cubicBezTo>
                  <a:pt x="0" y="302"/>
                  <a:pt x="0" y="310"/>
                  <a:pt x="0" y="319"/>
                </a:cubicBezTo>
                <a:cubicBezTo>
                  <a:pt x="0" y="444"/>
                  <a:pt x="0" y="444"/>
                  <a:pt x="0" y="444"/>
                </a:cubicBezTo>
                <a:cubicBezTo>
                  <a:pt x="97" y="444"/>
                  <a:pt x="97" y="444"/>
                  <a:pt x="97" y="444"/>
                </a:cubicBezTo>
                <a:cubicBezTo>
                  <a:pt x="97" y="319"/>
                  <a:pt x="97" y="319"/>
                  <a:pt x="97" y="319"/>
                </a:cubicBezTo>
                <a:cubicBezTo>
                  <a:pt x="97" y="310"/>
                  <a:pt x="88" y="302"/>
                  <a:pt x="70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81" tIns="17141" rIns="34281" bIns="17141" anchor="ctr"/>
          <a:lstStyle/>
          <a:p>
            <a:endParaRPr lang="en-US" sz="1999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7821" y="6069350"/>
            <a:ext cx="17332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defTabSz="914080">
              <a:spcBef>
                <a:spcPts val="600"/>
              </a:spcBef>
              <a:buClr>
                <a:srgbClr val="E24848"/>
              </a:buClr>
              <a:defRPr/>
            </a:pPr>
            <a:r>
              <a:rPr lang="en-US" sz="1400" b="1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Organisation &amp; Talent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37188" y="5832460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442642" y="5989722"/>
            <a:ext cx="441586" cy="405477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57306" y="3185910"/>
            <a:ext cx="101309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defTabSz="914080">
              <a:spcBef>
                <a:spcPts val="600"/>
              </a:spcBef>
              <a:buClr>
                <a:srgbClr val="E24848"/>
              </a:buClr>
              <a:defRPr/>
            </a:pPr>
            <a:r>
              <a:rPr lang="en-US" sz="1400" b="1" noProof="1" smtClean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Front Office</a:t>
            </a:r>
            <a:endParaRPr lang="en-US" sz="1400" b="1" noProof="1">
              <a:solidFill>
                <a:schemeClr val="bg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26674" y="2949020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 85"/>
          <p:cNvSpPr>
            <a:spLocks noEditPoints="1"/>
          </p:cNvSpPr>
          <p:nvPr/>
        </p:nvSpPr>
        <p:spPr bwMode="auto">
          <a:xfrm>
            <a:off x="454949" y="3131520"/>
            <a:ext cx="470322" cy="431486"/>
          </a:xfrm>
          <a:custGeom>
            <a:avLst/>
            <a:gdLst>
              <a:gd name="T0" fmla="*/ 376160 w 248"/>
              <a:gd name="T1" fmla="*/ 294708 h 224"/>
              <a:gd name="T2" fmla="*/ 280526 w 248"/>
              <a:gd name="T3" fmla="*/ 294708 h 224"/>
              <a:gd name="T4" fmla="*/ 255024 w 248"/>
              <a:gd name="T5" fmla="*/ 294708 h 224"/>
              <a:gd name="T6" fmla="*/ 255024 w 248"/>
              <a:gd name="T7" fmla="*/ 326742 h 224"/>
              <a:gd name="T8" fmla="*/ 280526 w 248"/>
              <a:gd name="T9" fmla="*/ 352368 h 224"/>
              <a:gd name="T10" fmla="*/ 280526 w 248"/>
              <a:gd name="T11" fmla="*/ 358775 h 224"/>
              <a:gd name="T12" fmla="*/ 114761 w 248"/>
              <a:gd name="T13" fmla="*/ 358775 h 224"/>
              <a:gd name="T14" fmla="*/ 114761 w 248"/>
              <a:gd name="T15" fmla="*/ 352368 h 224"/>
              <a:gd name="T16" fmla="*/ 140263 w 248"/>
              <a:gd name="T17" fmla="*/ 326742 h 224"/>
              <a:gd name="T18" fmla="*/ 140263 w 248"/>
              <a:gd name="T19" fmla="*/ 294708 h 224"/>
              <a:gd name="T20" fmla="*/ 114761 w 248"/>
              <a:gd name="T21" fmla="*/ 294708 h 224"/>
              <a:gd name="T22" fmla="*/ 19127 w 248"/>
              <a:gd name="T23" fmla="*/ 294708 h 224"/>
              <a:gd name="T24" fmla="*/ 0 w 248"/>
              <a:gd name="T25" fmla="*/ 275488 h 224"/>
              <a:gd name="T26" fmla="*/ 0 w 248"/>
              <a:gd name="T27" fmla="*/ 19220 h 224"/>
              <a:gd name="T28" fmla="*/ 19127 w 248"/>
              <a:gd name="T29" fmla="*/ 0 h 224"/>
              <a:gd name="T30" fmla="*/ 376160 w 248"/>
              <a:gd name="T31" fmla="*/ 0 h 224"/>
              <a:gd name="T32" fmla="*/ 395287 w 248"/>
              <a:gd name="T33" fmla="*/ 19220 h 224"/>
              <a:gd name="T34" fmla="*/ 395287 w 248"/>
              <a:gd name="T35" fmla="*/ 275488 h 224"/>
              <a:gd name="T36" fmla="*/ 376160 w 248"/>
              <a:gd name="T37" fmla="*/ 294708 h 224"/>
              <a:gd name="T38" fmla="*/ 369785 w 248"/>
              <a:gd name="T39" fmla="*/ 25627 h 224"/>
              <a:gd name="T40" fmla="*/ 25502 w 248"/>
              <a:gd name="T41" fmla="*/ 25627 h 224"/>
              <a:gd name="T42" fmla="*/ 25502 w 248"/>
              <a:gd name="T43" fmla="*/ 243454 h 224"/>
              <a:gd name="T44" fmla="*/ 369785 w 248"/>
              <a:gd name="T45" fmla="*/ 243454 h 224"/>
              <a:gd name="T46" fmla="*/ 369785 w 248"/>
              <a:gd name="T47" fmla="*/ 25627 h 2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8" h="224">
                <a:moveTo>
                  <a:pt x="236" y="184"/>
                </a:moveTo>
                <a:cubicBezTo>
                  <a:pt x="176" y="184"/>
                  <a:pt x="176" y="184"/>
                  <a:pt x="176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72" y="220"/>
                  <a:pt x="72" y="220"/>
                  <a:pt x="72" y="220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5" y="184"/>
                  <a:pt x="0" y="179"/>
                  <a:pt x="0" y="17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3" y="0"/>
                  <a:pt x="248" y="5"/>
                  <a:pt x="248" y="12"/>
                </a:cubicBezTo>
                <a:cubicBezTo>
                  <a:pt x="248" y="172"/>
                  <a:pt x="248" y="172"/>
                  <a:pt x="248" y="172"/>
                </a:cubicBezTo>
                <a:cubicBezTo>
                  <a:pt x="248" y="179"/>
                  <a:pt x="243" y="184"/>
                  <a:pt x="236" y="184"/>
                </a:cubicBezTo>
                <a:moveTo>
                  <a:pt x="232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232" y="152"/>
                  <a:pt x="232" y="152"/>
                  <a:pt x="232" y="152"/>
                </a:cubicBezTo>
                <a:lnTo>
                  <a:pt x="232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sz="1999" dirty="0">
              <a:latin typeface="+mj-lt"/>
            </a:endParaRPr>
          </a:p>
        </p:txBody>
      </p:sp>
      <p:sp>
        <p:nvSpPr>
          <p:cNvPr id="28" name="Freeform 109"/>
          <p:cNvSpPr>
            <a:spLocks noChangeArrowheads="1"/>
          </p:cNvSpPr>
          <p:nvPr/>
        </p:nvSpPr>
        <p:spPr bwMode="auto">
          <a:xfrm>
            <a:off x="406286" y="2280315"/>
            <a:ext cx="416183" cy="416183"/>
          </a:xfrm>
          <a:custGeom>
            <a:avLst/>
            <a:gdLst>
              <a:gd name="T0" fmla="*/ 116822 w 634"/>
              <a:gd name="T1" fmla="*/ 0 h 634"/>
              <a:gd name="T2" fmla="*/ 116822 w 634"/>
              <a:gd name="T3" fmla="*/ 228190 h 634"/>
              <a:gd name="T4" fmla="*/ 116822 w 634"/>
              <a:gd name="T5" fmla="*/ 0 h 634"/>
              <a:gd name="T6" fmla="*/ 196507 w 634"/>
              <a:gd name="T7" fmla="*/ 58399 h 634"/>
              <a:gd name="T8" fmla="*/ 159369 w 634"/>
              <a:gd name="T9" fmla="*/ 105984 h 634"/>
              <a:gd name="T10" fmla="*/ 196507 w 634"/>
              <a:gd name="T11" fmla="*/ 58399 h 634"/>
              <a:gd name="T12" fmla="*/ 186051 w 634"/>
              <a:gd name="T13" fmla="*/ 47945 h 634"/>
              <a:gd name="T14" fmla="*/ 138096 w 634"/>
              <a:gd name="T15" fmla="*/ 21269 h 634"/>
              <a:gd name="T16" fmla="*/ 85093 w 634"/>
              <a:gd name="T17" fmla="*/ 105984 h 634"/>
              <a:gd name="T18" fmla="*/ 90501 w 634"/>
              <a:gd name="T19" fmla="*/ 69214 h 634"/>
              <a:gd name="T20" fmla="*/ 138096 w 634"/>
              <a:gd name="T21" fmla="*/ 69214 h 634"/>
              <a:gd name="T22" fmla="*/ 85093 w 634"/>
              <a:gd name="T23" fmla="*/ 105984 h 634"/>
              <a:gd name="T24" fmla="*/ 143504 w 634"/>
              <a:gd name="T25" fmla="*/ 122206 h 634"/>
              <a:gd name="T26" fmla="*/ 116822 w 634"/>
              <a:gd name="T27" fmla="*/ 159336 h 634"/>
              <a:gd name="T28" fmla="*/ 85093 w 634"/>
              <a:gd name="T29" fmla="*/ 122206 h 634"/>
              <a:gd name="T30" fmla="*/ 106366 w 634"/>
              <a:gd name="T31" fmla="*/ 15862 h 634"/>
              <a:gd name="T32" fmla="*/ 116822 w 634"/>
              <a:gd name="T33" fmla="*/ 15862 h 634"/>
              <a:gd name="T34" fmla="*/ 138096 w 634"/>
              <a:gd name="T35" fmla="*/ 58399 h 634"/>
              <a:gd name="T36" fmla="*/ 95549 w 634"/>
              <a:gd name="T37" fmla="*/ 58399 h 634"/>
              <a:gd name="T38" fmla="*/ 90501 w 634"/>
              <a:gd name="T39" fmla="*/ 21269 h 634"/>
              <a:gd name="T40" fmla="*/ 79684 w 634"/>
              <a:gd name="T41" fmla="*/ 52992 h 634"/>
              <a:gd name="T42" fmla="*/ 90501 w 634"/>
              <a:gd name="T43" fmla="*/ 21269 h 634"/>
              <a:gd name="T44" fmla="*/ 32090 w 634"/>
              <a:gd name="T45" fmla="*/ 58399 h 634"/>
              <a:gd name="T46" fmla="*/ 74637 w 634"/>
              <a:gd name="T47" fmla="*/ 105984 h 634"/>
              <a:gd name="T48" fmla="*/ 32090 w 634"/>
              <a:gd name="T49" fmla="*/ 58399 h 634"/>
              <a:gd name="T50" fmla="*/ 32090 w 634"/>
              <a:gd name="T51" fmla="*/ 169790 h 634"/>
              <a:gd name="T52" fmla="*/ 74637 w 634"/>
              <a:gd name="T53" fmla="*/ 122206 h 634"/>
              <a:gd name="T54" fmla="*/ 32090 w 634"/>
              <a:gd name="T55" fmla="*/ 169790 h 634"/>
              <a:gd name="T56" fmla="*/ 42546 w 634"/>
              <a:gd name="T57" fmla="*/ 180605 h 634"/>
              <a:gd name="T58" fmla="*/ 90501 w 634"/>
              <a:gd name="T59" fmla="*/ 212328 h 634"/>
              <a:gd name="T60" fmla="*/ 122231 w 634"/>
              <a:gd name="T61" fmla="*/ 212328 h 634"/>
              <a:gd name="T62" fmla="*/ 116822 w 634"/>
              <a:gd name="T63" fmla="*/ 212328 h 634"/>
              <a:gd name="T64" fmla="*/ 95549 w 634"/>
              <a:gd name="T65" fmla="*/ 169790 h 634"/>
              <a:gd name="T66" fmla="*/ 138096 w 634"/>
              <a:gd name="T67" fmla="*/ 169790 h 634"/>
              <a:gd name="T68" fmla="*/ 138096 w 634"/>
              <a:gd name="T69" fmla="*/ 212328 h 634"/>
              <a:gd name="T70" fmla="*/ 148552 w 634"/>
              <a:gd name="T71" fmla="*/ 175198 h 634"/>
              <a:gd name="T72" fmla="*/ 138096 w 634"/>
              <a:gd name="T73" fmla="*/ 212328 h 634"/>
              <a:gd name="T74" fmla="*/ 196507 w 634"/>
              <a:gd name="T75" fmla="*/ 169790 h 634"/>
              <a:gd name="T76" fmla="*/ 159369 w 634"/>
              <a:gd name="T77" fmla="*/ 122206 h 634"/>
              <a:gd name="T78" fmla="*/ 196507 w 634"/>
              <a:gd name="T79" fmla="*/ 169790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99" dirty="0"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CB6E558-6161-44BA-B24B-C00F8492ADFF}"/>
              </a:ext>
            </a:extLst>
          </p:cNvPr>
          <p:cNvGrpSpPr/>
          <p:nvPr/>
        </p:nvGrpSpPr>
        <p:grpSpPr>
          <a:xfrm>
            <a:off x="549815" y="1292772"/>
            <a:ext cx="4042367" cy="565811"/>
            <a:chOff x="278691" y="3924601"/>
            <a:chExt cx="3001787" cy="260038"/>
          </a:xfrm>
        </p:grpSpPr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xmlns="" id="{128F7901-1F44-43E3-9819-4128BF7D8643}"/>
                </a:ext>
              </a:extLst>
            </p:cNvPr>
            <p:cNvSpPr/>
            <p:nvPr/>
          </p:nvSpPr>
          <p:spPr>
            <a:xfrm>
              <a:off x="382578" y="3924601"/>
              <a:ext cx="2897900" cy="259174"/>
            </a:xfrm>
            <a:custGeom>
              <a:avLst/>
              <a:gdLst>
                <a:gd name="connsiteX0" fmla="*/ 0 w 2049780"/>
                <a:gd name="connsiteY0" fmla="*/ 0 h 229529"/>
                <a:gd name="connsiteX1" fmla="*/ 2049780 w 2049780"/>
                <a:gd name="connsiteY1" fmla="*/ 0 h 229529"/>
                <a:gd name="connsiteX2" fmla="*/ 2049780 w 2049780"/>
                <a:gd name="connsiteY2" fmla="*/ 229529 h 229529"/>
                <a:gd name="connsiteX3" fmla="*/ 0 w 2049780"/>
                <a:gd name="connsiteY3" fmla="*/ 229529 h 229529"/>
                <a:gd name="connsiteX4" fmla="*/ 0 w 2049780"/>
                <a:gd name="connsiteY4" fmla="*/ 0 h 229529"/>
                <a:gd name="connsiteX0" fmla="*/ 0 w 2049780"/>
                <a:gd name="connsiteY0" fmla="*/ 0 h 229529"/>
                <a:gd name="connsiteX1" fmla="*/ 2049780 w 2049780"/>
                <a:gd name="connsiteY1" fmla="*/ 0 h 229529"/>
                <a:gd name="connsiteX2" fmla="*/ 1979930 w 2049780"/>
                <a:gd name="connsiteY2" fmla="*/ 229529 h 229529"/>
                <a:gd name="connsiteX3" fmla="*/ 0 w 2049780"/>
                <a:gd name="connsiteY3" fmla="*/ 229529 h 229529"/>
                <a:gd name="connsiteX4" fmla="*/ 0 w 2049780"/>
                <a:gd name="connsiteY4" fmla="*/ 0 h 22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9780" h="229529">
                  <a:moveTo>
                    <a:pt x="0" y="0"/>
                  </a:moveTo>
                  <a:lnTo>
                    <a:pt x="2049780" y="0"/>
                  </a:lnTo>
                  <a:lnTo>
                    <a:pt x="1979930" y="229529"/>
                  </a:lnTo>
                  <a:lnTo>
                    <a:pt x="0" y="22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BCD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14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xmlns="" id="{6C1E044C-56FF-4FA0-B8A2-6000F0BC1C39}"/>
                </a:ext>
              </a:extLst>
            </p:cNvPr>
            <p:cNvSpPr/>
            <p:nvPr/>
          </p:nvSpPr>
          <p:spPr>
            <a:xfrm>
              <a:off x="278691" y="3925465"/>
              <a:ext cx="2856409" cy="259174"/>
            </a:xfrm>
            <a:custGeom>
              <a:avLst/>
              <a:gdLst>
                <a:gd name="connsiteX0" fmla="*/ 0 w 2049780"/>
                <a:gd name="connsiteY0" fmla="*/ 0 h 229529"/>
                <a:gd name="connsiteX1" fmla="*/ 2049780 w 2049780"/>
                <a:gd name="connsiteY1" fmla="*/ 0 h 229529"/>
                <a:gd name="connsiteX2" fmla="*/ 2049780 w 2049780"/>
                <a:gd name="connsiteY2" fmla="*/ 229529 h 229529"/>
                <a:gd name="connsiteX3" fmla="*/ 0 w 2049780"/>
                <a:gd name="connsiteY3" fmla="*/ 229529 h 229529"/>
                <a:gd name="connsiteX4" fmla="*/ 0 w 2049780"/>
                <a:gd name="connsiteY4" fmla="*/ 0 h 229529"/>
                <a:gd name="connsiteX0" fmla="*/ 0 w 2049780"/>
                <a:gd name="connsiteY0" fmla="*/ 0 h 229529"/>
                <a:gd name="connsiteX1" fmla="*/ 2049780 w 2049780"/>
                <a:gd name="connsiteY1" fmla="*/ 0 h 229529"/>
                <a:gd name="connsiteX2" fmla="*/ 1979930 w 2049780"/>
                <a:gd name="connsiteY2" fmla="*/ 229529 h 229529"/>
                <a:gd name="connsiteX3" fmla="*/ 0 w 2049780"/>
                <a:gd name="connsiteY3" fmla="*/ 229529 h 229529"/>
                <a:gd name="connsiteX4" fmla="*/ 0 w 2049780"/>
                <a:gd name="connsiteY4" fmla="*/ 0 h 22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9780" h="229529">
                  <a:moveTo>
                    <a:pt x="0" y="0"/>
                  </a:moveTo>
                  <a:lnTo>
                    <a:pt x="2049780" y="0"/>
                  </a:lnTo>
                  <a:lnTo>
                    <a:pt x="1979930" y="229529"/>
                  </a:lnTo>
                  <a:lnTo>
                    <a:pt x="0" y="22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478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r>
                <a:rPr lang="en-US" sz="2000" b="1" dirty="0" smtClean="0">
                  <a:solidFill>
                    <a:schemeClr val="bg1"/>
                  </a:solidFill>
                  <a:latin typeface="Calibri" panose="020F0502020204030204"/>
                </a:rPr>
                <a:t>Benefits</a:t>
              </a:r>
              <a:endParaRPr lang="en-US" sz="2000" b="1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06E9E68-F86B-4B44-8233-795B02D1776D}"/>
              </a:ext>
            </a:extLst>
          </p:cNvPr>
          <p:cNvSpPr/>
          <p:nvPr/>
        </p:nvSpPr>
        <p:spPr>
          <a:xfrm>
            <a:off x="560325" y="2029662"/>
            <a:ext cx="4768419" cy="3170099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Automated Surveillance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Optimizing transport facilities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Optimizing shopping hours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Ensure timely assistance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Latest news at your finger tips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2850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84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DividendVTI</vt:lpstr>
      <vt:lpstr>Eagle </vt:lpstr>
      <vt:lpstr>COVID-19 CRISIS Management – Challenges </vt:lpstr>
      <vt:lpstr>Our Solution – EAGLE </vt:lpstr>
      <vt:lpstr>Solution components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IYE</dc:title>
  <dc:creator>NISHI NAIR</dc:creator>
  <cp:lastModifiedBy>Harsha</cp:lastModifiedBy>
  <cp:revision>52</cp:revision>
  <dcterms:created xsi:type="dcterms:W3CDTF">2020-05-16T07:34:58Z</dcterms:created>
  <dcterms:modified xsi:type="dcterms:W3CDTF">2020-05-16T14:03:03Z</dcterms:modified>
</cp:coreProperties>
</file>