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TtA8/FFhfDTwamzE9G5WgZbXQ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a63d135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0a63d13597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a63d135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0a63d1359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a63d1359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a63d13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0a63d1359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a63d135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0a63d13597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6" name="Google Shape;16;p30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0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3654096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5999844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30"/>
          <p:cNvCxnSpPr/>
          <p:nvPr/>
        </p:nvCxnSpPr>
        <p:spPr>
          <a:xfrm>
            <a:off x="685800" y="3089628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IITD_pptslide_jpeg-01.jpg" id="22" name="Google Shape;22;p30"/>
          <p:cNvPicPr preferRelativeResize="0"/>
          <p:nvPr/>
        </p:nvPicPr>
        <p:blipFill rotWithShape="1">
          <a:blip r:embed="rId3">
            <a:alphaModFix/>
          </a:blip>
          <a:srcRect b="47090" l="36826" r="37619" t="32381"/>
          <a:stretch/>
        </p:blipFill>
        <p:spPr>
          <a:xfrm>
            <a:off x="685800" y="4948468"/>
            <a:ext cx="2336800" cy="140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9"/>
          <p:cNvSpPr txBox="1"/>
          <p:nvPr>
            <p:ph idx="1" type="body"/>
          </p:nvPr>
        </p:nvSpPr>
        <p:spPr>
          <a:xfrm rot="5400000">
            <a:off x="2096294" y="-213517"/>
            <a:ext cx="4951413" cy="777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39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 rot="5400000">
            <a:off x="5003289" y="1900749"/>
            <a:ext cx="4995298" cy="191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 rot="5400000">
            <a:off x="651670" y="394494"/>
            <a:ext cx="5811836" cy="574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40"/>
          <p:cNvCxnSpPr/>
          <p:nvPr/>
        </p:nvCxnSpPr>
        <p:spPr>
          <a:xfrm>
            <a:off x="6543675" y="370118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367462" y="5632169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31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32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" name="Google Shape;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3"/>
          <p:cNvSpPr txBox="1"/>
          <p:nvPr>
            <p:ph type="title"/>
          </p:nvPr>
        </p:nvSpPr>
        <p:spPr>
          <a:xfrm>
            <a:off x="685800" y="1712423"/>
            <a:ext cx="77724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685800" y="455263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685799" y="1160692"/>
            <a:ext cx="3815196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685799" y="2154891"/>
            <a:ext cx="3815196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3" type="body"/>
          </p:nvPr>
        </p:nvSpPr>
        <p:spPr>
          <a:xfrm>
            <a:off x="4629151" y="1160690"/>
            <a:ext cx="382905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4"/>
          <p:cNvSpPr txBox="1"/>
          <p:nvPr>
            <p:ph idx="4" type="body"/>
          </p:nvPr>
        </p:nvSpPr>
        <p:spPr>
          <a:xfrm>
            <a:off x="4629151" y="2154891"/>
            <a:ext cx="382905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" name="Google Shape;59;p34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5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35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7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6" name="Google Shape;76;p37"/>
          <p:cNvSpPr txBox="1"/>
          <p:nvPr>
            <p:ph idx="2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7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37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8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8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38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38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www.online-python.com/" TargetMode="External"/><Relationship Id="rId5" Type="http://schemas.openxmlformats.org/officeDocument/2006/relationships/hyperlink" Target="https://www.onlinegdb.com/online_python_compil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www.online-python.com/" TargetMode="External"/><Relationship Id="rId5" Type="http://schemas.openxmlformats.org/officeDocument/2006/relationships/hyperlink" Target="https://www.onlinegdb.com/online_python_compil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Program, Variables, Types, Expressions</a:t>
            </a:r>
            <a:endParaRPr sz="3100"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Pankaj Jalote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Distinguished Professor (Founding Director, 2008-18)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IIIT-Delhi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Quick Quiz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Which of these are true (tick all)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A program is a sequence of text statements, written as per a programming language syntax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A program cannot be executed if any statements’ syntax is not as per the programming language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A program can be written on paper, but some text editor is needed if we want it executed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lphaLcParenR"/>
            </a:pPr>
            <a:r>
              <a:rPr lang="en-US"/>
              <a:t>Different interpreters for Python will give same answers for a given python programs</a:t>
            </a:r>
            <a:endParaRPr/>
          </a:p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Assignment Statement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primary statement to change the data in memory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Syntax of an assignment statement in python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Mem name = Expression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Mem name: can be anything starting with an alphabet but without a blank (upper case or lower case – both are different)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Expression: an arithmetic expression (as well as other types of expressions) – BODMAS expressions can be given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Assignment is fundamental to programming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Memory names are called variables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The expression on right is computed first and then the value is saved in the named memory (variable)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-US"/>
              <a:t>When a new value is saved in a memory, old value is lost; memory has no history – only current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With sequence of assignment statements, complex computations can be done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Assignment – What Happens?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Var_name = Expr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First the expr is computed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computed value saved in memory (in an object)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var_name points to this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Note that reference to old value is lost – only the current value is available after an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 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 =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 = x+1 # x contains 2 after this stmt is executed.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Using values pointed by var names: in most cases, using the var name in an expression is equivalent to using the value it points to </a:t>
            </a:r>
            <a:endParaRPr/>
          </a:p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ct val="100000"/>
              <a:buFont typeface="Quattrocento Sans"/>
              <a:buNone/>
            </a:pPr>
            <a:r>
              <a:rPr lang="en-US"/>
              <a:t>Assignment Changes the Value of a Memory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Y =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X = 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Y = 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print (X, 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is the output?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Not: X = 10 and Y =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It is: X = 10, Y =10</a:t>
            </a:r>
            <a:endParaRPr/>
          </a:p>
        </p:txBody>
      </p:sp>
      <p:sp>
        <p:nvSpPr>
          <p:cNvPr id="199" name="Google Shape;199;p1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Swapping two values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you want to swap values of x and 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X, Y = 5, 10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Z = 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Y = 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 = Z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 X, Y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you want to use the old value of a variable, you must save it before overwriting 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a63d13597_0_2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ct val="100000"/>
              <a:buFont typeface="Quattrocento Sans"/>
              <a:buNone/>
            </a:pPr>
            <a:r>
              <a:rPr lang="en-US"/>
              <a:t>Online Interpreters/runners for Python</a:t>
            </a:r>
            <a:endParaRPr/>
          </a:p>
        </p:txBody>
      </p:sp>
      <p:sp>
        <p:nvSpPr>
          <p:cNvPr id="212" name="Google Shape;212;g10a63d13597_0_21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There are many online python interpreters: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https://www.programiz.com/python-programming/online-compiler/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https://www.online-python.com/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https://www.onlinegdb.com/online_python_compiler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They provide a box to enter and run python prog.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them for quickly checking / trying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Are meant for simple programs and learning – for real programming IDEs are used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3" name="Google Shape;213;g10a63d13597_0_2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a63d13597_0_14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BMI (Body Mass Index) is considered a good indicator of health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Formula for BMI is weight/(height*height)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Weight is in kg, and height in 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Write program to compute BMI of a person: height 70 in, weight 80 kg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g10a63d13597_0_14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# Program for computing BMI of a person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h = 70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w = 80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h = h*2.54/100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h2 = h*h 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b = w/h2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AutoNum type="arabicPeriod"/>
            </a:pPr>
            <a:r>
              <a:rPr lang="en-US"/>
              <a:t>print (b)</a:t>
            </a:r>
            <a:endParaRPr/>
          </a:p>
        </p:txBody>
      </p:sp>
      <p:sp>
        <p:nvSpPr>
          <p:cNvPr id="220" name="Google Shape;220;g10a63d13597_0_1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10a63d13597_0_1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– Computing BMI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Input to programs, output from them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a program cannot take external input, we have to give values in the program itself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Not practical – also mixes program and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a program cannot output data – computation is meaningless as no one can use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Need input/output statements – interpreter has to understand these and act accordingly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will (for now) look at simple I/O methods</a:t>
            </a:r>
            <a:endParaRPr/>
          </a:p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print statement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685800" y="1196975"/>
            <a:ext cx="7772400" cy="5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This allows a program to give its output to the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print(mem1, mem2, …)  # prints values of memories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E.g. print(x), print(x, y),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Just printing some values without explanation can be hard to understand, so python allows strings to be added in it also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E.g. print (“Value of x is: ”, x)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E.g. print (“values of x and y are: “, x, y)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Or print(“value of x: “, x, “value of y: “, 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Strings must be in quotes and separated from variable names using commas.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Try setting some values in some memory names and print them</a:t>
            </a:r>
            <a:endParaRPr/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input Statement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685800" y="1196975"/>
            <a:ext cx="8107800" cy="5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Syntax: x = input()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On execution, interpreter asks for input, reads it, and then saves it in memory named x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Allows prompt also: x = input(“Pls enter x: “)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Python treats all inputs as text (i.e if 50 is the input, it considers it as text “50” and not as number 50)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Text is called strings in programming, and in python a string is in quotes: “This is a string”.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“50” is a string, 50 is a number; “2.5” is a string, 2.5 is a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However, it provides a simple way to convert to int (integers), or float (for real numbers)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x = int(input())  # convert input to integer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x = float(input())  # convert input to floating point</a:t>
            </a:r>
            <a:endParaRPr/>
          </a:p>
        </p:txBody>
      </p:sp>
      <p:sp>
        <p:nvSpPr>
          <p:cNvPr id="242" name="Google Shape;242;p2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0" r="0" t="9649"/>
          <a:stretch/>
        </p:blipFill>
        <p:spPr>
          <a:xfrm>
            <a:off x="1134475" y="2697475"/>
            <a:ext cx="7210425" cy="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Learning Goals of this Week / Lecture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is a computer program, how is it developed, how is it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Variables and assignment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Expressions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Terminal input/output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At the end of the week you will be able to write simple Python programs and run them, using the popular IDE – VS Code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Lets type in the program for BMI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To take inputs for height (in inches) and weight (in kg)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Compute the BMI for the given inputs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Now the same program can be run over and over again with different inputs</a:t>
            </a:r>
            <a:endParaRPr/>
          </a:p>
        </p:txBody>
      </p:sp>
      <p:sp>
        <p:nvSpPr>
          <p:cNvPr id="249" name="Google Shape;249;p26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h = int(input(“Height: “))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 = int(input(“Wt:”)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h = h*2.54/100  #height in 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h = h*h  # computing the square and saving in 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b = w/h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print (b)</a:t>
            </a:r>
            <a:endParaRPr/>
          </a:p>
        </p:txBody>
      </p:sp>
      <p:sp>
        <p:nvSpPr>
          <p:cNvPr id="250" name="Google Shape;250;p2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BMI Example with input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program a sequence of statements written in Python syntax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Statements can use values saved in memory and change those values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have looked at: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Assignment statement:  the basic method to change the value of a variable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Simple print statement for output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Simple input statement for taking input</a:t>
            </a:r>
            <a:endParaRPr/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a63d13597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Lab0 - Do them before Sat</a:t>
            </a:r>
            <a:endParaRPr/>
          </a:p>
        </p:txBody>
      </p:sp>
      <p:sp>
        <p:nvSpPr>
          <p:cNvPr id="265" name="Google Shape;265;g10a63d13597_0_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Use an online python interpreter to type and run simple programs using assignment statement and simple input/output</a:t>
            </a:r>
            <a:endParaRPr/>
          </a:p>
          <a:p>
            <a:pPr indent="-151765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https://www.programiz.com/python-programming/online-compiler/</a:t>
            </a:r>
            <a:r>
              <a:rPr lang="en-US" sz="1400"/>
              <a:t> </a:t>
            </a:r>
            <a:endParaRPr sz="1400"/>
          </a:p>
          <a:p>
            <a:pPr indent="-151765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https://www.online-python.com/</a:t>
            </a:r>
            <a:r>
              <a:rPr lang="en-US" sz="1400"/>
              <a:t> </a:t>
            </a:r>
            <a:endParaRPr sz="1400"/>
          </a:p>
          <a:p>
            <a:pPr indent="-151765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https://www.onlinegdb.com/online_python_compiler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Example programs to write</a:t>
            </a:r>
            <a:endParaRPr sz="2600">
              <a:solidFill>
                <a:srgbClr val="404040"/>
              </a:solidFill>
            </a:endParaRPr>
          </a:p>
          <a:p>
            <a:pPr indent="-368935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●"/>
            </a:pPr>
            <a:r>
              <a:rPr lang="en-US" sz="2600">
                <a:solidFill>
                  <a:srgbClr val="404040"/>
                </a:solidFill>
              </a:rPr>
              <a:t>Given the temperature t in C prints equivalent in F as output</a:t>
            </a:r>
            <a:endParaRPr sz="2600">
              <a:solidFill>
                <a:srgbClr val="404040"/>
              </a:solidFill>
            </a:endParaRPr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●"/>
            </a:pPr>
            <a:r>
              <a:rPr lang="en-US" sz="2600">
                <a:solidFill>
                  <a:srgbClr val="404040"/>
                </a:solidFill>
              </a:rPr>
              <a:t>Given radius r, compute surface area and volume of sphere </a:t>
            </a:r>
            <a:endParaRPr sz="2600">
              <a:solidFill>
                <a:srgbClr val="404040"/>
              </a:solidFill>
            </a:endParaRPr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●"/>
            </a:pPr>
            <a:r>
              <a:rPr lang="en-US" sz="2600">
                <a:solidFill>
                  <a:srgbClr val="404040"/>
                </a:solidFill>
              </a:rPr>
              <a:t>Compute value of a polynomial in x, for some x </a:t>
            </a:r>
            <a:endParaRPr sz="2600">
              <a:solidFill>
                <a:srgbClr val="404040"/>
              </a:solidFill>
            </a:endParaRPr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●"/>
            </a:pPr>
            <a:r>
              <a:rPr lang="en-US" sz="2600">
                <a:solidFill>
                  <a:srgbClr val="404040"/>
                </a:solidFill>
              </a:rPr>
              <a:t>Do the above by taking inputs for the t, r, x take x as input </a:t>
            </a:r>
            <a:endParaRPr sz="2600">
              <a:solidFill>
                <a:srgbClr val="404040"/>
              </a:solidFill>
            </a:endParaRPr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●"/>
            </a:pPr>
            <a:r>
              <a:rPr lang="en-US" sz="2600">
                <a:solidFill>
                  <a:srgbClr val="404040"/>
                </a:solidFill>
              </a:rPr>
              <a:t>Some bodmas expression solving from your class XII</a:t>
            </a:r>
            <a:endParaRPr sz="2600">
              <a:solidFill>
                <a:srgbClr val="404040"/>
              </a:solidFill>
            </a:endParaRPr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●"/>
            </a:pPr>
            <a:r>
              <a:rPr lang="en-US" sz="2600">
                <a:solidFill>
                  <a:srgbClr val="404040"/>
                </a:solidFill>
              </a:rPr>
              <a:t>Some volume and surface area problems</a:t>
            </a:r>
            <a:endParaRPr sz="2600">
              <a:solidFill>
                <a:srgbClr val="404040"/>
              </a:solidFill>
            </a:endParaRPr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●"/>
            </a:pPr>
            <a:r>
              <a:rPr lang="en-US" sz="2600">
                <a:solidFill>
                  <a:srgbClr val="404040"/>
                </a:solidFill>
              </a:rPr>
              <a:t>Take two inputs and output the sum and product 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0a63d13597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a63d13597_0_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Sat Intensive Workshop</a:t>
            </a:r>
            <a:endParaRPr/>
          </a:p>
        </p:txBody>
      </p:sp>
      <p:sp>
        <p:nvSpPr>
          <p:cNvPr id="272" name="Google Shape;272;g10a63d13597_0_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To familiarize you about typing and running python programs on VS code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Installing python and VS code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Entering, saving, editing, … some simple programs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Running programs in VS code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 simple features of VS code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 Lab 0 before Sat - so you are familiar with assignment stmt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3" name="Google Shape;273;g10a63d13597_0_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What is a Computer Program?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 computer program is a sequence of statements written in a specific programming language, and saved in a file, i.e. a program 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 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….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 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Each statement does some </a:t>
            </a:r>
            <a:r>
              <a:rPr i="1" lang="en-US"/>
              <a:t>computation</a:t>
            </a:r>
            <a:r>
              <a:rPr lang="en-US"/>
              <a:t> – works on data in named memory locations defined by the prog.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use values in memory; can change the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 sequence of statements is for solving some computation problem, e.g. compute some polynomial, determine factorial of a number,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seq of statements is saved in a file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Programming Language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 </a:t>
            </a:r>
            <a:r>
              <a:rPr b="1" lang="en-US"/>
              <a:t>programming language</a:t>
            </a:r>
            <a:r>
              <a:rPr lang="en-US"/>
              <a:t> is a precise language used to specify sequence of computational instructions which can be executed on a computer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Like human languages, have syntactic and semantic rules to structure and give meaning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Has a limited types of statements, defined syntax for each, and a precise interpretation of each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Different interpreters of this language will execute each program in precisely the same manner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will learn Python programming language; there are hundreds of languages – each needs its own interpreters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Hundreds of other languages out there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How is a program executed?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itself does not do anything – it is a text file specifying a sequence of statements in a prog. Lang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To do the computation, the file (with the stmt-seq) is given to an interpreter, which executes each statement in 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I.e. does the computation specified in each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The interpreter is a program that understands (and executes) this programming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So different interpreters for different languages</a:t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How to Write a Program in Python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To write a program in Python is to write the sequence of statements in that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only write statements allowed by Python definition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Each statement specified in Python syntax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Data for computation used by statements is accessed through named memory, called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Statements use data from memory, can change it also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use only memory it defines (so different programs work independently of others)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 sequence of statements designed to solve a given problem – i.e. if executed the answer will be known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 desired answers are kept in some memory/printed…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write this program on paper-and-pen (or ppt)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But this is not executable</a:t>
            </a:r>
            <a:endParaRPr/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How are programs saved in a file? 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Programs saved in a file has to be given to an interpreter for execution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 program is just text – so can use text editors to type the program and save in a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Language specific editors now available – they check syntax, indent statements, etc. to make life easier for the programmer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Like word processors help in writing in English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We will use visual studio (VS) code in the course – it understands </a:t>
            </a:r>
            <a:r>
              <a:rPr lang="en-US"/>
              <a:t>python</a:t>
            </a:r>
            <a:r>
              <a:rPr lang="en-US"/>
              <a:t> syntax and has a python interpreter (same for many other languages)</a:t>
            </a:r>
            <a:endParaRPr/>
          </a:p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How are saved programs run/executed?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685800" y="1196975"/>
            <a:ext cx="7772400" cy="5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 file containing the program is given to an interpreter (for Python) to execute it. The execution happens line by line.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If  a line in the program is not in the correct syntax – interpreter does not understand,the program stops execution gives  a syntax error. It does not check for further errors that may arise.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You have to then edit the file to correct syntax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If correct syntax, each statement is executed in the manner specified in the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If seq of statements was not correct, the answer the program will give will be incorrect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Will have to change the program to correct the logic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Editing, running, etc can all be done in IDEs (Integrated development environment)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VS Code is an IDE  </a:t>
            </a:r>
            <a:endParaRPr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 program is a sequence of computational statements written in syntax of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Each statement execution uses some data from memory and may change some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If incorrect syntax – program cannot be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Sequence of statements together constructed to solve some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If the sequence is incorrect (i.e. logic was flawed) then the output will be incorrect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Programs can be entered, edited, saved, as well as executed from an IDE (e.g. VS code)</a:t>
            </a:r>
            <a:endParaRPr/>
          </a:p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2016-06-15T01:05:21Z</dcterms:created>
  <dc:creator>Pankaj Jalote</dc:creator>
</cp:coreProperties>
</file>