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XFk9AZyR5sO98ZGDjKEWaVKN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0E9008-FC68-4164-9A04-CAB46F02662B}">
  <a:tblStyle styleId="{B80E9008-FC68-4164-9A04-CAB46F0266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b533468a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b533468a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0b533468a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19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9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19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8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0" name="Google Shape;100;p28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9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2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9" name="Google Shape;109;p29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7" name="Google Shape;117;p30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3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32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2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8" name="Google Shape;138;p32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6" name="Google Shape;146;p3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51" name="Google Shape;151;p34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4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6" name="Google Shape;156;p34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7" name="Google Shape;1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5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5" name="Google Shape;165;p35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35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6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3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5" name="Google Shape;175;p3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0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20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Calibri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2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2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2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" name="Google Shape;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2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" name="Google Shape;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2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7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86" name="Google Shape;86;p27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2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1" name="Google Shape;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3EAD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iitd.ac.in/academics/resources/academic-dishonest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p9Pul6d5UvnQrO9-Q-LE2_p4YvMk5cIg/view" TargetMode="External"/><Relationship Id="rId4" Type="http://schemas.openxmlformats.org/officeDocument/2006/relationships/hyperlink" Target="https://help.uis.cam.ac.uk/service/support/training/downloads/course-files/programming-student-files/python-courses/pythonab/pythonab-files/python3-notes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bhawna@iiitd.ac.i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hackerrank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>
            <p:ph type="ctrTitle"/>
          </p:nvPr>
        </p:nvSpPr>
        <p:spPr>
          <a:xfrm>
            <a:off x="1752600" y="11430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800">
                <a:latin typeface="Calibri"/>
                <a:ea typeface="Calibri"/>
                <a:cs typeface="Calibri"/>
                <a:sym typeface="Calibri"/>
              </a:rPr>
              <a:t>“CSE101: Introduction to Programming”</a:t>
            </a:r>
            <a:endParaRPr b="1" sz="4600"/>
          </a:p>
        </p:txBody>
      </p:sp>
      <p:sp>
        <p:nvSpPr>
          <p:cNvPr id="183" name="Google Shape;183;p1"/>
          <p:cNvSpPr txBox="1"/>
          <p:nvPr>
            <p:ph idx="1" type="subTitle"/>
          </p:nvPr>
        </p:nvSpPr>
        <p:spPr>
          <a:xfrm>
            <a:off x="2971800" y="3429000"/>
            <a:ext cx="6400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solidFill>
                  <a:schemeClr val="lt1"/>
                </a:solidFill>
              </a:rPr>
              <a:t>Pankaj Jalote &lt;jalote@iiitd.ac.in&gt;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Raghava Mutharaju &lt;raghava.mutharaju@iiitd.ac.in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3400"/>
          </a:p>
        </p:txBody>
      </p:sp>
      <p:sp>
        <p:nvSpPr>
          <p:cNvPr id="184" name="Google Shape;184;p1"/>
          <p:cNvSpPr txBox="1"/>
          <p:nvPr/>
        </p:nvSpPr>
        <p:spPr>
          <a:xfrm>
            <a:off x="4202349" y="6356351"/>
            <a:ext cx="33414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6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Other Policies</a:t>
            </a:r>
            <a:endParaRPr sz="3200"/>
          </a:p>
        </p:txBody>
      </p:sp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Quizzes/tests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No make-up of in-class exercises, quizzes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Make-up exam (or prorate) for those whose medical leave is approved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Quizzes and exams will be proctored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Labs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About 12 labs will be given. Best N will count (at least 1 worst one will be dropped, maybe 2)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Assignments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Appx every two weeks a programming assignment will be given on google classroom - students will have to upload their code (which will be checked for plagiarism)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Each assignment will have some practice exercises also – these are for your own practice</a:t>
            </a:r>
            <a:endParaRPr/>
          </a:p>
          <a:p>
            <a:pPr indent="-1270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270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9" name="Google Shape;259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Other Policies…</a:t>
            </a:r>
            <a:endParaRPr/>
          </a:p>
        </p:txBody>
      </p:sp>
      <p:sp>
        <p:nvSpPr>
          <p:cNvPr id="266" name="Google Shape;266;p11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Bonus Marks and Questions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Most assignments will have a few bonus marks exercises. Bonus exercises will be graded only if other exercises completed (&gt;80% correctly), and bonus marks will be 10% only.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For the last few assignments, bonus exercise will be to do a project of your choice in a group of two students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For students who get A grade, bonus marks will be used to select A+ grade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Regrading of assignments, quizzes, exams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You can ask for some questions to be regraded with some explanation; however, the entire copy will be regraded (and if more marks given by mistake in some question, they will also be adjusted).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Labs and assignments: Each question will be given one of the three rating: Correct (2), partially-correct (1), wrong (0) </a:t>
            </a:r>
            <a:endParaRPr/>
          </a:p>
          <a:p>
            <a:pPr indent="-127000" lvl="0" marL="228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200"/>
          </a:p>
          <a:p>
            <a:pPr indent="0" lvl="0" marL="1143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400"/>
          </a:p>
        </p:txBody>
      </p:sp>
      <p:sp>
        <p:nvSpPr>
          <p:cNvPr id="267" name="Google Shape;267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Other Policies…</a:t>
            </a:r>
            <a:endParaRPr/>
          </a:p>
        </p:txBody>
      </p:sp>
      <p:sp>
        <p:nvSpPr>
          <p:cNvPr id="274" name="Google Shape;274;p12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Programming exercises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Do the exercises yourself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Penalty for late submission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Penalty for copying - we will run a program to detect code similarity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/>
              <a:t>IIIT-D’s plagiarism policy (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https://www.iiitd.ac.in/academics/resources/academic-dishonesty</a:t>
            </a:r>
            <a:r>
              <a:rPr lang="en-US" sz="2200"/>
              <a:t>) </a:t>
            </a:r>
            <a:endParaRPr/>
          </a:p>
          <a:p>
            <a:pPr indent="-342900" lvl="1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800"/>
              <a:t>Please respect honor code for students</a:t>
            </a:r>
            <a:endParaRPr/>
          </a:p>
        </p:txBody>
      </p:sp>
      <p:sp>
        <p:nvSpPr>
          <p:cNvPr id="275" name="Google Shape;275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12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Text and other resources</a:t>
            </a:r>
            <a:endParaRPr sz="3200"/>
          </a:p>
        </p:txBody>
      </p:sp>
      <p:sp>
        <p:nvSpPr>
          <p:cNvPr id="282" name="Google Shape;282;p1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/>
              <a:t>Lectures will be self sufficient - online resources will support it</a:t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Text: Introduction to Computation and Programming using Python, by John Guttag, 2 nd edition, 2016, PHI India – strongly suggest that you buy a copy (cost ~Rs 600, available at Amazon, Flipkart, etc.)</a:t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Other books:</a:t>
            </a:r>
            <a:endParaRPr sz="24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Think Python, by Allen Downey, 2 nd edition, 2015, O’Reilly (pdf is available </a:t>
            </a:r>
            <a:r>
              <a:rPr lang="en-US" sz="2200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2200">
                <a:solidFill>
                  <a:schemeClr val="dk1"/>
                </a:solidFill>
              </a:rPr>
              <a:t>)</a:t>
            </a:r>
            <a:endParaRPr sz="22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An introduction to Python for absolute beginners, by Bob Dowling, Cambridge Univ. (pdf copy is </a:t>
            </a:r>
            <a:r>
              <a:rPr lang="en-US" sz="2200" u="sng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-US" sz="2200">
                <a:solidFill>
                  <a:schemeClr val="dk1"/>
                </a:solidFill>
              </a:rPr>
              <a:t>)</a:t>
            </a:r>
            <a:endParaRPr sz="2200"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Other recourses:</a:t>
            </a:r>
            <a:endParaRPr sz="24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https://www.w3schools.com/python/default.asp</a:t>
            </a:r>
            <a:endParaRPr sz="22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Wiki</a:t>
            </a:r>
            <a:endParaRPr sz="2200"/>
          </a:p>
          <a:p>
            <a:pPr indent="-342900" lvl="1" marL="8001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More will be identified as we go along</a:t>
            </a:r>
            <a:endParaRPr sz="2200"/>
          </a:p>
          <a:p>
            <a:pPr indent="0" lvl="0" marL="10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83" name="Google Shape;283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Grading</a:t>
            </a:r>
            <a:endParaRPr/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Grade will be based on performance in all aspects of the course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Marks distribution (exact % will depend on students’ behavior and performance):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5-10% for “in-class exercises” (depending on response)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10-15% for 2 pre-announced quizzes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20-30% for  Labs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20-30% for Assignments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˜20% for mid-semester exam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˜20% to end-semester exam</a:t>
            </a:r>
            <a:endParaRPr/>
          </a:p>
        </p:txBody>
      </p:sp>
      <p:sp>
        <p:nvSpPr>
          <p:cNvPr id="291" name="Google Shape;291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Course outline </a:t>
            </a:r>
            <a:r>
              <a:rPr lang="en-US" sz="3200"/>
              <a:t>(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Wk 1)</a:t>
            </a:r>
            <a:endParaRPr sz="3200"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General understanding of programs, python, </a:t>
            </a:r>
            <a:r>
              <a:rPr lang="en-US" sz="2400">
                <a:solidFill>
                  <a:schemeClr val="dk1"/>
                </a:solidFill>
              </a:rPr>
              <a:t>Editor / IDE, </a:t>
            </a:r>
            <a:r>
              <a:rPr lang="en-US" sz="2400"/>
              <a:t>interpreter, etc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Assignment statement, expressions, types - variables, basic types (integers, floating, Boolean, string), operations (arithmetic, relational, logical), expressions (arithmetic, Boolean..)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Input from terminal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Exercises and instructions for familiarization of VS and using it to enter and run python programs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Special Saturday workshop for helping with (1) familiarization with python programs, and (2) familiarization with VS code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Morning (10-12:30): Those who want help with Python (covered so far)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Afternoon (2-4:30): Those who want help with VS code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5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Course Outline (wk 2)</a:t>
            </a:r>
            <a:endParaRPr sz="3200"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2: Conditionals and simple loops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Discuss if-then-else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With or without else, nesting, sequencing with elif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Simple loop - using for and range for computing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Examples like summation of series, product of series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Combination of the two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If needed, special Sat workshop for those facing difficulties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Morning (10-12:30): Help in practice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Afternoon (2-4:30): Further help if needed</a:t>
            </a:r>
            <a:endParaRPr/>
          </a:p>
        </p:txBody>
      </p:sp>
      <p:sp>
        <p:nvSpPr>
          <p:cNvPr id="307" name="Google Shape;307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Course outline (rest of the sem): May change a bit</a:t>
            </a:r>
            <a:endParaRPr sz="3200"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3: Functions - Simple functions - how to define, use .., Local and global variables (and why to avoid globals)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4: Structured data structures - lists and list comprehension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5: Structured data types: Sets, tuples, Dictionaries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6: String processing and regular expressions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7: Recursion and functions as first class objects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8: Input / output - I/O from files, I/O using web using APIs, Reading webpages, I/O using CSV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9: Some other data structures - arrays, stacks, queues, etc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10: Exception handling, assert, etc.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Wk 11, 12: OO Concepts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15" name="Google Shape;315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17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b533468aa_0_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23" name="Google Shape;323;g10b533468aa_0_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Objective of the Course</a:t>
            </a:r>
            <a:endParaRPr/>
          </a:p>
        </p:txBody>
      </p:sp>
      <p:sp>
        <p:nvSpPr>
          <p:cNvPr id="191" name="Google Shape;191;p2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Goal: To make you all reasonably proficient in python programming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Use procedural statements - assignments, conditionals, loops, functions, method calls,…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Able to design, code, and test small Python programs that meet requirements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Basic concepts of object-oriented programming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Some advanced concepts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Programming is one of the most important skills today in any career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Ensure that you learn this well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Section A google classroom code: </a:t>
            </a:r>
            <a:r>
              <a:rPr lang="en-US"/>
              <a:t>tv56g3a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/>
              <a:t>Section B google classroom code: </a:t>
            </a:r>
            <a:r>
              <a:rPr lang="en-US"/>
              <a:t>3mhb6nz </a:t>
            </a:r>
            <a:endParaRPr sz="2600"/>
          </a:p>
        </p:txBody>
      </p:sp>
      <p:sp>
        <p:nvSpPr>
          <p:cNvPr id="192" name="Google Shape;192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Students with Different Backgrounds</a:t>
            </a:r>
            <a:endParaRPr/>
          </a:p>
        </p:txBody>
      </p:sp>
      <p:sp>
        <p:nvSpPr>
          <p:cNvPr id="199" name="Google Shape;199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Course does NOT assume any background in programming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All students can gain proficiency by sem end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Students with prior background - may find a bit easier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Students without prior background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You can be as proficient as others by the end of the sem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Will need to put extra effort in the start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Special intensive sessions on 1</a:t>
            </a:r>
            <a:r>
              <a:rPr baseline="30000" lang="en-US" sz="2200"/>
              <a:t>st</a:t>
            </a:r>
            <a:r>
              <a:rPr lang="en-US" sz="2200"/>
              <a:t>  Saturday (and 2</a:t>
            </a:r>
            <a:r>
              <a:rPr baseline="30000" lang="en-US" sz="2200"/>
              <a:t>nd</a:t>
            </a:r>
            <a:r>
              <a:rPr lang="en-US" sz="2200"/>
              <a:t> Sat, if needed) for those who need more help in the start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0" name="Google Shape;20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3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Proficiency in Programming – Practice and Concepts</a:t>
            </a:r>
            <a:endParaRPr/>
          </a:p>
        </p:txBody>
      </p:sp>
      <p:sp>
        <p:nvSpPr>
          <p:cNvPr id="207" name="Google Shape;207;p4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“</a:t>
            </a:r>
            <a:r>
              <a:rPr b="1" i="1" lang="en-US" sz="2400"/>
              <a:t>Programming is learned by practice</a:t>
            </a:r>
            <a:r>
              <a:rPr lang="en-US" sz="2400"/>
              <a:t>” - of writing and running programs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Must also understand concepts involved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Course will provide lots of opportunities to practice, and also teach concepts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Policies to help you “focus on learning and not marks”</a:t>
            </a:r>
            <a:endParaRPr/>
          </a:p>
        </p:txBody>
      </p:sp>
      <p:sp>
        <p:nvSpPr>
          <p:cNvPr id="208" name="Google Shape;208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Font typeface="Calibri"/>
              <a:buNone/>
            </a:pPr>
            <a:r>
              <a:rPr lang="en-US" sz="3200"/>
              <a:t>Practice and Concepts</a:t>
            </a:r>
            <a:endParaRPr/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1105710" y="15694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Concepts</a:t>
            </a:r>
            <a:endParaRPr/>
          </a:p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386348" y="2147179"/>
            <a:ext cx="400727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Lectures - will introduce the concepts, show some examples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Tutorials – will clarify doubts, reinforce, …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Summarize concepts of last week lectures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Clarify doubts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Examples, demos (similar to, or part of, lab problems)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Two groups will be combined for a tutorial</a:t>
            </a:r>
            <a:endParaRPr/>
          </a:p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218" name="Google Shape;218;p5"/>
          <p:cNvSpPr txBox="1"/>
          <p:nvPr>
            <p:ph idx="4" type="body"/>
          </p:nvPr>
        </p:nvSpPr>
        <p:spPr>
          <a:xfrm>
            <a:off x="6259163" y="2147179"/>
            <a:ext cx="44577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Labs - short programs to practice concepts learnt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Two groups will be combined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Assignments - larger programs to solve problems thru prog</a:t>
            </a:r>
            <a:endParaRPr/>
          </a:p>
          <a:p>
            <a:pPr indent="-355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200"/>
              <a:t>Will have some advanced problems for bonus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200"/>
              <a:t>Extra practice problems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Project - tentative, and will be optional</a:t>
            </a:r>
            <a:endParaRPr/>
          </a:p>
        </p:txBody>
      </p:sp>
      <p:sp>
        <p:nvSpPr>
          <p:cNvPr id="219" name="Google Shape;219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Help/Support Available</a:t>
            </a:r>
            <a:endParaRPr/>
          </a:p>
        </p:txBody>
      </p:sp>
      <p:sp>
        <p:nvSpPr>
          <p:cNvPr id="226" name="Google Shape;226;p6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Plenty of help available to facilitate your understanding and practice with the support of TF and TAs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TF: Bhawna Gupta (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bhawna@iiitd.ac.in</a:t>
            </a:r>
            <a:r>
              <a:rPr lang="en-US" sz="2400" u="sng"/>
              <a:t>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TAs will be announced on google classroom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Tutorials – TA s to clarify any doubts in lecture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Labs - TA to help you in issues during your programming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Office hours - TAs and Instructors will have office hours for any clarifications (will be announced on google classroom)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Slack channel for each section – all students and section TA will be members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Peer-help sessions may be arranged later, if desired</a:t>
            </a:r>
            <a:endParaRPr/>
          </a:p>
        </p:txBody>
      </p:sp>
      <p:sp>
        <p:nvSpPr>
          <p:cNvPr id="227" name="Google Shape;227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Class Schedule</a:t>
            </a:r>
            <a:endParaRPr/>
          </a:p>
        </p:txBody>
      </p:sp>
      <p:sp>
        <p:nvSpPr>
          <p:cNvPr id="234" name="Google Shape;234;p7"/>
          <p:cNvSpPr txBox="1"/>
          <p:nvPr>
            <p:ph idx="1" type="body"/>
          </p:nvPr>
        </p:nvSpPr>
        <p:spPr>
          <a:xfrm>
            <a:off x="845127" y="1381181"/>
            <a:ext cx="10515600" cy="4975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Schedule for lecture classes: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90 min online class, conducted over Zoom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Section </a:t>
            </a:r>
            <a:r>
              <a:rPr b="1" lang="en-US" sz="2200"/>
              <a:t>A</a:t>
            </a:r>
            <a:r>
              <a:rPr lang="en-US" sz="2200"/>
              <a:t>: by Dr. Pankaj Jalote, Tuesday and Friday, 9:00-10:30 am [Link]</a:t>
            </a:r>
            <a:endParaRPr sz="2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Section </a:t>
            </a:r>
            <a:r>
              <a:rPr b="1" lang="en-US" sz="2200"/>
              <a:t>B</a:t>
            </a:r>
            <a:r>
              <a:rPr lang="en-US" sz="2200"/>
              <a:t>: by Dr. Raghava Mutharaju, Tuesday and Friday, 9:00-10:30 am [Link</a:t>
            </a:r>
            <a:endParaRPr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Schedule for tutorial and lab classes: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60 min online tutorial by TAs (Tutorial links will be posted on google classroom)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2 hour lab classes, conducted over HackerRank (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https://www.hackerrank.com/</a:t>
            </a:r>
            <a:r>
              <a:rPr lang="en-US" sz="2200"/>
              <a:t>)</a:t>
            </a:r>
            <a:endParaRPr/>
          </a:p>
          <a:p>
            <a:pPr indent="-889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5" name="Google Shape;235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7"/>
          <p:cNvGraphicFramePr/>
          <p:nvPr/>
        </p:nvGraphicFramePr>
        <p:xfrm>
          <a:off x="1706270" y="4144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{B80E9008-FC68-4164-9A04-CAB46F02662B}</a:tableStyleId>
              </a:tblPr>
              <a:tblGrid>
                <a:gridCol w="2709325"/>
                <a:gridCol w="2709325"/>
                <a:gridCol w="2709325"/>
              </a:tblGrid>
              <a:tr h="37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Section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Tutorial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Group 1-8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Monday 3-4 pm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Friday 3-5 pm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Group 9-16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Monday 3-4 pm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Monday 4-6 pm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8" name="Google Shape;238;p7"/>
          <p:cNvGraphicFramePr/>
          <p:nvPr/>
        </p:nvGraphicFramePr>
        <p:xfrm>
          <a:off x="1706270" y="5283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{B80E9008-FC68-4164-9A04-CAB46F02662B}</a:tableStyleId>
              </a:tblPr>
              <a:tblGrid>
                <a:gridCol w="2709325"/>
                <a:gridCol w="2709325"/>
                <a:gridCol w="27093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Section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Tutorial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Group 1-8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Monday 4-5 pm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Thursday 3-5 pm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Group 9-16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Tuesday 3-4 pm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Tuesday 4-6 pm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Calibri"/>
              <a:buNone/>
            </a:pPr>
            <a:r>
              <a:rPr lang="en-US"/>
              <a:t>In-Class Quizzes</a:t>
            </a:r>
            <a:endParaRPr/>
          </a:p>
        </p:txBody>
      </p:sp>
      <p:sp>
        <p:nvSpPr>
          <p:cNvPr id="244" name="Google Shape;244;p8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Short in-class quizzes to facilitate your 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A couple of quizzes each lecture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These will be graded (total of about 5-10%)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We will use ALT app for these quizzes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Alternate: google form will be provided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Calibri"/>
              <a:buNone/>
            </a:pPr>
            <a:r>
              <a:rPr lang="en-US" sz="3200"/>
              <a:t>Plagiarism Policy</a:t>
            </a:r>
            <a:endParaRPr/>
          </a:p>
        </p:txBody>
      </p:sp>
      <p:sp>
        <p:nvSpPr>
          <p:cNvPr id="250" name="Google Shape;250;p9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i="1" lang="en-US" sz="2400"/>
              <a:t>You copy - you don’t learn programming, you only learn how to copy!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Plagiarism (copying from internet, person,..) is forbidden, but helping is absolutely fine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Assignments - do them yourself, unless instructed to work with a partner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Discuss / explain but do not copy code (or allow copying)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Copying in labs: Overall labs marks will be reduced by 25%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Plagiarism in assignment – first instance will be treated as 0</a:t>
            </a:r>
            <a:r>
              <a:rPr baseline="30000" lang="en-US" sz="2400"/>
              <a:t>th</a:t>
            </a:r>
            <a:r>
              <a:rPr lang="en-US" sz="2400"/>
              <a:t> – get a 0 (warning).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First instance of plagiarism in assignments or quiz: As per institute policy, one reduction of grade (and 0 in that assignment)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Second instance of plagiarism in assignments, or in any exam - An F in the course</a:t>
            </a:r>
            <a:endParaRPr/>
          </a:p>
        </p:txBody>
      </p:sp>
      <p:sp>
        <p:nvSpPr>
          <p:cNvPr id="251" name="Google Shape;251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4120078" y="637999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Programming Jan-May 2021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2022-01-01T09:25:50Z</dcterms:created>
  <dc:creator>Jasmeet Kaur</dc:creator>
</cp:coreProperties>
</file>