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6858000" cx="9144000"/>
  <p:notesSz cx="6858000" cy="9144000"/>
  <p:embeddedFontLst>
    <p:embeddedFont>
      <p:font typeface="Quattrocento Sans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9" roundtripDataSignature="AMtx7mje4maVYBRjajBcs8P/MoBFr/T4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QuattrocentoSans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QuattrocentoSans-italic.fntdata"/><Relationship Id="rId32" Type="http://schemas.openxmlformats.org/officeDocument/2006/relationships/slide" Target="slides/slide27.xml"/><Relationship Id="rId76" Type="http://schemas.openxmlformats.org/officeDocument/2006/relationships/font" Target="fonts/QuattrocentoSans-bold.fntdata"/><Relationship Id="rId35" Type="http://schemas.openxmlformats.org/officeDocument/2006/relationships/slide" Target="slides/slide30.xml"/><Relationship Id="rId79" Type="http://customschemas.google.com/relationships/presentationmetadata" Target="metadata"/><Relationship Id="rId34" Type="http://schemas.openxmlformats.org/officeDocument/2006/relationships/slide" Target="slides/slide29.xml"/><Relationship Id="rId78" Type="http://schemas.openxmlformats.org/officeDocument/2006/relationships/font" Target="fonts/QuattrocentoSans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b80f19258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b80f1925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0b80f19258_0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b80f1925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0b80f19258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b80f1925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0b80f19258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b80f19258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b80f1925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b80f19258_0_1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b80f1925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0b80f19258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b80f19258_0_5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b80f19258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0b80f19258_0_5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b80f19258_0_5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b80f19258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0b80f19258_0_5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b80f19258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b80f1925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0b80f19258_0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b80f19258_0_5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b80f1925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0b80f19258_0_5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b80f19258_0_5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b80f19258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0b80f19258_0_5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b80f19258_0_5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b80f1925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0b80f19258_0_5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b80f19258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b80f1925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0b80f19258_0_2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c26ec7cb5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c26ec7c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0c26ec7cb5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c26ec7cb5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c26ec7c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0c26ec7cb5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b80f19258_0_5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b80f1925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0b80f19258_0_5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b80f19258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b80f1925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0b80f19258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b80f19258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b80f1925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0b80f19258_0_2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b80f1925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0b80f19258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d8ae9a27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d8ae9a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0d8ae9a27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b80f19258_0_4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b80f1925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0b80f19258_0_4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d532e41fd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d532e41f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0d532e41fd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b80f19258_0_4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b80f1925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0b80f19258_0_4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b80f19258_0_5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b80f19258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b80f19258_0_5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d532e41fd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d532e41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0d532e41fd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d532e41f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d532e41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0d532e41fd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d8ae9a273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d8ae9a27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0d8ae9a273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b80f19258_0_4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b80f1925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0b80f19258_0_4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b80f19258_0_4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b80f1925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0b80f19258_0_4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d532e41fd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d532e41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0d532e41fd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b80f19258_0_3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b80f1925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0b80f19258_0_3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d8ae9a273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d8ae9a27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0d8ae9a273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d8ae9a273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d8ae9a2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0d8ae9a273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b80f19258_0_4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b80f1925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0b80f19258_0_4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b80f19258_0_4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b80f1925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0b80f19258_0_4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b80f19258_0_4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0b80f1925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10b80f19258_0_4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c26ec7cb5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0c26ec7cb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0c26ec7cb5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d8ae9a27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d8ae9a2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0d8ae9a273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d8ae9a273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0d8ae9a2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0d8ae9a273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90da8f0f4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090da8f0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090da8f0f4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90da8f0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90da8f0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090da8f0f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b80f19258_0_3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b80f1925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10b80f19258_0_3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d8ae9a273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0d8ae9a2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0d8ae9a27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d8ae9a273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d8ae9a2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10d8ae9a273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d8ae9a273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d8ae9a2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10d8ae9a273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b80f19258_0_4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0b80f19258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10b80f19258_0_4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0d532e41fd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0d532e41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10d532e41fd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d8ae9a273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d8ae9a2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0d8ae9a273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0d8ae9a273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0d8ae9a2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10d8ae9a273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d8ae9a273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0d8ae9a2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10d8ae9a273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d532e41fd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0d532e41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10d532e41fd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6" name="Google Shape;16;p27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3654096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5999844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27"/>
          <p:cNvCxnSpPr/>
          <p:nvPr/>
        </p:nvCxnSpPr>
        <p:spPr>
          <a:xfrm>
            <a:off x="685800" y="3089628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IITD_pptslide_jpeg-01.jpg" id="22" name="Google Shape;22;p27"/>
          <p:cNvPicPr preferRelativeResize="0"/>
          <p:nvPr/>
        </p:nvPicPr>
        <p:blipFill rotWithShape="1">
          <a:blip r:embed="rId3">
            <a:alphaModFix/>
          </a:blip>
          <a:srcRect b="47090" l="36826" r="37619" t="32381"/>
          <a:stretch/>
        </p:blipFill>
        <p:spPr>
          <a:xfrm>
            <a:off x="685800" y="4948468"/>
            <a:ext cx="2336800" cy="140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6"/>
          <p:cNvSpPr txBox="1"/>
          <p:nvPr>
            <p:ph idx="1" type="body"/>
          </p:nvPr>
        </p:nvSpPr>
        <p:spPr>
          <a:xfrm rot="5400000">
            <a:off x="2096294" y="-213517"/>
            <a:ext cx="4951413" cy="777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36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/>
          <p:nvPr>
            <p:ph type="title"/>
          </p:nvPr>
        </p:nvSpPr>
        <p:spPr>
          <a:xfrm rot="5400000">
            <a:off x="5003289" y="1900749"/>
            <a:ext cx="4995298" cy="191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 rot="5400000">
            <a:off x="651670" y="394494"/>
            <a:ext cx="5811836" cy="574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37"/>
          <p:cNvCxnSpPr/>
          <p:nvPr/>
        </p:nvCxnSpPr>
        <p:spPr>
          <a:xfrm>
            <a:off x="6543675" y="370118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367462" y="5632169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28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685799" y="1160692"/>
            <a:ext cx="3815196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9"/>
          <p:cNvSpPr txBox="1"/>
          <p:nvPr>
            <p:ph idx="2" type="body"/>
          </p:nvPr>
        </p:nvSpPr>
        <p:spPr>
          <a:xfrm>
            <a:off x="685799" y="2154891"/>
            <a:ext cx="3815196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3" type="body"/>
          </p:nvPr>
        </p:nvSpPr>
        <p:spPr>
          <a:xfrm>
            <a:off x="4629151" y="1160690"/>
            <a:ext cx="382905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9"/>
          <p:cNvSpPr txBox="1"/>
          <p:nvPr>
            <p:ph idx="4" type="body"/>
          </p:nvPr>
        </p:nvSpPr>
        <p:spPr>
          <a:xfrm>
            <a:off x="4629151" y="2154891"/>
            <a:ext cx="382905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29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0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" name="Google Shape;52;p30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" name="Google Shape;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1"/>
          <p:cNvSpPr txBox="1"/>
          <p:nvPr>
            <p:ph type="title"/>
          </p:nvPr>
        </p:nvSpPr>
        <p:spPr>
          <a:xfrm>
            <a:off x="685800" y="1712423"/>
            <a:ext cx="77724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685800" y="455263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2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32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6" name="Google Shape;76;p34"/>
          <p:cNvSpPr txBox="1"/>
          <p:nvPr>
            <p:ph idx="2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4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34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5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35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35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Conditional Statements, Iterative Statements</a:t>
            </a:r>
            <a:endParaRPr sz="3100"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Pankaj Jalote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Distinguished Professor (Founding Director, 2008-18)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IIIT-Delhi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b80f19258_0_16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Block</a:t>
            </a:r>
            <a:endParaRPr/>
          </a:p>
        </p:txBody>
      </p:sp>
      <p:sp>
        <p:nvSpPr>
          <p:cNvPr id="183" name="Google Shape;183;g10b80f19258_0_166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27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If multiple statements to be executed after the condition, or in the else part, must group them in some way, and separate them from statements after the if-statement – </a:t>
            </a:r>
            <a:r>
              <a:rPr b="1" lang="en-US"/>
              <a:t>statement block</a:t>
            </a:r>
            <a:endParaRPr b="1"/>
          </a:p>
          <a:p>
            <a:pPr indent="-25527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Done by indentation </a:t>
            </a:r>
            <a:r>
              <a:rPr lang="en-US">
                <a:highlight>
                  <a:srgbClr val="FFFF00"/>
                </a:highlight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(&lt;tab&gt; or spaces but not both)</a:t>
            </a:r>
            <a:r>
              <a:rPr lang="en-US"/>
              <a:t> in python (in other PL other methods used, e.g. between { and } )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the statements to be executed as a block - are indented at the same level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the block, the indentation reverts back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0b80f19258_0_16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b80f19258_0_15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0" name="Google Shape;190;g10b80f19258_0_15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752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For two numbers x and y, determine the square of the bigger number and cube of the smaller one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First find the bigger and smaller nos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Then compute the sq and cube and print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Program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a, b = 5, 3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 = 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l = b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if a &gt; b: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s = b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l = a 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sq = l*l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cu = s * s * 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print("sq of large, cube of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smaller</a:t>
            </a:r>
            <a:r>
              <a:rPr lang="en-US"/>
              <a:t> are: ", sq, cu)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Q: Which stmts executed if (a&gt;b) is true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Q: Which stmts if (a&gt;b) is not true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1" name="Google Shape;191;g10b80f19258_0_15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b80f19258_0_17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of if-then-else</a:t>
            </a:r>
            <a:endParaRPr/>
          </a:p>
        </p:txBody>
      </p:sp>
      <p:sp>
        <p:nvSpPr>
          <p:cNvPr id="197" name="Google Shape;197;g10b80f19258_0_173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Root of a quadratic equation: ax</a:t>
            </a:r>
            <a:r>
              <a:rPr baseline="30000" lang="en-US"/>
              <a:t>2</a:t>
            </a:r>
            <a:r>
              <a:rPr lang="en-US"/>
              <a:t> + bx + c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know the formula: (-b +/- sqrt(b</a:t>
            </a:r>
            <a:r>
              <a:rPr baseline="30000" lang="en-US"/>
              <a:t>2</a:t>
            </a:r>
            <a:r>
              <a:rPr lang="en-US"/>
              <a:t>-4ac))/2a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Two roots exist only if (b</a:t>
            </a:r>
            <a:r>
              <a:rPr baseline="30000" lang="en-US"/>
              <a:t>2</a:t>
            </a:r>
            <a:r>
              <a:rPr lang="en-US"/>
              <a:t>-4ac) is positive: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Program should check for this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Do different actions if it positive or if negative</a:t>
            </a:r>
            <a:endParaRPr/>
          </a:p>
        </p:txBody>
      </p:sp>
      <p:sp>
        <p:nvSpPr>
          <p:cNvPr id="198" name="Google Shape;198;g10b80f19258_0_17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b80f19258_0_14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Roots of an Equation</a:t>
            </a:r>
            <a:endParaRPr/>
          </a:p>
        </p:txBody>
      </p:sp>
      <p:sp>
        <p:nvSpPr>
          <p:cNvPr id="205" name="Google Shape;205;g10b80f19258_0_14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#Roots of an equation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a, b, c = 1, 4, 5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tmp = b*b - 4*a*c 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print("Value of tmp: ", tmp)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if (tmp &gt;= 0):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    tmp = tmp**(1 / 2)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    x1 = (-b + tmp)/(2*a)  					# Note that () around 2 a is essential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    x2 = (-b - tmp)/(2*a)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    print("Roots are: ", x1, x2)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else: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    print("It has imaginary roots")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    xreal = -b/(2*a)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    ximag = (-tmp) ** (1 / 2) / (2*a)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</a:rPr>
              <a:t>    print("Real and imaginary parts are: ", xreal, ximag)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b80f19258_0_14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b80f19258_0_16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Exercises - Practice</a:t>
            </a:r>
            <a:endParaRPr/>
          </a:p>
        </p:txBody>
      </p:sp>
      <p:sp>
        <p:nvSpPr>
          <p:cNvPr id="212" name="Google Shape;212;g10b80f19258_0_16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Lets type the program for computing the value of y where: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y = x+1 if x &gt;=0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y = x**2 + 1 if x&lt;0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3" name="Google Shape;213;g10b80f19258_0_16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b80f19258_0_52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20" name="Google Shape;220;g10b80f19258_0_524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a, b, c = 1, 2, 3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a + b + c: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print("1")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print("2")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1" name="Google Shape;221;g10b80f19258_0_52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g10b80f19258_0_524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Hint: Apply the rules of conversion between types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b80f19258_0_532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29" name="Google Shape;229;g10b80f19258_0_532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a, b, c = 1, 2, 3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if a + b + c: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print("1")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print("2")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0" name="Google Shape;230;g10b80f19258_0_53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10b80f19258_0_532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Ans. 1</a:t>
            </a:r>
            <a:endParaRPr>
              <a:solidFill>
                <a:srgbClr val="FF0000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[Recall : Any non-zero value or a non-empty string: boolean value is True]</a:t>
            </a:r>
            <a:endParaRPr>
              <a:solidFill>
                <a:schemeClr val="dk1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Conditional statements – more</a:t>
            </a:r>
            <a:endParaRPr/>
          </a:p>
        </p:txBody>
      </p:sp>
      <p:sp>
        <p:nvSpPr>
          <p:cNvPr id="237" name="Google Shape;237;p9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statement with else (if-then-else)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Nesting of if statements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Chaining of ifs with elif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– Sequence of Ifs </a:t>
            </a:r>
            <a:endParaRPr/>
          </a:p>
        </p:txBody>
      </p:sp>
      <p:sp>
        <p:nvSpPr>
          <p:cNvPr id="244" name="Google Shape;244;p10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E.g. for numbers a, b, c, print which of them is the biggest. 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Approach 1. Check these conditions: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(a&gt;b) and (a&gt;c): # Print – largest is 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(b&gt;a) and (b&gt;c):# b is largest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(c&gt;a) and (c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&gt;</a:t>
            </a:r>
            <a:r>
              <a:rPr lang="en-US"/>
              <a:t>b): # c is largest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 this, if first condition is true, others cannot be true – we are unnecessarily checking them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Approach 2. If first condition not true, only then check the second, and check the 3rd only if the second is false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Lets see code for these two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b80f19258_0_19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Nesting of if-then-else</a:t>
            </a:r>
            <a:endParaRPr/>
          </a:p>
        </p:txBody>
      </p:sp>
      <p:sp>
        <p:nvSpPr>
          <p:cNvPr id="252" name="Google Shape;252;g10b80f19258_0_198"/>
          <p:cNvSpPr txBox="1"/>
          <p:nvPr>
            <p:ph idx="1" type="body"/>
          </p:nvPr>
        </p:nvSpPr>
        <p:spPr>
          <a:xfrm>
            <a:off x="685800" y="1160696"/>
            <a:ext cx="3815100" cy="46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if conditions</a:t>
            </a:r>
            <a:endParaRPr/>
          </a:p>
        </p:txBody>
      </p:sp>
      <p:sp>
        <p:nvSpPr>
          <p:cNvPr id="253" name="Google Shape;253;g10b80f19258_0_19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g10b80f19258_0_198"/>
          <p:cNvSpPr txBox="1"/>
          <p:nvPr>
            <p:ph idx="2" type="body"/>
          </p:nvPr>
        </p:nvSpPr>
        <p:spPr>
          <a:xfrm>
            <a:off x="685799" y="2154891"/>
            <a:ext cx="3815100" cy="403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if (a&lt;b) and </a:t>
            </a:r>
            <a:r>
              <a:rPr lang="en-US" sz="2500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(a&lt;c)</a:t>
            </a:r>
            <a:r>
              <a:rPr lang="en-US" sz="2500"/>
              <a:t>: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    print("a is the smallest")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if (b&lt;a) and (b&lt;c):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    print("b is the smallest")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if (c&lt;a) and (c&lt;b):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    print("c is the smallest")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0b80f19258_0_198"/>
          <p:cNvSpPr txBox="1"/>
          <p:nvPr>
            <p:ph idx="3" type="body"/>
          </p:nvPr>
        </p:nvSpPr>
        <p:spPr>
          <a:xfrm>
            <a:off x="4629150" y="1160696"/>
            <a:ext cx="3829200" cy="46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Nesting - note the alignment</a:t>
            </a:r>
            <a:endParaRPr/>
          </a:p>
        </p:txBody>
      </p:sp>
      <p:sp>
        <p:nvSpPr>
          <p:cNvPr id="256" name="Google Shape;256;g10b80f19258_0_198"/>
          <p:cNvSpPr txBox="1"/>
          <p:nvPr>
            <p:ph idx="4" type="body"/>
          </p:nvPr>
        </p:nvSpPr>
        <p:spPr>
          <a:xfrm>
            <a:off x="4629151" y="2154891"/>
            <a:ext cx="3829200" cy="403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if (a&lt;b) and (a&lt;c):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print("a is the smallest")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else: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if (b&lt;a) and (b&lt;c):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    print("b is the smallest")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else: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    print("c is the smallest")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Program: Seq of computation statements in a Python syntax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Each statement has a precise meaning in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itself is text – can be created and saved using an editor or an IDE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is run by an interpreter – executes each statement as per Python specification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Online runners and editors available for simple prog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IDEs are widely used by programmers / professionals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– elifs </a:t>
            </a:r>
            <a:endParaRPr/>
          </a:p>
        </p:txBody>
      </p:sp>
      <p:sp>
        <p:nvSpPr>
          <p:cNvPr id="262" name="Google Shape;262;p1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Suppose you are given a digit and you have to print its name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Approach 1: A sequence of if statements checking for 0, 1, …,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But if digit is 0, we don’t need to check for rest – so we put </a:t>
            </a:r>
            <a:r>
              <a:rPr lang="en-US"/>
              <a:t>another</a:t>
            </a:r>
            <a:r>
              <a:rPr lang="en-US"/>
              <a:t> check in else - then if the digit is not 1, then we need to check for 3, …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This nesting will get deep, as after each check, we need to put another check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alternative is to use elif (short form for else if)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elifs are part of the same if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is a final "else", which is executed if none of the conditions above hold true</a:t>
            </a:r>
            <a:endParaRPr/>
          </a:p>
        </p:txBody>
      </p:sp>
      <p:sp>
        <p:nvSpPr>
          <p:cNvPr id="263" name="Google Shape;263;p1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 d==0: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print("zero")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if d==1: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print("one")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if d==2: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print("two")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if d==3: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    print("Three")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    print("&gt;3")</a:t>
            </a:r>
            <a:endParaRPr/>
          </a:p>
        </p:txBody>
      </p:sp>
      <p:sp>
        <p:nvSpPr>
          <p:cNvPr id="269" name="Google Shape;269;p13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 d==0: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print("zero")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elif d==1: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print("one")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elif d==2: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print("Two")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elif d==3: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print("Three")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print("&gt;3")</a:t>
            </a:r>
            <a:endParaRPr/>
          </a:p>
        </p:txBody>
      </p:sp>
      <p:sp>
        <p:nvSpPr>
          <p:cNvPr id="270" name="Google Shape;270;p1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1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Nested if-then-else and elfif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Income Tax Computation</a:t>
            </a:r>
            <a:endParaRPr/>
          </a:p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Most countries have progressive tax, E.g. 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For income &lt; L1: tax rate is r1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For income between L1 and L2: rate is r2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For income above L2: rate is r3</a:t>
            </a:r>
            <a:endParaRPr/>
          </a:p>
          <a:p>
            <a:pPr indent="-27876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Compute Income tax; Simple code - it checks 2nd condition every time - a waste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75"/>
              <a:t>if income&lt;L1:</a:t>
            </a:r>
            <a:endParaRPr sz="2175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75"/>
              <a:t>    tax = income*r1</a:t>
            </a:r>
            <a:endParaRPr sz="2175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75"/>
              <a:t>if income&gt;=L1 and income&lt;L2:</a:t>
            </a:r>
            <a:endParaRPr sz="2175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75"/>
              <a:t>    tax = L1*r1 + (income-L1)*r2</a:t>
            </a:r>
            <a:endParaRPr sz="2175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75"/>
              <a:t>if income&gt;=L2:</a:t>
            </a:r>
            <a:endParaRPr sz="2175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75"/>
              <a:t>    tax = L1*r1 + (L2-L1)*r2 + (income-L2)*r3</a:t>
            </a:r>
            <a:endParaRPr sz="2175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75"/>
              <a:t>print("Tax1: ", tax)</a:t>
            </a:r>
            <a:endParaRPr sz="2175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if income&lt;L1: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tax = income*r1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else: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if income&gt;=L1 and income&lt;L2: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    tax = L1*r1 + (income-L1)*r2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else: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    if income&gt;=L2: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        tax = L1*r1 + (L2-L1)*r2 + (income-L2)*r3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    else: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US" sz="2070"/>
              <a:t>            print ("What is this?")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print("Tax: ", tax)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170"/>
          </a:p>
        </p:txBody>
      </p:sp>
      <p:sp>
        <p:nvSpPr>
          <p:cNvPr id="284" name="Google Shape;284;p18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if income&lt;L1: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    tax = income*r1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elif income&gt;=L1 and income&lt;L2: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    tax = L1*r1 + (income-L1)*r2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elif income&gt;=L2: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    tax = L1*r1 + (L2-L1)*r2 + (income-L2)*r3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else: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    print ("What is this?")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print("Tax: ", tax)</a:t>
            </a:r>
            <a:endParaRPr sz="20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590"/>
          </a:p>
        </p:txBody>
      </p:sp>
      <p:sp>
        <p:nvSpPr>
          <p:cNvPr id="285" name="Google Shape;285;p1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code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80f19258_0_50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93" name="Google Shape;293;g10b80f19258_0_508"/>
          <p:cNvSpPr txBox="1"/>
          <p:nvPr>
            <p:ph idx="1" type="body"/>
          </p:nvPr>
        </p:nvSpPr>
        <p:spPr>
          <a:xfrm>
            <a:off x="4918375" y="1181900"/>
            <a:ext cx="3973500" cy="55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x, a, b = 0, 0, -5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if a&gt;=0: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if b&gt;0: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x=x+1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print(" x = ",x) #1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elif b&gt;-4: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x=x+2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print("x = ",x) #2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if b&gt;-6: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x=x+3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print("x = ",x) #3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if b&gt;-7: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x=x+4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print(" x = ",x) #4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else: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x=x+5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print("x = ",x) #5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if b&gt;-5: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if a&gt;0: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x=x+1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print("x = ",x) #6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elif a&gt;1: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x=x+2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print("x = ",x) #7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else: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x=x+4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print(" x = ",x) #8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print(x)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4" name="Google Shape;294;g10b80f19258_0_50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g10b80f19258_0_508"/>
          <p:cNvSpPr txBox="1"/>
          <p:nvPr>
            <p:ph idx="1" type="body"/>
          </p:nvPr>
        </p:nvSpPr>
        <p:spPr>
          <a:xfrm>
            <a:off x="284025" y="1181900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Consider the code given on the right and answer the following questions: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b.) What would be the final value of x?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b80f19258_0_56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02" name="Google Shape;302;g10b80f19258_0_560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x, a, b = 0, 0, -5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if a&gt;=0: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if b&gt;0: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x=x+1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print(" x = ",x) #1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elif b&gt;-4: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x=x+2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print("x = ",x) #2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if b&gt;-6: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x=x+3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print("x = ",x) #3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if b&gt;-7: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x=x+4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print(" x = ",x) #4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else: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x=x+5</a:t>
            </a:r>
            <a:endParaRPr sz="23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658"/>
              <a:buFont typeface="Arial"/>
              <a:buNone/>
            </a:pPr>
            <a:r>
              <a:rPr lang="en-US" sz="2308"/>
              <a:t>		print("x = ",x) #5</a:t>
            </a:r>
            <a:endParaRPr sz="2308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0b80f19258_0_56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g10b80f19258_0_560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if b&gt;-5: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	if a&gt;0: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		x=x+1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		print("x = ",x) #6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	elif a&gt;1: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		x=x+2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		print("x = ",x) #7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	else: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		x=x+4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		print(" x = ",x) #8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print(x)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b80f19258_0_51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1" name="Google Shape;311;g10b80f19258_0_516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x = 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= 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 = -5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if a&gt;=0: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if b&gt;0: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x=x+1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print(" x = ",x) #1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elif b&gt;-4: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x=x+2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print("x = ",x) #2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if b&gt;-6: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x=x+3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print("x = ",x) #3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if b&gt;-7: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x=x+4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print(" x = ",x) #4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else: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x=x+5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print("x = ",x) #5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if b&gt;-5: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if a&gt;0: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x=x+1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print("x = ",x) #6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elif a&gt;1: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x=x+2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print("x = ",x) #7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else: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x=x+4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print(" x = ",x) #8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print(x)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</a:t>
            </a:r>
            <a:endParaRPr sz="1200"/>
          </a:p>
        </p:txBody>
      </p:sp>
      <p:sp>
        <p:nvSpPr>
          <p:cNvPr id="312" name="Google Shape;312;g10b80f19258_0_51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g10b80f19258_0_516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Consider the code given on the right and answer the following questions: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a.) How many print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statements</a:t>
            </a:r>
            <a:r>
              <a:rPr lang="en-US"/>
              <a:t> would get executed (excluding the final print(x))?</a:t>
            </a:r>
            <a:endParaRPr/>
          </a:p>
          <a:p>
            <a:pPr indent="0" lvl="0" marL="1644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Ans. 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[print #3, #4] </a:t>
            </a:r>
            <a:endParaRPr>
              <a:solidFill>
                <a:schemeClr val="dk1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b.) What would be the final value of x?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Ans. 7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b80f19258_0_24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Assignment</a:t>
            </a:r>
            <a:endParaRPr/>
          </a:p>
        </p:txBody>
      </p:sp>
      <p:sp>
        <p:nvSpPr>
          <p:cNvPr id="320" name="Google Shape;320;g10b80f19258_0_24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often have simple conditional value evaluation: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if c1:</a:t>
            </a:r>
            <a:endParaRPr sz="2400"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x = a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else:</a:t>
            </a:r>
            <a:endParaRPr sz="2400"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x = b</a:t>
            </a:r>
            <a:endParaRPr sz="2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provides a short form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x = a if c1 else b</a:t>
            </a:r>
            <a:endParaRPr sz="2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x = expr1 if c1 else expr2  # general form</a:t>
            </a:r>
            <a:endParaRPr sz="2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Eg for assigning smallest of two nos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 = a if a&lt;b else 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Also called the ternary operator</a:t>
            </a:r>
            <a:endParaRPr/>
          </a:p>
        </p:txBody>
      </p:sp>
      <p:sp>
        <p:nvSpPr>
          <p:cNvPr id="321" name="Google Shape;321;g10b80f19258_0_24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c26ec7cb5_0_35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28" name="Google Shape;328;g10c26ec7cb5_0_35"/>
          <p:cNvSpPr txBox="1"/>
          <p:nvPr>
            <p:ph idx="1" type="body"/>
          </p:nvPr>
        </p:nvSpPr>
        <p:spPr>
          <a:xfrm>
            <a:off x="4876800" y="1181900"/>
            <a:ext cx="4015200" cy="55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a, b = 10, 20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x = b-a if a &lt; b else a-b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print(x)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29" name="Google Shape;329;g10c26ec7cb5_0_35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g10c26ec7cb5_0_35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c26ec7cb5_0_4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37" name="Google Shape;337;g10c26ec7cb5_0_44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a, b = 10, 20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x = b-a if a &lt; b else a-b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print(x)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38" name="Google Shape;338;g10c26ec7cb5_0_4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g10c26ec7cb5_0_44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1644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Ans. 10 </a:t>
            </a:r>
            <a:r>
              <a:rPr lang="en-US">
                <a:solidFill>
                  <a:schemeClr val="dk1"/>
                </a:solidFill>
              </a:rPr>
              <a:t>[i.e x = b-a]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80f19258_0_54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 </a:t>
            </a:r>
            <a:endParaRPr/>
          </a:p>
        </p:txBody>
      </p:sp>
      <p:sp>
        <p:nvSpPr>
          <p:cNvPr id="129" name="Google Shape;129;g10b80f19258_0_546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 comfortable are you with running simple python programs on online platforms?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Green: Very comfortable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Yellow: Comfortable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Red: Uncomfortable</a:t>
            </a:r>
            <a:endParaRPr/>
          </a:p>
        </p:txBody>
      </p:sp>
      <p:sp>
        <p:nvSpPr>
          <p:cNvPr id="130" name="Google Shape;130;g10b80f19258_0_54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b80f19258_0_25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 statement</a:t>
            </a:r>
            <a:endParaRPr/>
          </a:p>
        </p:txBody>
      </p:sp>
      <p:sp>
        <p:nvSpPr>
          <p:cNvPr id="346" name="Google Shape;346;g10b80f19258_0_25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Sometimes you </a:t>
            </a:r>
            <a:r>
              <a:rPr lang="en-US"/>
              <a:t>don't</a:t>
            </a:r>
            <a:r>
              <a:rPr lang="en-US"/>
              <a:t> want to do anything, and you want to explicitly state that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pass statement allows that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if c: </a:t>
            </a:r>
            <a:endParaRPr sz="2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	pass</a:t>
            </a:r>
            <a:endParaRPr sz="2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else:</a:t>
            </a:r>
            <a:endParaRPr sz="2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	stmt </a:t>
            </a:r>
            <a:endParaRPr sz="2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Pass is a valid statement - you can put it anywhere a statement is allowed</a:t>
            </a:r>
            <a:endParaRPr/>
          </a:p>
        </p:txBody>
      </p:sp>
      <p:sp>
        <p:nvSpPr>
          <p:cNvPr id="347" name="Google Shape;347;g10b80f19258_0_25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b80f19258_0_24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- if stmt</a:t>
            </a:r>
            <a:endParaRPr/>
          </a:p>
        </p:txBody>
      </p:sp>
      <p:sp>
        <p:nvSpPr>
          <p:cNvPr id="354" name="Google Shape;354;g10b80f19258_0_24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Conditional statement is a fundamental type of statement; has a few forms: if-then-else, if-then, if-elif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each then/else condition there is a block of code which is executed if condition is true/false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block can contain conditional statement also, leading to nested if-then-else; can also have sequence of if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 careful when conditionals are nested or used in sequence - to make sure that all conditions are covered and no undesired overlap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Conditional assignment is a short form of a simple if statement - made into a one line stmt</a:t>
            </a:r>
            <a:endParaRPr/>
          </a:p>
        </p:txBody>
      </p:sp>
      <p:sp>
        <p:nvSpPr>
          <p:cNvPr id="355" name="Google Shape;355;g10b80f19258_0_24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b80f19258_0_22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361" name="Google Shape;361;g10b80f19258_0_226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For a cube of side l and sphere of radius r, determine if the volume of one is within 25% of the 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Compute volumes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Check if cube volume is more than the outer limit and less than the lesser limit of sphere volume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Same check for sphere volume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a, b, c are sides of a triangle. Print if it is </a:t>
            </a:r>
            <a:r>
              <a:rPr lang="en-US"/>
              <a:t>isosceles</a:t>
            </a:r>
            <a:r>
              <a:rPr lang="en-US"/>
              <a:t>, equilateral, right, or “other”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2" name="Google Shape;362;g10b80f19258_0_22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d8ae9a273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 - Sat Workshop</a:t>
            </a:r>
            <a:endParaRPr/>
          </a:p>
        </p:txBody>
      </p:sp>
      <p:sp>
        <p:nvSpPr>
          <p:cNvPr id="369" name="Google Shape;369;g10d8ae9a273_0_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sat we can have </a:t>
            </a:r>
            <a:r>
              <a:rPr lang="en-US"/>
              <a:t>workshops</a:t>
            </a:r>
            <a:r>
              <a:rPr lang="en-US"/>
              <a:t> only for those who need help in python or VS code. Do you need such a workshop: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Green: Yes, need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Yellow: Need it a little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Red: </a:t>
            </a:r>
            <a:r>
              <a:rPr lang="en-US"/>
              <a:t>Don't</a:t>
            </a:r>
            <a:r>
              <a:rPr lang="en-US"/>
              <a:t> need 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you need it, please do not miss it. Catching up later will get harder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Course will pick up pace - MUST get comfortable with concepts/practice till now</a:t>
            </a:r>
            <a:endParaRPr/>
          </a:p>
        </p:txBody>
      </p:sp>
      <p:sp>
        <p:nvSpPr>
          <p:cNvPr id="370" name="Google Shape;370;g10d8ae9a273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Iterative Statements</a:t>
            </a:r>
            <a:endParaRPr/>
          </a:p>
        </p:txBody>
      </p:sp>
      <p:sp>
        <p:nvSpPr>
          <p:cNvPr id="376" name="Google Shape;376;p19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Iteration - </a:t>
            </a:r>
            <a:r>
              <a:rPr lang="en-US"/>
              <a:t>repeatedly</a:t>
            </a:r>
            <a:r>
              <a:rPr lang="en-US"/>
              <a:t> executing some instructions - is necessary for solving many problems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programming languages provide support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Python has two main types of loops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for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while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These are most common loops in most languages; some have a repeat loop also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All loops are equivalent in power – multiple constructs only to ease programming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In Python for loop is used very often – works well with lists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General for loop</a:t>
            </a:r>
            <a:endParaRPr/>
          </a:p>
        </p:txBody>
      </p:sp>
      <p:sp>
        <p:nvSpPr>
          <p:cNvPr id="383" name="Google Shape;383;p20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languages have for loops - it is a very commonly used loop construct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One common structure: iterate over values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</a:rPr>
              <a:t>for i in n, m, j</a:t>
            </a:r>
            <a:endParaRPr>
              <a:highlight>
                <a:srgbClr val="FFFF00"/>
              </a:highlight>
            </a:endParaRPr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</a:rPr>
              <a:t>stmt_block</a:t>
            </a:r>
            <a:endParaRPr>
              <a:highlight>
                <a:srgbClr val="FFFF00"/>
              </a:highlight>
            </a:endParaRPr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US"/>
              <a:t>Var i takes value n to m incrementing by j, in each iteration executes the stmt block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Another common structure: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rgbClr val="FFFF00"/>
                </a:highlight>
              </a:rPr>
              <a:t>for i in &lt;some type of list&gt;</a:t>
            </a:r>
            <a:endParaRPr sz="2500">
              <a:highlight>
                <a:srgbClr val="FFFF00"/>
              </a:highlight>
            </a:endParaRPr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rgbClr val="FFFF00"/>
                </a:highlight>
              </a:rPr>
              <a:t>stmt_block</a:t>
            </a:r>
            <a:r>
              <a:rPr lang="en-US"/>
              <a:t> </a:t>
            </a:r>
            <a:endParaRPr/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US"/>
              <a:t>Var i takes the value of items in the list, and for each value stmt_block is executed</a:t>
            </a:r>
            <a:endParaRPr/>
          </a:p>
          <a:p>
            <a:pPr indent="-2413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US"/>
              <a:t>Python follows the second approach, but also provides for the first one using it</a:t>
            </a:r>
            <a:endParaRPr/>
          </a:p>
        </p:txBody>
      </p:sp>
      <p:sp>
        <p:nvSpPr>
          <p:cNvPr id="384" name="Google Shape;384;p2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Simple for loop in Python</a:t>
            </a:r>
            <a:endParaRPr/>
          </a:p>
        </p:txBody>
      </p:sp>
      <p:sp>
        <p:nvSpPr>
          <p:cNvPr id="390" name="Google Shape;390;p2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now, we will consider simple for loop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for i in range(n1, n2, d)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	code-block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	# i takes value n1 up to n2-1, incr by d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	# code-block is executed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	# can have range(n): 0, 1, 2, … n-1</a:t>
            </a:r>
            <a:endParaRPr sz="27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# range(n1, n2): n1, n1+1, …, n2-1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for i in [x1, x2, x3, …, xn]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	code-block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	# [...] is a list of values - list is a type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	# can assign list to a var and then use it</a:t>
            </a:r>
            <a:endParaRPr sz="27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# code block executed for each item in list</a:t>
            </a:r>
            <a:endParaRPr sz="2700"/>
          </a:p>
        </p:txBody>
      </p:sp>
      <p:sp>
        <p:nvSpPr>
          <p:cNvPr id="391" name="Google Shape;391;p2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b80f19258_0_40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 - sum of odd and even nos - two approaches</a:t>
            </a:r>
            <a:endParaRPr/>
          </a:p>
        </p:txBody>
      </p:sp>
      <p:sp>
        <p:nvSpPr>
          <p:cNvPr id="398" name="Google Shape;398;g10b80f19258_0_404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s1 =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s2 =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range(11):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if i%2 == 0: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s1 = s1 + 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else: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s2 = s2 + 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print(s1, s2)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0b80f19258_0_40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g10b80f19258_0_404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s1 =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s2 =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range(1, 11, 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s2 = s2 + 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range(2, 11, 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s1 = s1 + 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print(s1, s2)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d532e41fd_0_4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Loop - Control Flow (</a:t>
            </a:r>
            <a:r>
              <a:rPr lang="en-US" sz="1666"/>
              <a:t>geekforgeeks</a:t>
            </a:r>
            <a:r>
              <a:rPr lang="en-US"/>
              <a:t>)</a:t>
            </a:r>
            <a:endParaRPr/>
          </a:p>
        </p:txBody>
      </p:sp>
      <p:sp>
        <p:nvSpPr>
          <p:cNvPr id="407" name="Google Shape;407;g10d532e41fd_0_49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0d532e41fd_0_4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9" name="Google Shape;409;g10d532e41fd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614488"/>
            <a:ext cx="59055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b80f19258_0_41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Factorial</a:t>
            </a:r>
            <a:endParaRPr/>
          </a:p>
        </p:txBody>
      </p:sp>
      <p:sp>
        <p:nvSpPr>
          <p:cNvPr id="416" name="Google Shape;416;g10b80f19258_0_411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Let's</a:t>
            </a:r>
            <a:r>
              <a:rPr lang="en-US"/>
              <a:t> write this program of computing </a:t>
            </a:r>
            <a:r>
              <a:rPr lang="en-US"/>
              <a:t>factorial</a:t>
            </a:r>
            <a:r>
              <a:rPr lang="en-US"/>
              <a:t> of n  using range function and for loop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 = int(input("Enter a number"))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fact =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range(1, num+1):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fact = fact*i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fact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0b80f19258_0_41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b80f19258_0_55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</a:t>
            </a:r>
            <a:endParaRPr/>
          </a:p>
        </p:txBody>
      </p:sp>
      <p:sp>
        <p:nvSpPr>
          <p:cNvPr id="137" name="Google Shape;137;g10b80f19258_0_553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Sat workshop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Green: Attended (at least one session)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Yellow: Did not attend - as I knew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Red: Did not attend - though I did not know it</a:t>
            </a:r>
            <a:endParaRPr/>
          </a:p>
        </p:txBody>
      </p:sp>
      <p:sp>
        <p:nvSpPr>
          <p:cNvPr id="138" name="Google Shape;138;g10b80f19258_0_55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d532e41fd_0_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(graded)</a:t>
            </a:r>
            <a:endParaRPr/>
          </a:p>
        </p:txBody>
      </p:sp>
      <p:sp>
        <p:nvSpPr>
          <p:cNvPr id="424" name="Google Shape;424;g10d532e41fd_0_8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b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for i in range(20):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if i%3==0: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  a = a+1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  b = b+1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print(a)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25" name="Google Shape;425;g10d532e41fd_0_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g10d532e41fd_0_8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20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 10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 7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Remember: range(N) starts from 0, goes to N-1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d532e41fd_0_1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33" name="Google Shape;433;g10d532e41fd_0_16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b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for i in range(20):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if i%3==0: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  a = a+1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  b = b+1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print(a)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34" name="Google Shape;434;g10d532e41fd_0_1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g10d532e41fd_0_16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a.) 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  b.)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  c.)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  d.)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Ans: C - as 0%3 is 0, so if condition is true for 0, 3, 6,...18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Q: What will be val of b?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Loop executes 20 times, so b will be 20-7 = 13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d8ae9a273_0_102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04040"/>
                </a:solidFill>
              </a:rPr>
              <a:t>Approach</a:t>
            </a:r>
            <a:endParaRPr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Set initial value of pi to 0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Take i from 1 to 20 (arbit), with incr of 2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Have a flag (set it initially to True) and toggle it every time we do an operation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Depending on the value of the flag, we add or subtract 1/i to/from the current value of pi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Note the indentation for code blocks 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0d8ae9a273_0_102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flag = 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pi =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range(1, 20, 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if flag: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pi = pi + 1/i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else: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pi = pi - 1/i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flag = not flag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print("PI is appx:", pi*4)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0d8ae9a273_0_10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g10d8ae9a273_0_102"/>
          <p:cNvSpPr txBox="1"/>
          <p:nvPr>
            <p:ph type="title"/>
          </p:nvPr>
        </p:nvSpPr>
        <p:spPr>
          <a:xfrm>
            <a:off x="685800" y="319327"/>
            <a:ext cx="6847200" cy="87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 pi using series: π/4 = 1 – 1/3 + 1/5 – 1/7 + 1/9…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b80f19258_0_42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using list of value</a:t>
            </a:r>
            <a:endParaRPr/>
          </a:p>
        </p:txBody>
      </p:sp>
      <p:sp>
        <p:nvSpPr>
          <p:cNvPr id="451" name="Google Shape;451;g10b80f19258_0_423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Say we want to compute the avg wt of students in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Weight of each student given in a list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 = [w1, …, wn]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now, just use simple lists - we will do them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i in lst: means i will be the 0th item, then 1st, … till end</a:t>
            </a:r>
            <a:endParaRPr/>
          </a:p>
        </p:txBody>
      </p:sp>
      <p:sp>
        <p:nvSpPr>
          <p:cNvPr id="452" name="Google Shape;452;g10b80f19258_0_42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g10b80f19258_0_423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wt = [50, 55, 65, 63, 45, 72, 73, 68, 52]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totwt = 0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totnum = 0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for i in wt:  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	totnum = totnum + 1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	totwt = totwt + i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avgwt = totwt/totnum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print("Avg wt: ", avgwt)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b80f19258_0_432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</a:rPr>
              <a:t>Approach</a:t>
            </a:r>
            <a:endParaRPr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Set initial value of pi to 0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Take i over the series [1, 3, 7, 9, 11, 13, 15, 17, 19,...]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Have a flag (set it initially to True) and toggle it every time we do an operation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Depending on the value of the flag, we add or subtract 1/i to/from the current value of pi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Note the indentation for code blocks 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10b80f19258_0_432"/>
          <p:cNvSpPr txBox="1"/>
          <p:nvPr>
            <p:ph idx="2" type="body"/>
          </p:nvPr>
        </p:nvSpPr>
        <p:spPr>
          <a:xfrm>
            <a:off x="4572000" y="1676798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flag = True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pi = 0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for i in [1, 3, 5, 7, 9, 11, 13, 15, 17, 19]: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if flag: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		pi = pi + 1/i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    		</a:t>
            </a:r>
            <a:r>
              <a:rPr lang="en-US" sz="1720">
                <a:solidFill>
                  <a:srgbClr val="404040"/>
                </a:solidFill>
              </a:rPr>
              <a:t>print("adding, cur val: ", pi*4)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else: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		pi = pi - 1/i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    		print("subt; curval: ", pi*4)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flag = not flag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1720">
                <a:solidFill>
                  <a:srgbClr val="404040"/>
                </a:solidFill>
              </a:rPr>
              <a:t>print("PI is appx:", pi*4)</a:t>
            </a:r>
            <a:endParaRPr sz="2090"/>
          </a:p>
        </p:txBody>
      </p:sp>
      <p:sp>
        <p:nvSpPr>
          <p:cNvPr id="461" name="Google Shape;461;g10b80f19258_0_43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g10b80f19258_0_432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Compute pi using series: π/4 = 1 – 1/3 + 1/5 – 1/7 + 1/9…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d532e41fd_0_26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</a:rPr>
              <a:t>Some Observations</a:t>
            </a:r>
            <a:endParaRPr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First two statements are executed once each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The loop is executed 10 times (the number of items in list)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if statement  - both then and else part executed 5 time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flag is toggled 10 time - once for each loop execution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print statement - once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0d532e41fd_0_26"/>
          <p:cNvSpPr txBox="1"/>
          <p:nvPr>
            <p:ph idx="2" type="body"/>
          </p:nvPr>
        </p:nvSpPr>
        <p:spPr>
          <a:xfrm>
            <a:off x="4572000" y="1676798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flag = True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pi = 0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for i in [1, 3, 5, 7, 9, 11, 13, 15, 17, 19]: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if flag: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		pi = pi + 1/i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    		print("adding, cur val: ", pi*4)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else: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		pi = pi - 1/i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    		print("subt; curval: ", pi*4)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flag = not flag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1720">
                <a:solidFill>
                  <a:srgbClr val="404040"/>
                </a:solidFill>
              </a:rPr>
              <a:t>print("PI is appx:", pi*4)</a:t>
            </a:r>
            <a:endParaRPr sz="2090"/>
          </a:p>
        </p:txBody>
      </p:sp>
      <p:sp>
        <p:nvSpPr>
          <p:cNvPr id="470" name="Google Shape;470;g10d532e41fd_0_2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g10d532e41fd_0_2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Compute pi using series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b80f19258_0_38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about for loop</a:t>
            </a:r>
            <a:endParaRPr/>
          </a:p>
        </p:txBody>
      </p:sp>
      <p:sp>
        <p:nvSpPr>
          <p:cNvPr id="478" name="Google Shape;478;g10b80f19258_0_383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is a bounded loop - always terminates; a nice property - ensures program will stop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the range/list is empty, loop body is executed 0 times - try it (e.g. for i in range(5, 5) | [])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discuss later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provides many data structures like lists to iterate over - we will learn them later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Iterable: data structures which can be converted to iterator (e.g. an integer cannot be)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also provides ability to create new iterators: object on which for loop can iterate over</a:t>
            </a:r>
            <a:endParaRPr/>
          </a:p>
        </p:txBody>
      </p:sp>
      <p:sp>
        <p:nvSpPr>
          <p:cNvPr id="479" name="Google Shape;479;g10b80f19258_0_38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d8ae9a273_0_11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on for loop?</a:t>
            </a:r>
            <a:endParaRPr/>
          </a:p>
        </p:txBody>
      </p:sp>
      <p:sp>
        <p:nvSpPr>
          <p:cNvPr id="486" name="Google Shape;486;g10d8ae9a273_0_113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0d8ae9a273_0_11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493" name="Google Shape;493;p2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Almost all languages have a while loop - most have very similar syntax and approach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while loop syntax: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00"/>
                </a:highlight>
              </a:rPr>
              <a:t>while &lt;condition&gt;:</a:t>
            </a:r>
            <a:endParaRPr sz="2400">
              <a:highlight>
                <a:srgbClr val="FFFF00"/>
              </a:highlight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00"/>
                </a:highlight>
              </a:rPr>
              <a:t>&lt;stmt-lst&gt;</a:t>
            </a:r>
            <a:endParaRPr sz="2400">
              <a:highlight>
                <a:srgbClr val="FFFF00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Semantics:</a:t>
            </a:r>
            <a:endParaRPr sz="2400"/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condition is an expression that evaluates to True of False (i.e. boolean, relational)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condition is True, body (stmt-lst) is executed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stmt-lst execution, condition checked again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condition still True, body executed again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condition is False, body not executed, while loop terminates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Example: factorial using while</a:t>
            </a:r>
            <a:endParaRPr/>
          </a:p>
        </p:txBody>
      </p:sp>
      <p:sp>
        <p:nvSpPr>
          <p:cNvPr id="500" name="Google Shape;500;p2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# compute factorial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n = 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fact = 1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while n&gt;0: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		fact = fact*n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		n = n - 1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print("Factorial: ", fact)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Note: if we </a:t>
            </a:r>
            <a:r>
              <a:rPr lang="en-US"/>
              <a:t>don't</a:t>
            </a:r>
            <a:r>
              <a:rPr lang="en-US"/>
              <a:t> have n=n-1, infinite loop</a:t>
            </a:r>
            <a:endParaRPr/>
          </a:p>
        </p:txBody>
      </p:sp>
      <p:sp>
        <p:nvSpPr>
          <p:cNvPr id="501" name="Google Shape;501;p2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Statements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Have looked at these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Simple input / output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Assignment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Variables are fundamental – named access to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Objects: can be of different types; we have looked 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int – integer, i.e. whole 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float – real numbers (called floating point)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bool - Boolean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Statements use expressions, which may 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Arithmetic operators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Boolean operators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Relational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This week: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Conditional execution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Iterative statements / loops</a:t>
            </a:r>
            <a:endParaRPr/>
          </a:p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d8ae9a273_0_4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flow - while loop</a:t>
            </a:r>
            <a:endParaRPr/>
          </a:p>
        </p:txBody>
      </p:sp>
      <p:sp>
        <p:nvSpPr>
          <p:cNvPr id="508" name="Google Shape;508;g10d8ae9a273_0_41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0d8ae9a273_0_4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0" name="Google Shape;510;g10d8ae9a273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125" y="1156850"/>
            <a:ext cx="4502675" cy="50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b80f19258_0_45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Infinite loop with while</a:t>
            </a:r>
            <a:endParaRPr/>
          </a:p>
        </p:txBody>
      </p:sp>
      <p:sp>
        <p:nvSpPr>
          <p:cNvPr id="517" name="Google Shape;517;g10b80f19258_0_45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while loop body will be executed 0 times if initially the condition is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While loop executes till condition becomes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Values must be changed in body such that condition changes with execution, such that eventually it becomes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condition does not become False ever, we have an infinite loop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Extreme care must be taken with while loops for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body must have some statements that change variables which change the condition</a:t>
            </a:r>
            <a:endParaRPr/>
          </a:p>
        </p:txBody>
      </p:sp>
      <p:sp>
        <p:nvSpPr>
          <p:cNvPr id="518" name="Google Shape;518;g10b80f19258_0_45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b80f19258_0_46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Infinite Loops</a:t>
            </a:r>
            <a:endParaRPr/>
          </a:p>
        </p:txBody>
      </p:sp>
      <p:sp>
        <p:nvSpPr>
          <p:cNvPr id="525" name="Google Shape;525;g10b80f19258_0_464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 = -9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 c != 0: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print(c)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c = c + 2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print("Finished")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0b80f19258_0_46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g10b80f19258_0_464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 =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 i &lt; 5: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print(i)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print("Hello")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print("Bye")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b80f19258_0_479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Break stmt in loop body terminates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Semantics : As soon as the break statement is encountered all stmts below it are not executed and the loop terminates.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often in while - eg. to exit the loop under some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Sometimes infinite while loop created, exited with break</a:t>
            </a:r>
            <a:endParaRPr/>
          </a:p>
        </p:txBody>
      </p:sp>
      <p:sp>
        <p:nvSpPr>
          <p:cNvPr id="534" name="Google Shape;534;g10b80f19258_0_479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 = -9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 c != 0: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print(c)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c = c + 2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if c &gt; 0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break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print("Finished")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0b80f19258_0_47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g10b80f19258_0_47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Statement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c26ec7cb5_0_6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43" name="Google Shape;543;g10c26ec7cb5_0_69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d = 12345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tot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d!=0: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tot = tot + d%10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d = d // 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n = n+1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print(tot)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44" name="Google Shape;544;g10c26ec7cb5_0_6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g10c26ec7cb5_0_69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Q1: </a:t>
            </a:r>
            <a:r>
              <a:rPr lang="en-US"/>
              <a:t>What is the output?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Q2: What is this program doing?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d8ae9a273_0_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552" name="Google Shape;552;g10d8ae9a273_0_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Q2: Program is adding the sum of digits in a number, and counting the number of digits in 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Q1: sum of 12345 i.e. 15</a:t>
            </a:r>
            <a:endParaRPr/>
          </a:p>
        </p:txBody>
      </p:sp>
      <p:sp>
        <p:nvSpPr>
          <p:cNvPr id="553" name="Google Shape;553;g10d8ae9a273_0_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d8ae9a273_0_73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Finding primes till N - a simple approach: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Start with 2, and loop till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each i, set isprime to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Check if i divisible by any no till (i-1) - if so set isprime to False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If isprime remains true (i.e. it was not divisible by any no), declare it as prime</a:t>
            </a:r>
            <a:endParaRPr/>
          </a:p>
        </p:txBody>
      </p:sp>
      <p:sp>
        <p:nvSpPr>
          <p:cNvPr id="560" name="Google Shape;560;g10d8ae9a273_0_73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N = 20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i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while(i &lt; N):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j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isprime = 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while(j &lt;= i-1):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if (i%j) == 0: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isprime=False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j = j + 1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if isprime: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print(i, " is a prime")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i = i+1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0d8ae9a273_0_7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g10d8ae9a273_0_7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finding primes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90da8f0f4_0_9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loop i: 2 to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each i, set isprime to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Check if i divisible by any no only till sqrt(i)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090da8f0f4_0_9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 = 20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i in range(2, N+1):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j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isprime = 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while(j &lt;= i**(1/2)):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if (i%j) == 0: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isprime=False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j = j + 1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if isprime: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print(i, " is a prime")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1090da8f0f4_0_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1" name="Google Shape;571;g1090da8f0f4_0_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Prime 2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90da8f0f4_0_0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Loop i from 2 to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each i, check if divisible by any no j (from 2 to i/j) - if so, break the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Outer loop can be for 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i in range(2, N):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There are many more efficient algos for primes - you will learn them in DSA, algos - we will not focus on algos</a:t>
            </a:r>
            <a:endParaRPr/>
          </a:p>
        </p:txBody>
      </p:sp>
      <p:sp>
        <p:nvSpPr>
          <p:cNvPr id="578" name="Google Shape;578;g1090da8f0f4_0_0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 = 20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while(i &lt; N):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j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while(j &lt;= (i/j)):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if not(i%j): break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j = j + 1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if (j &gt; i/j)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print (i, " is prime")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i = i + 1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1090da8f0f4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g1090da8f0f4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Info: A Slightly advanced Algo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b80f19258_0_37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Other aspects - not covering</a:t>
            </a:r>
            <a:endParaRPr/>
          </a:p>
        </p:txBody>
      </p:sp>
      <p:sp>
        <p:nvSpPr>
          <p:cNvPr id="587" name="Google Shape;587;g10b80f19258_0_376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Continue statement - terminates the current iteration, i.e. control goes back to the 1st stmt of the loop body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Else clause at the end of a while loop - executed only if loop terminates normally by its condition evaluating to false.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Not executed when terminated using break.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0b80f19258_0_37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If-then-else statement</a:t>
            </a:r>
            <a:endParaRPr/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With Boolean expressions, we also have a the possibility of conditional execution – If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Syntax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seq-of-stmts-before-if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>
                <a:highlight>
                  <a:srgbClr val="FFFF00"/>
                </a:highlight>
              </a:rPr>
              <a:t>if condition:      # this is an if-statement</a:t>
            </a:r>
            <a:br>
              <a:rPr lang="en-US">
                <a:highlight>
                  <a:srgbClr val="FFFF00"/>
                </a:highlight>
              </a:rPr>
            </a:br>
            <a:r>
              <a:rPr lang="en-US">
                <a:highlight>
                  <a:srgbClr val="FFFF00"/>
                </a:highlight>
              </a:rPr>
              <a:t>    seq-1 of statements</a:t>
            </a:r>
            <a:endParaRPr>
              <a:highlight>
                <a:srgbClr val="FFFF00"/>
              </a:highlight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>
                <a:highlight>
                  <a:srgbClr val="FFFF00"/>
                </a:highlight>
              </a:rPr>
              <a:t>else:</a:t>
            </a:r>
            <a:br>
              <a:rPr lang="en-US">
                <a:highlight>
                  <a:srgbClr val="FFFF00"/>
                </a:highlight>
              </a:rPr>
            </a:br>
            <a:r>
              <a:rPr lang="en-US">
                <a:highlight>
                  <a:srgbClr val="FFFF00"/>
                </a:highlight>
              </a:rPr>
              <a:t>     seq-2 of statements</a:t>
            </a:r>
            <a:endParaRPr>
              <a:highlight>
                <a:srgbClr val="FFFF00"/>
              </a:highlight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seq-of-stmts-after-if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Condition: an expression which evaluates to True or False – Boolean or relational or combination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Execution of the if-then-else stmt:  If condition evaluates to true, seq-1 is executed, if false seq-2 is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After if stmt execution, the stmt following it is executed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d8ae9a273_0_1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for or while</a:t>
            </a:r>
            <a:endParaRPr/>
          </a:p>
        </p:txBody>
      </p:sp>
      <p:sp>
        <p:nvSpPr>
          <p:cNvPr id="595" name="Google Shape;595;g10d8ae9a273_0_1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you know the number of iterations, use for loop (e.g. N times, over a list,...)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number of iterations is not known use while (e.g. # digits in a number, finding prime,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Whatever you can do in for loop, you can do in while loop, i.e. both are equivalent in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So, which one to use - the one that is natural and can express in smaller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python for loop is the dominant 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0d8ae9a273_0_1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d8ae9a273_0_2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Converting for to while - straightforward</a:t>
            </a:r>
            <a:endParaRPr/>
          </a:p>
        </p:txBody>
      </p:sp>
      <p:sp>
        <p:nvSpPr>
          <p:cNvPr id="603" name="Google Shape;603;g10d8ae9a273_0_21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i in range(n1, n2, d):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stmt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range() function: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d: +ve: n1 to n2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d: -ve: n1 downto n2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d: 0: error</a:t>
            </a:r>
            <a:endParaRPr/>
          </a:p>
        </p:txBody>
      </p:sp>
      <p:sp>
        <p:nvSpPr>
          <p:cNvPr id="604" name="Google Shape;604;g10d8ae9a273_0_2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g10d8ae9a273_0_21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for d &gt;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i=n1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 i&lt;n2: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stmt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 = i+d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for d -ve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 = n1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while i &gt; n2: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stmt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 = i + d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d8ae9a273_0_32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d = 12345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tot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d!=0: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tot = tot + d%10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d = d // 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n = n+1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print(n, tot)</a:t>
            </a:r>
            <a:endParaRPr sz="2200"/>
          </a:p>
        </p:txBody>
      </p:sp>
      <p:sp>
        <p:nvSpPr>
          <p:cNvPr id="612" name="Google Shape;612;g10d8ae9a273_0_32"/>
          <p:cNvSpPr txBox="1"/>
          <p:nvPr>
            <p:ph idx="2" type="body"/>
          </p:nvPr>
        </p:nvSpPr>
        <p:spPr>
          <a:xfrm>
            <a:off x="4629150" y="1190175"/>
            <a:ext cx="24357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 = 12345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tot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for i in range(100):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if d == 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    break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tot = tot + d%10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d = d // 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n = n+1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print(n, tot)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613" name="Google Shape;613;g10d8ae9a273_0_3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g10d8ae9a273_0_32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Converting while to for - also easy</a:t>
            </a:r>
            <a:endParaRPr/>
          </a:p>
        </p:txBody>
      </p:sp>
      <p:sp>
        <p:nvSpPr>
          <p:cNvPr id="615" name="Google Shape;615;g10d8ae9a273_0_32"/>
          <p:cNvSpPr txBox="1"/>
          <p:nvPr/>
        </p:nvSpPr>
        <p:spPr>
          <a:xfrm>
            <a:off x="7612075" y="2663750"/>
            <a:ext cx="1349700" cy="677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Guesstimated number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6" name="Google Shape;616;g10d8ae9a273_0_32"/>
          <p:cNvCxnSpPr>
            <a:stCxn id="615" idx="1"/>
          </p:cNvCxnSpPr>
          <p:nvPr/>
        </p:nvCxnSpPr>
        <p:spPr>
          <a:xfrm rot="10800000">
            <a:off x="6627175" y="2609300"/>
            <a:ext cx="9849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b80f19258_0_49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Nesting of Loops</a:t>
            </a:r>
            <a:endParaRPr/>
          </a:p>
        </p:txBody>
      </p:sp>
      <p:sp>
        <p:nvSpPr>
          <p:cNvPr id="623" name="Google Shape;623;g10b80f19258_0_49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body of the loop may have another loop - these are called nested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nested loops, for each iteration of the outer loop the entire inner loop is executed, e.g.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for i in range(n):</a:t>
            </a:r>
            <a:endParaRPr sz="20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stmt-1</a:t>
            </a:r>
            <a:endParaRPr sz="20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for j in range(m):</a:t>
            </a:r>
            <a:endParaRPr sz="20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 stmt-2</a:t>
            </a:r>
            <a:endParaRPr sz="20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stmt-3</a:t>
            </a:r>
            <a:endParaRPr sz="20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stmt-1 executed n times - one for each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stmt-2 executed m times for each value of i, i.e. a total of n*m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stmt-3 executed one time (outside for loop)</a:t>
            </a:r>
            <a:endParaRPr/>
          </a:p>
        </p:txBody>
      </p:sp>
      <p:sp>
        <p:nvSpPr>
          <p:cNvPr id="624" name="Google Shape;624;g10b80f19258_0_49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d532e41fd_0_7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Nesting of loops</a:t>
            </a:r>
            <a:endParaRPr/>
          </a:p>
        </p:txBody>
      </p:sp>
      <p:sp>
        <p:nvSpPr>
          <p:cNvPr id="631" name="Google Shape;631;g10d532e41fd_0_73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 loop body is a code block, i.e. seq of stmts, any stmt type can be in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have while-loop within for-loop, for-loop within while-loop, 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a break statement is used in a nested loop, it exits the innermost loop only containing the break statement - i.e. outer loop continues with the next iteration </a:t>
            </a:r>
            <a:endParaRPr/>
          </a:p>
        </p:txBody>
      </p:sp>
      <p:sp>
        <p:nvSpPr>
          <p:cNvPr id="632" name="Google Shape;632;g10d532e41fd_0_7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d8ae9a273_0_4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nested loop</a:t>
            </a:r>
            <a:endParaRPr/>
          </a:p>
        </p:txBody>
      </p:sp>
      <p:sp>
        <p:nvSpPr>
          <p:cNvPr id="639" name="Google Shape;639;g10d8ae9a273_0_49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rows = 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# outer loop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for i in range(1, rows):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# inner loop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for j in range(1, i + 1):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print("*", end=" 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print('')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# print stmt - by adding end="", new line is not printed; printing a new line after each inner loop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Exercise: Change this program to print a christmas tree (I.e. like a pyramid) - requires many changes</a:t>
            </a:r>
            <a:endParaRPr/>
          </a:p>
        </p:txBody>
      </p:sp>
      <p:sp>
        <p:nvSpPr>
          <p:cNvPr id="640" name="Google Shape;640;g10d8ae9a273_0_4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1" name="Google Shape;641;g10d8ae9a273_0_49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*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* *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* * *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* * * *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d8ae9a273_0_5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48" name="Google Shape;648;g10d8ae9a273_0_5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is the output of this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 = 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 =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range(N):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for j in range(i):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num = num +1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print(num)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10d8ae9a273_0_5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d8ae9a273_0_65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</a:t>
            </a:r>
            <a:endParaRPr/>
          </a:p>
        </p:txBody>
      </p:sp>
      <p:sp>
        <p:nvSpPr>
          <p:cNvPr id="656" name="Google Shape;656;g10d8ae9a273_0_65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inner loop is adding j to total (tot)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Outerloop is therefore adding numbers from 1 to N-1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So, for N=10 (i.e. 1+2+3…+9), i.e. 45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0d8ae9a273_0_65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63" name="Google Shape;663;p2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main iteration statements in python - for and while - both execute the body multiple times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for when you know how many times iteration is to be done, while when you dont know number of iterations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Loops can be nested - increases the execution time quickly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64" name="Google Shape;664;p2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d532e41fd_0_10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to try for nested loops </a:t>
            </a:r>
            <a:endParaRPr/>
          </a:p>
        </p:txBody>
      </p:sp>
      <p:sp>
        <p:nvSpPr>
          <p:cNvPr id="671" name="Google Shape;671;g10d532e41fd_0_101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Change the program printing half of christmas tree to printing full christmas tree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Given ages of </a:t>
            </a:r>
            <a:r>
              <a:rPr lang="en-US"/>
              <a:t>students in a list, determine the sum of all the digits in all the ages (hint: loop over, find sum of digits for each age)</a:t>
            </a:r>
            <a:endParaRPr/>
          </a:p>
        </p:txBody>
      </p:sp>
      <p:sp>
        <p:nvSpPr>
          <p:cNvPr id="672" name="Google Shape;672;g10d532e41fd_0_10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If-then statement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Else part can be omitted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Without else, the syntax is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seq-of-stmts-before-if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>
                <a:highlight>
                  <a:srgbClr val="FFFF00"/>
                </a:highlight>
              </a:rPr>
              <a:t>if condition:</a:t>
            </a:r>
            <a:br>
              <a:rPr lang="en-US">
                <a:highlight>
                  <a:srgbClr val="FFFF00"/>
                </a:highlight>
              </a:rPr>
            </a:br>
            <a:r>
              <a:rPr lang="en-US">
                <a:highlight>
                  <a:srgbClr val="FFFF00"/>
                </a:highlight>
              </a:rPr>
              <a:t>    seq-1 of stmts</a:t>
            </a:r>
            <a:endParaRPr>
              <a:highlight>
                <a:srgbClr val="FFFF00"/>
              </a:highlight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Stmt-seq-after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condition evaluates to true, seq-1 is executed, after which stmts-after are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condition evaluates to false, seq-1 is not executed – stmts-after if are executed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685799" y="1160692"/>
            <a:ext cx="3815196" cy="4662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If-then-else flow</a:t>
            </a:r>
            <a:endParaRPr/>
          </a:p>
        </p:txBody>
      </p:sp>
      <p:pic>
        <p:nvPicPr>
          <p:cNvPr id="165" name="Google Shape;165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45" y="2154238"/>
            <a:ext cx="3675273" cy="403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>
            <p:ph idx="3" type="body"/>
          </p:nvPr>
        </p:nvSpPr>
        <p:spPr>
          <a:xfrm>
            <a:off x="4629151" y="1160690"/>
            <a:ext cx="3829050" cy="4662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If-then flow</a:t>
            </a:r>
            <a:endParaRPr/>
          </a:p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ct val="100000"/>
              <a:buFont typeface="Quattrocento Sans"/>
              <a:buNone/>
            </a:pPr>
            <a:r>
              <a:rPr lang="en-US"/>
              <a:t>If-then-else and if-then - Control FLow</a:t>
            </a:r>
            <a:endParaRPr/>
          </a:p>
        </p:txBody>
      </p:sp>
      <p:pic>
        <p:nvPicPr>
          <p:cNvPr id="169" name="Google Shape;169;p6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150" y="2608566"/>
            <a:ext cx="3829050" cy="312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ct val="100000"/>
              <a:buFont typeface="Quattrocento Sans"/>
              <a:buNone/>
            </a:pPr>
            <a:r>
              <a:rPr lang="en-US"/>
              <a:t>Example: Determine if num is even/odd</a:t>
            </a:r>
            <a:endParaRPr/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# Given an input x, determine if even/odd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x = int (input(“Enter an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integer</a:t>
            </a:r>
            <a:r>
              <a:rPr lang="en-US"/>
              <a:t>:”) 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 x%2 == 0: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	print(“x is even”)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	print(“x is odd”)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print(</a:t>
            </a:r>
            <a:r>
              <a:rPr lang="en-US"/>
              <a:t>x</a:t>
            </a:r>
            <a:r>
              <a:rPr lang="en-US"/>
              <a:t>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Q: What if the else was omitted?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It will always print “x is odd”</a:t>
            </a:r>
            <a:endParaRPr/>
          </a:p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2016-06-15T01:05:21Z</dcterms:created>
  <dc:creator>Pankaj Jalote</dc:creator>
</cp:coreProperties>
</file>