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5143500" type="screen16x9"/>
  <p:notesSz cx="6858000" cy="9144000"/>
  <p:embeddedFontLst>
    <p:embeddedFont>
      <p:font typeface="Calibri" panose="020F0502020204030204" pitchFamily="34" charset="0"/>
      <p:regular r:id="rId78"/>
      <p:bold r:id="rId79"/>
      <p:italic r:id="rId80"/>
      <p:boldItalic r:id="rId81"/>
    </p:embeddedFont>
    <p:embeddedFont>
      <p:font typeface="Quattrocento Sans" panose="020B060402020202020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uneet Anand" initials="" lastIdx="5" clrIdx="0"/>
  <p:cmAuthor id="1" name="Divya Sharma"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1A215A-6053-41AA-A5AC-1D8F9D0FAB28}">
  <a:tblStyle styleId="{041A215A-6053-41AA-A5AC-1D8F9D0FAB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7.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5.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93d0ca9c7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93d0ca9c7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9e77015f0_5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9e77015f0_5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93d0ca9c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93d0ca9c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9c94efce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9c94efce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9c94efcef_1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9c94efcef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9e77015f0_5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9e77015f0_5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9e77015f0_5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9e77015f0_5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9e77015f0_5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9e77015f0_5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93d0ca9c7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93d0ca9c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93d0ca9c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93d0ca9c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9e77015f0_5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9e77015f0_5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9e77015f0_5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9e77015f0_5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e15d16d6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e15d16d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9e77015f0_5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9e77015f0_5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df62f72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df62f72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9e77015f0_5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9e77015f0_5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df62f726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df62f726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1df62f726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1df62f7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df62f726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df62f7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df62f726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df62f726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df62f726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df62f726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b705fbb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b705fbb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19e77015f0_5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19e77015f0_5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9e77015f0_5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9e77015f0_5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9e77015f0_5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19e77015f0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9e77015f0_5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9e77015f0_5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df62f726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df62f726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df62f726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1df62f726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93d0ca9c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93d0ca9c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193d0ca9c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193d0ca9c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8e24339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8e24339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8e243390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8e24339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840cb85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840cb85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df62f726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1df62f726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df62f726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df62f726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df62f726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df62f726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1df62f726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1df62f726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e63d463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1e63d46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e63d463a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e63d463a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1df62f726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1df62f726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1d7e1b9a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1d7e1b9a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d7e1b9a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1d7e1b9a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df62f726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df62f726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840cb85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840cb85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1df62f726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1df62f726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1df62f726e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1df62f726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19e77015f0_5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19e77015f0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1df62f726e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1df62f726e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df62f726e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df62f726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e63d463a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e63d463a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1e84bad23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1e84bad2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1e84bad238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1e84bad23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1df62f726e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1df62f726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1e63d463a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1e63d463a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93d0ca9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93d0ca9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1e63d463a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1e63d46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840cb859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1840cb859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1df62f726e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1df62f726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f62f726e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f62f726e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1df62f726e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1df62f726e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1e0e1a450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1e0e1a450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1e0e1a450d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1e0e1a450d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1e63d463a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1e63d463a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1df62f726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1df62f726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1df62f726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1df62f726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93d0ca9c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93d0ca9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df62f726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df62f726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1df62f726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df62f726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1df62f726e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1df62f726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1e63d463a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1e63d46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1d7e1b9a2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1d7e1b9a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1e63d463a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1e63d463a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93d0ca9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93d0ca9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840cb859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840cb85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91" name="Google Shape;91;p11"/>
          <p:cNvSpPr txBox="1">
            <a:spLocks noGrp="1"/>
          </p:cNvSpPr>
          <p:nvPr>
            <p:ph type="body" idx="1"/>
          </p:nvPr>
        </p:nvSpPr>
        <p:spPr>
          <a:xfrm rot="5400000">
            <a:off x="2777646" y="-1107913"/>
            <a:ext cx="3599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07" name="Google Shape;107;p13"/>
          <p:cNvSpPr txBox="1">
            <a:spLocks noGrp="1"/>
          </p:cNvSpPr>
          <p:nvPr>
            <p:ph type="body" idx="1"/>
          </p:nvPr>
        </p:nvSpPr>
        <p:spPr>
          <a:xfrm>
            <a:off x="685799" y="1035886"/>
            <a:ext cx="38343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37" name="Google Shape;137;p16"/>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43" name="Google Shape;143;p16"/>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47" name="Google Shape;147;p17"/>
          <p:cNvSpPr>
            <a:spLocks noGrp="1"/>
          </p:cNvSpPr>
          <p:nvPr>
            <p:ph type="pic" idx="2"/>
          </p:nvPr>
        </p:nvSpPr>
        <p:spPr>
          <a:xfrm>
            <a:off x="3886200" y="742950"/>
            <a:ext cx="4629000" cy="3657600"/>
          </a:xfrm>
          <a:prstGeom prst="rect">
            <a:avLst/>
          </a:prstGeom>
          <a:noFill/>
          <a:ln>
            <a:noFill/>
          </a:ln>
        </p:spPr>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53" name="Google Shape;153;p17"/>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21" name="Google Shape;21;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633845" y="1035887"/>
            <a:ext cx="78867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0" name="Google Shape;30;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4500"/>
              <a:buFont typeface="Quattrocento Sans"/>
              <a:buNone/>
              <a:defRPr sz="45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Google Shape;31;p4"/>
          <p:cNvSpPr txBox="1">
            <a:spLocks noGrp="1"/>
          </p:cNvSpPr>
          <p:nvPr>
            <p:ph type="body" idx="1"/>
          </p:nvPr>
        </p:nvSpPr>
        <p:spPr>
          <a:xfrm>
            <a:off x="623888" y="3414475"/>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32" name="Google Shape;32;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 name="Google Shape;33;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Google Shape;34;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7" name="Google Shape;37;p5"/>
          <p:cNvSpPr txBox="1">
            <a:spLocks noGrp="1"/>
          </p:cNvSpPr>
          <p:nvPr>
            <p:ph type="body" idx="1"/>
          </p:nvPr>
        </p:nvSpPr>
        <p:spPr>
          <a:xfrm>
            <a:off x="633845"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8" name="Google Shape;38;p5"/>
          <p:cNvSpPr txBox="1">
            <a:spLocks noGrp="1"/>
          </p:cNvSpPr>
          <p:nvPr>
            <p:ph type="body" idx="2"/>
          </p:nvPr>
        </p:nvSpPr>
        <p:spPr>
          <a:xfrm>
            <a:off x="4629150"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9" name="Google Shape;39;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43" name="Google Shape;43;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4" name="Google Shape;44;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47" name="Google Shape;47;p6"/>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48" name="Google Shape;48;p6"/>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49" name="Google Shape;49;p6"/>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50" name="Google Shape;50;p6"/>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71" name="Google Shape;71;p9"/>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81" name="Google Shape;81;p10"/>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000" cy="3657600"/>
          </a:xfrm>
          <a:prstGeom prst="rect">
            <a:avLst/>
          </a:prstGeom>
          <a:noFill/>
          <a:ln>
            <a:noFill/>
          </a:ln>
        </p:spPr>
      </p:sp>
      <p:sp>
        <p:nvSpPr>
          <p:cNvPr id="83" name="Google Shape;83;p10"/>
          <p:cNvSpPr txBox="1">
            <a:spLocks noGrp="1"/>
          </p:cNvSpPr>
          <p:nvPr>
            <p:ph type="body" idx="1"/>
          </p:nvPr>
        </p:nvSpPr>
        <p:spPr>
          <a:xfrm>
            <a:off x="630936" y="1543050"/>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1143000" y="797753"/>
            <a:ext cx="7315200" cy="1406400"/>
          </a:xfrm>
          <a:prstGeom prst="rect">
            <a:avLst/>
          </a:prstGeom>
        </p:spPr>
        <p:txBody>
          <a:bodyPr spcFirstLastPara="1" wrap="square" lIns="68575" tIns="34275" rIns="68575" bIns="34275" anchor="b" anchorCtr="0">
            <a:normAutofit/>
          </a:bodyPr>
          <a:lstStyle/>
          <a:p>
            <a:pPr marL="0" lvl="0" indent="0" algn="r" rtl="0">
              <a:spcBef>
                <a:spcPts val="0"/>
              </a:spcBef>
              <a:spcAft>
                <a:spcPts val="0"/>
              </a:spcAft>
              <a:buNone/>
            </a:pPr>
            <a:r>
              <a:rPr lang="en"/>
              <a:t>Object Oriented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Objects of a Class</a:t>
            </a:r>
            <a:endParaRPr/>
          </a:p>
        </p:txBody>
      </p:sp>
      <p:sp>
        <p:nvSpPr>
          <p:cNvPr id="222" name="Google Shape;222;p28"/>
          <p:cNvSpPr txBox="1">
            <a:spLocks noGrp="1"/>
          </p:cNvSpPr>
          <p:nvPr>
            <p:ph type="body" idx="1"/>
          </p:nvPr>
        </p:nvSpPr>
        <p:spPr>
          <a:xfrm>
            <a:off x="633845" y="1035887"/>
            <a:ext cx="7886700" cy="3301500"/>
          </a:xfrm>
          <a:prstGeom prst="rect">
            <a:avLst/>
          </a:prstGeom>
        </p:spPr>
        <p:txBody>
          <a:bodyPr spcFirstLastPara="1" wrap="square" lIns="68575" tIns="34275" rIns="68575" bIns="34275" anchor="t" anchorCtr="0">
            <a:spAutoFit/>
          </a:bodyPr>
          <a:lstStyle/>
          <a:p>
            <a:pPr marL="457200" lvl="0" indent="-317500" algn="just" rtl="0">
              <a:lnSpc>
                <a:spcPct val="100000"/>
              </a:lnSpc>
              <a:spcBef>
                <a:spcPts val="0"/>
              </a:spcBef>
              <a:spcAft>
                <a:spcPts val="0"/>
              </a:spcAft>
              <a:buSzPts val="1400"/>
              <a:buChar char="●"/>
            </a:pPr>
            <a:r>
              <a:rPr lang="en"/>
              <a:t>Class defines a new type (like list, set, etc), with a set of valid operations, and some attributes on which ops work </a:t>
            </a:r>
            <a:endParaRPr/>
          </a:p>
          <a:p>
            <a:pPr marL="457200" lvl="0" indent="-317500" algn="just" rtl="0">
              <a:lnSpc>
                <a:spcPct val="100000"/>
              </a:lnSpc>
              <a:spcBef>
                <a:spcPts val="0"/>
              </a:spcBef>
              <a:spcAft>
                <a:spcPts val="0"/>
              </a:spcAft>
              <a:buSzPts val="1400"/>
              <a:buChar char="●"/>
            </a:pPr>
            <a:r>
              <a:rPr lang="en"/>
              <a:t>We e can create objects of this type and assign them to variables - as with language defined types like dict, sets, lists, int, ..</a:t>
            </a:r>
            <a:endParaRPr/>
          </a:p>
          <a:p>
            <a:pPr marL="457200" lvl="0" indent="-317500" algn="just" rtl="0">
              <a:lnSpc>
                <a:spcPct val="100000"/>
              </a:lnSpc>
              <a:spcBef>
                <a:spcPts val="0"/>
              </a:spcBef>
              <a:spcAft>
                <a:spcPts val="0"/>
              </a:spcAft>
              <a:buSzPts val="1400"/>
              <a:buChar char="●"/>
            </a:pPr>
            <a:r>
              <a:rPr lang="en"/>
              <a:t>An object of a class can be created and assigned to a var by</a:t>
            </a:r>
            <a:endParaRPr/>
          </a:p>
          <a:p>
            <a:pPr marL="0" lvl="0" indent="0" algn="just" rtl="0">
              <a:lnSpc>
                <a:spcPct val="100000"/>
              </a:lnSpc>
              <a:spcBef>
                <a:spcPts val="0"/>
              </a:spcBef>
              <a:spcAft>
                <a:spcPts val="0"/>
              </a:spcAft>
              <a:buNone/>
            </a:pPr>
            <a:r>
              <a:rPr lang="en"/>
              <a:t>		</a:t>
            </a:r>
            <a:r>
              <a:rPr lang="en" sz="1500" b="1">
                <a:latin typeface="Courier New"/>
                <a:ea typeface="Courier New"/>
                <a:cs typeface="Courier New"/>
                <a:sym typeface="Courier New"/>
              </a:rPr>
              <a:t>c1 = Complex()</a:t>
            </a:r>
            <a:endParaRPr sz="1500" b="1">
              <a:latin typeface="Courier New"/>
              <a:ea typeface="Courier New"/>
              <a:cs typeface="Courier New"/>
              <a:sym typeface="Courier New"/>
            </a:endParaRPr>
          </a:p>
          <a:p>
            <a:pPr marL="457200" lvl="0" indent="-317500" algn="just" rtl="0">
              <a:lnSpc>
                <a:spcPct val="100000"/>
              </a:lnSpc>
              <a:spcBef>
                <a:spcPts val="0"/>
              </a:spcBef>
              <a:spcAft>
                <a:spcPts val="0"/>
              </a:spcAft>
              <a:buSzPts val="1400"/>
              <a:buChar char="●"/>
            </a:pPr>
            <a:r>
              <a:rPr lang="en"/>
              <a:t>An object of type Complex is created and the var c1 points to that object</a:t>
            </a:r>
            <a:endParaRPr/>
          </a:p>
          <a:p>
            <a:pPr marL="457200" lvl="0" indent="-317500" algn="just" rtl="0">
              <a:lnSpc>
                <a:spcPct val="100000"/>
              </a:lnSpc>
              <a:spcBef>
                <a:spcPts val="0"/>
              </a:spcBef>
              <a:spcAft>
                <a:spcPts val="0"/>
              </a:spcAft>
              <a:buSzPts val="1400"/>
              <a:buChar char="●"/>
            </a:pPr>
            <a:r>
              <a:rPr lang="en"/>
              <a:t>Role of variable is same as with all types; the nature of object is now of Complex type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Class Methods and Attributes</a:t>
            </a:r>
            <a:endParaRPr/>
          </a:p>
        </p:txBody>
      </p:sp>
      <p:sp>
        <p:nvSpPr>
          <p:cNvPr id="228" name="Google Shape;228;p2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fontScale="92500"/>
          </a:bodyPr>
          <a:lstStyle/>
          <a:p>
            <a:pPr marL="457200" lvl="0" indent="-317500" algn="just" rtl="0">
              <a:lnSpc>
                <a:spcPct val="100000"/>
              </a:lnSpc>
              <a:spcBef>
                <a:spcPts val="1000"/>
              </a:spcBef>
              <a:spcAft>
                <a:spcPts val="0"/>
              </a:spcAft>
              <a:buSzPts val="1400"/>
              <a:buChar char="●"/>
            </a:pPr>
            <a:r>
              <a:rPr lang="en"/>
              <a:t>A class also has methods - functions which define the operations on this new type</a:t>
            </a:r>
            <a:endParaRPr/>
          </a:p>
          <a:p>
            <a:pPr marL="914400" lvl="1" indent="-317500" algn="just" rtl="0">
              <a:lnSpc>
                <a:spcPct val="100000"/>
              </a:lnSpc>
              <a:spcBef>
                <a:spcPts val="1000"/>
              </a:spcBef>
              <a:spcAft>
                <a:spcPts val="0"/>
              </a:spcAft>
              <a:buSzPts val="1400"/>
              <a:buChar char="●"/>
            </a:pPr>
            <a:r>
              <a:rPr lang="en"/>
              <a:t>Only these methods can be executed on objects of this class</a:t>
            </a:r>
            <a:endParaRPr/>
          </a:p>
          <a:p>
            <a:pPr marL="914400" lvl="1" indent="-317500" algn="just" rtl="0">
              <a:lnSpc>
                <a:spcPct val="100000"/>
              </a:lnSpc>
              <a:spcBef>
                <a:spcPts val="1000"/>
              </a:spcBef>
              <a:spcAft>
                <a:spcPts val="0"/>
              </a:spcAft>
              <a:buSzPts val="1400"/>
              <a:buChar char="●"/>
            </a:pPr>
            <a:r>
              <a:rPr lang="en"/>
              <a:t>Complex will have methods like: add, subtract, getreal, getimag, …</a:t>
            </a:r>
            <a:endParaRPr/>
          </a:p>
          <a:p>
            <a:pPr marL="457200" lvl="0" indent="-317500" algn="just" rtl="0">
              <a:lnSpc>
                <a:spcPct val="100000"/>
              </a:lnSpc>
              <a:spcBef>
                <a:spcPts val="1000"/>
              </a:spcBef>
              <a:spcAft>
                <a:spcPts val="0"/>
              </a:spcAft>
              <a:buSzPts val="1400"/>
              <a:buChar char="●"/>
            </a:pPr>
            <a:r>
              <a:rPr lang="en"/>
              <a:t>A class has attributes - these are variables in its scope, accessed from within the class to implement the methods of the class</a:t>
            </a:r>
            <a:endParaRPr/>
          </a:p>
          <a:p>
            <a:pPr marL="914400" lvl="1" indent="-317500" algn="just" rtl="0">
              <a:lnSpc>
                <a:spcPct val="100000"/>
              </a:lnSpc>
              <a:spcBef>
                <a:spcPts val="1000"/>
              </a:spcBef>
              <a:spcAft>
                <a:spcPts val="0"/>
              </a:spcAft>
              <a:buSzPts val="1400"/>
              <a:buChar char="●"/>
            </a:pPr>
            <a:r>
              <a:rPr lang="en"/>
              <a:t>E.g. Complex has attributes real and imag</a:t>
            </a:r>
            <a:endParaRPr/>
          </a:p>
          <a:p>
            <a:pPr marL="914400" lvl="1" indent="-317500" algn="just" rtl="0">
              <a:lnSpc>
                <a:spcPct val="100000"/>
              </a:lnSpc>
              <a:spcBef>
                <a:spcPts val="1000"/>
              </a:spcBef>
              <a:spcAft>
                <a:spcPts val="0"/>
              </a:spcAft>
              <a:buSzPts val="1400"/>
              <a:buChar char="●"/>
            </a:pPr>
            <a:r>
              <a:rPr lang="en"/>
              <a:t>These attributes define the state of an object of this class</a:t>
            </a:r>
            <a:endParaRPr/>
          </a:p>
          <a:p>
            <a:pPr marL="457200" lvl="0" indent="-317500" algn="just" rtl="0">
              <a:lnSpc>
                <a:spcPct val="100000"/>
              </a:lnSpc>
              <a:spcBef>
                <a:spcPts val="1000"/>
              </a:spcBef>
              <a:spcAft>
                <a:spcPts val="0"/>
              </a:spcAft>
              <a:buSzPts val="1400"/>
              <a:buChar char="●"/>
            </a:pPr>
            <a:r>
              <a:rPr lang="en"/>
              <a:t>As Python does not have explicit var declaration, attributes are defined in methods in the class, usually the __init__</a:t>
            </a:r>
            <a:endParaRPr/>
          </a:p>
          <a:p>
            <a:pPr marL="0" lvl="0" indent="0" algn="l" rtl="0">
              <a:spcBef>
                <a:spcPts val="8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The __init__ method</a:t>
            </a:r>
            <a:endParaRPr/>
          </a:p>
        </p:txBody>
      </p:sp>
      <p:sp>
        <p:nvSpPr>
          <p:cNvPr id="234" name="Google Shape;234;p30"/>
          <p:cNvSpPr txBox="1">
            <a:spLocks noGrp="1"/>
          </p:cNvSpPr>
          <p:nvPr>
            <p:ph type="body" idx="1"/>
          </p:nvPr>
        </p:nvSpPr>
        <p:spPr>
          <a:xfrm>
            <a:off x="633845" y="1035887"/>
            <a:ext cx="7886700" cy="30615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sz="1800"/>
              <a:t>Object can be created/instantiated without any parms</a:t>
            </a:r>
            <a:endParaRPr sz="1800"/>
          </a:p>
          <a:p>
            <a:pPr marL="914400" lvl="1" indent="-342900" algn="just" rtl="0">
              <a:spcBef>
                <a:spcPts val="0"/>
              </a:spcBef>
              <a:spcAft>
                <a:spcPts val="0"/>
              </a:spcAft>
              <a:buSzPts val="1800"/>
              <a:buChar char="●"/>
            </a:pPr>
            <a:r>
              <a:rPr lang="en"/>
              <a:t>This creates an empty object (like an empty set, list, dict..)</a:t>
            </a:r>
            <a:endParaRPr sz="1800"/>
          </a:p>
          <a:p>
            <a:pPr marL="914400" lvl="1" indent="-317500" algn="just" rtl="0">
              <a:spcBef>
                <a:spcPts val="0"/>
              </a:spcBef>
              <a:spcAft>
                <a:spcPts val="0"/>
              </a:spcAft>
              <a:buSzPts val="1400"/>
              <a:buChar char="●"/>
            </a:pPr>
            <a:r>
              <a:rPr lang="en"/>
              <a:t>Then will need methods to define the state of the object, i.e. after creation have some methods like setstate(args) to set the values</a:t>
            </a:r>
            <a:endParaRPr/>
          </a:p>
          <a:p>
            <a:pPr marL="457200" lvl="0" indent="-317500" algn="just" rtl="0">
              <a:spcBef>
                <a:spcPts val="0"/>
              </a:spcBef>
              <a:spcAft>
                <a:spcPts val="0"/>
              </a:spcAft>
              <a:buSzPts val="1400"/>
              <a:buChar char="●"/>
            </a:pPr>
            <a:r>
              <a:rPr lang="en" sz="1800"/>
              <a:t>Often one would want to give initial values to define the initial state of the object while creating it - Python provides a method</a:t>
            </a:r>
            <a:endParaRPr sz="1800"/>
          </a:p>
          <a:p>
            <a:pPr marL="457200" lvl="0" indent="-317500" algn="just" rtl="0">
              <a:spcBef>
                <a:spcPts val="0"/>
              </a:spcBef>
              <a:spcAft>
                <a:spcPts val="0"/>
              </a:spcAft>
              <a:buSzPts val="1400"/>
              <a:buChar char="●"/>
            </a:pPr>
            <a:r>
              <a:rPr lang="en" sz="1800"/>
              <a:t>If there is a method __init__ defined in the class, then on creation that method is called</a:t>
            </a:r>
            <a:endParaRPr sz="1800"/>
          </a:p>
          <a:p>
            <a:pPr marL="457200" lvl="0" indent="-317500" algn="just" rtl="0">
              <a:spcBef>
                <a:spcPts val="0"/>
              </a:spcBef>
              <a:spcAft>
                <a:spcPts val="0"/>
              </a:spcAft>
              <a:buSzPts val="1400"/>
              <a:buChar char="●"/>
            </a:pPr>
            <a:r>
              <a:rPr lang="en" sz="1800"/>
              <a:t>__init__ typically will get some values as params and use them to define the state of the object being created, i.e. assign values to attributes for the object</a:t>
            </a:r>
            <a:endParaRPr sz="1800"/>
          </a:p>
          <a:p>
            <a:pPr marL="457200" lvl="0" indent="-317500" algn="just" rtl="0">
              <a:spcBef>
                <a:spcPts val="0"/>
              </a:spcBef>
              <a:spcAft>
                <a:spcPts val="0"/>
              </a:spcAft>
              <a:buSzPts val="1400"/>
              <a:buChar char="●"/>
            </a:pPr>
            <a:r>
              <a:rPr lang="en" sz="1800"/>
              <a:t>If no __init__ provided, creation of an empty object (whose state can be defined with state by calling methods)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40" name="Google Shape;240;p31"/>
          <p:cNvSpPr txBox="1">
            <a:spLocks noGrp="1"/>
          </p:cNvSpPr>
          <p:nvPr>
            <p:ph type="body" idx="1"/>
          </p:nvPr>
        </p:nvSpPr>
        <p:spPr>
          <a:xfrm>
            <a:off x="633850" y="1035875"/>
            <a:ext cx="4039200" cy="7116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a:t>What is the correct way to create an object of Employee class?</a:t>
            </a:r>
            <a:endParaRPr sz="2000" b="1">
              <a:solidFill>
                <a:srgbClr val="FF0000"/>
              </a:solidFill>
              <a:latin typeface="Courier New"/>
              <a:ea typeface="Courier New"/>
              <a:cs typeface="Courier New"/>
              <a:sym typeface="Courier New"/>
            </a:endParaRPr>
          </a:p>
        </p:txBody>
      </p:sp>
      <p:sp>
        <p:nvSpPr>
          <p:cNvPr id="241" name="Google Shape;241;p31"/>
          <p:cNvSpPr txBox="1">
            <a:spLocks noGrp="1"/>
          </p:cNvSpPr>
          <p:nvPr>
            <p:ph type="body" idx="1"/>
          </p:nvPr>
        </p:nvSpPr>
        <p:spPr>
          <a:xfrm>
            <a:off x="4673050" y="1150625"/>
            <a:ext cx="4110000" cy="11466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class Employee: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def __init__(self, id, name):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self.id = id</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self.name = name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self.company = </a:t>
            </a:r>
            <a:r>
              <a:rPr lang="en" sz="1400" b="1">
                <a:latin typeface="Courier New"/>
                <a:ea typeface="Courier New"/>
                <a:cs typeface="Courier New"/>
                <a:sym typeface="Courier New"/>
              </a:rPr>
              <a:t>"Nike"</a:t>
            </a:r>
            <a:endParaRPr sz="1400" b="1">
              <a:solidFill>
                <a:srgbClr val="000000"/>
              </a:solidFill>
              <a:latin typeface="Courier New"/>
              <a:ea typeface="Courier New"/>
              <a:cs typeface="Courier New"/>
              <a:sym typeface="Courier New"/>
            </a:endParaRPr>
          </a:p>
        </p:txBody>
      </p:sp>
      <p:sp>
        <p:nvSpPr>
          <p:cNvPr id="242" name="Google Shape;242;p31"/>
          <p:cNvSpPr txBox="1">
            <a:spLocks noGrp="1"/>
          </p:cNvSpPr>
          <p:nvPr>
            <p:ph type="body" idx="1"/>
          </p:nvPr>
        </p:nvSpPr>
        <p:spPr>
          <a:xfrm>
            <a:off x="447750" y="2893325"/>
            <a:ext cx="8248500" cy="1712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A.	</a:t>
            </a:r>
            <a:r>
              <a:rPr lang="en" sz="2000" b="1">
                <a:latin typeface="Courier New"/>
                <a:ea typeface="Courier New"/>
                <a:cs typeface="Courier New"/>
                <a:sym typeface="Courier New"/>
              </a:rPr>
              <a:t>tom = new Employee(108, "Tom")</a:t>
            </a:r>
            <a:endParaRPr sz="2000" b="1">
              <a:latin typeface="Courier New"/>
              <a:ea typeface="Courier New"/>
              <a:cs typeface="Courier New"/>
              <a:sym typeface="Courier New"/>
            </a:endParaRPr>
          </a:p>
          <a:p>
            <a:pPr marL="0" lvl="0" indent="0" algn="l" rtl="0">
              <a:spcBef>
                <a:spcPts val="800"/>
              </a:spcBef>
              <a:spcAft>
                <a:spcPts val="0"/>
              </a:spcAft>
              <a:buNone/>
            </a:pPr>
            <a:r>
              <a:rPr lang="en"/>
              <a:t>B.	</a:t>
            </a:r>
            <a:r>
              <a:rPr lang="en" sz="2000" b="1">
                <a:latin typeface="Courier New"/>
                <a:ea typeface="Courier New"/>
                <a:cs typeface="Courier New"/>
                <a:sym typeface="Courier New"/>
              </a:rPr>
              <a:t>tom = Employee.__init__(108, "Tom")</a:t>
            </a:r>
            <a:endParaRPr sz="2000" b="1">
              <a:latin typeface="Courier New"/>
              <a:ea typeface="Courier New"/>
              <a:cs typeface="Courier New"/>
              <a:sym typeface="Courier New"/>
            </a:endParaRPr>
          </a:p>
          <a:p>
            <a:pPr marL="0" lvl="0" indent="0" algn="l" rtl="0">
              <a:spcBef>
                <a:spcPts val="800"/>
              </a:spcBef>
              <a:spcAft>
                <a:spcPts val="0"/>
              </a:spcAft>
              <a:buNone/>
            </a:pPr>
            <a:r>
              <a:rPr lang="en"/>
              <a:t>C.	</a:t>
            </a:r>
            <a:r>
              <a:rPr lang="en" sz="2000" b="1">
                <a:latin typeface="Courier New"/>
                <a:ea typeface="Courier New"/>
                <a:cs typeface="Courier New"/>
                <a:sym typeface="Courier New"/>
              </a:rPr>
              <a:t>tom = Employee(108, "Tom")</a:t>
            </a:r>
            <a:endParaRPr sz="2000"/>
          </a:p>
          <a:p>
            <a:pPr marL="0" lvl="0" indent="0" algn="l" rtl="0">
              <a:spcBef>
                <a:spcPts val="800"/>
              </a:spcBef>
              <a:spcAft>
                <a:spcPts val="0"/>
              </a:spcAft>
              <a:buNone/>
            </a:pPr>
            <a:r>
              <a:rPr lang="en">
                <a:solidFill>
                  <a:srgbClr val="000000"/>
                </a:solidFill>
              </a:rPr>
              <a:t>D.	</a:t>
            </a:r>
            <a:r>
              <a:rPr lang="en" sz="2000" b="1">
                <a:solidFill>
                  <a:srgbClr val="000000"/>
                </a:solidFill>
                <a:latin typeface="Courier New"/>
                <a:ea typeface="Courier New"/>
                <a:cs typeface="Courier New"/>
                <a:sym typeface="Courier New"/>
              </a:rPr>
              <a:t>tom = Employee(108, "Tom", </a:t>
            </a:r>
            <a:r>
              <a:rPr lang="en" sz="2000" b="1">
                <a:latin typeface="Courier New"/>
                <a:ea typeface="Courier New"/>
                <a:cs typeface="Courier New"/>
                <a:sym typeface="Courier New"/>
              </a:rPr>
              <a:t>"</a:t>
            </a:r>
            <a:r>
              <a:rPr lang="en" sz="2000" b="1">
                <a:solidFill>
                  <a:srgbClr val="000000"/>
                </a:solidFill>
                <a:latin typeface="Courier New"/>
                <a:ea typeface="Courier New"/>
                <a:cs typeface="Courier New"/>
                <a:sym typeface="Courier New"/>
              </a:rPr>
              <a:t>Nike</a:t>
            </a:r>
            <a:r>
              <a:rPr lang="en" sz="2000" b="1">
                <a:latin typeface="Courier New"/>
                <a:ea typeface="Courier New"/>
                <a:cs typeface="Courier New"/>
                <a:sym typeface="Courier New"/>
              </a:rPr>
              <a:t>"</a:t>
            </a: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48" name="Google Shape;248;p32"/>
          <p:cNvSpPr txBox="1">
            <a:spLocks noGrp="1"/>
          </p:cNvSpPr>
          <p:nvPr>
            <p:ph type="body" idx="1"/>
          </p:nvPr>
        </p:nvSpPr>
        <p:spPr>
          <a:xfrm>
            <a:off x="633850" y="1035875"/>
            <a:ext cx="4039200" cy="711600"/>
          </a:xfrm>
          <a:prstGeom prst="rect">
            <a:avLst/>
          </a:prstGeom>
        </p:spPr>
        <p:txBody>
          <a:bodyPr spcFirstLastPara="1" wrap="square" lIns="68575" tIns="34275" rIns="68575" bIns="34275" anchor="t" anchorCtr="0">
            <a:normAutofit fontScale="92500"/>
          </a:bodyPr>
          <a:lstStyle/>
          <a:p>
            <a:pPr marL="0" lvl="0" indent="0" algn="l" rtl="0">
              <a:spcBef>
                <a:spcPts val="800"/>
              </a:spcBef>
              <a:spcAft>
                <a:spcPts val="0"/>
              </a:spcAft>
              <a:buNone/>
            </a:pPr>
            <a:r>
              <a:rPr lang="en"/>
              <a:t>What is the correct way to instantiate this Employee class in Python?</a:t>
            </a:r>
            <a:endParaRPr sz="2000" b="1">
              <a:solidFill>
                <a:srgbClr val="FF0000"/>
              </a:solidFill>
              <a:latin typeface="Courier New"/>
              <a:ea typeface="Courier New"/>
              <a:cs typeface="Courier New"/>
              <a:sym typeface="Courier New"/>
            </a:endParaRPr>
          </a:p>
        </p:txBody>
      </p:sp>
      <p:sp>
        <p:nvSpPr>
          <p:cNvPr id="249" name="Google Shape;249;p32"/>
          <p:cNvSpPr txBox="1">
            <a:spLocks noGrp="1"/>
          </p:cNvSpPr>
          <p:nvPr>
            <p:ph type="body" idx="1"/>
          </p:nvPr>
        </p:nvSpPr>
        <p:spPr>
          <a:xfrm>
            <a:off x="4673050" y="1150625"/>
            <a:ext cx="4110000" cy="11466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class Employee: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def __init__(self, id, name):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self.id = id</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self.name = name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self.company = </a:t>
            </a:r>
            <a:r>
              <a:rPr lang="en" sz="1400" b="1">
                <a:latin typeface="Courier New"/>
                <a:ea typeface="Courier New"/>
                <a:cs typeface="Courier New"/>
                <a:sym typeface="Courier New"/>
              </a:rPr>
              <a:t>"Nike"</a:t>
            </a:r>
            <a:endParaRPr sz="1400" b="1">
              <a:solidFill>
                <a:srgbClr val="000000"/>
              </a:solidFill>
              <a:latin typeface="Courier New"/>
              <a:ea typeface="Courier New"/>
              <a:cs typeface="Courier New"/>
              <a:sym typeface="Courier New"/>
            </a:endParaRPr>
          </a:p>
        </p:txBody>
      </p:sp>
      <p:sp>
        <p:nvSpPr>
          <p:cNvPr id="250" name="Google Shape;250;p32"/>
          <p:cNvSpPr txBox="1">
            <a:spLocks noGrp="1"/>
          </p:cNvSpPr>
          <p:nvPr>
            <p:ph type="body" idx="1"/>
          </p:nvPr>
        </p:nvSpPr>
        <p:spPr>
          <a:xfrm>
            <a:off x="447750" y="2893325"/>
            <a:ext cx="8248500" cy="1712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A.	</a:t>
            </a:r>
            <a:r>
              <a:rPr lang="en" sz="2000" b="1">
                <a:latin typeface="Courier New"/>
                <a:ea typeface="Courier New"/>
                <a:cs typeface="Courier New"/>
                <a:sym typeface="Courier New"/>
              </a:rPr>
              <a:t>tom = new Employee(108, "Tom")</a:t>
            </a:r>
            <a:endParaRPr sz="2000" b="1">
              <a:latin typeface="Courier New"/>
              <a:ea typeface="Courier New"/>
              <a:cs typeface="Courier New"/>
              <a:sym typeface="Courier New"/>
            </a:endParaRPr>
          </a:p>
          <a:p>
            <a:pPr marL="0" lvl="0" indent="0" algn="l" rtl="0">
              <a:spcBef>
                <a:spcPts val="800"/>
              </a:spcBef>
              <a:spcAft>
                <a:spcPts val="0"/>
              </a:spcAft>
              <a:buNone/>
            </a:pPr>
            <a:r>
              <a:rPr lang="en"/>
              <a:t>B.	</a:t>
            </a:r>
            <a:r>
              <a:rPr lang="en" sz="2000" b="1">
                <a:latin typeface="Courier New"/>
                <a:ea typeface="Courier New"/>
                <a:cs typeface="Courier New"/>
                <a:sym typeface="Courier New"/>
              </a:rPr>
              <a:t>tom = Employee.__init__(108, "Tom")</a:t>
            </a:r>
            <a:endParaRPr sz="2000" b="1">
              <a:latin typeface="Courier New"/>
              <a:ea typeface="Courier New"/>
              <a:cs typeface="Courier New"/>
              <a:sym typeface="Courier New"/>
            </a:endParaRPr>
          </a:p>
          <a:p>
            <a:pPr marL="0" lvl="0" indent="0" algn="l" rtl="0">
              <a:spcBef>
                <a:spcPts val="800"/>
              </a:spcBef>
              <a:spcAft>
                <a:spcPts val="0"/>
              </a:spcAft>
              <a:buNone/>
            </a:pPr>
            <a:r>
              <a:rPr lang="en">
                <a:solidFill>
                  <a:srgbClr val="FF0000"/>
                </a:solidFill>
              </a:rPr>
              <a:t>C.	</a:t>
            </a:r>
            <a:r>
              <a:rPr lang="en" sz="2000" b="1">
                <a:solidFill>
                  <a:srgbClr val="FF0000"/>
                </a:solidFill>
                <a:latin typeface="Courier New"/>
                <a:ea typeface="Courier New"/>
                <a:cs typeface="Courier New"/>
                <a:sym typeface="Courier New"/>
              </a:rPr>
              <a:t>tom = Employee(108, "Tom")</a:t>
            </a:r>
            <a:endParaRPr sz="2000">
              <a:solidFill>
                <a:srgbClr val="FF0000"/>
              </a:solidFill>
            </a:endParaRPr>
          </a:p>
          <a:p>
            <a:pPr marL="0" lvl="0" indent="0" algn="l" rtl="0">
              <a:spcBef>
                <a:spcPts val="800"/>
              </a:spcBef>
              <a:spcAft>
                <a:spcPts val="0"/>
              </a:spcAft>
              <a:buNone/>
            </a:pPr>
            <a:r>
              <a:rPr lang="en">
                <a:solidFill>
                  <a:srgbClr val="000000"/>
                </a:solidFill>
              </a:rPr>
              <a:t>D.	</a:t>
            </a:r>
            <a:r>
              <a:rPr lang="en" sz="2000" b="1">
                <a:solidFill>
                  <a:srgbClr val="000000"/>
                </a:solidFill>
                <a:latin typeface="Courier New"/>
                <a:ea typeface="Courier New"/>
                <a:cs typeface="Courier New"/>
                <a:sym typeface="Courier New"/>
              </a:rPr>
              <a:t>tom = Employee(108, "Tom", </a:t>
            </a:r>
            <a:r>
              <a:rPr lang="en" sz="2000" b="1">
                <a:latin typeface="Courier New"/>
                <a:ea typeface="Courier New"/>
                <a:cs typeface="Courier New"/>
                <a:sym typeface="Courier New"/>
              </a:rPr>
              <a:t>"</a:t>
            </a:r>
            <a:r>
              <a:rPr lang="en" sz="2000" b="1">
                <a:solidFill>
                  <a:srgbClr val="000000"/>
                </a:solidFill>
                <a:latin typeface="Courier New"/>
                <a:ea typeface="Courier New"/>
                <a:cs typeface="Courier New"/>
                <a:sym typeface="Courier New"/>
              </a:rPr>
              <a:t>Nike</a:t>
            </a:r>
            <a:r>
              <a:rPr lang="en" sz="2000" b="1">
                <a:latin typeface="Courier New"/>
                <a:ea typeface="Courier New"/>
                <a:cs typeface="Courier New"/>
                <a:sym typeface="Courier New"/>
              </a:rPr>
              <a:t>"</a:t>
            </a:r>
            <a:r>
              <a:rPr lang="en"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Class and Objects - calling Methods</a:t>
            </a:r>
            <a:endParaRPr/>
          </a:p>
        </p:txBody>
      </p:sp>
      <p:sp>
        <p:nvSpPr>
          <p:cNvPr id="256" name="Google Shape;256;p33"/>
          <p:cNvSpPr txBox="1">
            <a:spLocks noGrp="1"/>
          </p:cNvSpPr>
          <p:nvPr>
            <p:ph type="body" idx="1"/>
          </p:nvPr>
        </p:nvSpPr>
        <p:spPr>
          <a:xfrm>
            <a:off x="633845" y="1035887"/>
            <a:ext cx="7886700" cy="3045000"/>
          </a:xfrm>
          <a:prstGeom prst="rect">
            <a:avLst/>
          </a:prstGeom>
        </p:spPr>
        <p:txBody>
          <a:bodyPr spcFirstLastPara="1" wrap="square" lIns="68575" tIns="34275" rIns="68575" bIns="34275" anchor="t" anchorCtr="0">
            <a:spAutoFit/>
          </a:bodyPr>
          <a:lstStyle/>
          <a:p>
            <a:pPr marL="457200" lvl="0" indent="-317500" algn="just" rtl="0">
              <a:lnSpc>
                <a:spcPct val="100000"/>
              </a:lnSpc>
              <a:spcBef>
                <a:spcPts val="800"/>
              </a:spcBef>
              <a:spcAft>
                <a:spcPts val="0"/>
              </a:spcAft>
              <a:buSzPts val="1400"/>
              <a:buChar char="●"/>
            </a:pPr>
            <a:r>
              <a:rPr lang="en" sz="1800"/>
              <a:t>A class has no state, it is just a definition - the state is within objects, just like list itself has no state - only a list object we create has state</a:t>
            </a:r>
            <a:endParaRPr sz="1800"/>
          </a:p>
          <a:p>
            <a:pPr marL="457200" lvl="0" indent="-317500" algn="just" rtl="0">
              <a:lnSpc>
                <a:spcPct val="100000"/>
              </a:lnSpc>
              <a:spcBef>
                <a:spcPts val="0"/>
              </a:spcBef>
              <a:spcAft>
                <a:spcPts val="0"/>
              </a:spcAft>
              <a:buSzPts val="1400"/>
              <a:buChar char="●"/>
            </a:pPr>
            <a:r>
              <a:rPr lang="en" sz="1800"/>
              <a:t>An object can be created and initialized through the method __init__()</a:t>
            </a:r>
            <a:endParaRPr sz="1800"/>
          </a:p>
          <a:p>
            <a:pPr marL="457200" lvl="0" indent="-317500" algn="just" rtl="0">
              <a:lnSpc>
                <a:spcPct val="100000"/>
              </a:lnSpc>
              <a:spcBef>
                <a:spcPts val="0"/>
              </a:spcBef>
              <a:spcAft>
                <a:spcPts val="0"/>
              </a:spcAft>
              <a:buSzPts val="1400"/>
              <a:buChar char="●"/>
            </a:pPr>
            <a:r>
              <a:rPr lang="en" sz="1800"/>
              <a:t>On an object of a class, the methods that are defined in the class are the set of operations that can be performed - like on sets we can perform the operations defined on sets</a:t>
            </a:r>
            <a:endParaRPr sz="1800"/>
          </a:p>
          <a:p>
            <a:pPr marL="457200" lvl="0" indent="-317500" algn="l" rtl="0">
              <a:lnSpc>
                <a:spcPct val="100000"/>
              </a:lnSpc>
              <a:spcBef>
                <a:spcPts val="0"/>
              </a:spcBef>
              <a:spcAft>
                <a:spcPts val="0"/>
              </a:spcAft>
              <a:buSzPts val="1400"/>
              <a:buChar char="●"/>
            </a:pPr>
            <a:r>
              <a:rPr lang="en" sz="1800"/>
              <a:t>Operations defined in a class can be invoked on an object using</a:t>
            </a:r>
            <a:endParaRPr sz="1800"/>
          </a:p>
          <a:p>
            <a:pPr marL="914400" lvl="0" indent="0" algn="l" rtl="0">
              <a:lnSpc>
                <a:spcPct val="100000"/>
              </a:lnSpc>
              <a:spcBef>
                <a:spcPts val="800"/>
              </a:spcBef>
              <a:spcAft>
                <a:spcPts val="0"/>
              </a:spcAft>
              <a:buNone/>
            </a:pPr>
            <a:r>
              <a:rPr lang="en" sz="1800"/>
              <a:t>object_variable.operation (args)</a:t>
            </a:r>
            <a:endParaRPr sz="1800"/>
          </a:p>
          <a:p>
            <a:pPr marL="457200" lvl="0" indent="-317500" algn="just" rtl="0">
              <a:lnSpc>
                <a:spcPct val="100000"/>
              </a:lnSpc>
              <a:spcBef>
                <a:spcPts val="800"/>
              </a:spcBef>
              <a:spcAft>
                <a:spcPts val="0"/>
              </a:spcAft>
              <a:buSzPts val="1400"/>
              <a:buChar char="●"/>
            </a:pPr>
            <a:r>
              <a:rPr lang="en" sz="1800"/>
              <a:t>When a method is invoked on an object, the function defined in class executes on the state of the object on which it is invoked</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Method Calls and self</a:t>
            </a:r>
            <a:endParaRPr/>
          </a:p>
        </p:txBody>
      </p:sp>
      <p:sp>
        <p:nvSpPr>
          <p:cNvPr id="262" name="Google Shape;262;p34"/>
          <p:cNvSpPr txBox="1">
            <a:spLocks noGrp="1"/>
          </p:cNvSpPr>
          <p:nvPr>
            <p:ph type="body" idx="1"/>
          </p:nvPr>
        </p:nvSpPr>
        <p:spPr>
          <a:xfrm>
            <a:off x="633845" y="1035887"/>
            <a:ext cx="7886700" cy="3269400"/>
          </a:xfrm>
          <a:prstGeom prst="rect">
            <a:avLst/>
          </a:prstGeom>
        </p:spPr>
        <p:txBody>
          <a:bodyPr spcFirstLastPara="1" wrap="square" lIns="68575" tIns="34275" rIns="68575" bIns="34275" anchor="t" anchorCtr="0">
            <a:spAutoFit/>
          </a:bodyPr>
          <a:lstStyle/>
          <a:p>
            <a:pPr marL="457200" lvl="0" indent="-317500" algn="l" rtl="0">
              <a:spcBef>
                <a:spcPts val="800"/>
              </a:spcBef>
              <a:spcAft>
                <a:spcPts val="0"/>
              </a:spcAft>
              <a:buSzPts val="1400"/>
              <a:buChar char="●"/>
            </a:pPr>
            <a:r>
              <a:rPr lang="en"/>
              <a:t>There can be many objects of a class - each has its own state</a:t>
            </a:r>
            <a:endParaRPr/>
          </a:p>
          <a:p>
            <a:pPr marL="457200" lvl="0" indent="-317500" algn="l" rtl="0">
              <a:spcBef>
                <a:spcPts val="0"/>
              </a:spcBef>
              <a:spcAft>
                <a:spcPts val="0"/>
              </a:spcAft>
              <a:buSzPts val="1400"/>
              <a:buChar char="●"/>
            </a:pPr>
            <a:r>
              <a:rPr lang="en"/>
              <a:t>To execute the methods defined in class, we need to identify which object to perform them on</a:t>
            </a:r>
            <a:endParaRPr/>
          </a:p>
          <a:p>
            <a:pPr marL="457200" lvl="0" indent="-317500" algn="l" rtl="0">
              <a:spcBef>
                <a:spcPts val="0"/>
              </a:spcBef>
              <a:spcAft>
                <a:spcPts val="0"/>
              </a:spcAft>
              <a:buSzPts val="1400"/>
              <a:buChar char="●"/>
            </a:pPr>
            <a:r>
              <a:rPr lang="en"/>
              <a:t>When a method is invoked on an object, the reference to the object is passed implicitly to the method as an argument</a:t>
            </a:r>
            <a:endParaRPr/>
          </a:p>
          <a:p>
            <a:pPr marL="457200" lvl="0" indent="-317500" algn="l" rtl="0">
              <a:spcBef>
                <a:spcPts val="0"/>
              </a:spcBef>
              <a:spcAft>
                <a:spcPts val="0"/>
              </a:spcAft>
              <a:buSzPts val="1400"/>
              <a:buChar char="●"/>
            </a:pPr>
            <a:r>
              <a:rPr lang="en"/>
              <a:t>In the method, it is the first parameter </a:t>
            </a:r>
            <a:r>
              <a:rPr lang="en" b="1"/>
              <a:t>self</a:t>
            </a:r>
            <a:r>
              <a:rPr lang="en"/>
              <a:t> - the ref to the object</a:t>
            </a:r>
            <a:endParaRPr/>
          </a:p>
          <a:p>
            <a:pPr marL="457200" lvl="0" indent="-317500" algn="l" rtl="0">
              <a:spcBef>
                <a:spcPts val="0"/>
              </a:spcBef>
              <a:spcAft>
                <a:spcPts val="0"/>
              </a:spcAft>
              <a:buSzPts val="1400"/>
              <a:buChar char="●"/>
            </a:pPr>
            <a:r>
              <a:rPr lang="en"/>
              <a:t>All attributes of an object are accessed as self.attribute </a:t>
            </a:r>
            <a:endParaRPr/>
          </a:p>
          <a:p>
            <a:pPr marL="457200" lvl="0" indent="-317500" algn="l" rtl="0">
              <a:spcBef>
                <a:spcPts val="0"/>
              </a:spcBef>
              <a:spcAft>
                <a:spcPts val="0"/>
              </a:spcAft>
              <a:buSzPts val="1400"/>
              <a:buChar char="●"/>
            </a:pPr>
            <a:r>
              <a:rPr lang="en"/>
              <a:t>In methods,  those variables associated with self define the class attributes - other variables defined method are local</a:t>
            </a:r>
            <a:endParaRPr/>
          </a:p>
          <a:p>
            <a:pPr marL="457200" lvl="0" indent="-317500" algn="l" rtl="0">
              <a:spcBef>
                <a:spcPts val="0"/>
              </a:spcBef>
              <a:spcAft>
                <a:spcPts val="0"/>
              </a:spcAft>
              <a:buSzPts val="1400"/>
              <a:buChar char="●"/>
            </a:pPr>
            <a:r>
              <a:rPr lang="en"/>
              <a:t>All objects have these attributes - each attribute has its own state</a:t>
            </a:r>
            <a:endParaRPr/>
          </a:p>
          <a:p>
            <a:pPr marL="457200" lvl="0" indent="-317500" algn="l" rtl="0">
              <a:spcBef>
                <a:spcPts val="0"/>
              </a:spcBef>
              <a:spcAft>
                <a:spcPts val="0"/>
              </a:spcAft>
              <a:buSzPts val="1400"/>
              <a:buChar char="●"/>
            </a:pPr>
            <a:r>
              <a:rPr lang="en"/>
              <a:t>In a method on an object - must access attributes through "self"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Complex</a:t>
            </a:r>
            <a:endParaRPr/>
          </a:p>
        </p:txBody>
      </p:sp>
      <p:sp>
        <p:nvSpPr>
          <p:cNvPr id="268" name="Google Shape;268;p35"/>
          <p:cNvSpPr txBox="1">
            <a:spLocks noGrp="1"/>
          </p:cNvSpPr>
          <p:nvPr>
            <p:ph type="body" idx="1"/>
          </p:nvPr>
        </p:nvSpPr>
        <p:spPr>
          <a:xfrm>
            <a:off x="633850" y="1111425"/>
            <a:ext cx="6203700" cy="26859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00" b="1">
                <a:solidFill>
                  <a:srgbClr val="FF0000"/>
                </a:solidFill>
                <a:latin typeface="Courier New"/>
                <a:ea typeface="Courier New"/>
                <a:cs typeface="Courier New"/>
                <a:sym typeface="Courier New"/>
              </a:rPr>
              <a:t>class Complex:</a:t>
            </a:r>
            <a:endParaRPr sz="10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FF0000"/>
                </a:solidFill>
                <a:latin typeface="Courier New"/>
                <a:ea typeface="Courier New"/>
                <a:cs typeface="Courier New"/>
                <a:sym typeface="Courier New"/>
              </a:rPr>
              <a:t>    def __init__(self, r, i):</a:t>
            </a:r>
            <a:endParaRPr sz="10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self.real = r</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self.imag = i</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r>
              <a:rPr lang="en" sz="1000" b="1">
                <a:solidFill>
                  <a:srgbClr val="FF0000"/>
                </a:solidFill>
                <a:latin typeface="Courier New"/>
                <a:ea typeface="Courier New"/>
                <a:cs typeface="Courier New"/>
                <a:sym typeface="Courier New"/>
              </a:rPr>
              <a:t>def getreal(self):</a:t>
            </a:r>
            <a:endParaRPr sz="10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return self.real</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r>
              <a:rPr lang="en" sz="1000" b="1">
                <a:solidFill>
                  <a:srgbClr val="FF0000"/>
                </a:solidFill>
                <a:latin typeface="Courier New"/>
                <a:ea typeface="Courier New"/>
                <a:cs typeface="Courier New"/>
                <a:sym typeface="Courier New"/>
              </a:rPr>
              <a:t>def getimag(self):</a:t>
            </a:r>
            <a:endParaRPr sz="10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return self.imag</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r>
              <a:rPr lang="en" sz="1000" b="1">
                <a:solidFill>
                  <a:srgbClr val="FF0000"/>
                </a:solidFill>
                <a:latin typeface="Courier New"/>
                <a:ea typeface="Courier New"/>
                <a:cs typeface="Courier New"/>
                <a:sym typeface="Courier New"/>
              </a:rPr>
              <a:t>def add(self, c):</a:t>
            </a:r>
            <a:endParaRPr sz="10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self.real += c.getreal()</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self.imag += c.getimag()</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solidFill>
                  <a:srgbClr val="0000FF"/>
                </a:solidFill>
                <a:latin typeface="Courier New"/>
                <a:ea typeface="Courier New"/>
                <a:cs typeface="Courier New"/>
                <a:sym typeface="Courier New"/>
              </a:rPr>
              <a:t>    </a:t>
            </a:r>
            <a:r>
              <a:rPr lang="en" sz="1000" b="1">
                <a:solidFill>
                  <a:srgbClr val="FF0000"/>
                </a:solidFill>
                <a:latin typeface="Courier New"/>
                <a:ea typeface="Courier New"/>
                <a:cs typeface="Courier New"/>
                <a:sym typeface="Courier New"/>
              </a:rPr>
              <a:t>def equal(self, c2):</a:t>
            </a:r>
            <a:endParaRPr sz="10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return  self.real==c2.getreal()and self.imag==c2.getimag()</a:t>
            </a:r>
            <a:endParaRPr sz="1000" b="1">
              <a:solidFill>
                <a:srgbClr val="0000FF"/>
              </a:solidFill>
              <a:latin typeface="Courier New"/>
              <a:ea typeface="Courier New"/>
              <a:cs typeface="Courier New"/>
              <a:sym typeface="Courier New"/>
            </a:endParaRPr>
          </a:p>
        </p:txBody>
      </p:sp>
      <p:sp>
        <p:nvSpPr>
          <p:cNvPr id="269" name="Google Shape;269;p35"/>
          <p:cNvSpPr txBox="1">
            <a:spLocks noGrp="1"/>
          </p:cNvSpPr>
          <p:nvPr>
            <p:ph type="body" idx="2"/>
          </p:nvPr>
        </p:nvSpPr>
        <p:spPr>
          <a:xfrm>
            <a:off x="633850" y="3885525"/>
            <a:ext cx="5647800" cy="8388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Main program</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c1, c2, c3 = Complex(1,2), Complex(3,4), Complex(3,4)</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print(c1.equal(c2))</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c1.add(c2)</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print(c1.getreal(), c1.getimag())</a:t>
            </a:r>
            <a:endParaRPr sz="1000"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Object, Attributes, Methods</a:t>
            </a:r>
            <a:endParaRPr/>
          </a:p>
        </p:txBody>
      </p:sp>
      <p:sp>
        <p:nvSpPr>
          <p:cNvPr id="275" name="Google Shape;275;p36"/>
          <p:cNvSpPr txBox="1">
            <a:spLocks noGrp="1"/>
          </p:cNvSpPr>
          <p:nvPr>
            <p:ph type="body" idx="1"/>
          </p:nvPr>
        </p:nvSpPr>
        <p:spPr>
          <a:xfrm>
            <a:off x="633845" y="1035887"/>
            <a:ext cx="7886700" cy="28926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For a class, the namespace is all the attribute names and all the method names - all are treated as attributes of the class</a:t>
            </a:r>
            <a:endParaRPr/>
          </a:p>
          <a:p>
            <a:pPr marL="457200" lvl="0" indent="-317500" algn="just" rtl="0">
              <a:spcBef>
                <a:spcPts val="0"/>
              </a:spcBef>
              <a:spcAft>
                <a:spcPts val="0"/>
              </a:spcAft>
              <a:buSzPts val="1400"/>
              <a:buChar char="●"/>
            </a:pPr>
            <a:r>
              <a:rPr lang="en"/>
              <a:t>All attributes of an object can be accessed, eg:</a:t>
            </a:r>
            <a:endParaRPr/>
          </a:p>
          <a:p>
            <a:pPr marL="1371600" lvl="0" indent="0" algn="just" rtl="0">
              <a:spcBef>
                <a:spcPts val="800"/>
              </a:spcBef>
              <a:spcAft>
                <a:spcPts val="0"/>
              </a:spcAft>
              <a:buClr>
                <a:schemeClr val="dk1"/>
              </a:buClr>
              <a:buSzPts val="1100"/>
              <a:buFont typeface="Arial"/>
              <a:buNone/>
            </a:pPr>
            <a:r>
              <a:rPr lang="en"/>
              <a:t>object.attribute</a:t>
            </a:r>
            <a:endParaRPr/>
          </a:p>
          <a:p>
            <a:pPr marL="457200" lvl="0" indent="-317500" algn="just" rtl="0">
              <a:spcBef>
                <a:spcPts val="800"/>
              </a:spcBef>
              <a:spcAft>
                <a:spcPts val="0"/>
              </a:spcAft>
              <a:buSzPts val="1400"/>
              <a:buChar char="●"/>
            </a:pPr>
            <a:r>
              <a:rPr lang="en"/>
              <a:t>Some languages allow access to attributes only from within the class definition, i.e. by methods</a:t>
            </a:r>
            <a:endParaRPr/>
          </a:p>
          <a:p>
            <a:pPr marL="457200" lvl="0" indent="-317500" algn="just" rtl="0">
              <a:spcBef>
                <a:spcPts val="0"/>
              </a:spcBef>
              <a:spcAft>
                <a:spcPts val="0"/>
              </a:spcAft>
              <a:buSzPts val="1400"/>
              <a:buChar char="●"/>
            </a:pPr>
            <a:r>
              <a:rPr lang="en"/>
              <a:t>For supporting data encapsulation, state of an object should not be directly used - only methods should be invoked</a:t>
            </a:r>
            <a:endParaRPr/>
          </a:p>
          <a:p>
            <a:pPr marL="457200" lvl="0" indent="-317500" algn="just" rtl="0">
              <a:spcBef>
                <a:spcPts val="0"/>
              </a:spcBef>
              <a:spcAft>
                <a:spcPts val="0"/>
              </a:spcAft>
              <a:buSzPts val="1400"/>
              <a:buChar char="●"/>
            </a:pPr>
            <a:r>
              <a:rPr lang="en"/>
              <a:t>We will in general only invoke methods on objects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Execution with Classes</a:t>
            </a:r>
            <a:endParaRPr/>
          </a:p>
        </p:txBody>
      </p:sp>
      <p:sp>
        <p:nvSpPr>
          <p:cNvPr id="281" name="Google Shape;281;p3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When a program is executed, the class definitions are noted by interpreter, but no method is looked at</a:t>
            </a:r>
            <a:endParaRPr/>
          </a:p>
          <a:p>
            <a:pPr marL="457200" lvl="0" indent="-317500" algn="l" rtl="0">
              <a:spcBef>
                <a:spcPts val="0"/>
              </a:spcBef>
              <a:spcAft>
                <a:spcPts val="0"/>
              </a:spcAft>
              <a:buSzPts val="1400"/>
              <a:buChar char="●"/>
            </a:pPr>
            <a:r>
              <a:rPr lang="en"/>
              <a:t>When an object is created, then the __init__() method is visited and executed</a:t>
            </a:r>
            <a:endParaRPr/>
          </a:p>
          <a:p>
            <a:pPr marL="457200" lvl="0" indent="-317500" algn="l" rtl="0">
              <a:spcBef>
                <a:spcPts val="0"/>
              </a:spcBef>
              <a:spcAft>
                <a:spcPts val="0"/>
              </a:spcAft>
              <a:buSzPts val="1400"/>
              <a:buChar char="●"/>
            </a:pPr>
            <a:r>
              <a:rPr lang="en"/>
              <a:t>When a method is executed on an object, the method function is executed with the ref to the object as the first param.</a:t>
            </a:r>
            <a:endParaRPr/>
          </a:p>
          <a:p>
            <a:pPr marL="914400" lvl="1" indent="-317500" algn="l" rtl="0">
              <a:spcBef>
                <a:spcPts val="0"/>
              </a:spcBef>
              <a:spcAft>
                <a:spcPts val="0"/>
              </a:spcAft>
              <a:buSzPts val="1400"/>
              <a:buChar char="●"/>
            </a:pPr>
            <a:r>
              <a:rPr lang="en"/>
              <a:t>&lt;MyClass_obj1&gt;.&lt;method_1&gt;(args)</a:t>
            </a:r>
            <a:endParaRPr/>
          </a:p>
          <a:p>
            <a:pPr marL="914400" lvl="1" indent="-317500" algn="l" rtl="0">
              <a:spcBef>
                <a:spcPts val="0"/>
              </a:spcBef>
              <a:spcAft>
                <a:spcPts val="0"/>
              </a:spcAft>
              <a:buSzPts val="1400"/>
              <a:buChar char="●"/>
            </a:pPr>
            <a:r>
              <a:rPr lang="en"/>
              <a:t>The above statement calls the method_1 defined in MyClass with the reference of MyClass_obj1 in self</a:t>
            </a:r>
            <a:endParaRPr/>
          </a:p>
          <a:p>
            <a:pPr marL="457200" lvl="0" indent="-317500" algn="l" rtl="0">
              <a:spcBef>
                <a:spcPts val="0"/>
              </a:spcBef>
              <a:spcAft>
                <a:spcPts val="0"/>
              </a:spcAft>
              <a:buSzPts val="1400"/>
              <a:buChar char="●"/>
            </a:pPr>
            <a:r>
              <a:rPr lang="en"/>
              <a:t>You can see this in pythontutor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Announcement</a:t>
            </a:r>
            <a:endParaRPr/>
          </a:p>
        </p:txBody>
      </p:sp>
      <p:sp>
        <p:nvSpPr>
          <p:cNvPr id="174" name="Google Shape;174;p2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a:p>
            <a:pPr marL="0" lvl="0" indent="0" algn="l" rtl="0">
              <a:spcBef>
                <a:spcPts val="800"/>
              </a:spcBef>
              <a:spcAft>
                <a:spcPts val="0"/>
              </a:spcAft>
              <a:buNone/>
            </a:pPr>
            <a:r>
              <a:rPr lang="en"/>
              <a:t>Class this Sat, in lieu of class on Sat, Apr 2</a:t>
            </a:r>
            <a:endParaRPr/>
          </a:p>
          <a:p>
            <a:pPr marL="0" lvl="0" indent="0" algn="l" rtl="0">
              <a:spcBef>
                <a:spcPts val="800"/>
              </a:spcBef>
              <a:spcAft>
                <a:spcPts val="0"/>
              </a:spcAft>
              <a:buNone/>
            </a:pPr>
            <a:r>
              <a:rPr lang="en"/>
              <a:t>It will be online</a:t>
            </a:r>
            <a:endParaRPr/>
          </a:p>
          <a:p>
            <a:pPr marL="0" lvl="0" indent="0" algn="l" rtl="0">
              <a:spcBef>
                <a:spcPts val="800"/>
              </a:spcBef>
              <a:spcAft>
                <a:spcPts val="0"/>
              </a:spcAft>
              <a:buNone/>
            </a:pPr>
            <a:endParaRPr/>
          </a:p>
          <a:p>
            <a:pPr marL="0" lvl="0" indent="0" algn="l" rtl="0">
              <a:spcBef>
                <a:spcPts val="800"/>
              </a:spcBef>
              <a:spcAft>
                <a:spcPts val="0"/>
              </a:spcAft>
              <a:buNone/>
            </a:pPr>
            <a:r>
              <a:rPr lang="en"/>
              <a:t>Will help you in your next assignment</a:t>
            </a:r>
            <a:endParaRPr/>
          </a:p>
          <a:p>
            <a:pPr marL="0" lvl="0" indent="0" algn="l" rtl="0">
              <a:spcBef>
                <a:spcPts val="800"/>
              </a:spcBef>
              <a:spcAft>
                <a:spcPts val="0"/>
              </a:spcAft>
              <a:buNone/>
            </a:pPr>
            <a:r>
              <a:rPr lang="en"/>
              <a:t>Load remains distributed (2 lectures per week)</a:t>
            </a:r>
            <a:endParaRPr/>
          </a:p>
          <a:p>
            <a:pPr marL="0" lvl="0" indent="0" algn="l" rtl="0">
              <a:spcBef>
                <a:spcPts val="800"/>
              </a:spcBef>
              <a:spcAft>
                <a:spcPts val="0"/>
              </a:spcAft>
              <a:buNone/>
            </a:pPr>
            <a:endParaRPr/>
          </a:p>
          <a:p>
            <a:pPr marL="0" lvl="0" indent="0" algn="l" rtl="0">
              <a:spcBef>
                <a:spcPts val="800"/>
              </a:spcBef>
              <a:spcAft>
                <a:spcPts val="0"/>
              </a:spcAft>
              <a:buNone/>
            </a:pPr>
            <a:r>
              <a:rPr lang="en"/>
              <a:t>Next week onwards lectures in hybrid mode: in class but also on zoom</a:t>
            </a:r>
            <a:endParaRPr/>
          </a:p>
          <a:p>
            <a:pPr marL="0" lvl="0" indent="0" algn="l" rtl="0">
              <a:spcBef>
                <a:spcPts val="800"/>
              </a:spcBef>
              <a:spcAft>
                <a:spcPts val="0"/>
              </a:spcAft>
              <a:buNone/>
            </a:pPr>
            <a:r>
              <a:rPr lang="en"/>
              <a:t>Hope to finish by April 1 - last lecture Apr 5 can be for clarifications…</a:t>
            </a:r>
            <a:endParaRPr/>
          </a:p>
          <a:p>
            <a:pPr marL="0" lvl="0" indent="0" algn="l" rtl="0">
              <a:spcBef>
                <a:spcPts val="8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87" name="Google Shape;287;p38"/>
          <p:cNvSpPr txBox="1">
            <a:spLocks noGrp="1"/>
          </p:cNvSpPr>
          <p:nvPr>
            <p:ph type="body" idx="1"/>
          </p:nvPr>
        </p:nvSpPr>
        <p:spPr>
          <a:xfrm>
            <a:off x="4673050" y="1150625"/>
            <a:ext cx="4110000" cy="33015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class Add:</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def __init__(self, a, b, c):</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self.sum = a + b + c</a:t>
            </a:r>
            <a:br>
              <a:rPr lang="en" sz="1400" b="1">
                <a:solidFill>
                  <a:srgbClr val="000000"/>
                </a:solidFill>
                <a:latin typeface="Courier New"/>
                <a:ea typeface="Courier New"/>
                <a:cs typeface="Courier New"/>
                <a:sym typeface="Courier New"/>
              </a:rPr>
            </a:br>
            <a:endParaRPr sz="1400" b="1">
              <a:solidFill>
                <a:srgbClr val="000000"/>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def get(self):</a:t>
            </a:r>
            <a:br>
              <a:rPr lang="en" sz="1400" b="1">
                <a:solidFill>
                  <a:srgbClr val="000000"/>
                </a:solidFill>
                <a:latin typeface="Courier New"/>
                <a:ea typeface="Courier New"/>
                <a:cs typeface="Courier New"/>
                <a:sym typeface="Courier New"/>
              </a:rPr>
            </a:br>
            <a:r>
              <a:rPr lang="en" sz="1400" b="1">
                <a:solidFill>
                  <a:srgbClr val="000000"/>
                </a:solidFill>
                <a:latin typeface="Courier New"/>
                <a:ea typeface="Courier New"/>
                <a:cs typeface="Courier New"/>
                <a:sym typeface="Courier New"/>
              </a:rPr>
              <a:t>		return self.sum</a:t>
            </a:r>
            <a:endParaRPr sz="1400" b="1">
              <a:solidFill>
                <a:srgbClr val="000000"/>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a:r>
            <a:br>
              <a:rPr lang="en" sz="1400" b="1">
                <a:solidFill>
                  <a:srgbClr val="000000"/>
                </a:solidFill>
                <a:latin typeface="Courier New"/>
                <a:ea typeface="Courier New"/>
                <a:cs typeface="Courier New"/>
                <a:sym typeface="Courier New"/>
              </a:rPr>
            </a:br>
            <a:r>
              <a:rPr lang="en" sz="1400" b="1">
                <a:solidFill>
                  <a:srgbClr val="000000"/>
                </a:solidFill>
                <a:latin typeface="Courier New"/>
                <a:ea typeface="Courier New"/>
                <a:cs typeface="Courier New"/>
                <a:sym typeface="Courier New"/>
              </a:rPr>
              <a:t>	def set(self, v):</a:t>
            </a:r>
            <a:endParaRPr sz="1400" b="1">
              <a:solidFill>
                <a:srgbClr val="000000"/>
              </a:solidFill>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self.sum = v</a:t>
            </a:r>
            <a:endParaRPr sz="1400" b="1">
              <a:solidFill>
                <a:srgbClr val="000000"/>
              </a:solidFill>
              <a:latin typeface="Courier New"/>
              <a:ea typeface="Courier New"/>
              <a:cs typeface="Courier New"/>
              <a:sym typeface="Courier New"/>
            </a:endParaRPr>
          </a:p>
          <a:p>
            <a:pPr marL="457200" lvl="0" indent="457200" algn="l" rtl="0">
              <a:lnSpc>
                <a:spcPct val="100000"/>
              </a:lnSpc>
              <a:spcBef>
                <a:spcPts val="0"/>
              </a:spcBef>
              <a:spcAft>
                <a:spcPts val="0"/>
              </a:spcAft>
              <a:buNone/>
            </a:pP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obj = Add(2,3,4)</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val = obj.get()</a:t>
            </a:r>
            <a:br>
              <a:rPr lang="en" sz="1400" b="1">
                <a:latin typeface="Courier New"/>
                <a:ea typeface="Courier New"/>
                <a:cs typeface="Courier New"/>
                <a:sym typeface="Courier New"/>
              </a:rPr>
            </a:br>
            <a:r>
              <a:rPr lang="en" sz="1400" b="1">
                <a:latin typeface="Courier New"/>
                <a:ea typeface="Courier New"/>
                <a:cs typeface="Courier New"/>
                <a:sym typeface="Courier New"/>
              </a:rPr>
              <a:t>obj.set(val-1)</a:t>
            </a:r>
            <a:br>
              <a:rPr lang="en" sz="1400" b="1">
                <a:latin typeface="Courier New"/>
                <a:ea typeface="Courier New"/>
                <a:cs typeface="Courier New"/>
                <a:sym typeface="Courier New"/>
              </a:rPr>
            </a:br>
            <a:r>
              <a:rPr lang="en" sz="1400" b="1">
                <a:latin typeface="Courier New"/>
                <a:ea typeface="Courier New"/>
                <a:cs typeface="Courier New"/>
                <a:sym typeface="Courier New"/>
              </a:rPr>
              <a:t>print(obj.get())</a:t>
            </a:r>
            <a:endParaRPr sz="1400" b="1">
              <a:latin typeface="Courier New"/>
              <a:ea typeface="Courier New"/>
              <a:cs typeface="Courier New"/>
              <a:sym typeface="Courier New"/>
            </a:endParaRPr>
          </a:p>
        </p:txBody>
      </p:sp>
      <p:sp>
        <p:nvSpPr>
          <p:cNvPr id="288" name="Google Shape;288;p38"/>
          <p:cNvSpPr txBox="1">
            <a:spLocks noGrp="1"/>
          </p:cNvSpPr>
          <p:nvPr>
            <p:ph type="body" idx="1"/>
          </p:nvPr>
        </p:nvSpPr>
        <p:spPr>
          <a:xfrm>
            <a:off x="633850" y="1035875"/>
            <a:ext cx="4039200" cy="7116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What is the output of this code?</a:t>
            </a:r>
            <a:endParaRPr sz="2000" b="1">
              <a:solidFill>
                <a:srgbClr val="FF0000"/>
              </a:solidFill>
              <a:latin typeface="Courier New"/>
              <a:ea typeface="Courier New"/>
              <a:cs typeface="Courier New"/>
              <a:sym typeface="Courier New"/>
            </a:endParaRPr>
          </a:p>
        </p:txBody>
      </p:sp>
      <p:sp>
        <p:nvSpPr>
          <p:cNvPr id="289" name="Google Shape;289;p38"/>
          <p:cNvSpPr txBox="1">
            <a:spLocks noGrp="1"/>
          </p:cNvSpPr>
          <p:nvPr>
            <p:ph type="body" idx="1"/>
          </p:nvPr>
        </p:nvSpPr>
        <p:spPr>
          <a:xfrm>
            <a:off x="722950" y="1583875"/>
            <a:ext cx="3861000" cy="1712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A.	7</a:t>
            </a:r>
            <a:endParaRPr sz="2000" b="1">
              <a:latin typeface="Courier New"/>
              <a:ea typeface="Courier New"/>
              <a:cs typeface="Courier New"/>
              <a:sym typeface="Courier New"/>
            </a:endParaRPr>
          </a:p>
          <a:p>
            <a:pPr marL="0" lvl="0" indent="0" algn="l" rtl="0">
              <a:spcBef>
                <a:spcPts val="800"/>
              </a:spcBef>
              <a:spcAft>
                <a:spcPts val="0"/>
              </a:spcAft>
              <a:buNone/>
            </a:pPr>
            <a:r>
              <a:rPr lang="en"/>
              <a:t>B.	8</a:t>
            </a:r>
            <a:endParaRPr sz="2000" b="1">
              <a:latin typeface="Courier New"/>
              <a:ea typeface="Courier New"/>
              <a:cs typeface="Courier New"/>
              <a:sym typeface="Courier New"/>
            </a:endParaRPr>
          </a:p>
          <a:p>
            <a:pPr marL="0" lvl="0" indent="0" algn="l" rtl="0">
              <a:spcBef>
                <a:spcPts val="800"/>
              </a:spcBef>
              <a:spcAft>
                <a:spcPts val="0"/>
              </a:spcAft>
              <a:buNone/>
            </a:pPr>
            <a:r>
              <a:rPr lang="en">
                <a:solidFill>
                  <a:srgbClr val="000000"/>
                </a:solidFill>
              </a:rPr>
              <a:t>C.	9</a:t>
            </a:r>
            <a:endParaRPr sz="2000">
              <a:solidFill>
                <a:srgbClr val="000000"/>
              </a:solidFill>
            </a:endParaRPr>
          </a:p>
          <a:p>
            <a:pPr marL="0" lvl="0" indent="0" algn="l" rtl="0">
              <a:spcBef>
                <a:spcPts val="800"/>
              </a:spcBef>
              <a:spcAft>
                <a:spcPts val="0"/>
              </a:spcAft>
              <a:buNone/>
            </a:pPr>
            <a:r>
              <a:rPr lang="en">
                <a:solidFill>
                  <a:srgbClr val="000000"/>
                </a:solidFill>
              </a:rPr>
              <a:t>D.	Error</a:t>
            </a:r>
            <a:endParaRPr sz="2000" b="1">
              <a:solidFill>
                <a:srgbClr val="0000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95" name="Google Shape;295;p39"/>
          <p:cNvSpPr txBox="1">
            <a:spLocks noGrp="1"/>
          </p:cNvSpPr>
          <p:nvPr>
            <p:ph type="body" idx="1"/>
          </p:nvPr>
        </p:nvSpPr>
        <p:spPr>
          <a:xfrm>
            <a:off x="4673050" y="1150625"/>
            <a:ext cx="4110000" cy="33015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class Add:</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def __init__(self, a, b, c):</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self.sum = a + b + c</a:t>
            </a:r>
            <a:br>
              <a:rPr lang="en" sz="1400" b="1">
                <a:solidFill>
                  <a:srgbClr val="000000"/>
                </a:solidFill>
                <a:latin typeface="Courier New"/>
                <a:ea typeface="Courier New"/>
                <a:cs typeface="Courier New"/>
                <a:sym typeface="Courier New"/>
              </a:rPr>
            </a:br>
            <a:endParaRPr sz="1400" b="1">
              <a:solidFill>
                <a:srgbClr val="000000"/>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def get(self):</a:t>
            </a:r>
            <a:br>
              <a:rPr lang="en" sz="1400" b="1">
                <a:solidFill>
                  <a:srgbClr val="000000"/>
                </a:solidFill>
                <a:latin typeface="Courier New"/>
                <a:ea typeface="Courier New"/>
                <a:cs typeface="Courier New"/>
                <a:sym typeface="Courier New"/>
              </a:rPr>
            </a:br>
            <a:r>
              <a:rPr lang="en" sz="1400" b="1">
                <a:solidFill>
                  <a:srgbClr val="000000"/>
                </a:solidFill>
                <a:latin typeface="Courier New"/>
                <a:ea typeface="Courier New"/>
                <a:cs typeface="Courier New"/>
                <a:sym typeface="Courier New"/>
              </a:rPr>
              <a:t>		return self.sum</a:t>
            </a:r>
            <a:endParaRPr sz="1400" b="1">
              <a:solidFill>
                <a:srgbClr val="000000"/>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a:r>
            <a:br>
              <a:rPr lang="en" sz="1400" b="1">
                <a:solidFill>
                  <a:srgbClr val="000000"/>
                </a:solidFill>
                <a:latin typeface="Courier New"/>
                <a:ea typeface="Courier New"/>
                <a:cs typeface="Courier New"/>
                <a:sym typeface="Courier New"/>
              </a:rPr>
            </a:br>
            <a:r>
              <a:rPr lang="en" sz="1400" b="1">
                <a:solidFill>
                  <a:srgbClr val="000000"/>
                </a:solidFill>
                <a:latin typeface="Courier New"/>
                <a:ea typeface="Courier New"/>
                <a:cs typeface="Courier New"/>
                <a:sym typeface="Courier New"/>
              </a:rPr>
              <a:t>	def set(self, v):</a:t>
            </a:r>
            <a:endParaRPr sz="1400" b="1">
              <a:solidFill>
                <a:srgbClr val="000000"/>
              </a:solidFill>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self.sum = v</a:t>
            </a:r>
            <a:endParaRPr sz="1400" b="1">
              <a:solidFill>
                <a:srgbClr val="000000"/>
              </a:solidFill>
              <a:latin typeface="Courier New"/>
              <a:ea typeface="Courier New"/>
              <a:cs typeface="Courier New"/>
              <a:sym typeface="Courier New"/>
            </a:endParaRPr>
          </a:p>
          <a:p>
            <a:pPr marL="457200" lvl="0" indent="457200" algn="l" rtl="0">
              <a:lnSpc>
                <a:spcPct val="100000"/>
              </a:lnSpc>
              <a:spcBef>
                <a:spcPts val="0"/>
              </a:spcBef>
              <a:spcAft>
                <a:spcPts val="0"/>
              </a:spcAft>
              <a:buNone/>
            </a:pP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obj = Add(2,3,4) # sets sum as 9</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val = obj.get() # val is 9</a:t>
            </a:r>
            <a:br>
              <a:rPr lang="en" sz="1400" b="1">
                <a:latin typeface="Courier New"/>
                <a:ea typeface="Courier New"/>
                <a:cs typeface="Courier New"/>
                <a:sym typeface="Courier New"/>
              </a:rPr>
            </a:br>
            <a:r>
              <a:rPr lang="en" sz="1400" b="1">
                <a:latin typeface="Courier New"/>
                <a:ea typeface="Courier New"/>
                <a:cs typeface="Courier New"/>
                <a:sym typeface="Courier New"/>
              </a:rPr>
              <a:t>obj.set(val-1) # sum set as 8</a:t>
            </a:r>
            <a:br>
              <a:rPr lang="en" sz="1400" b="1">
                <a:latin typeface="Courier New"/>
                <a:ea typeface="Courier New"/>
                <a:cs typeface="Courier New"/>
                <a:sym typeface="Courier New"/>
              </a:rPr>
            </a:br>
            <a:r>
              <a:rPr lang="en" sz="1400" b="1">
                <a:latin typeface="Courier New"/>
                <a:ea typeface="Courier New"/>
                <a:cs typeface="Courier New"/>
                <a:sym typeface="Courier New"/>
              </a:rPr>
              <a:t>print(obj.get()) #returns 8</a:t>
            </a:r>
            <a:endParaRPr sz="1400" b="1">
              <a:solidFill>
                <a:srgbClr val="000000"/>
              </a:solidFill>
              <a:latin typeface="Courier New"/>
              <a:ea typeface="Courier New"/>
              <a:cs typeface="Courier New"/>
              <a:sym typeface="Courier New"/>
            </a:endParaRPr>
          </a:p>
        </p:txBody>
      </p:sp>
      <p:sp>
        <p:nvSpPr>
          <p:cNvPr id="296" name="Google Shape;296;p39"/>
          <p:cNvSpPr txBox="1">
            <a:spLocks noGrp="1"/>
          </p:cNvSpPr>
          <p:nvPr>
            <p:ph type="body" idx="1"/>
          </p:nvPr>
        </p:nvSpPr>
        <p:spPr>
          <a:xfrm>
            <a:off x="633850" y="1035875"/>
            <a:ext cx="4039200" cy="7116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What is the output of this code?</a:t>
            </a:r>
            <a:endParaRPr sz="2000" b="1">
              <a:solidFill>
                <a:srgbClr val="FF0000"/>
              </a:solidFill>
              <a:latin typeface="Courier New"/>
              <a:ea typeface="Courier New"/>
              <a:cs typeface="Courier New"/>
              <a:sym typeface="Courier New"/>
            </a:endParaRPr>
          </a:p>
        </p:txBody>
      </p:sp>
      <p:sp>
        <p:nvSpPr>
          <p:cNvPr id="297" name="Google Shape;297;p39"/>
          <p:cNvSpPr txBox="1">
            <a:spLocks noGrp="1"/>
          </p:cNvSpPr>
          <p:nvPr>
            <p:ph type="body" idx="1"/>
          </p:nvPr>
        </p:nvSpPr>
        <p:spPr>
          <a:xfrm>
            <a:off x="722950" y="1583875"/>
            <a:ext cx="3861000" cy="1712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A.	7</a:t>
            </a:r>
            <a:endParaRPr sz="2000" b="1">
              <a:latin typeface="Courier New"/>
              <a:ea typeface="Courier New"/>
              <a:cs typeface="Courier New"/>
              <a:sym typeface="Courier New"/>
            </a:endParaRPr>
          </a:p>
          <a:p>
            <a:pPr marL="0" lvl="0" indent="0" algn="l" rtl="0">
              <a:spcBef>
                <a:spcPts val="800"/>
              </a:spcBef>
              <a:spcAft>
                <a:spcPts val="0"/>
              </a:spcAft>
              <a:buNone/>
            </a:pPr>
            <a:r>
              <a:rPr lang="en">
                <a:solidFill>
                  <a:srgbClr val="FF0000"/>
                </a:solidFill>
              </a:rPr>
              <a:t>B.	8</a:t>
            </a:r>
            <a:endParaRPr sz="2000" b="1">
              <a:solidFill>
                <a:srgbClr val="FF0000"/>
              </a:solidFill>
              <a:latin typeface="Courier New"/>
              <a:ea typeface="Courier New"/>
              <a:cs typeface="Courier New"/>
              <a:sym typeface="Courier New"/>
            </a:endParaRPr>
          </a:p>
          <a:p>
            <a:pPr marL="0" lvl="0" indent="0" algn="l" rtl="0">
              <a:spcBef>
                <a:spcPts val="800"/>
              </a:spcBef>
              <a:spcAft>
                <a:spcPts val="0"/>
              </a:spcAft>
              <a:buNone/>
            </a:pPr>
            <a:r>
              <a:rPr lang="en">
                <a:solidFill>
                  <a:srgbClr val="000000"/>
                </a:solidFill>
              </a:rPr>
              <a:t>C.	9</a:t>
            </a:r>
            <a:endParaRPr sz="2000">
              <a:solidFill>
                <a:srgbClr val="000000"/>
              </a:solidFill>
            </a:endParaRPr>
          </a:p>
          <a:p>
            <a:pPr marL="0" lvl="0" indent="0" algn="l" rtl="0">
              <a:spcBef>
                <a:spcPts val="800"/>
              </a:spcBef>
              <a:spcAft>
                <a:spcPts val="0"/>
              </a:spcAft>
              <a:buNone/>
            </a:pPr>
            <a:r>
              <a:rPr lang="en">
                <a:solidFill>
                  <a:srgbClr val="000000"/>
                </a:solidFill>
              </a:rPr>
              <a:t>D.	Error</a:t>
            </a:r>
            <a:endParaRPr sz="2000" b="1">
              <a:solidFill>
                <a:srgbClr val="0000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Exercise for students</a:t>
            </a:r>
            <a:endParaRPr/>
          </a:p>
        </p:txBody>
      </p:sp>
      <p:sp>
        <p:nvSpPr>
          <p:cNvPr id="303" name="Google Shape;303;p40"/>
          <p:cNvSpPr txBox="1">
            <a:spLocks noGrp="1"/>
          </p:cNvSpPr>
          <p:nvPr>
            <p:ph type="body" idx="1"/>
          </p:nvPr>
        </p:nvSpPr>
        <p:spPr>
          <a:xfrm>
            <a:off x="633845" y="1035887"/>
            <a:ext cx="7886700" cy="1147200"/>
          </a:xfrm>
          <a:prstGeom prst="rect">
            <a:avLst/>
          </a:prstGeom>
        </p:spPr>
        <p:txBody>
          <a:bodyPr spcFirstLastPara="1" wrap="square" lIns="68575" tIns="34275" rIns="68575" bIns="34275" anchor="t" anchorCtr="0">
            <a:spAutoFit/>
          </a:bodyPr>
          <a:lstStyle/>
          <a:p>
            <a:pPr marL="0" lvl="0" indent="0" algn="l" rtl="0">
              <a:spcBef>
                <a:spcPts val="800"/>
              </a:spcBef>
              <a:spcAft>
                <a:spcPts val="0"/>
              </a:spcAft>
              <a:buNone/>
            </a:pPr>
            <a:r>
              <a:rPr lang="en"/>
              <a:t>Take the code of Complex, and add new operations on complex, eg:</a:t>
            </a:r>
            <a:endParaRPr/>
          </a:p>
          <a:p>
            <a:pPr marL="0" lvl="0" indent="0" algn="l" rtl="0">
              <a:spcBef>
                <a:spcPts val="800"/>
              </a:spcBef>
              <a:spcAft>
                <a:spcPts val="0"/>
              </a:spcAft>
              <a:buNone/>
            </a:pPr>
            <a:r>
              <a:rPr lang="en"/>
              <a:t>sub (), modulus(), conjugate(), …</a:t>
            </a:r>
            <a:endParaRPr/>
          </a:p>
          <a:p>
            <a:pPr marL="0" lvl="0" indent="0" algn="l" rtl="0">
              <a:spcBef>
                <a:spcPts val="800"/>
              </a:spcBef>
              <a:spcAft>
                <a:spcPts val="0"/>
              </a:spcAft>
              <a:buNone/>
            </a:pPr>
            <a:r>
              <a:rPr lang="en"/>
              <a:t>In pythontutor - and see what happen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Lecture 2 - OO Programming</a:t>
            </a:r>
            <a:endParaRPr/>
          </a:p>
        </p:txBody>
      </p:sp>
      <p:sp>
        <p:nvSpPr>
          <p:cNvPr id="309" name="Google Shape;309;p4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Recap - new types</a:t>
            </a:r>
            <a:endParaRPr/>
          </a:p>
        </p:txBody>
      </p:sp>
      <p:sp>
        <p:nvSpPr>
          <p:cNvPr id="315" name="Google Shape;315;p4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Python provides: Basic primitive types (int, float, boolean)and some compound/structured types (list, dict, sets)</a:t>
            </a:r>
            <a:endParaRPr/>
          </a:p>
          <a:p>
            <a:pPr marL="914400" lvl="1" indent="-317500" algn="l" rtl="0">
              <a:spcBef>
                <a:spcPts val="0"/>
              </a:spcBef>
              <a:spcAft>
                <a:spcPts val="0"/>
              </a:spcAft>
              <a:buSzPts val="1400"/>
              <a:buChar char="●"/>
            </a:pPr>
            <a:r>
              <a:rPr lang="en"/>
              <a:t>Programs (statements in python) can create objects of this type and perform the language provided operations on them</a:t>
            </a:r>
            <a:endParaRPr/>
          </a:p>
          <a:p>
            <a:pPr marL="457200" lvl="0" indent="-317500" algn="l" rtl="0">
              <a:spcBef>
                <a:spcPts val="0"/>
              </a:spcBef>
              <a:spcAft>
                <a:spcPts val="0"/>
              </a:spcAft>
              <a:buSzPts val="1400"/>
              <a:buChar char="●"/>
            </a:pPr>
            <a:r>
              <a:rPr lang="en"/>
              <a:t>With object-orientation it provides the capability to define user-defined types and use them in our programs</a:t>
            </a:r>
            <a:endParaRPr/>
          </a:p>
          <a:p>
            <a:pPr marL="914400" lvl="1" indent="-317500" algn="l" rtl="0">
              <a:spcBef>
                <a:spcPts val="0"/>
              </a:spcBef>
              <a:spcAft>
                <a:spcPts val="0"/>
              </a:spcAft>
              <a:buSzPts val="1400"/>
              <a:buChar char="●"/>
            </a:pPr>
            <a:r>
              <a:rPr lang="en"/>
              <a:t>Programs can create objects of these types and perform the defined operations on them</a:t>
            </a:r>
            <a:endParaRPr/>
          </a:p>
          <a:p>
            <a:pPr marL="457200" lvl="0" indent="-317500" algn="l" rtl="0">
              <a:spcBef>
                <a:spcPts val="0"/>
              </a:spcBef>
              <a:spcAft>
                <a:spcPts val="0"/>
              </a:spcAft>
              <a:buSzPts val="1400"/>
              <a:buChar char="●"/>
            </a:pPr>
            <a:r>
              <a:rPr lang="en"/>
              <a:t>Many problems require objects of different types - with OO we can define a type for these objects and then use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Recap - Modularity and abstraction </a:t>
            </a:r>
            <a:endParaRPr/>
          </a:p>
        </p:txBody>
      </p:sp>
      <p:sp>
        <p:nvSpPr>
          <p:cNvPr id="321" name="Google Shape;321;p4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lnSpcReduction="10000"/>
          </a:bodyPr>
          <a:lstStyle/>
          <a:p>
            <a:pPr marL="457200" lvl="0" indent="-317500" algn="l" rtl="0">
              <a:spcBef>
                <a:spcPts val="800"/>
              </a:spcBef>
              <a:spcAft>
                <a:spcPts val="0"/>
              </a:spcAft>
              <a:buSzPts val="1400"/>
              <a:buChar char="●"/>
            </a:pPr>
            <a:r>
              <a:rPr lang="en"/>
              <a:t>Earlier we have learned one method of modularizing a program - i.e. partitioning the solution (program) into different components/modules, each with a clear abstraction and interface, and so can be developed and tested independently, and then used in the program</a:t>
            </a:r>
            <a:endParaRPr/>
          </a:p>
          <a:p>
            <a:pPr marL="914400" lvl="1" indent="-317500" algn="l" rtl="0">
              <a:spcBef>
                <a:spcPts val="0"/>
              </a:spcBef>
              <a:spcAft>
                <a:spcPts val="0"/>
              </a:spcAft>
              <a:buSzPts val="1400"/>
              <a:buChar char="●"/>
            </a:pPr>
            <a:r>
              <a:rPr lang="en"/>
              <a:t>The construct is functions - we can partition a program into functions, develop them separately, and then combine them (e.g. in main)</a:t>
            </a:r>
            <a:endParaRPr/>
          </a:p>
          <a:p>
            <a:pPr marL="914400" lvl="1" indent="-317500" algn="l" rtl="0">
              <a:spcBef>
                <a:spcPts val="0"/>
              </a:spcBef>
              <a:spcAft>
                <a:spcPts val="0"/>
              </a:spcAft>
              <a:buSzPts val="1400"/>
              <a:buChar char="●"/>
            </a:pPr>
            <a:r>
              <a:rPr lang="en"/>
              <a:t>Functions provide abstraction of a function - takes data inputs,  computes something, and returns some data</a:t>
            </a:r>
            <a:endParaRPr/>
          </a:p>
          <a:p>
            <a:pPr marL="457200" lvl="0" indent="-317500" algn="l" rtl="0">
              <a:spcBef>
                <a:spcPts val="0"/>
              </a:spcBef>
              <a:spcAft>
                <a:spcPts val="0"/>
              </a:spcAft>
              <a:buSzPts val="1400"/>
              <a:buChar char="●"/>
            </a:pPr>
            <a:r>
              <a:rPr lang="en"/>
              <a:t>OO provides another method for modular programming - we can now define classes and methods, which are cohesive modules with clear abstraction and operations</a:t>
            </a:r>
            <a:endParaRPr/>
          </a:p>
          <a:p>
            <a:pPr marL="914400" lvl="1" indent="-317500" algn="l" rtl="0">
              <a:spcBef>
                <a:spcPts val="0"/>
              </a:spcBef>
              <a:spcAft>
                <a:spcPts val="0"/>
              </a:spcAft>
              <a:buSzPts val="1400"/>
              <a:buChar char="●"/>
            </a:pPr>
            <a:r>
              <a:rPr lang="en"/>
              <a:t>This is another abstraction approach - here detailed data is hidden</a:t>
            </a:r>
            <a:endParaRPr/>
          </a:p>
          <a:p>
            <a:pPr marL="914400" lvl="1" indent="-317500" algn="l" rtl="0">
              <a:spcBef>
                <a:spcPts val="0"/>
              </a:spcBef>
              <a:spcAft>
                <a:spcPts val="0"/>
              </a:spcAft>
              <a:buSzPts val="1400"/>
              <a:buChar char="●"/>
            </a:pPr>
            <a:r>
              <a:rPr lang="en"/>
              <a:t>We only create objects of this type and perform operations on them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Recap…</a:t>
            </a:r>
            <a:endParaRPr/>
          </a:p>
        </p:txBody>
      </p:sp>
      <p:sp>
        <p:nvSpPr>
          <p:cNvPr id="327" name="Google Shape;327;p44"/>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fontScale="92500" lnSpcReduction="20000"/>
          </a:bodyPr>
          <a:lstStyle/>
          <a:p>
            <a:pPr marL="457200" lvl="0" indent="-310832" algn="l" rtl="0">
              <a:spcBef>
                <a:spcPts val="800"/>
              </a:spcBef>
              <a:spcAft>
                <a:spcPts val="0"/>
              </a:spcAft>
              <a:buSzPct val="66666"/>
              <a:buChar char="●"/>
            </a:pPr>
            <a:r>
              <a:rPr lang="en"/>
              <a:t>New types are created by defining a class:</a:t>
            </a:r>
            <a:endParaRPr/>
          </a:p>
          <a:p>
            <a:pPr marL="457200" lvl="0" indent="457200" algn="l" rtl="0">
              <a:spcBef>
                <a:spcPts val="800"/>
              </a:spcBef>
              <a:spcAft>
                <a:spcPts val="0"/>
              </a:spcAft>
              <a:buNone/>
            </a:pPr>
            <a:r>
              <a:rPr lang="en" sz="1883">
                <a:latin typeface="Courier New"/>
                <a:ea typeface="Courier New"/>
                <a:cs typeface="Courier New"/>
                <a:sym typeface="Courier New"/>
              </a:rPr>
              <a:t>class &lt;class_name&gt;:</a:t>
            </a:r>
            <a:endParaRPr sz="1883">
              <a:latin typeface="Courier New"/>
              <a:ea typeface="Courier New"/>
              <a:cs typeface="Courier New"/>
              <a:sym typeface="Courier New"/>
            </a:endParaRPr>
          </a:p>
          <a:p>
            <a:pPr marL="914400" lvl="0" indent="457200" algn="l" rtl="0">
              <a:spcBef>
                <a:spcPts val="800"/>
              </a:spcBef>
              <a:spcAft>
                <a:spcPts val="0"/>
              </a:spcAft>
              <a:buNone/>
            </a:pPr>
            <a:r>
              <a:rPr lang="en" sz="1883">
                <a:latin typeface="Courier New"/>
                <a:ea typeface="Courier New"/>
                <a:cs typeface="Courier New"/>
                <a:sym typeface="Courier New"/>
              </a:rPr>
              <a:t>class_body</a:t>
            </a:r>
            <a:endParaRPr sz="1883">
              <a:latin typeface="Courier New"/>
              <a:ea typeface="Courier New"/>
              <a:cs typeface="Courier New"/>
              <a:sym typeface="Courier New"/>
            </a:endParaRPr>
          </a:p>
          <a:p>
            <a:pPr marL="457200" lvl="0" indent="-310832" algn="l" rtl="0">
              <a:spcBef>
                <a:spcPts val="800"/>
              </a:spcBef>
              <a:spcAft>
                <a:spcPts val="0"/>
              </a:spcAft>
              <a:buSzPct val="66666"/>
              <a:buChar char="●"/>
            </a:pPr>
            <a:r>
              <a:rPr lang="en"/>
              <a:t> A class body has</a:t>
            </a:r>
            <a:endParaRPr/>
          </a:p>
          <a:p>
            <a:pPr marL="914400" lvl="1" indent="-310832" algn="l" rtl="0">
              <a:spcBef>
                <a:spcPts val="0"/>
              </a:spcBef>
              <a:spcAft>
                <a:spcPts val="0"/>
              </a:spcAft>
              <a:buSzPct val="77777"/>
              <a:buChar char="●"/>
            </a:pPr>
            <a:r>
              <a:rPr lang="en"/>
              <a:t>Methods which provide operations on objects of this type</a:t>
            </a:r>
            <a:endParaRPr/>
          </a:p>
          <a:p>
            <a:pPr marL="914400" lvl="1" indent="-310832" algn="l" rtl="0">
              <a:spcBef>
                <a:spcPts val="0"/>
              </a:spcBef>
              <a:spcAft>
                <a:spcPts val="0"/>
              </a:spcAft>
              <a:buSzPct val="77777"/>
              <a:buChar char="●"/>
            </a:pPr>
            <a:r>
              <a:rPr lang="en"/>
              <a:t>Attributes which keep the state of an object and on which methods work</a:t>
            </a:r>
            <a:endParaRPr/>
          </a:p>
          <a:p>
            <a:pPr marL="914400" lvl="1" indent="-310832" algn="l" rtl="0">
              <a:spcBef>
                <a:spcPts val="0"/>
              </a:spcBef>
              <a:spcAft>
                <a:spcPts val="0"/>
              </a:spcAft>
              <a:buSzPct val="77777"/>
              <a:buChar char="●"/>
            </a:pPr>
            <a:r>
              <a:rPr lang="en"/>
              <a:t>A method __init__(), which is invoked when an object is created - generally used to initialize the state of the object</a:t>
            </a:r>
            <a:endParaRPr/>
          </a:p>
          <a:p>
            <a:pPr marL="457200" lvl="0" indent="-310832" algn="l" rtl="0">
              <a:spcBef>
                <a:spcPts val="0"/>
              </a:spcBef>
              <a:spcAft>
                <a:spcPts val="0"/>
              </a:spcAft>
              <a:buSzPct val="66666"/>
              <a:buChar char="●"/>
            </a:pPr>
            <a:r>
              <a:rPr lang="en"/>
              <a:t>Objects of a class are created by:</a:t>
            </a:r>
            <a:endParaRPr/>
          </a:p>
          <a:p>
            <a:pPr marL="457200" lvl="0" indent="0" algn="l" rtl="0">
              <a:spcBef>
                <a:spcPts val="800"/>
              </a:spcBef>
              <a:spcAft>
                <a:spcPts val="0"/>
              </a:spcAft>
              <a:buNone/>
            </a:pPr>
            <a:r>
              <a:rPr lang="en"/>
              <a:t>	var_name =  class_name (args)</a:t>
            </a:r>
            <a:endParaRPr/>
          </a:p>
          <a:p>
            <a:pPr marL="457200" lvl="0" indent="-310832" algn="l" rtl="0">
              <a:spcBef>
                <a:spcPts val="800"/>
              </a:spcBef>
              <a:spcAft>
                <a:spcPts val="0"/>
              </a:spcAft>
              <a:buSzPct val="66666"/>
              <a:buChar char="●"/>
            </a:pPr>
            <a:r>
              <a:rPr lang="en"/>
              <a:t>Operations on an object </a:t>
            </a:r>
            <a:r>
              <a:rPr lang="en">
                <a:latin typeface="Courier New"/>
                <a:ea typeface="Courier New"/>
                <a:cs typeface="Courier New"/>
                <a:sym typeface="Courier New"/>
              </a:rPr>
              <a:t>obj</a:t>
            </a:r>
            <a:r>
              <a:rPr lang="en"/>
              <a:t> are invoked using dot (.) notation:</a:t>
            </a:r>
            <a:endParaRPr/>
          </a:p>
          <a:p>
            <a:pPr marL="457200" lvl="0" indent="0" algn="l" rtl="0">
              <a:spcBef>
                <a:spcPts val="800"/>
              </a:spcBef>
              <a:spcAft>
                <a:spcPts val="0"/>
              </a:spcAft>
              <a:buNone/>
            </a:pPr>
            <a:r>
              <a:rPr lang="en"/>
              <a:t>	obj.method_name(args)</a:t>
            </a:r>
            <a:endParaRPr/>
          </a:p>
          <a:p>
            <a:pPr marL="914400" lvl="0" indent="0" algn="l" rtl="0">
              <a:spcBef>
                <a:spcPts val="800"/>
              </a:spcBef>
              <a:spcAft>
                <a:spcPts val="0"/>
              </a:spcAft>
              <a:buNone/>
            </a:pPr>
            <a:r>
              <a:rPr lang="en"/>
              <a:t>Object reference is passed implicitly - within a method, object ref is in </a:t>
            </a:r>
            <a:r>
              <a:rPr lang="en" b="1"/>
              <a:t>self</a:t>
            </a:r>
            <a:r>
              <a:rPr lang="en"/>
              <a:t> parameter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Recap - Information Hiding / Abstraction</a:t>
            </a:r>
            <a:endParaRPr/>
          </a:p>
        </p:txBody>
      </p:sp>
      <p:sp>
        <p:nvSpPr>
          <p:cNvPr id="333" name="Google Shape;333;p4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Class - encapsulates data and provides operations</a:t>
            </a:r>
            <a:endParaRPr/>
          </a:p>
          <a:p>
            <a:pPr marL="457200" lvl="0" indent="-317500" algn="l" rtl="0">
              <a:spcBef>
                <a:spcPts val="0"/>
              </a:spcBef>
              <a:spcAft>
                <a:spcPts val="0"/>
              </a:spcAft>
              <a:buSzPts val="1400"/>
              <a:buChar char="●"/>
            </a:pPr>
            <a:r>
              <a:rPr lang="en"/>
              <a:t>So data is hidden from users, only operations can be performed</a:t>
            </a:r>
            <a:endParaRPr/>
          </a:p>
          <a:p>
            <a:pPr marL="457200" lvl="0" indent="-317500" algn="l" rtl="0">
              <a:spcBef>
                <a:spcPts val="0"/>
              </a:spcBef>
              <a:spcAft>
                <a:spcPts val="0"/>
              </a:spcAft>
              <a:buSzPts val="1400"/>
              <a:buChar char="●"/>
            </a:pPr>
            <a:r>
              <a:rPr lang="en"/>
              <a:t>This is what is desired - users want to perform operations - manipulating data was done only to get the ops</a:t>
            </a:r>
            <a:endParaRPr/>
          </a:p>
          <a:p>
            <a:pPr marL="457200" lvl="0" indent="-317500" algn="l" rtl="0">
              <a:spcBef>
                <a:spcPts val="0"/>
              </a:spcBef>
              <a:spcAft>
                <a:spcPts val="0"/>
              </a:spcAft>
              <a:buSzPts val="1400"/>
              <a:buChar char="●"/>
            </a:pPr>
            <a:r>
              <a:rPr lang="en"/>
              <a:t>Using classes and object - another way of thinking on how to design programs - very useful abstraction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multicorrect</a:t>
            </a:r>
            <a:endParaRPr/>
          </a:p>
        </p:txBody>
      </p:sp>
      <p:sp>
        <p:nvSpPr>
          <p:cNvPr id="339" name="Google Shape;339;p46"/>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Which of these are true</a:t>
            </a:r>
            <a:endParaRPr/>
          </a:p>
          <a:p>
            <a:pPr marL="0" lvl="0" indent="0" algn="l" rtl="0">
              <a:spcBef>
                <a:spcPts val="800"/>
              </a:spcBef>
              <a:spcAft>
                <a:spcPts val="0"/>
              </a:spcAft>
              <a:buNone/>
            </a:pPr>
            <a:endParaRPr/>
          </a:p>
          <a:p>
            <a:pPr marL="457200" lvl="0" indent="-317500" algn="l" rtl="0">
              <a:spcBef>
                <a:spcPts val="800"/>
              </a:spcBef>
              <a:spcAft>
                <a:spcPts val="0"/>
              </a:spcAft>
              <a:buSzPts val="1400"/>
              <a:buAutoNum type="alphaUcPeriod"/>
            </a:pPr>
            <a:r>
              <a:rPr lang="en"/>
              <a:t>OO provides another way of modularizing code</a:t>
            </a:r>
            <a:endParaRPr/>
          </a:p>
          <a:p>
            <a:pPr marL="457200" lvl="0" indent="-317500" algn="l" rtl="0">
              <a:spcBef>
                <a:spcPts val="0"/>
              </a:spcBef>
              <a:spcAft>
                <a:spcPts val="0"/>
              </a:spcAft>
              <a:buSzPts val="1400"/>
              <a:buAutoNum type="alphaUcPeriod"/>
            </a:pPr>
            <a:r>
              <a:rPr lang="en"/>
              <a:t>OO encapsulates the data and provides operations on the data</a:t>
            </a:r>
            <a:endParaRPr/>
          </a:p>
          <a:p>
            <a:pPr marL="457200" lvl="0" indent="-317500" algn="l" rtl="0">
              <a:spcBef>
                <a:spcPts val="0"/>
              </a:spcBef>
              <a:spcAft>
                <a:spcPts val="0"/>
              </a:spcAft>
              <a:buSzPts val="1400"/>
              <a:buAutoNum type="alphaUcPeriod"/>
            </a:pPr>
            <a:r>
              <a:rPr lang="en"/>
              <a:t>Without OO we cannot write big programs</a:t>
            </a:r>
            <a:endParaRPr/>
          </a:p>
          <a:p>
            <a:pPr marL="457200" lvl="0" indent="-317500" algn="l" rtl="0">
              <a:spcBef>
                <a:spcPts val="0"/>
              </a:spcBef>
              <a:spcAft>
                <a:spcPts val="0"/>
              </a:spcAft>
              <a:buSzPts val="1400"/>
              <a:buAutoNum type="alphaUcPeriod"/>
            </a:pPr>
            <a:r>
              <a:rPr lang="en"/>
              <a:t>In a Class, the set of methods should together implement the desired operations on the Class type</a:t>
            </a:r>
            <a:endParaRPr/>
          </a:p>
          <a:p>
            <a:pPr marL="0" lvl="0" indent="0" algn="l" rtl="0">
              <a:spcBef>
                <a:spcPts val="800"/>
              </a:spcBef>
              <a:spcAft>
                <a:spcPts val="0"/>
              </a:spcAft>
              <a:buNone/>
            </a:pPr>
            <a:endParaRPr/>
          </a:p>
          <a:p>
            <a:pPr marL="0" lvl="0" indent="0" algn="l" rtl="0">
              <a:spcBef>
                <a:spcPts val="8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Answer</a:t>
            </a:r>
            <a:endParaRPr/>
          </a:p>
        </p:txBody>
      </p:sp>
      <p:sp>
        <p:nvSpPr>
          <p:cNvPr id="345" name="Google Shape;345;p4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fontScale="92500" lnSpcReduction="10000"/>
          </a:bodyPr>
          <a:lstStyle/>
          <a:p>
            <a:pPr marL="0" lvl="0" indent="0" algn="l" rtl="0">
              <a:spcBef>
                <a:spcPts val="800"/>
              </a:spcBef>
              <a:spcAft>
                <a:spcPts val="0"/>
              </a:spcAft>
              <a:buNone/>
            </a:pPr>
            <a:r>
              <a:rPr lang="en"/>
              <a:t>A, B, D</a:t>
            </a:r>
            <a:endParaRPr/>
          </a:p>
          <a:p>
            <a:pPr marL="0" lvl="0" indent="0" algn="l" rtl="0">
              <a:spcBef>
                <a:spcPts val="800"/>
              </a:spcBef>
              <a:spcAft>
                <a:spcPts val="0"/>
              </a:spcAft>
              <a:buNone/>
            </a:pPr>
            <a:endParaRPr/>
          </a:p>
          <a:p>
            <a:pPr marL="0" lvl="0" indent="0" algn="l" rtl="0">
              <a:spcBef>
                <a:spcPts val="800"/>
              </a:spcBef>
              <a:spcAft>
                <a:spcPts val="0"/>
              </a:spcAft>
              <a:buNone/>
            </a:pPr>
            <a:r>
              <a:rPr lang="en"/>
              <a:t>True:</a:t>
            </a:r>
            <a:endParaRPr/>
          </a:p>
          <a:p>
            <a:pPr marL="457200" lvl="0" indent="0" algn="l" rtl="0">
              <a:spcBef>
                <a:spcPts val="800"/>
              </a:spcBef>
              <a:spcAft>
                <a:spcPts val="0"/>
              </a:spcAft>
              <a:buNone/>
            </a:pPr>
            <a:r>
              <a:rPr lang="en"/>
              <a:t>OO provides another way of modularizing code</a:t>
            </a:r>
            <a:endParaRPr/>
          </a:p>
          <a:p>
            <a:pPr marL="457200" lvl="0" indent="0" algn="l" rtl="0">
              <a:spcBef>
                <a:spcPts val="800"/>
              </a:spcBef>
              <a:spcAft>
                <a:spcPts val="0"/>
              </a:spcAft>
              <a:buNone/>
            </a:pPr>
            <a:r>
              <a:rPr lang="en"/>
              <a:t>OO encapsulates data and provides operations on the data for a program to use</a:t>
            </a:r>
            <a:endParaRPr/>
          </a:p>
          <a:p>
            <a:pPr marL="457200" lvl="0" indent="0" algn="l" rtl="0">
              <a:spcBef>
                <a:spcPts val="800"/>
              </a:spcBef>
              <a:spcAft>
                <a:spcPts val="0"/>
              </a:spcAft>
              <a:buNone/>
            </a:pPr>
            <a:r>
              <a:rPr lang="en"/>
              <a:t>In a Class, the set of methods should together implement the desired operations on the Class type</a:t>
            </a:r>
            <a:endParaRPr/>
          </a:p>
          <a:p>
            <a:pPr marL="457200" lvl="0" indent="0" algn="l" rtl="0">
              <a:spcBef>
                <a:spcPts val="800"/>
              </a:spcBef>
              <a:spcAft>
                <a:spcPts val="0"/>
              </a:spcAft>
              <a:buNone/>
            </a:pPr>
            <a:endParaRPr/>
          </a:p>
          <a:p>
            <a:pPr marL="0" lvl="0" indent="0" algn="l" rtl="0">
              <a:spcBef>
                <a:spcPts val="800"/>
              </a:spcBef>
              <a:spcAft>
                <a:spcPts val="0"/>
              </a:spcAft>
              <a:buNone/>
            </a:pPr>
            <a:r>
              <a:rPr lang="en"/>
              <a:t>False</a:t>
            </a:r>
            <a:endParaRPr/>
          </a:p>
          <a:p>
            <a:pPr marL="457200" lvl="0" indent="0" algn="l" rtl="0">
              <a:spcBef>
                <a:spcPts val="800"/>
              </a:spcBef>
              <a:spcAft>
                <a:spcPts val="0"/>
              </a:spcAft>
              <a:buNone/>
            </a:pPr>
            <a:r>
              <a:rPr lang="en"/>
              <a:t>Without OO we cannot write big programs</a:t>
            </a:r>
            <a:endParaRPr/>
          </a:p>
          <a:p>
            <a:pPr marL="0" lvl="0" indent="0" algn="l" rtl="0">
              <a:spcBef>
                <a:spcPts val="800"/>
              </a:spcBef>
              <a:spcAft>
                <a:spcPts val="0"/>
              </a:spcAft>
              <a:buNone/>
            </a:pPr>
            <a:endParaRPr/>
          </a:p>
          <a:p>
            <a:pPr marL="0" lvl="0" indent="0" algn="l" rtl="0">
              <a:spcBef>
                <a:spcPts val="8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Python so far…</a:t>
            </a:r>
            <a:endParaRPr/>
          </a:p>
        </p:txBody>
      </p:sp>
      <p:sp>
        <p:nvSpPr>
          <p:cNvPr id="180" name="Google Shape;180;p21"/>
          <p:cNvSpPr txBox="1">
            <a:spLocks noGrp="1"/>
          </p:cNvSpPr>
          <p:nvPr>
            <p:ph type="body" idx="1"/>
          </p:nvPr>
        </p:nvSpPr>
        <p:spPr>
          <a:xfrm>
            <a:off x="633845" y="1035887"/>
            <a:ext cx="7886700" cy="38928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We have seen different statement types - assignment, conditional, loops, try-except block, …</a:t>
            </a:r>
            <a:endParaRPr/>
          </a:p>
          <a:p>
            <a:pPr marL="457200" lvl="0" indent="-317500" algn="just" rtl="0">
              <a:spcBef>
                <a:spcPts val="0"/>
              </a:spcBef>
              <a:spcAft>
                <a:spcPts val="0"/>
              </a:spcAft>
              <a:buSzPts val="1400"/>
              <a:buChar char="●"/>
            </a:pPr>
            <a:r>
              <a:rPr lang="en"/>
              <a:t>These statements types can be used to write programs</a:t>
            </a:r>
            <a:endParaRPr/>
          </a:p>
          <a:p>
            <a:pPr marL="457200" lvl="0" indent="-317500" algn="just" rtl="0">
              <a:spcBef>
                <a:spcPts val="0"/>
              </a:spcBef>
              <a:spcAft>
                <a:spcPts val="0"/>
              </a:spcAft>
              <a:buSzPts val="1400"/>
              <a:buChar char="●"/>
            </a:pPr>
            <a:r>
              <a:rPr lang="en"/>
              <a:t>We have seen one concept - functions - for dividing a program into logical parts, with each part doing some well defined computation or providing defined interface and functionality</a:t>
            </a:r>
            <a:endParaRPr/>
          </a:p>
          <a:p>
            <a:pPr marL="914400" lvl="1" indent="-317500" algn="just" rtl="0">
              <a:spcBef>
                <a:spcPts val="0"/>
              </a:spcBef>
              <a:spcAft>
                <a:spcPts val="0"/>
              </a:spcAft>
              <a:buSzPts val="1400"/>
              <a:buChar char="●"/>
            </a:pPr>
            <a:r>
              <a:rPr lang="en"/>
              <a:t>This is called modularity - making a program modular</a:t>
            </a:r>
            <a:endParaRPr/>
          </a:p>
          <a:p>
            <a:pPr marL="914400" lvl="1" indent="-317500" algn="just" rtl="0">
              <a:spcBef>
                <a:spcPts val="0"/>
              </a:spcBef>
              <a:spcAft>
                <a:spcPts val="0"/>
              </a:spcAft>
              <a:buSzPts val="1400"/>
              <a:buChar char="●"/>
            </a:pPr>
            <a:r>
              <a:rPr lang="en"/>
              <a:t>Such mechanisms for modularity/divide-and-conquer are essential for solving complex problems</a:t>
            </a:r>
            <a:endParaRPr/>
          </a:p>
          <a:p>
            <a:pPr marL="914400" lvl="1" indent="-317500" algn="just" rtl="0">
              <a:spcBef>
                <a:spcPts val="0"/>
              </a:spcBef>
              <a:spcAft>
                <a:spcPts val="0"/>
              </a:spcAft>
              <a:buSzPts val="1400"/>
              <a:buChar char="●"/>
            </a:pPr>
            <a:r>
              <a:rPr lang="en"/>
              <a:t>Cannot write a program of thousands of lines as just one program - must break it into parts and develop parts separately</a:t>
            </a:r>
            <a:endParaRPr/>
          </a:p>
          <a:p>
            <a:pPr marL="914400" lvl="1" indent="-317500" algn="just" rtl="0">
              <a:spcBef>
                <a:spcPts val="0"/>
              </a:spcBef>
              <a:spcAft>
                <a:spcPts val="0"/>
              </a:spcAft>
              <a:buSzPts val="1400"/>
              <a:buChar char="●"/>
            </a:pPr>
            <a:r>
              <a:rPr lang="en"/>
              <a:t>Easier to debug your code as well</a:t>
            </a:r>
            <a:endParaRPr/>
          </a:p>
          <a:p>
            <a:pPr marL="457200" lvl="0" indent="-317500" algn="just" rtl="0">
              <a:spcBef>
                <a:spcPts val="0"/>
              </a:spcBef>
              <a:spcAft>
                <a:spcPts val="0"/>
              </a:spcAft>
              <a:buSzPts val="1400"/>
              <a:buChar char="●"/>
            </a:pPr>
            <a:r>
              <a:rPr lang="en"/>
              <a:t>Classes and objects is another way to provide modularity, capability to logically divide a problem into computational units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8"/>
          <p:cNvSpPr txBox="1">
            <a:spLocks noGrp="1"/>
          </p:cNvSpPr>
          <p:nvPr>
            <p:ph type="title"/>
          </p:nvPr>
        </p:nvSpPr>
        <p:spPr>
          <a:xfrm>
            <a:off x="633845" y="380195"/>
            <a:ext cx="7084200" cy="401700"/>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2400"/>
              <a:t>Example: Postfix Expression Evaluation using Stack</a:t>
            </a:r>
            <a:endParaRPr sz="2400"/>
          </a:p>
        </p:txBody>
      </p:sp>
      <p:sp>
        <p:nvSpPr>
          <p:cNvPr id="351" name="Google Shape;351;p48"/>
          <p:cNvSpPr txBox="1">
            <a:spLocks noGrp="1"/>
          </p:cNvSpPr>
          <p:nvPr>
            <p:ph type="body" idx="1"/>
          </p:nvPr>
        </p:nvSpPr>
        <p:spPr>
          <a:xfrm>
            <a:off x="633845" y="1035887"/>
            <a:ext cx="7886700" cy="3286200"/>
          </a:xfrm>
          <a:prstGeom prst="rect">
            <a:avLst/>
          </a:prstGeom>
        </p:spPr>
        <p:txBody>
          <a:bodyPr spcFirstLastPara="1" wrap="square" lIns="68575" tIns="34275" rIns="68575" bIns="34275" anchor="t" anchorCtr="0">
            <a:spAutoFit/>
          </a:bodyPr>
          <a:lstStyle/>
          <a:p>
            <a:pPr marL="457200" lvl="0" indent="-317500" algn="l" rtl="0">
              <a:lnSpc>
                <a:spcPct val="100000"/>
              </a:lnSpc>
              <a:spcBef>
                <a:spcPts val="0"/>
              </a:spcBef>
              <a:spcAft>
                <a:spcPts val="0"/>
              </a:spcAft>
              <a:buSzPts val="1400"/>
              <a:buChar char="●"/>
            </a:pPr>
            <a:r>
              <a:rPr lang="en"/>
              <a:t>Stack is a common type - used in many applications</a:t>
            </a:r>
            <a:endParaRPr/>
          </a:p>
          <a:p>
            <a:pPr marL="457200" lvl="0" indent="-317500" algn="l" rtl="0">
              <a:lnSpc>
                <a:spcPct val="100000"/>
              </a:lnSpc>
              <a:spcBef>
                <a:spcPts val="0"/>
              </a:spcBef>
              <a:spcAft>
                <a:spcPts val="0"/>
              </a:spcAft>
              <a:buSzPts val="1400"/>
              <a:buChar char="●"/>
            </a:pPr>
            <a:r>
              <a:rPr lang="en"/>
              <a:t>Arithmetic expressions can also be written in postfix (also called reverse polish) notation - no parenthesis is required</a:t>
            </a:r>
            <a:endParaRPr/>
          </a:p>
          <a:p>
            <a:pPr marL="914400" lvl="1" indent="-317500" algn="l" rtl="0">
              <a:lnSpc>
                <a:spcPct val="100000"/>
              </a:lnSpc>
              <a:spcBef>
                <a:spcPts val="0"/>
              </a:spcBef>
              <a:spcAft>
                <a:spcPts val="0"/>
              </a:spcAft>
              <a:buSzPts val="1400"/>
              <a:buChar char="●"/>
            </a:pPr>
            <a:r>
              <a:rPr lang="en"/>
              <a:t>The operator is mentioned after the two operands</a:t>
            </a:r>
            <a:endParaRPr/>
          </a:p>
          <a:p>
            <a:pPr marL="914400" lvl="1" indent="-317500" algn="l" rtl="0">
              <a:lnSpc>
                <a:spcPct val="100000"/>
              </a:lnSpc>
              <a:spcBef>
                <a:spcPts val="0"/>
              </a:spcBef>
              <a:spcAft>
                <a:spcPts val="0"/>
              </a:spcAft>
              <a:buSzPts val="1400"/>
              <a:buChar char="●"/>
            </a:pPr>
            <a:r>
              <a:rPr lang="en"/>
              <a:t>The result of the operation replaces the two operands and op</a:t>
            </a:r>
            <a:endParaRPr/>
          </a:p>
          <a:p>
            <a:pPr marL="914400" lvl="0" indent="0" algn="l" rtl="0">
              <a:lnSpc>
                <a:spcPct val="100000"/>
              </a:lnSpc>
              <a:spcBef>
                <a:spcPts val="0"/>
              </a:spcBef>
              <a:spcAft>
                <a:spcPts val="0"/>
              </a:spcAft>
              <a:buNone/>
            </a:pPr>
            <a:r>
              <a:rPr lang="en" sz="1400" b="1">
                <a:latin typeface="Courier New"/>
                <a:ea typeface="Courier New"/>
                <a:cs typeface="Courier New"/>
                <a:sym typeface="Courier New"/>
              </a:rPr>
              <a:t>(a+b)*c =&gt; ab+c* ; a/b+c/d =&gt; ab/cd/+; (a+b)*(c+d) =&gt; ab+cd+*</a:t>
            </a:r>
            <a:endParaRPr sz="1400" b="1">
              <a:latin typeface="Courier New"/>
              <a:ea typeface="Courier New"/>
              <a:cs typeface="Courier New"/>
              <a:sym typeface="Courier New"/>
            </a:endParaRPr>
          </a:p>
          <a:p>
            <a:pPr marL="457200" lvl="0" indent="-317500" algn="l" rtl="0">
              <a:lnSpc>
                <a:spcPct val="100000"/>
              </a:lnSpc>
              <a:spcBef>
                <a:spcPts val="0"/>
              </a:spcBef>
              <a:spcAft>
                <a:spcPts val="0"/>
              </a:spcAft>
              <a:buSzPts val="1400"/>
              <a:buChar char="●"/>
            </a:pPr>
            <a:r>
              <a:rPr lang="en"/>
              <a:t>Evaluating postfix notation is efficient - best way is to use a stack</a:t>
            </a:r>
            <a:endParaRPr/>
          </a:p>
          <a:p>
            <a:pPr marL="457200" lvl="0" indent="0" algn="l" rtl="0">
              <a:lnSpc>
                <a:spcPct val="100000"/>
              </a:lnSpc>
              <a:spcBef>
                <a:spcPts val="0"/>
              </a:spcBef>
              <a:spcAft>
                <a:spcPts val="0"/>
              </a:spcAft>
              <a:buNone/>
            </a:pPr>
            <a:r>
              <a:rPr lang="en" sz="1800" i="1"/>
              <a:t>	If operand -&gt; push it on a stack</a:t>
            </a:r>
            <a:endParaRPr sz="1800" i="1"/>
          </a:p>
          <a:p>
            <a:pPr marL="457200" lvl="0" indent="0" algn="l" rtl="0">
              <a:lnSpc>
                <a:spcPct val="100000"/>
              </a:lnSpc>
              <a:spcBef>
                <a:spcPts val="0"/>
              </a:spcBef>
              <a:spcAft>
                <a:spcPts val="0"/>
              </a:spcAft>
              <a:buNone/>
            </a:pPr>
            <a:r>
              <a:rPr lang="en" sz="1800" i="1"/>
              <a:t>	If operator -&gt; pop last two values, apply operator, push result on stack</a:t>
            </a:r>
            <a:endParaRPr sz="1800" i="1"/>
          </a:p>
          <a:p>
            <a:pPr marL="457200" lvl="0" indent="0" algn="l" rtl="0">
              <a:lnSpc>
                <a:spcPct val="100000"/>
              </a:lnSpc>
              <a:spcBef>
                <a:spcPts val="0"/>
              </a:spcBef>
              <a:spcAft>
                <a:spcPts val="0"/>
              </a:spcAft>
              <a:buNone/>
            </a:pPr>
            <a:r>
              <a:rPr lang="en" sz="1800" i="1"/>
              <a:t>	When expression ended -&gt; the only value on stack is the answer</a:t>
            </a:r>
            <a:endParaRPr sz="1800" i="1"/>
          </a:p>
          <a:p>
            <a:pPr marL="457200" lvl="0" indent="-317500" algn="l" rtl="0">
              <a:lnSpc>
                <a:spcPct val="100000"/>
              </a:lnSpc>
              <a:spcBef>
                <a:spcPts val="0"/>
              </a:spcBef>
              <a:spcAft>
                <a:spcPts val="0"/>
              </a:spcAft>
              <a:buSzPts val="1400"/>
              <a:buChar char="●"/>
            </a:pPr>
            <a:r>
              <a:rPr lang="en"/>
              <a:t>We need to create a stack data type for this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Using stack for postfix</a:t>
            </a:r>
            <a:endParaRPr/>
          </a:p>
        </p:txBody>
      </p:sp>
      <p:sp>
        <p:nvSpPr>
          <p:cNvPr id="357" name="Google Shape;357;p49"/>
          <p:cNvSpPr txBox="1">
            <a:spLocks noGrp="1"/>
          </p:cNvSpPr>
          <p:nvPr>
            <p:ph type="body" idx="1"/>
          </p:nvPr>
        </p:nvSpPr>
        <p:spPr>
          <a:xfrm>
            <a:off x="633845" y="1035887"/>
            <a:ext cx="7886700" cy="2521200"/>
          </a:xfrm>
          <a:prstGeom prst="rect">
            <a:avLst/>
          </a:prstGeom>
        </p:spPr>
        <p:txBody>
          <a:bodyPr spcFirstLastPara="1" wrap="square" lIns="68575" tIns="34275" rIns="68575" bIns="34275" anchor="t" anchorCtr="0">
            <a:spAutoFit/>
          </a:bodyPr>
          <a:lstStyle/>
          <a:p>
            <a:pPr marL="457200" lvl="0" indent="-317500" algn="l" rtl="0">
              <a:spcBef>
                <a:spcPts val="800"/>
              </a:spcBef>
              <a:spcAft>
                <a:spcPts val="0"/>
              </a:spcAft>
              <a:buSzPts val="1400"/>
              <a:buChar char="●"/>
            </a:pPr>
            <a:r>
              <a:rPr lang="en"/>
              <a:t>Type Stack defined as class wt ops: init(), pop(), push(), isempty()</a:t>
            </a:r>
            <a:endParaRPr/>
          </a:p>
          <a:p>
            <a:pPr marL="457200" lvl="0" indent="-317500" algn="l" rtl="0">
              <a:spcBef>
                <a:spcPts val="0"/>
              </a:spcBef>
              <a:spcAft>
                <a:spcPts val="0"/>
              </a:spcAft>
              <a:buSzPts val="1400"/>
              <a:buChar char="●"/>
            </a:pPr>
            <a:r>
              <a:rPr lang="en"/>
              <a:t>To evaluate an expression</a:t>
            </a:r>
            <a:endParaRPr/>
          </a:p>
          <a:p>
            <a:pPr marL="914400" lvl="1" indent="-317500" algn="l" rtl="0">
              <a:spcBef>
                <a:spcPts val="0"/>
              </a:spcBef>
              <a:spcAft>
                <a:spcPts val="0"/>
              </a:spcAft>
              <a:buSzPts val="1400"/>
              <a:buChar char="●"/>
            </a:pPr>
            <a:r>
              <a:rPr lang="en"/>
              <a:t>Create a stack first by __init__</a:t>
            </a:r>
            <a:endParaRPr/>
          </a:p>
          <a:p>
            <a:pPr marL="914400" lvl="1" indent="-317500" algn="l" rtl="0">
              <a:spcBef>
                <a:spcPts val="0"/>
              </a:spcBef>
              <a:spcAft>
                <a:spcPts val="0"/>
              </a:spcAft>
              <a:buSzPts val="1400"/>
              <a:buChar char="●"/>
            </a:pPr>
            <a:r>
              <a:rPr lang="en"/>
              <a:t>Then scan the expression - if operand then push; if operator then pop two elts and apply operator, push the results on stack</a:t>
            </a:r>
            <a:endParaRPr/>
          </a:p>
          <a:p>
            <a:pPr marL="914400" lvl="1" indent="-317500" algn="l" rtl="0">
              <a:spcBef>
                <a:spcPts val="0"/>
              </a:spcBef>
              <a:spcAft>
                <a:spcPts val="0"/>
              </a:spcAft>
              <a:buSzPts val="1400"/>
              <a:buChar char="●"/>
            </a:pPr>
            <a:r>
              <a:rPr lang="en"/>
              <a:t>When expression scanned, the value remaining is the value</a:t>
            </a:r>
            <a:endParaRPr/>
          </a:p>
          <a:p>
            <a:pPr marL="457200" lvl="0" indent="-317500" algn="l" rtl="0">
              <a:spcBef>
                <a:spcPts val="0"/>
              </a:spcBef>
              <a:spcAft>
                <a:spcPts val="0"/>
              </a:spcAft>
              <a:buSzPts val="1400"/>
              <a:buChar char="●"/>
            </a:pPr>
            <a:r>
              <a:rPr lang="en"/>
              <a:t>There are many uses of stack - execution of functions in programs need stack (as we see on pythontutor when invoking functions)</a:t>
            </a:r>
            <a:endParaRPr/>
          </a:p>
          <a:p>
            <a:pPr marL="457200" lvl="0" indent="-317500" algn="l" rtl="0">
              <a:spcBef>
                <a:spcPts val="0"/>
              </a:spcBef>
              <a:spcAft>
                <a:spcPts val="0"/>
              </a:spcAft>
              <a:buSzPts val="1400"/>
              <a:buChar char="●"/>
            </a:pPr>
            <a:r>
              <a:rPr lang="en"/>
              <a:t>Often there will be other operations on Stack - top(), height(),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Postfix eval using stack…</a:t>
            </a:r>
            <a:endParaRPr/>
          </a:p>
        </p:txBody>
      </p:sp>
      <p:sp>
        <p:nvSpPr>
          <p:cNvPr id="363" name="Google Shape;363;p50"/>
          <p:cNvSpPr txBox="1">
            <a:spLocks noGrp="1"/>
          </p:cNvSpPr>
          <p:nvPr>
            <p:ph type="body" idx="1"/>
          </p:nvPr>
        </p:nvSpPr>
        <p:spPr>
          <a:xfrm>
            <a:off x="100575" y="1035875"/>
            <a:ext cx="4419600" cy="26859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980000"/>
                </a:solidFill>
                <a:latin typeface="Courier New"/>
                <a:ea typeface="Courier New"/>
                <a:cs typeface="Courier New"/>
                <a:sym typeface="Courier New"/>
              </a:rPr>
              <a:t>class Stack:</a:t>
            </a:r>
            <a:endParaRPr sz="10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980000"/>
                </a:solidFill>
                <a:latin typeface="Courier New"/>
                <a:ea typeface="Courier New"/>
                <a:cs typeface="Courier New"/>
                <a:sym typeface="Courier New"/>
              </a:rPr>
              <a:t>    def __init__(self):</a:t>
            </a:r>
            <a:endParaRPr sz="10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self.top = 0</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self.data = [None]*20</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a:t>
            </a:r>
            <a:r>
              <a:rPr lang="en" sz="1000" b="1">
                <a:solidFill>
                  <a:srgbClr val="980000"/>
                </a:solidFill>
                <a:latin typeface="Courier New"/>
                <a:ea typeface="Courier New"/>
                <a:cs typeface="Courier New"/>
                <a:sym typeface="Courier New"/>
              </a:rPr>
              <a:t>def push(self, item):</a:t>
            </a:r>
            <a:endParaRPr sz="10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self.data[self.top] = item</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self.top += 1</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a:t>
            </a:r>
            <a:r>
              <a:rPr lang="en" sz="1000" b="1">
                <a:solidFill>
                  <a:srgbClr val="980000"/>
                </a:solidFill>
                <a:latin typeface="Courier New"/>
                <a:ea typeface="Courier New"/>
                <a:cs typeface="Courier New"/>
                <a:sym typeface="Courier New"/>
              </a:rPr>
              <a:t> def pop(self):</a:t>
            </a:r>
            <a:endParaRPr sz="10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if self.top &lt; 1:</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print("Error - popping empty stack")</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item = self.data[self.top-1]</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self.top -= 1</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solidFill>
                  <a:srgbClr val="0000FF"/>
                </a:solidFill>
                <a:latin typeface="Courier New"/>
                <a:ea typeface="Courier New"/>
                <a:cs typeface="Courier New"/>
                <a:sym typeface="Courier New"/>
              </a:rPr>
              <a:t>        return(item)</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a:t>
            </a:r>
            <a:r>
              <a:rPr lang="en" sz="1000" b="1">
                <a:solidFill>
                  <a:srgbClr val="980000"/>
                </a:solidFill>
                <a:latin typeface="Courier New"/>
                <a:ea typeface="Courier New"/>
                <a:cs typeface="Courier New"/>
                <a:sym typeface="Courier New"/>
              </a:rPr>
              <a:t>def isempty(self):</a:t>
            </a:r>
            <a:endParaRPr sz="10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a:t>
            </a:r>
            <a:r>
              <a:rPr lang="en" sz="1000" b="1">
                <a:solidFill>
                  <a:srgbClr val="0000FF"/>
                </a:solidFill>
                <a:latin typeface="Courier New"/>
                <a:ea typeface="Courier New"/>
                <a:cs typeface="Courier New"/>
                <a:sym typeface="Courier New"/>
              </a:rPr>
              <a:t>return self.top &lt;= 0</a:t>
            </a:r>
            <a:endParaRPr sz="10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000" b="1">
              <a:latin typeface="Courier New"/>
              <a:ea typeface="Courier New"/>
              <a:cs typeface="Courier New"/>
              <a:sym typeface="Courier New"/>
            </a:endParaRPr>
          </a:p>
        </p:txBody>
      </p:sp>
      <p:sp>
        <p:nvSpPr>
          <p:cNvPr id="364" name="Google Shape;364;p50"/>
          <p:cNvSpPr txBox="1">
            <a:spLocks noGrp="1"/>
          </p:cNvSpPr>
          <p:nvPr>
            <p:ph type="body" idx="2"/>
          </p:nvPr>
        </p:nvSpPr>
        <p:spPr>
          <a:xfrm>
            <a:off x="4572000" y="1035875"/>
            <a:ext cx="4303500" cy="26859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def postfix(l):</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estk = Stack()</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for i in l:</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if isinstance(i,float) or isinstance(i, int):</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estk.push(i)</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if isinstance(i, str):</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x = estk.pop()</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y = estk.pop()</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if i == "*":</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estk.push(x*y)</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elif i == "+":</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estk.push(x+y)</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elif … </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l = [2, 3, 1, "*", "+", 9,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print(postfix(l))</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Postfix using Stack…</a:t>
            </a:r>
            <a:endParaRPr/>
          </a:p>
        </p:txBody>
      </p:sp>
      <p:sp>
        <p:nvSpPr>
          <p:cNvPr id="370" name="Google Shape;370;p5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Main external interface of a type is the operations (methods) - how it is implemented is hidden</a:t>
            </a:r>
            <a:endParaRPr/>
          </a:p>
          <a:p>
            <a:pPr marL="914400" lvl="1" indent="-317500" algn="l" rtl="0">
              <a:spcBef>
                <a:spcPts val="0"/>
              </a:spcBef>
              <a:spcAft>
                <a:spcPts val="0"/>
              </a:spcAft>
              <a:buSzPts val="1400"/>
              <a:buChar char="●"/>
            </a:pPr>
            <a:r>
              <a:rPr lang="en"/>
              <a:t>Programmer for postfix() need not know anything about internals</a:t>
            </a:r>
            <a:endParaRPr/>
          </a:p>
          <a:p>
            <a:pPr marL="914400" lvl="1" indent="-317500" algn="l" rtl="0">
              <a:spcBef>
                <a:spcPts val="0"/>
              </a:spcBef>
              <a:spcAft>
                <a:spcPts val="0"/>
              </a:spcAft>
              <a:buSzPts val="1400"/>
              <a:buChar char="●"/>
            </a:pPr>
            <a:r>
              <a:rPr lang="en"/>
              <a:t>It only needs to know the operations of stack</a:t>
            </a:r>
            <a:endParaRPr/>
          </a:p>
          <a:p>
            <a:pPr marL="457200" lvl="0" indent="-317500" algn="l" rtl="0">
              <a:spcBef>
                <a:spcPts val="0"/>
              </a:spcBef>
              <a:spcAft>
                <a:spcPts val="0"/>
              </a:spcAft>
              <a:buSzPts val="1400"/>
              <a:buChar char="●"/>
            </a:pPr>
            <a:r>
              <a:rPr lang="en"/>
              <a:t>We have implemented stack using lists - the most natural way; however we can implement it in other way (e.g. dictionary)</a:t>
            </a:r>
            <a:endParaRPr/>
          </a:p>
          <a:p>
            <a:pPr marL="457200" lvl="0" indent="-317500" algn="l" rtl="0">
              <a:spcBef>
                <a:spcPts val="0"/>
              </a:spcBef>
              <a:spcAft>
                <a:spcPts val="0"/>
              </a:spcAft>
              <a:buSzPts val="1400"/>
              <a:buChar char="●"/>
            </a:pPr>
            <a:r>
              <a:rPr lang="en"/>
              <a:t>With classes, if the implementation is changed - it does not affect the use/invocation as long as method interfaces remain the same</a:t>
            </a:r>
            <a:endParaRPr/>
          </a:p>
          <a:p>
            <a:pPr marL="457200" lvl="0" indent="-317500" algn="l" rtl="0">
              <a:spcBef>
                <a:spcPts val="0"/>
              </a:spcBef>
              <a:spcAft>
                <a:spcPts val="0"/>
              </a:spcAft>
              <a:buSzPts val="1400"/>
              <a:buChar char="●"/>
            </a:pPr>
            <a:r>
              <a:rPr lang="en"/>
              <a:t>This is a key property of OO (any abstraction) - internals can be changed later without impacting users of a class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Exercise (a few mts)</a:t>
            </a:r>
            <a:endParaRPr/>
          </a:p>
        </p:txBody>
      </p:sp>
      <p:sp>
        <p:nvSpPr>
          <p:cNvPr id="376" name="Google Shape;376;p5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For office hours of a faculty we want to build a waiting system where a student can come and join the waiting room, and as the faculty is free the earliest student who came will be called</a:t>
            </a:r>
            <a:endParaRPr/>
          </a:p>
          <a:p>
            <a:pPr marL="457200" lvl="0" indent="-317500" algn="just" rtl="0">
              <a:spcBef>
                <a:spcPts val="0"/>
              </a:spcBef>
              <a:spcAft>
                <a:spcPts val="0"/>
              </a:spcAft>
              <a:buSzPts val="1400"/>
              <a:buChar char="●"/>
            </a:pPr>
            <a:r>
              <a:rPr lang="en"/>
              <a:t>If no student in the waiting room, faculty is informed when "next" student is called (and when a student comes, he/she </a:t>
            </a:r>
            <a:endParaRPr/>
          </a:p>
          <a:p>
            <a:pPr marL="457200" lvl="0" indent="-317500" algn="just" rtl="0">
              <a:spcBef>
                <a:spcPts val="0"/>
              </a:spcBef>
              <a:spcAft>
                <a:spcPts val="0"/>
              </a:spcAft>
              <a:buSzPts val="1400"/>
              <a:buChar char="●"/>
            </a:pPr>
            <a:r>
              <a:rPr lang="en"/>
              <a:t>Write the structure of a class "Waitroom" for this</a:t>
            </a:r>
            <a:endParaRPr/>
          </a:p>
          <a:p>
            <a:pPr marL="914400" lvl="1" indent="-317500" algn="just" rtl="0">
              <a:spcBef>
                <a:spcPts val="0"/>
              </a:spcBef>
              <a:spcAft>
                <a:spcPts val="0"/>
              </a:spcAft>
              <a:buSzPts val="1400"/>
              <a:buChar char="●"/>
            </a:pPr>
            <a:r>
              <a:rPr lang="en"/>
              <a:t>Q1: First what operations it should have and their interface</a:t>
            </a:r>
            <a:endParaRPr/>
          </a:p>
          <a:p>
            <a:pPr marL="914400" lvl="1" indent="-317500" algn="just" rtl="0">
              <a:spcBef>
                <a:spcPts val="0"/>
              </a:spcBef>
              <a:spcAft>
                <a:spcPts val="0"/>
              </a:spcAft>
              <a:buSzPts val="1400"/>
              <a:buChar char="●"/>
            </a:pPr>
            <a:r>
              <a:rPr lang="en"/>
              <a:t>Q2: What attributes you will have for this class to impl</a:t>
            </a:r>
            <a:endParaRPr/>
          </a:p>
          <a:p>
            <a:pPr marL="457200" lvl="0" indent="-317500" algn="just" rtl="0">
              <a:spcBef>
                <a:spcPts val="0"/>
              </a:spcBef>
              <a:spcAft>
                <a:spcPts val="0"/>
              </a:spcAft>
              <a:buSzPts val="1400"/>
              <a:buChar char="●"/>
            </a:pPr>
            <a:r>
              <a:rPr lang="en"/>
              <a:t>After a few mts - please speak up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Exercise …</a:t>
            </a:r>
            <a:endParaRPr/>
          </a:p>
        </p:txBody>
      </p:sp>
      <p:sp>
        <p:nvSpPr>
          <p:cNvPr id="382" name="Google Shape;382;p5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 Binary Search Tree</a:t>
            </a:r>
            <a:endParaRPr/>
          </a:p>
        </p:txBody>
      </p:sp>
      <p:sp>
        <p:nvSpPr>
          <p:cNvPr id="388" name="Google Shape;388;p54"/>
          <p:cNvSpPr txBox="1">
            <a:spLocks noGrp="1"/>
          </p:cNvSpPr>
          <p:nvPr>
            <p:ph type="body" idx="1"/>
          </p:nvPr>
        </p:nvSpPr>
        <p:spPr>
          <a:xfrm>
            <a:off x="633845" y="1035887"/>
            <a:ext cx="3886200" cy="3117000"/>
          </a:xfrm>
          <a:prstGeom prst="rect">
            <a:avLst/>
          </a:prstGeom>
        </p:spPr>
        <p:txBody>
          <a:bodyPr spcFirstLastPara="1" wrap="square" lIns="68575" tIns="34275" rIns="68575" bIns="34275" anchor="t" anchorCtr="0">
            <a:spAutoFit/>
          </a:bodyPr>
          <a:lstStyle/>
          <a:p>
            <a:pPr marL="457200" lvl="0" indent="-298450" algn="just" rtl="0">
              <a:lnSpc>
                <a:spcPct val="100000"/>
              </a:lnSpc>
              <a:spcBef>
                <a:spcPts val="0"/>
              </a:spcBef>
              <a:spcAft>
                <a:spcPts val="0"/>
              </a:spcAft>
              <a:buSzPts val="1100"/>
              <a:buChar char="●"/>
            </a:pPr>
            <a:r>
              <a:rPr lang="en" sz="1800"/>
              <a:t>Binary  search tree - a root with value, and links to a tree on left and right</a:t>
            </a:r>
            <a:endParaRPr sz="1800"/>
          </a:p>
          <a:p>
            <a:pPr marL="457200" lvl="0" indent="-298450" algn="just" rtl="0">
              <a:lnSpc>
                <a:spcPct val="100000"/>
              </a:lnSpc>
              <a:spcBef>
                <a:spcPts val="0"/>
              </a:spcBef>
              <a:spcAft>
                <a:spcPts val="0"/>
              </a:spcAft>
              <a:buSzPts val="1100"/>
              <a:buChar char="●"/>
            </a:pPr>
            <a:r>
              <a:rPr lang="en" sz="1800"/>
              <a:t>Left sub-tree has values smaller than the root</a:t>
            </a:r>
            <a:endParaRPr sz="1800"/>
          </a:p>
          <a:p>
            <a:pPr marL="457200" lvl="0" indent="-298450" algn="just" rtl="0">
              <a:lnSpc>
                <a:spcPct val="100000"/>
              </a:lnSpc>
              <a:spcBef>
                <a:spcPts val="0"/>
              </a:spcBef>
              <a:spcAft>
                <a:spcPts val="0"/>
              </a:spcAft>
              <a:buSzPts val="1100"/>
              <a:buChar char="●"/>
            </a:pPr>
            <a:r>
              <a:rPr lang="en" sz="1800"/>
              <a:t>Right subtree has values greater than the root</a:t>
            </a:r>
            <a:endParaRPr sz="1800"/>
          </a:p>
          <a:p>
            <a:pPr marL="457200" lvl="0" indent="-298450" algn="just" rtl="0">
              <a:lnSpc>
                <a:spcPct val="100000"/>
              </a:lnSpc>
              <a:spcBef>
                <a:spcPts val="0"/>
              </a:spcBef>
              <a:spcAft>
                <a:spcPts val="0"/>
              </a:spcAft>
              <a:buSzPts val="1100"/>
              <a:buChar char="●"/>
            </a:pPr>
            <a:r>
              <a:rPr lang="en" sz="1800"/>
              <a:t>Searching for an element with binary search tree is very efficient - recursion is natural here</a:t>
            </a:r>
            <a:endParaRPr sz="1800"/>
          </a:p>
          <a:p>
            <a:pPr marL="457200" lvl="0" indent="-298450" algn="just" rtl="0">
              <a:lnSpc>
                <a:spcPct val="100000"/>
              </a:lnSpc>
              <a:spcBef>
                <a:spcPts val="0"/>
              </a:spcBef>
              <a:spcAft>
                <a:spcPts val="0"/>
              </a:spcAft>
              <a:buSzPts val="1100"/>
              <a:buChar char="●"/>
            </a:pPr>
            <a:r>
              <a:rPr lang="en" sz="1800"/>
              <a:t>Printing sorted items is easy</a:t>
            </a:r>
            <a:endParaRPr sz="1800"/>
          </a:p>
        </p:txBody>
      </p:sp>
      <p:pic>
        <p:nvPicPr>
          <p:cNvPr id="389" name="Google Shape;389;p54"/>
          <p:cNvPicPr preferRelativeResize="0"/>
          <p:nvPr/>
        </p:nvPicPr>
        <p:blipFill>
          <a:blip r:embed="rId3">
            <a:alphaModFix/>
          </a:blip>
          <a:stretch>
            <a:fillRect/>
          </a:stretch>
        </p:blipFill>
        <p:spPr>
          <a:xfrm>
            <a:off x="4672450" y="1046225"/>
            <a:ext cx="3935924" cy="3048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5"/>
          <p:cNvSpPr txBox="1">
            <a:spLocks noGrp="1"/>
          </p:cNvSpPr>
          <p:nvPr>
            <p:ph type="body" idx="1"/>
          </p:nvPr>
        </p:nvSpPr>
        <p:spPr>
          <a:xfrm>
            <a:off x="633855" y="1035875"/>
            <a:ext cx="7871100" cy="1316100"/>
          </a:xfrm>
          <a:prstGeom prst="rect">
            <a:avLst/>
          </a:prstGeom>
        </p:spPr>
        <p:txBody>
          <a:bodyPr spcFirstLastPara="1" wrap="square" lIns="68575" tIns="34275" rIns="68575" bIns="34275" anchor="t" anchorCtr="0">
            <a:spAutoFit/>
          </a:bodyPr>
          <a:lstStyle/>
          <a:p>
            <a:pPr marL="457200" lvl="0" indent="-298450" algn="just" rtl="0">
              <a:spcBef>
                <a:spcPts val="800"/>
              </a:spcBef>
              <a:spcAft>
                <a:spcPts val="0"/>
              </a:spcAft>
              <a:buSzPts val="1100"/>
              <a:buChar char="●"/>
            </a:pPr>
            <a:r>
              <a:rPr lang="en" sz="1800"/>
              <a:t>A binary search tree can be viewed as the root node of the tree</a:t>
            </a:r>
            <a:endParaRPr sz="1800"/>
          </a:p>
          <a:p>
            <a:pPr marL="457200" lvl="0" indent="-298450" algn="just" rtl="0">
              <a:spcBef>
                <a:spcPts val="0"/>
              </a:spcBef>
              <a:spcAft>
                <a:spcPts val="0"/>
              </a:spcAft>
              <a:buSzPts val="1100"/>
              <a:buChar char="●"/>
            </a:pPr>
            <a:r>
              <a:rPr lang="en" sz="1800"/>
              <a:t>Attributes: Value (of the root), ltree, rtree (None if no subtree)</a:t>
            </a:r>
            <a:endParaRPr sz="1800"/>
          </a:p>
          <a:p>
            <a:pPr marL="457200" lvl="0" indent="-298450" algn="just" rtl="0">
              <a:spcBef>
                <a:spcPts val="0"/>
              </a:spcBef>
              <a:spcAft>
                <a:spcPts val="0"/>
              </a:spcAft>
              <a:buSzPts val="1100"/>
              <a:buChar char="●"/>
            </a:pPr>
            <a:r>
              <a:rPr lang="en" sz="1800"/>
              <a:t>On creating a tree by init - we will create a root node</a:t>
            </a:r>
            <a:endParaRPr sz="1800"/>
          </a:p>
          <a:p>
            <a:pPr marL="457200" lvl="0" indent="-298450" algn="just" rtl="0">
              <a:spcBef>
                <a:spcPts val="0"/>
              </a:spcBef>
              <a:spcAft>
                <a:spcPts val="0"/>
              </a:spcAft>
              <a:buSzPts val="1100"/>
              <a:buChar char="●"/>
            </a:pPr>
            <a:r>
              <a:rPr lang="en" sz="1800"/>
              <a:t>Operations we desire: Insert a value, search for a value, print tree in sorted order</a:t>
            </a:r>
            <a:endParaRPr sz="1800"/>
          </a:p>
        </p:txBody>
      </p:sp>
      <p:sp>
        <p:nvSpPr>
          <p:cNvPr id="395" name="Google Shape;395;p55"/>
          <p:cNvSpPr txBox="1">
            <a:spLocks noGrp="1"/>
          </p:cNvSpPr>
          <p:nvPr>
            <p:ph type="body" idx="2"/>
          </p:nvPr>
        </p:nvSpPr>
        <p:spPr>
          <a:xfrm>
            <a:off x="2750350" y="2611900"/>
            <a:ext cx="3638100" cy="1746000"/>
          </a:xfrm>
          <a:prstGeom prst="rect">
            <a:avLst/>
          </a:prstGeom>
          <a:solidFill>
            <a:srgbClr val="FFF2CC"/>
          </a:solidFill>
          <a:ln w="19050"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spcBef>
                <a:spcPts val="800"/>
              </a:spcBef>
              <a:spcAft>
                <a:spcPts val="0"/>
              </a:spcAft>
              <a:buClr>
                <a:schemeClr val="dk1"/>
              </a:buClr>
              <a:buSzPts val="1100"/>
              <a:buFont typeface="Arial"/>
              <a:buNone/>
            </a:pPr>
            <a:r>
              <a:rPr lang="en" sz="1400" b="1">
                <a:latin typeface="Courier New"/>
                <a:ea typeface="Courier New"/>
                <a:cs typeface="Courier New"/>
                <a:sym typeface="Courier New"/>
              </a:rPr>
              <a:t>class Tree:</a:t>
            </a:r>
            <a:endParaRPr sz="14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400" b="1">
                <a:latin typeface="Courier New"/>
                <a:ea typeface="Courier New"/>
                <a:cs typeface="Courier New"/>
                <a:sym typeface="Courier New"/>
              </a:rPr>
              <a:t>#Attributes: data, ltree, rtree</a:t>
            </a:r>
            <a:endParaRPr sz="14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400" b="1">
                <a:latin typeface="Courier New"/>
                <a:ea typeface="Courier New"/>
                <a:cs typeface="Courier New"/>
                <a:sym typeface="Courier New"/>
              </a:rPr>
              <a:t>    def __init__(self, val):</a:t>
            </a:r>
            <a:endParaRPr sz="14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400" b="1">
                <a:latin typeface="Courier New"/>
                <a:ea typeface="Courier New"/>
                <a:cs typeface="Courier New"/>
                <a:sym typeface="Courier New"/>
              </a:rPr>
              <a:t>        self.data = val</a:t>
            </a:r>
            <a:endParaRPr sz="14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400" b="1">
                <a:latin typeface="Courier New"/>
                <a:ea typeface="Courier New"/>
                <a:cs typeface="Courier New"/>
                <a:sym typeface="Courier New"/>
              </a:rPr>
              <a:t>        self.ltree = None</a:t>
            </a:r>
            <a:endParaRPr sz="14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400" b="1">
                <a:latin typeface="Courier New"/>
                <a:ea typeface="Courier New"/>
                <a:cs typeface="Courier New"/>
                <a:sym typeface="Courier New"/>
              </a:rPr>
              <a:t>        self.rtree = None</a:t>
            </a:r>
            <a:endParaRPr sz="1400" b="1">
              <a:latin typeface="Courier New"/>
              <a:ea typeface="Courier New"/>
              <a:cs typeface="Courier New"/>
              <a:sym typeface="Courier New"/>
            </a:endParaRPr>
          </a:p>
        </p:txBody>
      </p:sp>
      <p:sp>
        <p:nvSpPr>
          <p:cNvPr id="396" name="Google Shape;396;p5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Implementing Binary Search Tree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Binary Search Tree…</a:t>
            </a:r>
            <a:endParaRPr/>
          </a:p>
        </p:txBody>
      </p:sp>
      <p:sp>
        <p:nvSpPr>
          <p:cNvPr id="402" name="Google Shape;402;p56"/>
          <p:cNvSpPr txBox="1">
            <a:spLocks noGrp="1"/>
          </p:cNvSpPr>
          <p:nvPr>
            <p:ph type="body" idx="1"/>
          </p:nvPr>
        </p:nvSpPr>
        <p:spPr>
          <a:xfrm>
            <a:off x="633850" y="1035875"/>
            <a:ext cx="3682800" cy="37635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class Tree:</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595959"/>
                </a:solidFill>
                <a:latin typeface="Courier New"/>
                <a:ea typeface="Courier New"/>
                <a:cs typeface="Courier New"/>
                <a:sym typeface="Courier New"/>
              </a:rPr>
              <a:t>#Attributes: data, ltree, rtree</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__init__(self, val):</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 self.data = val</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self.ltree = None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self.rtree = None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insert(self, val):</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val == 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val &lt; 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self.ltree is None: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self.ltree = Tree(val)</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else: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self.ltree.insert(val)</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elif val &gt; 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self.rtree is None: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self.rtree = Tree(val)</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else: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self.rtree.insert(val)</a:t>
            </a:r>
            <a:endParaRPr sz="1200" b="1">
              <a:solidFill>
                <a:srgbClr val="0000FF"/>
              </a:solidFill>
              <a:latin typeface="Courier New"/>
              <a:ea typeface="Courier New"/>
              <a:cs typeface="Courier New"/>
              <a:sym typeface="Courier New"/>
            </a:endParaRPr>
          </a:p>
        </p:txBody>
      </p:sp>
      <p:sp>
        <p:nvSpPr>
          <p:cNvPr id="403" name="Google Shape;403;p56"/>
          <p:cNvSpPr txBox="1">
            <a:spLocks noGrp="1"/>
          </p:cNvSpPr>
          <p:nvPr>
            <p:ph type="body" idx="1"/>
          </p:nvPr>
        </p:nvSpPr>
        <p:spPr>
          <a:xfrm>
            <a:off x="4438825" y="1035875"/>
            <a:ext cx="4170600" cy="28398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ispresent (self, val):</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if val == 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True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val &lt; 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print("Search L subtree")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self.ltree is None: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False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else: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self.ltree.ispresent(val) </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elif val &gt; 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print("Search R subtree")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self.rtree is None: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False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else: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self.rtree.ispresent(val) </a:t>
            </a:r>
            <a:endParaRPr sz="1200" b="1">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Binary Search Tree - Inorder Traversal</a:t>
            </a:r>
            <a:endParaRPr/>
          </a:p>
        </p:txBody>
      </p:sp>
      <p:sp>
        <p:nvSpPr>
          <p:cNvPr id="409" name="Google Shape;409;p57"/>
          <p:cNvSpPr txBox="1">
            <a:spLocks noGrp="1"/>
          </p:cNvSpPr>
          <p:nvPr>
            <p:ph type="body" idx="1"/>
          </p:nvPr>
        </p:nvSpPr>
        <p:spPr>
          <a:xfrm>
            <a:off x="633850" y="1035875"/>
            <a:ext cx="4537500" cy="13623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latin typeface="Courier New"/>
                <a:ea typeface="Courier New"/>
                <a:cs typeface="Courier New"/>
                <a:sym typeface="Courier New"/>
              </a:rPr>
              <a:t>   </a:t>
            </a:r>
            <a:r>
              <a:rPr lang="en" sz="1200" b="1">
                <a:solidFill>
                  <a:srgbClr val="595959"/>
                </a:solidFill>
                <a:latin typeface="Courier New"/>
                <a:ea typeface="Courier New"/>
                <a:cs typeface="Courier New"/>
                <a:sym typeface="Courier New"/>
              </a:rPr>
              <a:t># Print the values in tree in sorted order</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inorder(self):</a:t>
            </a:r>
            <a:r>
              <a:rPr lang="en" sz="1200" b="1">
                <a:latin typeface="Courier New"/>
                <a:ea typeface="Courier New"/>
                <a:cs typeface="Courier New"/>
                <a:sym typeface="Courier New"/>
              </a:rPr>
              <a:t> </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latin typeface="Courier New"/>
                <a:ea typeface="Courier New"/>
                <a:cs typeface="Courier New"/>
                <a:sym typeface="Courier New"/>
              </a:rPr>
              <a:t>       </a:t>
            </a:r>
            <a:r>
              <a:rPr lang="en" sz="1200" b="1">
                <a:solidFill>
                  <a:srgbClr val="0000FF"/>
                </a:solidFill>
                <a:latin typeface="Courier New"/>
                <a:ea typeface="Courier New"/>
                <a:cs typeface="Courier New"/>
                <a:sym typeface="Courier New"/>
              </a:rPr>
              <a:t> if self.ltree: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self.ltree.inorder()</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print(self.data)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if self.rtree:</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self.rtree.inorder()</a:t>
            </a:r>
            <a:endParaRPr sz="1200" b="1">
              <a:latin typeface="Courier New"/>
              <a:ea typeface="Courier New"/>
              <a:cs typeface="Courier New"/>
              <a:sym typeface="Courier New"/>
            </a:endParaRPr>
          </a:p>
        </p:txBody>
      </p:sp>
      <p:sp>
        <p:nvSpPr>
          <p:cNvPr id="410" name="Google Shape;410;p57"/>
          <p:cNvSpPr txBox="1">
            <a:spLocks noGrp="1"/>
          </p:cNvSpPr>
          <p:nvPr>
            <p:ph type="body" idx="1"/>
          </p:nvPr>
        </p:nvSpPr>
        <p:spPr>
          <a:xfrm>
            <a:off x="633850" y="2724725"/>
            <a:ext cx="3183000" cy="15468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 = Tree(12)</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t.insert(6)</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t.insert(6)</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t.insert(14)</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t.insert(3)</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t.insert(18)</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print("Search 3", t.ispresent(3))</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t.inorder()</a:t>
            </a:r>
            <a:endParaRPr sz="1200" b="1">
              <a:solidFill>
                <a:srgbClr val="000000"/>
              </a:solidFill>
              <a:latin typeface="Courier New"/>
              <a:ea typeface="Courier New"/>
              <a:cs typeface="Courier New"/>
              <a:sym typeface="Courier New"/>
            </a:endParaRPr>
          </a:p>
        </p:txBody>
      </p:sp>
      <p:sp>
        <p:nvSpPr>
          <p:cNvPr id="411" name="Google Shape;411;p57"/>
          <p:cNvSpPr txBox="1">
            <a:spLocks noGrp="1"/>
          </p:cNvSpPr>
          <p:nvPr>
            <p:ph type="body" idx="2"/>
          </p:nvPr>
        </p:nvSpPr>
        <p:spPr>
          <a:xfrm>
            <a:off x="4040100" y="2724725"/>
            <a:ext cx="2811900" cy="15468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200" b="1">
                <a:latin typeface="Courier New"/>
                <a:ea typeface="Courier New"/>
                <a:cs typeface="Courier New"/>
                <a:sym typeface="Courier New"/>
              </a:rPr>
              <a:t>Search L subtree</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Search L subtree</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Search 3 True</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3</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6</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12</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14</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18</a:t>
            </a:r>
            <a:endParaRPr sz="1200" b="1">
              <a:latin typeface="Courier New"/>
              <a:ea typeface="Courier New"/>
              <a:cs typeface="Courier New"/>
              <a:sym typeface="Courier New"/>
            </a:endParaRPr>
          </a:p>
        </p:txBody>
      </p:sp>
      <p:sp>
        <p:nvSpPr>
          <p:cNvPr id="412" name="Google Shape;412;p57"/>
          <p:cNvSpPr txBox="1"/>
          <p:nvPr/>
        </p:nvSpPr>
        <p:spPr>
          <a:xfrm>
            <a:off x="5426475" y="1047425"/>
            <a:ext cx="3018600" cy="1339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500" b="1" i="1">
                <a:latin typeface="Calibri"/>
                <a:ea typeface="Calibri"/>
                <a:cs typeface="Calibri"/>
                <a:sym typeface="Calibri"/>
              </a:rPr>
              <a:t>Note: </a:t>
            </a:r>
            <a:r>
              <a:rPr lang="en" sz="1500" i="1">
                <a:latin typeface="Calibri"/>
                <a:ea typeface="Calibri"/>
                <a:cs typeface="Calibri"/>
                <a:sym typeface="Calibri"/>
              </a:rPr>
              <a:t>An inorder traversal first visits the left child (including its entire subtree), then visits the node, and finally visits the right child (including its entire subtree).</a:t>
            </a:r>
            <a:endParaRPr sz="1500" i="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
              <a:t>Python so far…</a:t>
            </a:r>
            <a:endParaRPr/>
          </a:p>
        </p:txBody>
      </p:sp>
      <p:sp>
        <p:nvSpPr>
          <p:cNvPr id="186" name="Google Shape;186;p22"/>
          <p:cNvSpPr txBox="1">
            <a:spLocks noGrp="1"/>
          </p:cNvSpPr>
          <p:nvPr>
            <p:ph type="body" idx="1"/>
          </p:nvPr>
        </p:nvSpPr>
        <p:spPr>
          <a:xfrm>
            <a:off x="633845" y="1035887"/>
            <a:ext cx="7886700" cy="34356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We have seen some basic data types (int, float, bool) - they provide the basic objects on which computation is done</a:t>
            </a:r>
            <a:endParaRPr/>
          </a:p>
          <a:p>
            <a:pPr marL="914400" lvl="1" indent="-317500" algn="just" rtl="0">
              <a:spcBef>
                <a:spcPts val="0"/>
              </a:spcBef>
              <a:spcAft>
                <a:spcPts val="0"/>
              </a:spcAft>
              <a:buSzPts val="1400"/>
              <a:buChar char="●"/>
            </a:pPr>
            <a:r>
              <a:rPr lang="en"/>
              <a:t>On objects of these types, we can do the operations defined on them, e.g. +, -, * etc (on int, float), and not/or/and for bool</a:t>
            </a:r>
            <a:endParaRPr/>
          </a:p>
          <a:p>
            <a:pPr marL="457200" lvl="0" indent="-317500" algn="just" rtl="0">
              <a:spcBef>
                <a:spcPts val="0"/>
              </a:spcBef>
              <a:spcAft>
                <a:spcPts val="0"/>
              </a:spcAft>
              <a:buSzPts val="1400"/>
              <a:buChar char="●"/>
            </a:pPr>
            <a:r>
              <a:rPr lang="en"/>
              <a:t>Python has some built-in complex data types - lists, sets, dictionaries - each has its attributes / internal data, and a set of operations are defined</a:t>
            </a:r>
            <a:endParaRPr/>
          </a:p>
          <a:p>
            <a:pPr marL="914400" lvl="1" indent="-317500" algn="just" rtl="0">
              <a:spcBef>
                <a:spcPts val="0"/>
              </a:spcBef>
              <a:spcAft>
                <a:spcPts val="0"/>
              </a:spcAft>
              <a:buSzPts val="1400"/>
              <a:buChar char="●"/>
            </a:pPr>
            <a:r>
              <a:rPr lang="en"/>
              <a:t>We can define variables of this type, and perform the operations on them</a:t>
            </a:r>
            <a:endParaRPr/>
          </a:p>
          <a:p>
            <a:pPr marL="457200" lvl="0" indent="-317500" algn="just" rtl="0">
              <a:spcBef>
                <a:spcPts val="0"/>
              </a:spcBef>
              <a:spcAft>
                <a:spcPts val="0"/>
              </a:spcAft>
              <a:buSzPts val="1400"/>
              <a:buChar char="●"/>
            </a:pPr>
            <a:r>
              <a:rPr lang="en"/>
              <a:t>What if we want to build a new data type - e.g. a queue, a graph, an n-dimensional vector, with specific operations on them?</a:t>
            </a:r>
            <a:endParaRPr/>
          </a:p>
          <a:p>
            <a:pPr marL="457200" lvl="0" indent="-317500" algn="just" rtl="0">
              <a:spcBef>
                <a:spcPts val="0"/>
              </a:spcBef>
              <a:spcAft>
                <a:spcPts val="0"/>
              </a:spcAft>
              <a:buSzPts val="1400"/>
              <a:buChar char="●"/>
            </a:pPr>
            <a:r>
              <a:rPr lang="en"/>
              <a:t>Object oriented constructs provide this capability - define new user defined data types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Binary Search Tree - Exercise</a:t>
            </a:r>
            <a:endParaRPr/>
          </a:p>
        </p:txBody>
      </p:sp>
      <p:sp>
        <p:nvSpPr>
          <p:cNvPr id="418" name="Google Shape;418;p58"/>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A very common data structure used commonly in any operations requiring searching, sorting, etc</a:t>
            </a:r>
            <a:endParaRPr/>
          </a:p>
          <a:p>
            <a:pPr marL="457200" lvl="0" indent="-317500" algn="l" rtl="0">
              <a:spcBef>
                <a:spcPts val="0"/>
              </a:spcBef>
              <a:spcAft>
                <a:spcPts val="0"/>
              </a:spcAft>
              <a:buSzPts val="1400"/>
              <a:buChar char="●"/>
            </a:pPr>
            <a:r>
              <a:rPr lang="en"/>
              <a:t>Traversing the tree - like inorder() , we also have</a:t>
            </a:r>
            <a:endParaRPr/>
          </a:p>
          <a:p>
            <a:pPr marL="914400" lvl="1" indent="-317500" algn="l" rtl="0">
              <a:spcBef>
                <a:spcPts val="0"/>
              </a:spcBef>
              <a:spcAft>
                <a:spcPts val="0"/>
              </a:spcAft>
              <a:buSzPts val="1400"/>
              <a:buChar char="●"/>
            </a:pPr>
            <a:r>
              <a:rPr lang="en"/>
              <a:t>preorder() - the root node visited first, then left sub tree, then right </a:t>
            </a:r>
            <a:endParaRPr/>
          </a:p>
          <a:p>
            <a:pPr marL="914400" lvl="1" indent="-317500" algn="l" rtl="0">
              <a:spcBef>
                <a:spcPts val="0"/>
              </a:spcBef>
              <a:spcAft>
                <a:spcPts val="0"/>
              </a:spcAft>
              <a:buSzPts val="1400"/>
              <a:buChar char="●"/>
            </a:pPr>
            <a:r>
              <a:rPr lang="en"/>
              <a:t>postorder() - left subtree; right subtree; then the node is visited</a:t>
            </a:r>
            <a:endParaRPr/>
          </a:p>
          <a:p>
            <a:pPr marL="914400" lvl="0" indent="0" algn="l" rtl="0">
              <a:spcBef>
                <a:spcPts val="800"/>
              </a:spcBef>
              <a:spcAft>
                <a:spcPts val="0"/>
              </a:spcAft>
              <a:buNone/>
            </a:pPr>
            <a:endParaRPr/>
          </a:p>
          <a:p>
            <a:pPr marL="457200" lvl="0" indent="-317500" algn="l" rtl="0">
              <a:spcBef>
                <a:spcPts val="800"/>
              </a:spcBef>
              <a:spcAft>
                <a:spcPts val="0"/>
              </a:spcAft>
              <a:buSzPts val="1400"/>
              <a:buChar char="●"/>
            </a:pPr>
            <a:r>
              <a:rPr lang="en"/>
              <a:t>Extend the Class to add these methods (you can cut and paste the code in pythontutor or an IDE and then add)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a:t>
            </a:r>
            <a:endParaRPr/>
          </a:p>
        </p:txBody>
      </p:sp>
      <p:sp>
        <p:nvSpPr>
          <p:cNvPr id="424" name="Google Shape;424;p5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Which of these will print the contents of the tree in sorted order</a:t>
            </a:r>
            <a:endParaRPr/>
          </a:p>
          <a:p>
            <a:pPr marL="0" lvl="0" indent="0" algn="l" rtl="0">
              <a:spcBef>
                <a:spcPts val="800"/>
              </a:spcBef>
              <a:spcAft>
                <a:spcPts val="0"/>
              </a:spcAft>
              <a:buNone/>
            </a:pPr>
            <a:endParaRPr/>
          </a:p>
          <a:p>
            <a:pPr marL="457200" lvl="0" indent="-317500" algn="l" rtl="0">
              <a:spcBef>
                <a:spcPts val="800"/>
              </a:spcBef>
              <a:spcAft>
                <a:spcPts val="0"/>
              </a:spcAft>
              <a:buSzPts val="1400"/>
              <a:buAutoNum type="alphaUcPeriod"/>
            </a:pPr>
            <a:r>
              <a:rPr lang="en"/>
              <a:t>inorder()  # left first, node , then right</a:t>
            </a:r>
            <a:endParaRPr/>
          </a:p>
          <a:p>
            <a:pPr marL="457200" lvl="0" indent="-317500" algn="l" rtl="0">
              <a:spcBef>
                <a:spcPts val="0"/>
              </a:spcBef>
              <a:spcAft>
                <a:spcPts val="0"/>
              </a:spcAft>
              <a:buSzPts val="1400"/>
              <a:buAutoNum type="alphaUcPeriod"/>
            </a:pPr>
            <a:r>
              <a:rPr lang="en"/>
              <a:t>preorder() # node first, left, right</a:t>
            </a:r>
            <a:endParaRPr/>
          </a:p>
          <a:p>
            <a:pPr marL="457200" lvl="0" indent="-317500" algn="l" rtl="0">
              <a:spcBef>
                <a:spcPts val="0"/>
              </a:spcBef>
              <a:spcAft>
                <a:spcPts val="0"/>
              </a:spcAft>
              <a:buSzPts val="1400"/>
              <a:buAutoNum type="alphaUcPeriod"/>
            </a:pPr>
            <a:r>
              <a:rPr lang="en"/>
              <a:t>postorder() # right, node, left</a:t>
            </a:r>
            <a:endParaRPr/>
          </a:p>
          <a:p>
            <a:pPr marL="457200" lvl="0" indent="-317500" algn="l" rtl="0">
              <a:spcBef>
                <a:spcPts val="0"/>
              </a:spcBef>
              <a:spcAft>
                <a:spcPts val="0"/>
              </a:spcAft>
              <a:buSzPts val="1400"/>
              <a:buAutoNum type="alphaUcPeriod"/>
            </a:pPr>
            <a:r>
              <a:rPr lang="en"/>
              <a:t>None of the above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Answer</a:t>
            </a:r>
            <a:endParaRPr/>
          </a:p>
        </p:txBody>
      </p:sp>
      <p:sp>
        <p:nvSpPr>
          <p:cNvPr id="430" name="Google Shape;430;p6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Which of these will print the contents of the tree in sorted order</a:t>
            </a:r>
            <a:endParaRPr/>
          </a:p>
          <a:p>
            <a:pPr marL="0" lvl="0" indent="0" algn="l" rtl="0">
              <a:spcBef>
                <a:spcPts val="800"/>
              </a:spcBef>
              <a:spcAft>
                <a:spcPts val="0"/>
              </a:spcAft>
              <a:buNone/>
            </a:pPr>
            <a:endParaRPr/>
          </a:p>
          <a:p>
            <a:pPr marL="0" lvl="0" indent="0" algn="l" rtl="0">
              <a:spcBef>
                <a:spcPts val="800"/>
              </a:spcBef>
              <a:spcAft>
                <a:spcPts val="0"/>
              </a:spcAft>
              <a:buNone/>
            </a:pPr>
            <a:r>
              <a:rPr lang="en"/>
              <a:t>Ans: inorder() - it will print the smaller numbers first, then the root number, then the larger numbers</a:t>
            </a:r>
            <a:endParaRPr/>
          </a:p>
          <a:p>
            <a:pPr marL="0" lvl="0" indent="0" algn="l" rtl="0">
              <a:spcBef>
                <a:spcPts val="800"/>
              </a:spcBef>
              <a:spcAft>
                <a:spcPts val="0"/>
              </a:spcAft>
              <a:buNone/>
            </a:pPr>
            <a:endParaRPr/>
          </a:p>
          <a:p>
            <a:pPr marL="0" lvl="0" indent="0" algn="l" rtl="0">
              <a:spcBef>
                <a:spcPts val="800"/>
              </a:spcBef>
              <a:spcAft>
                <a:spcPts val="0"/>
              </a:spcAft>
              <a:buNone/>
            </a:pPr>
            <a:endParaRPr/>
          </a:p>
          <a:p>
            <a:pPr marL="0" lvl="0" indent="0" algn="l" rtl="0">
              <a:spcBef>
                <a:spcPts val="800"/>
              </a:spcBef>
              <a:spcAft>
                <a:spcPts val="0"/>
              </a:spcAft>
              <a:buNone/>
            </a:pPr>
            <a:r>
              <a:rPr lang="en"/>
              <a:t>postorder() will print the tree contents sorted in reverse order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Lecture 3: Some Operations on Objects/Classes</a:t>
            </a:r>
            <a:endParaRPr/>
          </a:p>
        </p:txBody>
      </p:sp>
      <p:sp>
        <p:nvSpPr>
          <p:cNvPr id="436" name="Google Shape;436;p6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Recap</a:t>
            </a:r>
            <a:endParaRPr/>
          </a:p>
        </p:txBody>
      </p:sp>
      <p:sp>
        <p:nvSpPr>
          <p:cNvPr id="442" name="Google Shape;442;p6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Class allows programmer to define new user-defined types - with operations on the the type and attributes to perform them</a:t>
            </a:r>
            <a:endParaRPr/>
          </a:p>
          <a:p>
            <a:pPr marL="457200" lvl="0" indent="-317500" algn="l" rtl="0">
              <a:spcBef>
                <a:spcPts val="0"/>
              </a:spcBef>
              <a:spcAft>
                <a:spcPts val="0"/>
              </a:spcAft>
              <a:buSzPts val="1400"/>
              <a:buChar char="●"/>
            </a:pPr>
            <a:r>
              <a:rPr lang="en"/>
              <a:t>Objects can be created of this type - and operations defined in the class can be performed on these objects</a:t>
            </a:r>
            <a:endParaRPr/>
          </a:p>
          <a:p>
            <a:pPr marL="457200" lvl="0" indent="-317500" algn="l" rtl="0">
              <a:spcBef>
                <a:spcPts val="0"/>
              </a:spcBef>
              <a:spcAft>
                <a:spcPts val="0"/>
              </a:spcAft>
              <a:buSzPts val="1400"/>
              <a:buChar char="●"/>
            </a:pPr>
            <a:r>
              <a:rPr lang="en"/>
              <a:t>We have seen some types - Complex, Stack, Tree</a:t>
            </a:r>
            <a:endParaRPr/>
          </a:p>
          <a:p>
            <a:pPr marL="457200" lvl="0" indent="-317500" algn="l" rtl="0">
              <a:spcBef>
                <a:spcPts val="0"/>
              </a:spcBef>
              <a:spcAft>
                <a:spcPts val="0"/>
              </a:spcAft>
              <a:buSzPts val="1400"/>
              <a:buChar char="●"/>
            </a:pPr>
            <a:r>
              <a:rPr lang="en"/>
              <a:t>Using classes effectively and to use OO concepts in programming requires practice and use</a:t>
            </a:r>
            <a:endParaRPr/>
          </a:p>
          <a:p>
            <a:pPr marL="457200" lvl="0" indent="-317500" algn="l" rtl="0">
              <a:spcBef>
                <a:spcPts val="0"/>
              </a:spcBef>
              <a:spcAft>
                <a:spcPts val="0"/>
              </a:spcAft>
              <a:buSzPts val="1400"/>
              <a:buChar char="●"/>
            </a:pPr>
            <a:r>
              <a:rPr lang="en"/>
              <a:t>We will see some more examples today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Correction - tree traversal</a:t>
            </a:r>
            <a:endParaRPr/>
          </a:p>
        </p:txBody>
      </p:sp>
      <p:sp>
        <p:nvSpPr>
          <p:cNvPr id="448" name="Google Shape;448;p6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Three traversal methods</a:t>
            </a:r>
            <a:endParaRPr/>
          </a:p>
          <a:p>
            <a:pPr marL="0" lvl="0" indent="0" algn="l" rtl="0">
              <a:spcBef>
                <a:spcPts val="800"/>
              </a:spcBef>
              <a:spcAft>
                <a:spcPts val="0"/>
              </a:spcAft>
              <a:buNone/>
            </a:pPr>
            <a:endParaRPr/>
          </a:p>
          <a:p>
            <a:pPr marL="457200" lvl="0" indent="-317500" algn="l" rtl="0">
              <a:spcBef>
                <a:spcPts val="800"/>
              </a:spcBef>
              <a:spcAft>
                <a:spcPts val="0"/>
              </a:spcAft>
              <a:buSzPts val="1400"/>
              <a:buAutoNum type="alphaUcPeriod"/>
            </a:pPr>
            <a:r>
              <a:rPr lang="en"/>
              <a:t>inorder() # left first, node , then right: node is "in"</a:t>
            </a:r>
            <a:endParaRPr/>
          </a:p>
          <a:p>
            <a:pPr marL="457200" lvl="0" indent="-317500" algn="l" rtl="0">
              <a:spcBef>
                <a:spcPts val="0"/>
              </a:spcBef>
              <a:spcAft>
                <a:spcPts val="0"/>
              </a:spcAft>
              <a:buSzPts val="1400"/>
              <a:buAutoNum type="alphaUcPeriod"/>
            </a:pPr>
            <a:r>
              <a:rPr lang="en"/>
              <a:t>preorder() # node first (i.e. "pre"), left, right</a:t>
            </a:r>
            <a:endParaRPr/>
          </a:p>
          <a:p>
            <a:pPr marL="457200" lvl="0" indent="-317500" algn="l" rtl="0">
              <a:spcBef>
                <a:spcPts val="0"/>
              </a:spcBef>
              <a:spcAft>
                <a:spcPts val="0"/>
              </a:spcAft>
              <a:buSzPts val="1400"/>
              <a:buAutoNum type="alphaUcPeriod"/>
            </a:pPr>
            <a:r>
              <a:rPr lang="en"/>
              <a:t>postorder() # left, right, node: is "post"/after</a:t>
            </a:r>
            <a:endParaRPr/>
          </a:p>
          <a:p>
            <a:pPr marL="0" lvl="0" indent="0" algn="l" rtl="0">
              <a:spcBef>
                <a:spcPts val="800"/>
              </a:spcBef>
              <a:spcAft>
                <a:spcPts val="0"/>
              </a:spcAft>
              <a:buNone/>
            </a:pPr>
            <a:endParaRPr/>
          </a:p>
          <a:p>
            <a:pPr marL="0" lvl="0" indent="0" algn="l" rtl="0">
              <a:spcBef>
                <a:spcPts val="800"/>
              </a:spcBef>
              <a:spcAft>
                <a:spcPts val="0"/>
              </a:spcAft>
              <a:buNone/>
            </a:pPr>
            <a:r>
              <a:rPr lang="en"/>
              <a:t>In each generally you travel left subtree first and then right; can traverse right first</a:t>
            </a:r>
            <a:endParaRPr/>
          </a:p>
          <a:p>
            <a:pPr marL="0" lvl="0" indent="0" algn="l" rtl="0">
              <a:spcBef>
                <a:spcPts val="800"/>
              </a:spcBef>
              <a:spcAft>
                <a:spcPts val="0"/>
              </a:spcAft>
              <a:buNone/>
            </a:pPr>
            <a:r>
              <a:rPr lang="en"/>
              <a:t>In inorder, traversing right first will give sorted in reverse order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a:t>
            </a:r>
            <a:endParaRPr/>
          </a:p>
        </p:txBody>
      </p:sp>
      <p:sp>
        <p:nvSpPr>
          <p:cNvPr id="454" name="Google Shape;454;p64"/>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Let’s take another common abstract type - wait queue</a:t>
            </a:r>
            <a:endParaRPr/>
          </a:p>
          <a:p>
            <a:pPr marL="457200" lvl="0" indent="-317500" algn="just" rtl="0">
              <a:spcBef>
                <a:spcPts val="0"/>
              </a:spcBef>
              <a:spcAft>
                <a:spcPts val="0"/>
              </a:spcAft>
              <a:buSzPts val="1400"/>
              <a:buChar char="●"/>
            </a:pPr>
            <a:r>
              <a:rPr lang="en"/>
              <a:t>It is used in a host of applications - to maintain a queue of people waiting to be served (at a doctor, hospital, test, some restaurant, office hour of a faculty..)</a:t>
            </a:r>
            <a:endParaRPr/>
          </a:p>
          <a:p>
            <a:pPr marL="457200" lvl="0" indent="-317500" algn="just" rtl="0">
              <a:spcBef>
                <a:spcPts val="0"/>
              </a:spcBef>
              <a:spcAft>
                <a:spcPts val="0"/>
              </a:spcAft>
              <a:buSzPts val="1400"/>
              <a:buChar char="●"/>
            </a:pPr>
            <a:r>
              <a:rPr lang="en"/>
              <a:t>Let us create a type for waiting queue, which we can then use for creating the waiting queue</a:t>
            </a:r>
            <a:endParaRPr/>
          </a:p>
          <a:p>
            <a:pPr marL="457200" lvl="0" indent="-317500" algn="just" rtl="0">
              <a:spcBef>
                <a:spcPts val="0"/>
              </a:spcBef>
              <a:spcAft>
                <a:spcPts val="0"/>
              </a:spcAft>
              <a:buSzPts val="1400"/>
              <a:buChar char="●"/>
            </a:pPr>
            <a:r>
              <a:rPr lang="en"/>
              <a:t>Let us first see a use case of this queue - and from that identify the set of operations (methods) needed; then build the class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 use-case for the queue</a:t>
            </a:r>
            <a:endParaRPr/>
          </a:p>
        </p:txBody>
      </p:sp>
      <p:sp>
        <p:nvSpPr>
          <p:cNvPr id="460" name="Google Shape;460;p6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Suppose we want to build a program to manage wait queue for a prof's office hour - in this application</a:t>
            </a:r>
            <a:endParaRPr/>
          </a:p>
          <a:p>
            <a:pPr marL="914400" lvl="1" indent="-317500" algn="just" rtl="0">
              <a:spcBef>
                <a:spcPts val="0"/>
              </a:spcBef>
              <a:spcAft>
                <a:spcPts val="0"/>
              </a:spcAft>
              <a:buSzPts val="1400"/>
              <a:buChar char="●"/>
            </a:pPr>
            <a:r>
              <a:rPr lang="en"/>
              <a:t>A student comes,  the assistant adds him/her to the queue </a:t>
            </a:r>
            <a:endParaRPr/>
          </a:p>
          <a:p>
            <a:pPr marL="914400" lvl="1" indent="-317500" algn="just" rtl="0">
              <a:spcBef>
                <a:spcPts val="0"/>
              </a:spcBef>
              <a:spcAft>
                <a:spcPts val="0"/>
              </a:spcAft>
              <a:buSzPts val="1400"/>
              <a:buChar char="●"/>
            </a:pPr>
            <a:r>
              <a:rPr lang="en"/>
              <a:t>When prof is free, the asst removes the first student in the queue, prints info about the student; if queue is empty, then lets the prof know</a:t>
            </a:r>
            <a:endParaRPr/>
          </a:p>
          <a:p>
            <a:pPr marL="914400" lvl="1" indent="-317500" algn="just" rtl="0">
              <a:spcBef>
                <a:spcPts val="0"/>
              </a:spcBef>
              <a:spcAft>
                <a:spcPts val="0"/>
              </a:spcAft>
              <a:buSzPts val="1400"/>
              <a:buChar char="●"/>
            </a:pPr>
            <a:r>
              <a:rPr lang="en"/>
              <a:t>If Prof wants to know many students are still waiting - give the number</a:t>
            </a:r>
            <a:endParaRPr/>
          </a:p>
          <a:p>
            <a:pPr marL="914400" lvl="1" indent="-317500" algn="just" rtl="0">
              <a:spcBef>
                <a:spcPts val="0"/>
              </a:spcBef>
              <a:spcAft>
                <a:spcPts val="0"/>
              </a:spcAft>
              <a:buSzPts val="1400"/>
              <a:buChar char="●"/>
            </a:pPr>
            <a:r>
              <a:rPr lang="en"/>
              <a:t>When the office hour ends, gives a list of students who could not be served</a:t>
            </a:r>
            <a:endParaRPr/>
          </a:p>
          <a:p>
            <a:pPr marL="914400" lvl="1" indent="-317500" algn="just" rtl="0">
              <a:spcBef>
                <a:spcPts val="0"/>
              </a:spcBef>
              <a:spcAft>
                <a:spcPts val="0"/>
              </a:spcAft>
              <a:buSzPts val="1400"/>
              <a:buChar char="●"/>
            </a:pPr>
            <a:r>
              <a:rPr lang="en"/>
              <a:t>…</a:t>
            </a:r>
            <a:endParaRPr/>
          </a:p>
          <a:p>
            <a:pPr marL="457200" lvl="0" indent="-317500" algn="just" rtl="0">
              <a:spcBef>
                <a:spcPts val="0"/>
              </a:spcBef>
              <a:spcAft>
                <a:spcPts val="0"/>
              </a:spcAft>
              <a:buSzPts val="1400"/>
              <a:buChar char="●"/>
            </a:pPr>
            <a:r>
              <a:rPr lang="en"/>
              <a:t>We will develop a Queue of persons to manage the wait queue of students for the prof</a:t>
            </a:r>
            <a:endParaRPr/>
          </a:p>
          <a:p>
            <a:pPr marL="914400" lvl="1" indent="-317500" algn="just" rtl="0">
              <a:spcBef>
                <a:spcPts val="0"/>
              </a:spcBef>
              <a:spcAft>
                <a:spcPts val="0"/>
              </a:spcAft>
              <a:buSzPts val="1400"/>
              <a:buChar char="●"/>
            </a:pPr>
            <a:r>
              <a:rPr lang="en"/>
              <a:t>This Queue type can be used in other such applications also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Methods/Operations on Queue</a:t>
            </a:r>
            <a:endParaRPr/>
          </a:p>
        </p:txBody>
      </p:sp>
      <p:sp>
        <p:nvSpPr>
          <p:cNvPr id="466" name="Google Shape;466;p66"/>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What operations do we want in this queue in which we will maintain the people (students) waiting</a:t>
            </a:r>
            <a:endParaRPr/>
          </a:p>
          <a:p>
            <a:pPr marL="914400" lvl="1" indent="-317500" algn="just" rtl="0">
              <a:spcBef>
                <a:spcPts val="0"/>
              </a:spcBef>
              <a:spcAft>
                <a:spcPts val="0"/>
              </a:spcAft>
              <a:buSzPts val="1400"/>
              <a:buChar char="●"/>
            </a:pPr>
            <a:r>
              <a:rPr lang="en"/>
              <a:t>add(person): when a new person comes - he/she is added</a:t>
            </a:r>
            <a:endParaRPr/>
          </a:p>
          <a:p>
            <a:pPr marL="914400" lvl="1" indent="-317500" algn="just" rtl="0">
              <a:spcBef>
                <a:spcPts val="0"/>
              </a:spcBef>
              <a:spcAft>
                <a:spcPts val="0"/>
              </a:spcAft>
              <a:buSzPts val="1400"/>
              <a:buChar char="●"/>
            </a:pPr>
            <a:r>
              <a:rPr lang="en"/>
              <a:t>remove(): returns the person who is to be now helped</a:t>
            </a:r>
            <a:endParaRPr/>
          </a:p>
          <a:p>
            <a:pPr marL="914400" lvl="1" indent="-317500" algn="just" rtl="0">
              <a:spcBef>
                <a:spcPts val="0"/>
              </a:spcBef>
              <a:spcAft>
                <a:spcPts val="0"/>
              </a:spcAft>
              <a:buSzPts val="1400"/>
              <a:buChar char="●"/>
            </a:pPr>
            <a:r>
              <a:rPr lang="en"/>
              <a:t>isempty(): is the queue empty</a:t>
            </a:r>
            <a:endParaRPr/>
          </a:p>
          <a:p>
            <a:pPr marL="457200" lvl="0" indent="-317500" algn="just" rtl="0">
              <a:spcBef>
                <a:spcPts val="0"/>
              </a:spcBef>
              <a:spcAft>
                <a:spcPts val="0"/>
              </a:spcAft>
              <a:buSzPts val="1400"/>
              <a:buChar char="●"/>
            </a:pPr>
            <a:r>
              <a:rPr lang="en"/>
              <a:t>We also need methods to </a:t>
            </a:r>
            <a:endParaRPr/>
          </a:p>
          <a:p>
            <a:pPr marL="914400" lvl="1" indent="-317500" algn="just" rtl="0">
              <a:spcBef>
                <a:spcPts val="0"/>
              </a:spcBef>
              <a:spcAft>
                <a:spcPts val="0"/>
              </a:spcAft>
              <a:buSzPts val="1400"/>
              <a:buChar char="●"/>
            </a:pPr>
            <a:r>
              <a:rPr lang="en"/>
              <a:t>Give the length of the queue: how many people are in the queue</a:t>
            </a:r>
            <a:endParaRPr/>
          </a:p>
          <a:p>
            <a:pPr marL="914400" lvl="1" indent="-317500" algn="just" rtl="0">
              <a:spcBef>
                <a:spcPts val="0"/>
              </a:spcBef>
              <a:spcAft>
                <a:spcPts val="0"/>
              </a:spcAft>
              <a:buSzPts val="1400"/>
              <a:buChar char="●"/>
            </a:pPr>
            <a:r>
              <a:rPr lang="en"/>
              <a:t>Print the list of people waiting in the queue</a:t>
            </a:r>
            <a:endParaRPr/>
          </a:p>
          <a:p>
            <a:pPr marL="457200" lvl="0" indent="-317500" algn="just" rtl="0">
              <a:spcBef>
                <a:spcPts val="0"/>
              </a:spcBef>
              <a:spcAft>
                <a:spcPts val="0"/>
              </a:spcAft>
              <a:buSzPts val="1400"/>
              <a:buChar char="●"/>
            </a:pPr>
            <a:r>
              <a:rPr lang="en"/>
              <a:t>Let us now define a class Queue to implement this type - we will first implement the first few operations</a:t>
            </a:r>
            <a:endParaRPr/>
          </a:p>
          <a:p>
            <a:pPr marL="0" lvl="0" indent="0" algn="just" rtl="0">
              <a:spcBef>
                <a:spcPts val="8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Class Queue</a:t>
            </a:r>
            <a:endParaRPr/>
          </a:p>
        </p:txBody>
      </p:sp>
      <p:sp>
        <p:nvSpPr>
          <p:cNvPr id="472" name="Google Shape;472;p67"/>
          <p:cNvSpPr txBox="1">
            <a:spLocks noGrp="1"/>
          </p:cNvSpPr>
          <p:nvPr>
            <p:ph type="body" idx="1"/>
          </p:nvPr>
        </p:nvSpPr>
        <p:spPr>
          <a:xfrm>
            <a:off x="633850" y="1035875"/>
            <a:ext cx="3309900" cy="18702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class Queue:</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    def __init__(self):</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self.qdata = []</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self.front = 0  </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self.end = 0  </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    def add(self, obj):</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self.qdata.append(obj)</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self.end += 1</a:t>
            </a:r>
            <a:endParaRPr sz="1300" b="1">
              <a:solidFill>
                <a:srgbClr val="0000FF"/>
              </a:solidFill>
              <a:latin typeface="Courier New"/>
              <a:ea typeface="Courier New"/>
              <a:cs typeface="Courier New"/>
              <a:sym typeface="Courier New"/>
            </a:endParaRPr>
          </a:p>
        </p:txBody>
      </p:sp>
      <p:sp>
        <p:nvSpPr>
          <p:cNvPr id="473" name="Google Shape;473;p67"/>
          <p:cNvSpPr txBox="1">
            <a:spLocks noGrp="1"/>
          </p:cNvSpPr>
          <p:nvPr>
            <p:ph type="body" idx="2"/>
          </p:nvPr>
        </p:nvSpPr>
        <p:spPr>
          <a:xfrm>
            <a:off x="4243600" y="1035875"/>
            <a:ext cx="4271700" cy="26706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def remove(self):</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if self.isempty():</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return None</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else:</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obj = self.qdata[self.front]</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self.front += 1</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return obj</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def isempty(self):</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if self.front == self.end:</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return True</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else:</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solidFill>
                  <a:srgbClr val="0000FF"/>
                </a:solidFill>
                <a:latin typeface="Courier New"/>
                <a:ea typeface="Courier New"/>
                <a:cs typeface="Courier New"/>
                <a:sym typeface="Courier New"/>
              </a:rPr>
              <a:t>            return False</a:t>
            </a:r>
            <a:endParaRPr sz="1300" b="1">
              <a:solidFill>
                <a:srgbClr val="0000FF"/>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Object Oriented Programming</a:t>
            </a:r>
            <a:endParaRPr/>
          </a:p>
        </p:txBody>
      </p:sp>
      <p:sp>
        <p:nvSpPr>
          <p:cNvPr id="192" name="Google Shape;192;p23"/>
          <p:cNvSpPr txBox="1">
            <a:spLocks noGrp="1"/>
          </p:cNvSpPr>
          <p:nvPr>
            <p:ph type="body" idx="1"/>
          </p:nvPr>
        </p:nvSpPr>
        <p:spPr>
          <a:xfrm>
            <a:off x="633850" y="1035874"/>
            <a:ext cx="7886700" cy="3684900"/>
          </a:xfrm>
          <a:prstGeom prst="rect">
            <a:avLst/>
          </a:prstGeom>
        </p:spPr>
        <p:txBody>
          <a:bodyPr spcFirstLastPara="1" wrap="square" lIns="68575" tIns="34275" rIns="68575" bIns="34275" anchor="t" anchorCtr="0">
            <a:spAutoFit/>
          </a:bodyPr>
          <a:lstStyle/>
          <a:p>
            <a:pPr marL="457200" lvl="0" indent="-304800" algn="just" rtl="0">
              <a:spcBef>
                <a:spcPts val="800"/>
              </a:spcBef>
              <a:spcAft>
                <a:spcPts val="0"/>
              </a:spcAft>
              <a:buSzPts val="1200"/>
              <a:buChar char="●"/>
            </a:pPr>
            <a:r>
              <a:rPr lang="en" sz="1900"/>
              <a:t>User defined data types capability in a prog. language</a:t>
            </a:r>
            <a:endParaRPr sz="1900"/>
          </a:p>
          <a:p>
            <a:pPr marL="914400" lvl="1" indent="-304800" algn="just" rtl="0">
              <a:spcBef>
                <a:spcPts val="0"/>
              </a:spcBef>
              <a:spcAft>
                <a:spcPts val="0"/>
              </a:spcAft>
              <a:buSzPts val="1200"/>
              <a:buChar char="●"/>
            </a:pPr>
            <a:r>
              <a:rPr lang="en" sz="1600"/>
              <a:t>Ability to define a new type: the structure of an object of this type i.e. what attributes/vars it has, and the operations defined on objects of this type</a:t>
            </a:r>
            <a:endParaRPr sz="1600"/>
          </a:p>
          <a:p>
            <a:pPr marL="914400" lvl="1" indent="-304800" algn="just" rtl="0">
              <a:spcBef>
                <a:spcPts val="0"/>
              </a:spcBef>
              <a:spcAft>
                <a:spcPts val="0"/>
              </a:spcAft>
              <a:buSzPts val="1200"/>
              <a:buChar char="●"/>
            </a:pPr>
            <a:r>
              <a:rPr lang="en" sz="1600"/>
              <a:t>Ability to define variables of this type, and invoke operations on it</a:t>
            </a:r>
            <a:endParaRPr sz="1600"/>
          </a:p>
          <a:p>
            <a:pPr marL="457200" lvl="0" indent="-304800" algn="just" rtl="0">
              <a:spcBef>
                <a:spcPts val="0"/>
              </a:spcBef>
              <a:spcAft>
                <a:spcPts val="0"/>
              </a:spcAft>
              <a:buSzPts val="1200"/>
              <a:buChar char="●"/>
            </a:pPr>
            <a:r>
              <a:rPr lang="en" sz="1900"/>
              <a:t>With such capability, we can have different user defined data types</a:t>
            </a:r>
            <a:endParaRPr sz="1900"/>
          </a:p>
          <a:p>
            <a:pPr marL="914400" lvl="1" indent="-304800" algn="just" rtl="0">
              <a:spcBef>
                <a:spcPts val="0"/>
              </a:spcBef>
              <a:spcAft>
                <a:spcPts val="0"/>
              </a:spcAft>
              <a:buSzPts val="1200"/>
              <a:buChar char="●"/>
            </a:pPr>
            <a:r>
              <a:rPr lang="en" sz="1600"/>
              <a:t>Can define a "robot" type, which will have operations like move, lift, put, bend, etc and will have all data needed to perform these operations (e.g current location, status of arm, …)</a:t>
            </a:r>
            <a:endParaRPr sz="1600"/>
          </a:p>
          <a:p>
            <a:pPr marL="914400" lvl="1" indent="-304800" algn="just" rtl="0">
              <a:spcBef>
                <a:spcPts val="0"/>
              </a:spcBef>
              <a:spcAft>
                <a:spcPts val="0"/>
              </a:spcAft>
              <a:buSzPts val="1200"/>
              <a:buChar char="●"/>
            </a:pPr>
            <a:r>
              <a:rPr lang="en" sz="1600"/>
              <a:t>Can define a "car" as a type (say for a game) which has ops like start, accelerate, turn left, turn right, … and attributes like color, make, current speed, weight, …</a:t>
            </a:r>
            <a:endParaRPr sz="1600"/>
          </a:p>
          <a:p>
            <a:pPr marL="457200" lvl="0" indent="-304800" algn="just" rtl="0">
              <a:spcBef>
                <a:spcPts val="0"/>
              </a:spcBef>
              <a:spcAft>
                <a:spcPts val="0"/>
              </a:spcAft>
              <a:buSzPts val="1200"/>
              <a:buChar char="●"/>
            </a:pPr>
            <a:r>
              <a:rPr lang="en" sz="1900"/>
              <a:t>With capability to define new types - we can view programming as working with objects of different types and doing operations on them - this is the OO view</a:t>
            </a:r>
            <a:endParaRPr sz="1900"/>
          </a:p>
          <a:p>
            <a:pPr marL="457200" lvl="0" indent="-304800" algn="just" rtl="0">
              <a:spcBef>
                <a:spcPts val="0"/>
              </a:spcBef>
              <a:spcAft>
                <a:spcPts val="0"/>
              </a:spcAft>
              <a:buSzPts val="1200"/>
              <a:buChar char="●"/>
            </a:pPr>
            <a:r>
              <a:rPr lang="en" sz="1900"/>
              <a:t>Procedural programming - program is for computation, and computation can be bundled as functions</a:t>
            </a:r>
            <a:endParaRPr sz="19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8"/>
          <p:cNvSpPr txBox="1">
            <a:spLocks noGrp="1"/>
          </p:cNvSpPr>
          <p:nvPr>
            <p:ph type="body" idx="1"/>
          </p:nvPr>
        </p:nvSpPr>
        <p:spPr>
          <a:xfrm>
            <a:off x="633850" y="1035875"/>
            <a:ext cx="4474500" cy="3117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def studentq():</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waitroom = Queue()</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while True:</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op = input("1: add, 2: remove, -1: exit: ")</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op = int(op)</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if op == 1:</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rollno = input("Give roll no: ")</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waitroom.add(rollno)</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elif op == 2:</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obj = waitroom.remove()</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if obj == None:</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print("No student waiting")</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else:</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print(f'Next student: {rollno}')</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elif op == -1:</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break</a:t>
            </a:r>
            <a:endParaRPr sz="11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latin typeface="Courier New"/>
                <a:ea typeface="Courier New"/>
                <a:cs typeface="Courier New"/>
                <a:sym typeface="Courier New"/>
              </a:rPr>
              <a:t>        else:</a:t>
            </a:r>
            <a:endParaRPr sz="1100" b="1">
              <a:latin typeface="Courier New"/>
              <a:ea typeface="Courier New"/>
              <a:cs typeface="Courier New"/>
              <a:sym typeface="Courier New"/>
            </a:endParaRPr>
          </a:p>
          <a:p>
            <a:pPr marL="0" lvl="0" indent="0" algn="l" rtl="0">
              <a:lnSpc>
                <a:spcPct val="100000"/>
              </a:lnSpc>
              <a:spcBef>
                <a:spcPts val="0"/>
              </a:spcBef>
              <a:spcAft>
                <a:spcPts val="0"/>
              </a:spcAft>
              <a:buSzPts val="1100"/>
              <a:buNone/>
            </a:pPr>
            <a:r>
              <a:rPr lang="en" sz="1100" b="1">
                <a:latin typeface="Courier New"/>
                <a:ea typeface="Courier New"/>
                <a:cs typeface="Courier New"/>
                <a:sym typeface="Courier New"/>
              </a:rPr>
              <a:t>             print("Incorrect command, try again")</a:t>
            </a:r>
            <a:endParaRPr sz="1100" b="1">
              <a:latin typeface="Courier New"/>
              <a:ea typeface="Courier New"/>
              <a:cs typeface="Courier New"/>
              <a:sym typeface="Courier New"/>
            </a:endParaRPr>
          </a:p>
        </p:txBody>
      </p:sp>
      <p:sp>
        <p:nvSpPr>
          <p:cNvPr id="479" name="Google Shape;479;p68"/>
          <p:cNvSpPr txBox="1">
            <a:spLocks noGrp="1"/>
          </p:cNvSpPr>
          <p:nvPr>
            <p:ph type="body" idx="2"/>
          </p:nvPr>
        </p:nvSpPr>
        <p:spPr>
          <a:xfrm>
            <a:off x="5108200" y="1035875"/>
            <a:ext cx="3387900" cy="3837300"/>
          </a:xfrm>
          <a:prstGeom prst="rect">
            <a:avLst/>
          </a:prstGeom>
        </p:spPr>
        <p:txBody>
          <a:bodyPr spcFirstLastPara="1" wrap="square" lIns="68575" tIns="34275" rIns="68575" bIns="34275" anchor="t" anchorCtr="0">
            <a:spAutoFit/>
          </a:bodyPr>
          <a:lstStyle/>
          <a:p>
            <a:pPr marL="457200" lvl="0" indent="-304800" algn="just" rtl="0">
              <a:spcBef>
                <a:spcPts val="800"/>
              </a:spcBef>
              <a:spcAft>
                <a:spcPts val="0"/>
              </a:spcAft>
              <a:buSzPts val="1200"/>
              <a:buChar char="●"/>
            </a:pPr>
            <a:r>
              <a:rPr lang="en" sz="1600"/>
              <a:t>The program / appl is used by the prof's asst - who gives  commands</a:t>
            </a:r>
            <a:endParaRPr sz="1600"/>
          </a:p>
          <a:p>
            <a:pPr marL="457200" lvl="0" indent="-304800" algn="just" rtl="0">
              <a:spcBef>
                <a:spcPts val="0"/>
              </a:spcBef>
              <a:spcAft>
                <a:spcPts val="0"/>
              </a:spcAft>
              <a:buSzPts val="1200"/>
              <a:buChar char="●"/>
            </a:pPr>
            <a:r>
              <a:rPr lang="en" sz="1600"/>
              <a:t>This appl not need to know internals of how the Queue is implemented</a:t>
            </a:r>
            <a:endParaRPr sz="1600"/>
          </a:p>
          <a:p>
            <a:pPr marL="914400" lvl="1" indent="-304800" algn="just" rtl="0">
              <a:spcBef>
                <a:spcPts val="0"/>
              </a:spcBef>
              <a:spcAft>
                <a:spcPts val="0"/>
              </a:spcAft>
              <a:buSzPts val="1200"/>
              <a:buChar char="●"/>
            </a:pPr>
            <a:r>
              <a:rPr lang="en" sz="1600"/>
              <a:t>Just like you don’t need to know how list, dir … are implemented</a:t>
            </a:r>
            <a:endParaRPr sz="1600"/>
          </a:p>
          <a:p>
            <a:pPr marL="457200" lvl="0" indent="-304800" algn="just" rtl="0">
              <a:spcBef>
                <a:spcPts val="0"/>
              </a:spcBef>
              <a:spcAft>
                <a:spcPts val="0"/>
              </a:spcAft>
              <a:buSzPts val="1200"/>
              <a:buChar char="●"/>
            </a:pPr>
            <a:r>
              <a:rPr lang="en" sz="1600"/>
              <a:t>Code for class Queue can be written by one programmer and provided to another, who can use it by importing it as a module</a:t>
            </a:r>
            <a:endParaRPr sz="1600"/>
          </a:p>
          <a:p>
            <a:pPr marL="914400" lvl="1" indent="-304800" algn="just" rtl="0">
              <a:spcBef>
                <a:spcPts val="0"/>
              </a:spcBef>
              <a:spcAft>
                <a:spcPts val="0"/>
              </a:spcAft>
              <a:buSzPts val="1200"/>
              <a:buChar char="●"/>
            </a:pPr>
            <a:r>
              <a:rPr lang="en" sz="1600"/>
              <a:t>We have put the user code in the same file for simplicity. We will see its use as a module</a:t>
            </a:r>
            <a:endParaRPr sz="1600"/>
          </a:p>
        </p:txBody>
      </p:sp>
      <p:sp>
        <p:nvSpPr>
          <p:cNvPr id="480" name="Google Shape;480;p6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Using the Queue - office hour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9"/>
          <p:cNvSpPr txBox="1">
            <a:spLocks noGrp="1"/>
          </p:cNvSpPr>
          <p:nvPr>
            <p:ph type="title"/>
          </p:nvPr>
        </p:nvSpPr>
        <p:spPr>
          <a:xfrm>
            <a:off x="633845" y="274320"/>
            <a:ext cx="7084200" cy="401700"/>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2400"/>
              <a:t>Dunder methods - impl. some std fns work</a:t>
            </a:r>
            <a:endParaRPr sz="2400"/>
          </a:p>
        </p:txBody>
      </p:sp>
      <p:sp>
        <p:nvSpPr>
          <p:cNvPr id="486" name="Google Shape;486;p69"/>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lnSpcReduction="10000"/>
          </a:bodyPr>
          <a:lstStyle/>
          <a:p>
            <a:pPr marL="457200" lvl="0" indent="-317500" algn="l" rtl="0">
              <a:spcBef>
                <a:spcPts val="800"/>
              </a:spcBef>
              <a:spcAft>
                <a:spcPts val="0"/>
              </a:spcAft>
              <a:buSzPts val="1400"/>
              <a:buChar char="●"/>
            </a:pPr>
            <a:r>
              <a:rPr lang="en"/>
              <a:t>With objects of list, dir, set, … you can perform some std ops</a:t>
            </a:r>
            <a:endParaRPr/>
          </a:p>
          <a:p>
            <a:pPr marL="457200" lvl="0" indent="-317500" algn="l" rtl="0">
              <a:spcBef>
                <a:spcPts val="0"/>
              </a:spcBef>
              <a:spcAft>
                <a:spcPts val="0"/>
              </a:spcAft>
              <a:buSzPts val="1400"/>
              <a:buChar char="●"/>
            </a:pPr>
            <a:r>
              <a:rPr lang="en"/>
              <a:t>E.g. print () for a list, dir… prints the object</a:t>
            </a:r>
            <a:endParaRPr/>
          </a:p>
          <a:p>
            <a:pPr marL="457200" lvl="0" indent="-317500" algn="l" rtl="0">
              <a:spcBef>
                <a:spcPts val="0"/>
              </a:spcBef>
              <a:spcAft>
                <a:spcPts val="0"/>
              </a:spcAft>
              <a:buSzPts val="1400"/>
              <a:buChar char="●"/>
            </a:pPr>
            <a:r>
              <a:rPr lang="en"/>
              <a:t>E.g. calling len() on list, dir, set .. gives you the number of items</a:t>
            </a:r>
            <a:endParaRPr/>
          </a:p>
          <a:p>
            <a:pPr marL="457200" lvl="0" indent="-317500" algn="l" rtl="0">
              <a:spcBef>
                <a:spcPts val="0"/>
              </a:spcBef>
              <a:spcAft>
                <a:spcPts val="0"/>
              </a:spcAft>
              <a:buSzPts val="1400"/>
              <a:buChar char="●"/>
            </a:pPr>
            <a:r>
              <a:rPr lang="en"/>
              <a:t>If these were available for Queue, we can use them to provide the # waiting, or students in the queue</a:t>
            </a:r>
            <a:endParaRPr/>
          </a:p>
          <a:p>
            <a:pPr marL="457200" lvl="0" indent="-317500" algn="l" rtl="0">
              <a:spcBef>
                <a:spcPts val="0"/>
              </a:spcBef>
              <a:spcAft>
                <a:spcPts val="0"/>
              </a:spcAft>
              <a:buSzPts val="1400"/>
              <a:buChar char="●"/>
            </a:pPr>
            <a:r>
              <a:rPr lang="en"/>
              <a:t>The semantics of each of these depends on the type - so python only defines it for the types it has </a:t>
            </a:r>
            <a:endParaRPr/>
          </a:p>
          <a:p>
            <a:pPr marL="457200" lvl="0" indent="-317500" algn="l" rtl="0">
              <a:spcBef>
                <a:spcPts val="0"/>
              </a:spcBef>
              <a:spcAft>
                <a:spcPts val="0"/>
              </a:spcAft>
              <a:buSzPts val="1400"/>
              <a:buChar char="●"/>
            </a:pPr>
            <a:endParaRPr/>
          </a:p>
          <a:p>
            <a:pPr marL="457200" lvl="0" indent="-317500" algn="l" rtl="0">
              <a:spcBef>
                <a:spcPts val="0"/>
              </a:spcBef>
              <a:spcAft>
                <a:spcPts val="0"/>
              </a:spcAft>
              <a:buSzPts val="1400"/>
              <a:buChar char="●"/>
            </a:pPr>
            <a:r>
              <a:rPr lang="en"/>
              <a:t>How can we provide these for user defined classes?</a:t>
            </a:r>
            <a:endParaRPr/>
          </a:p>
          <a:p>
            <a:pPr marL="457200" lvl="0" indent="-317500" algn="l" rtl="0">
              <a:spcBef>
                <a:spcPts val="0"/>
              </a:spcBef>
              <a:spcAft>
                <a:spcPts val="0"/>
              </a:spcAft>
              <a:buSzPts val="1400"/>
              <a:buChar char="●"/>
            </a:pPr>
            <a:r>
              <a:rPr lang="en"/>
              <a:t>Dunder methods provide this - these are methods whose name starts with "__" (</a:t>
            </a:r>
            <a:r>
              <a:rPr lang="en" b="1"/>
              <a:t>d</a:t>
            </a:r>
            <a:r>
              <a:rPr lang="en"/>
              <a:t>ouble </a:t>
            </a:r>
            <a:r>
              <a:rPr lang="en" b="1"/>
              <a:t>under</a:t>
            </a:r>
            <a:r>
              <a:rPr lang="en"/>
              <a:t>score - hence the name)</a:t>
            </a:r>
            <a:endParaRPr/>
          </a:p>
          <a:p>
            <a:pPr marL="457200" lvl="0" indent="-317500" algn="l" rtl="0">
              <a:spcBef>
                <a:spcPts val="0"/>
              </a:spcBef>
              <a:spcAft>
                <a:spcPts val="0"/>
              </a:spcAft>
              <a:buSzPts val="1400"/>
              <a:buChar char="●"/>
            </a:pPr>
            <a:r>
              <a:rPr lang="en"/>
              <a:t>Dunder methods cannot be directly called on objects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The __str__ method</a:t>
            </a:r>
            <a:endParaRPr/>
          </a:p>
        </p:txBody>
      </p:sp>
      <p:sp>
        <p:nvSpPr>
          <p:cNvPr id="492" name="Google Shape;492;p70"/>
          <p:cNvSpPr txBox="1">
            <a:spLocks noGrp="1"/>
          </p:cNvSpPr>
          <p:nvPr>
            <p:ph type="body" idx="1"/>
          </p:nvPr>
        </p:nvSpPr>
        <p:spPr>
          <a:xfrm>
            <a:off x="633850" y="1035874"/>
            <a:ext cx="7886700" cy="3055500"/>
          </a:xfrm>
          <a:prstGeom prst="rect">
            <a:avLst/>
          </a:prstGeom>
        </p:spPr>
        <p:txBody>
          <a:bodyPr spcFirstLastPara="1" wrap="square" lIns="68575" tIns="34275" rIns="68575" bIns="34275" anchor="t" anchorCtr="0">
            <a:spAutoFit/>
          </a:bodyPr>
          <a:lstStyle/>
          <a:p>
            <a:pPr marL="457200" lvl="0" indent="-317500" algn="l" rtl="0">
              <a:lnSpc>
                <a:spcPct val="100000"/>
              </a:lnSpc>
              <a:spcBef>
                <a:spcPts val="0"/>
              </a:spcBef>
              <a:spcAft>
                <a:spcPts val="0"/>
              </a:spcAft>
              <a:buSzPts val="1400"/>
              <a:buChar char="●"/>
            </a:pPr>
            <a:r>
              <a:rPr lang="en" sz="1800"/>
              <a:t>How do we print an object - for lists, sets, etc - the print() prints it in some format (we can also do str(list/set/..) to get a string equivalent)</a:t>
            </a:r>
            <a:endParaRPr sz="1800"/>
          </a:p>
          <a:p>
            <a:pPr marL="457200" lvl="0" indent="-317500" algn="l" rtl="0">
              <a:lnSpc>
                <a:spcPct val="100000"/>
              </a:lnSpc>
              <a:spcBef>
                <a:spcPts val="0"/>
              </a:spcBef>
              <a:spcAft>
                <a:spcPts val="0"/>
              </a:spcAft>
              <a:buSzPts val="1400"/>
              <a:buChar char="●"/>
            </a:pPr>
            <a:r>
              <a:rPr lang="en" sz="1800"/>
              <a:t>For a class object o, if you print(o), you will get the type of the object and a memory location where it is. For example,</a:t>
            </a:r>
            <a:endParaRPr sz="1800"/>
          </a:p>
          <a:p>
            <a:pPr marL="914400" lvl="0" indent="0" algn="just" rtl="0">
              <a:lnSpc>
                <a:spcPct val="100000"/>
              </a:lnSpc>
              <a:spcBef>
                <a:spcPts val="0"/>
              </a:spcBef>
              <a:spcAft>
                <a:spcPts val="0"/>
              </a:spcAft>
              <a:buNone/>
            </a:pPr>
            <a:r>
              <a:rPr lang="en" sz="1400" b="1">
                <a:latin typeface="Courier New"/>
                <a:ea typeface="Courier New"/>
                <a:cs typeface="Courier New"/>
                <a:sym typeface="Courier New"/>
              </a:rPr>
              <a:t>#&lt;__main__.Complex object at 0x7fbfb42ae4c0&gt;</a:t>
            </a:r>
            <a:endParaRPr sz="1400"/>
          </a:p>
          <a:p>
            <a:pPr marL="457200" lvl="0" indent="-317500" algn="l" rtl="0">
              <a:lnSpc>
                <a:spcPct val="100000"/>
              </a:lnSpc>
              <a:spcBef>
                <a:spcPts val="0"/>
              </a:spcBef>
              <a:spcAft>
                <a:spcPts val="0"/>
              </a:spcAft>
              <a:buSzPts val="1400"/>
              <a:buChar char="●"/>
            </a:pPr>
            <a:r>
              <a:rPr lang="en" sz="1800"/>
              <a:t>To print and object we can provide suitable method to print relevant info  - and then invoke it on the object</a:t>
            </a:r>
            <a:endParaRPr sz="1800"/>
          </a:p>
          <a:p>
            <a:pPr marL="457200" lvl="0" indent="-317500" algn="l" rtl="0">
              <a:lnSpc>
                <a:spcPct val="100000"/>
              </a:lnSpc>
              <a:spcBef>
                <a:spcPts val="0"/>
              </a:spcBef>
              <a:spcAft>
                <a:spcPts val="0"/>
              </a:spcAft>
              <a:buSzPts val="1400"/>
              <a:buChar char="●"/>
            </a:pPr>
            <a:r>
              <a:rPr lang="en" sz="1800"/>
              <a:t>Or we can provide a method __str__(self) to return a string - containing info about the state of the object. With __str__(), when print(o) is called, __str__() is invoked, which returns a string that gets printed</a:t>
            </a:r>
            <a:endParaRPr sz="1800"/>
          </a:p>
          <a:p>
            <a:pPr marL="457200" lvl="0" indent="-342900" algn="l" rtl="0">
              <a:lnSpc>
                <a:spcPct val="100000"/>
              </a:lnSpc>
              <a:spcBef>
                <a:spcPts val="0"/>
              </a:spcBef>
              <a:spcAft>
                <a:spcPts val="0"/>
              </a:spcAft>
              <a:buSzPts val="1800"/>
              <a:buChar char="●"/>
            </a:pPr>
            <a:r>
              <a:rPr lang="en" sz="1800"/>
              <a:t>__str__() is also called when str(obj) is called</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__str__</a:t>
            </a:r>
            <a:endParaRPr/>
          </a:p>
        </p:txBody>
      </p:sp>
      <p:sp>
        <p:nvSpPr>
          <p:cNvPr id="498" name="Google Shape;498;p71"/>
          <p:cNvSpPr txBox="1">
            <a:spLocks noGrp="1"/>
          </p:cNvSpPr>
          <p:nvPr>
            <p:ph type="body" idx="1"/>
          </p:nvPr>
        </p:nvSpPr>
        <p:spPr>
          <a:xfrm>
            <a:off x="633850" y="1035875"/>
            <a:ext cx="3547200" cy="24705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r>
            <a:br>
              <a:rPr lang="en" sz="1200" b="1">
                <a:solidFill>
                  <a:srgbClr val="000000"/>
                </a:solidFill>
                <a:latin typeface="Courier New"/>
                <a:ea typeface="Courier New"/>
                <a:cs typeface="Courier New"/>
                <a:sym typeface="Courier New"/>
              </a:rPr>
            </a:br>
            <a:r>
              <a:rPr lang="en" sz="1200" b="1">
                <a:solidFill>
                  <a:srgbClr val="FF0000"/>
                </a:solidFill>
                <a:latin typeface="Courier New"/>
                <a:ea typeface="Courier New"/>
                <a:cs typeface="Courier New"/>
                <a:sym typeface="Courier New"/>
              </a:rPr>
              <a:t>class Complex:</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__init__(self, r, im):</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self.real = r</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self.img = im</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__str__(self):</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f'r:{self.real} + i:{self.img}'</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endParaRPr sz="1200" b="1">
              <a:solidFill>
                <a:srgbClr val="000000"/>
              </a:solidFill>
              <a:latin typeface="Courier New"/>
              <a:ea typeface="Courier New"/>
              <a:cs typeface="Courier New"/>
              <a:sym typeface="Courier New"/>
            </a:endParaRPr>
          </a:p>
          <a:p>
            <a:pPr marL="0" lvl="0" indent="0" algn="just" rtl="0">
              <a:lnSpc>
                <a:spcPct val="100000"/>
              </a:lnSpc>
              <a:spcBef>
                <a:spcPts val="0"/>
              </a:spcBef>
              <a:spcAft>
                <a:spcPts val="0"/>
              </a:spcAft>
              <a:buNone/>
            </a:pPr>
            <a:endParaRPr sz="1200" b="1">
              <a:solidFill>
                <a:srgbClr val="000000"/>
              </a:solidFill>
              <a:latin typeface="Courier New"/>
              <a:ea typeface="Courier New"/>
              <a:cs typeface="Courier New"/>
              <a:sym typeface="Courier New"/>
            </a:endParaRPr>
          </a:p>
        </p:txBody>
      </p:sp>
      <p:sp>
        <p:nvSpPr>
          <p:cNvPr id="499" name="Google Shape;499;p71"/>
          <p:cNvSpPr txBox="1">
            <a:spLocks noGrp="1"/>
          </p:cNvSpPr>
          <p:nvPr>
            <p:ph type="body" idx="4294967295"/>
          </p:nvPr>
        </p:nvSpPr>
        <p:spPr>
          <a:xfrm>
            <a:off x="4367675" y="1035875"/>
            <a:ext cx="4147500" cy="26553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200" b="1">
                <a:solidFill>
                  <a:srgbClr val="595959"/>
                </a:solidFill>
                <a:latin typeface="Courier New"/>
                <a:ea typeface="Courier New"/>
                <a:cs typeface="Courier New"/>
                <a:sym typeface="Courier New"/>
              </a:rPr>
              <a:t># in Queue class with front, end</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595959"/>
                </a:solidFill>
                <a:latin typeface="Courier New"/>
                <a:ea typeface="Courier New"/>
                <a:cs typeface="Courier New"/>
                <a:sym typeface="Courier New"/>
              </a:rPr>
              <a:t>def __str__(self):</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595959"/>
                </a:solidFill>
                <a:latin typeface="Courier New"/>
                <a:ea typeface="Courier New"/>
                <a:cs typeface="Courier New"/>
                <a:sym typeface="Courier New"/>
              </a:rPr>
              <a:t>        s = ""</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595959"/>
                </a:solidFill>
                <a:latin typeface="Courier New"/>
                <a:ea typeface="Courier New"/>
                <a:cs typeface="Courier New"/>
                <a:sym typeface="Courier New"/>
              </a:rPr>
              <a:t>        for i in range(self.front, self.end):</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595959"/>
                </a:solidFill>
                <a:latin typeface="Courier New"/>
                <a:ea typeface="Courier New"/>
                <a:cs typeface="Courier New"/>
                <a:sym typeface="Courier New"/>
              </a:rPr>
              <a:t>            s = s+str(self.qdata[i])+"; "</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595959"/>
                </a:solidFill>
                <a:latin typeface="Courier New"/>
                <a:ea typeface="Courier New"/>
                <a:cs typeface="Courier New"/>
                <a:sym typeface="Courier New"/>
              </a:rPr>
              <a:t>        return s</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 Note: for data on the object in the queue it calls str on that object (which will use __str__ defined on that class)</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The __len__ method</a:t>
            </a:r>
            <a:endParaRPr/>
          </a:p>
        </p:txBody>
      </p:sp>
      <p:sp>
        <p:nvSpPr>
          <p:cNvPr id="505" name="Google Shape;505;p7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If we call len(obj) on a class object: TypeError comes</a:t>
            </a:r>
            <a:endParaRPr/>
          </a:p>
          <a:p>
            <a:pPr marL="457200" lvl="0" indent="-317500" algn="l" rtl="0">
              <a:spcBef>
                <a:spcPts val="0"/>
              </a:spcBef>
              <a:spcAft>
                <a:spcPts val="0"/>
              </a:spcAft>
              <a:buSzPts val="1400"/>
              <a:buChar char="●"/>
            </a:pPr>
            <a:r>
              <a:rPr lang="en"/>
              <a:t>If we have a __len()__ method in a class, then that method is called by the function len(obj)</a:t>
            </a:r>
            <a:endParaRPr/>
          </a:p>
          <a:p>
            <a:pPr marL="914400" lvl="1" indent="-317500" algn="l" rtl="0">
              <a:spcBef>
                <a:spcPts val="0"/>
              </a:spcBef>
              <a:spcAft>
                <a:spcPts val="0"/>
              </a:spcAft>
              <a:buSzPts val="1400"/>
              <a:buChar char="●"/>
            </a:pPr>
            <a:r>
              <a:rPr lang="en"/>
              <a:t>This is what python does for list, dir, etc - their impl have this method</a:t>
            </a:r>
            <a:endParaRPr/>
          </a:p>
          <a:p>
            <a:pPr marL="457200" lvl="0" indent="-317500" algn="l" rtl="0">
              <a:spcBef>
                <a:spcPts val="0"/>
              </a:spcBef>
              <a:spcAft>
                <a:spcPts val="0"/>
              </a:spcAft>
              <a:buSzPts val="1400"/>
              <a:buChar char="●"/>
            </a:pPr>
            <a:r>
              <a:rPr lang="en"/>
              <a:t>Instead of writing a special function for length for a class (e.g. qlen()) , it is better to define this dunder method and use len()</a:t>
            </a:r>
            <a:endParaRPr/>
          </a:p>
          <a:p>
            <a:pPr marL="914400" lvl="0" indent="0" algn="l" rtl="0">
              <a:spcBef>
                <a:spcPts val="800"/>
              </a:spcBef>
              <a:spcAft>
                <a:spcPts val="0"/>
              </a:spcAft>
              <a:buNone/>
            </a:pPr>
            <a:r>
              <a:rPr lang="en" sz="1800" b="1">
                <a:latin typeface="Courier New"/>
                <a:ea typeface="Courier New"/>
                <a:cs typeface="Courier New"/>
                <a:sym typeface="Courier New"/>
              </a:rPr>
              <a:t>def __len__(self):</a:t>
            </a:r>
            <a:endParaRPr sz="1800" b="1">
              <a:latin typeface="Courier New"/>
              <a:ea typeface="Courier New"/>
              <a:cs typeface="Courier New"/>
              <a:sym typeface="Courier New"/>
            </a:endParaRPr>
          </a:p>
          <a:p>
            <a:pPr marL="914400" lvl="0" indent="0" algn="l" rtl="0">
              <a:spcBef>
                <a:spcPts val="800"/>
              </a:spcBef>
              <a:spcAft>
                <a:spcPts val="0"/>
              </a:spcAft>
              <a:buNone/>
            </a:pPr>
            <a:r>
              <a:rPr lang="en" sz="1800" b="1">
                <a:latin typeface="Courier New"/>
                <a:ea typeface="Courier New"/>
                <a:cs typeface="Courier New"/>
                <a:sym typeface="Courier New"/>
              </a:rPr>
              <a:t>        return self.end - self.front</a:t>
            </a:r>
            <a:endParaRPr sz="1800" b="1">
              <a:latin typeface="Courier New"/>
              <a:ea typeface="Courier New"/>
              <a:cs typeface="Courier New"/>
              <a:sym typeface="Courier New"/>
            </a:endParaRPr>
          </a:p>
          <a:p>
            <a:pPr marL="457200" lvl="0" indent="-317500" algn="l" rtl="0">
              <a:spcBef>
                <a:spcPts val="800"/>
              </a:spcBef>
              <a:spcAft>
                <a:spcPts val="0"/>
              </a:spcAft>
              <a:buSzPts val="1400"/>
              <a:buChar char="●"/>
            </a:pPr>
            <a:r>
              <a:rPr lang="en"/>
              <a:t>There are other functions also for which dunder methods can be defined - we will not discuss any more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Some std fns that work on Class Objects </a:t>
            </a:r>
            <a:endParaRPr/>
          </a:p>
        </p:txBody>
      </p:sp>
      <p:sp>
        <p:nvSpPr>
          <p:cNvPr id="511" name="Google Shape;511;p7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There is a function </a:t>
            </a:r>
            <a:r>
              <a:rPr lang="en" i="1"/>
              <a:t>is</a:t>
            </a:r>
            <a:r>
              <a:rPr lang="en"/>
              <a:t> - which takes two vars and returns True if both vars point to the same object</a:t>
            </a:r>
            <a:endParaRPr/>
          </a:p>
          <a:p>
            <a:pPr marL="914400" lvl="1" indent="-317500" algn="l" rtl="0">
              <a:spcBef>
                <a:spcPts val="0"/>
              </a:spcBef>
              <a:spcAft>
                <a:spcPts val="0"/>
              </a:spcAft>
              <a:buSzPts val="1400"/>
              <a:buChar char="●"/>
            </a:pPr>
            <a:r>
              <a:rPr lang="en"/>
              <a:t>This will work for user defined classes also - as it just needs to check the value of the two vars</a:t>
            </a:r>
            <a:endParaRPr/>
          </a:p>
          <a:p>
            <a:pPr marL="457200" lvl="0" indent="-317500" algn="l" rtl="0">
              <a:spcBef>
                <a:spcPts val="0"/>
              </a:spcBef>
              <a:spcAft>
                <a:spcPts val="0"/>
              </a:spcAft>
              <a:buSzPts val="1400"/>
              <a:buChar char="●"/>
            </a:pPr>
            <a:r>
              <a:rPr lang="en"/>
              <a:t>There is another function isinstance(</a:t>
            </a:r>
            <a:r>
              <a:rPr lang="en" i="1"/>
              <a:t>obj</a:t>
            </a:r>
            <a:r>
              <a:rPr lang="en"/>
              <a:t>, </a:t>
            </a:r>
            <a:r>
              <a:rPr lang="en" i="1"/>
              <a:t>type</a:t>
            </a:r>
            <a:r>
              <a:rPr lang="en"/>
              <a:t>) - this returns True if the object </a:t>
            </a:r>
            <a:r>
              <a:rPr lang="en" i="1"/>
              <a:t>obj</a:t>
            </a:r>
            <a:r>
              <a:rPr lang="en"/>
              <a:t> is of the type </a:t>
            </a:r>
            <a:r>
              <a:rPr lang="en" i="1"/>
              <a:t>type</a:t>
            </a:r>
            <a:endParaRPr i="1"/>
          </a:p>
          <a:p>
            <a:pPr marL="914400" lvl="1" indent="-317500" algn="l" rtl="0">
              <a:spcBef>
                <a:spcPts val="0"/>
              </a:spcBef>
              <a:spcAft>
                <a:spcPts val="0"/>
              </a:spcAft>
              <a:buSzPts val="1400"/>
              <a:buChar char="●"/>
            </a:pPr>
            <a:r>
              <a:rPr lang="en"/>
              <a:t>This will also work on class type objects</a:t>
            </a:r>
            <a:endParaRPr/>
          </a:p>
          <a:p>
            <a:pPr marL="457200" lvl="0" indent="-317500" algn="l" rtl="0">
              <a:spcBef>
                <a:spcPts val="0"/>
              </a:spcBef>
              <a:spcAft>
                <a:spcPts val="0"/>
              </a:spcAft>
              <a:buSzPts val="1400"/>
              <a:buChar char="●"/>
            </a:pPr>
            <a:r>
              <a:rPr lang="en"/>
              <a:t>These operations works for user defined class objects also</a:t>
            </a:r>
            <a:endParaRPr/>
          </a:p>
          <a:p>
            <a:pPr marL="0" lvl="0" indent="0" algn="l" rtl="0">
              <a:spcBef>
                <a:spcPts val="8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517" name="Google Shape;517;p74"/>
          <p:cNvSpPr txBox="1">
            <a:spLocks noGrp="1"/>
          </p:cNvSpPr>
          <p:nvPr>
            <p:ph type="body" idx="1"/>
          </p:nvPr>
        </p:nvSpPr>
        <p:spPr>
          <a:xfrm>
            <a:off x="633850" y="1035874"/>
            <a:ext cx="7886700" cy="38388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a:t>Q) What would be the output of the following code snippet:</a:t>
            </a:r>
            <a:endParaRPr/>
          </a:p>
          <a:p>
            <a:pPr marL="0" lvl="0" indent="0" algn="l" rtl="0">
              <a:spcBef>
                <a:spcPts val="800"/>
              </a:spcBef>
              <a:spcAft>
                <a:spcPts val="0"/>
              </a:spcAft>
              <a:buNone/>
            </a:pPr>
            <a:endParaRPr/>
          </a:p>
          <a:p>
            <a:pPr marL="457200" lvl="0" indent="-349250" algn="l" rtl="0">
              <a:spcBef>
                <a:spcPts val="800"/>
              </a:spcBef>
              <a:spcAft>
                <a:spcPts val="0"/>
              </a:spcAft>
              <a:buSzPts val="1900"/>
              <a:buFont typeface="Arial"/>
              <a:buAutoNum type="alphaUcParenR"/>
            </a:pPr>
            <a:r>
              <a:rPr lang="en"/>
              <a:t>True</a:t>
            </a:r>
            <a:endParaRPr/>
          </a:p>
          <a:p>
            <a:pPr marL="457200" lvl="0" indent="0" algn="l" rtl="0">
              <a:spcBef>
                <a:spcPts val="800"/>
              </a:spcBef>
              <a:spcAft>
                <a:spcPts val="0"/>
              </a:spcAft>
              <a:buNone/>
            </a:pPr>
            <a:r>
              <a:rPr lang="en"/>
              <a:t>10000</a:t>
            </a:r>
            <a:endParaRPr/>
          </a:p>
          <a:p>
            <a:pPr marL="457200" lvl="0" indent="-349250" algn="l" rtl="0">
              <a:spcBef>
                <a:spcPts val="800"/>
              </a:spcBef>
              <a:spcAft>
                <a:spcPts val="0"/>
              </a:spcAft>
              <a:buSzPts val="1900"/>
              <a:buFont typeface="Arial"/>
              <a:buAutoNum type="alphaUcParenR"/>
            </a:pPr>
            <a:r>
              <a:rPr lang="en"/>
              <a:t>False</a:t>
            </a:r>
            <a:endParaRPr/>
          </a:p>
          <a:p>
            <a:pPr marL="457200" lvl="0" indent="0" algn="l" rtl="0">
              <a:spcBef>
                <a:spcPts val="800"/>
              </a:spcBef>
              <a:spcAft>
                <a:spcPts val="0"/>
              </a:spcAft>
              <a:buNone/>
            </a:pPr>
            <a:r>
              <a:rPr lang="en"/>
              <a:t>10000</a:t>
            </a:r>
            <a:endParaRPr/>
          </a:p>
          <a:p>
            <a:pPr marL="457200" lvl="0" indent="-349250" algn="l" rtl="0">
              <a:spcBef>
                <a:spcPts val="800"/>
              </a:spcBef>
              <a:spcAft>
                <a:spcPts val="0"/>
              </a:spcAft>
              <a:buSzPts val="1900"/>
              <a:buFont typeface="Arial"/>
              <a:buAutoNum type="alphaUcParenR"/>
            </a:pPr>
            <a:r>
              <a:rPr lang="en"/>
              <a:t>True</a:t>
            </a:r>
            <a:endParaRPr/>
          </a:p>
          <a:p>
            <a:pPr marL="457200" lvl="0" indent="0" algn="l" rtl="0">
              <a:spcBef>
                <a:spcPts val="800"/>
              </a:spcBef>
              <a:spcAft>
                <a:spcPts val="0"/>
              </a:spcAft>
              <a:buNone/>
            </a:pPr>
            <a:r>
              <a:rPr lang="en"/>
              <a:t>20000</a:t>
            </a:r>
            <a:endParaRPr/>
          </a:p>
          <a:p>
            <a:pPr marL="457200" lvl="0" indent="-349250" algn="l" rtl="0">
              <a:spcBef>
                <a:spcPts val="800"/>
              </a:spcBef>
              <a:spcAft>
                <a:spcPts val="0"/>
              </a:spcAft>
              <a:buSzPts val="1900"/>
              <a:buFont typeface="Arial"/>
              <a:buAutoNum type="alphaUcParenR"/>
            </a:pPr>
            <a:r>
              <a:rPr lang="en"/>
              <a:t>False</a:t>
            </a:r>
            <a:endParaRPr/>
          </a:p>
          <a:p>
            <a:pPr marL="457200" lvl="0" indent="0" algn="l" rtl="0">
              <a:spcBef>
                <a:spcPts val="800"/>
              </a:spcBef>
              <a:spcAft>
                <a:spcPts val="0"/>
              </a:spcAft>
              <a:buNone/>
            </a:pPr>
            <a:r>
              <a:rPr lang="en"/>
              <a:t>20000</a:t>
            </a:r>
            <a:endParaRPr/>
          </a:p>
        </p:txBody>
      </p:sp>
      <p:sp>
        <p:nvSpPr>
          <p:cNvPr id="518" name="Google Shape;518;p74"/>
          <p:cNvSpPr txBox="1"/>
          <p:nvPr/>
        </p:nvSpPr>
        <p:spPr>
          <a:xfrm>
            <a:off x="3762550" y="1625650"/>
            <a:ext cx="4758000" cy="363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class Employee:</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	def __init__(self, name, salary):</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    	self.name = name</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    	self.salary = salary</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	def incrsalary(self, n):</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		self.salary += n</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		return salary</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emp1 = Employee("John",10000)</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emp2 = emp1</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sal = emp1.incrsalary(10000)</a:t>
            </a: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latin typeface="Courier New"/>
                <a:ea typeface="Courier New"/>
                <a:cs typeface="Courier New"/>
                <a:sym typeface="Courier New"/>
              </a:rPr>
              <a:t>print(emp1 is emp2)</a:t>
            </a:r>
            <a:endParaRPr sz="1600" b="1">
              <a:latin typeface="Courier New"/>
              <a:ea typeface="Courier New"/>
              <a:cs typeface="Courier New"/>
              <a:sym typeface="Courier New"/>
            </a:endParaRPr>
          </a:p>
          <a:p>
            <a:pPr marL="0" lvl="0" indent="0" algn="l" rtl="0">
              <a:spcBef>
                <a:spcPts val="0"/>
              </a:spcBef>
              <a:spcAft>
                <a:spcPts val="0"/>
              </a:spcAft>
              <a:buNone/>
            </a:pPr>
            <a:r>
              <a:rPr lang="en" sz="1600" b="1">
                <a:latin typeface="Courier New"/>
                <a:ea typeface="Courier New"/>
                <a:cs typeface="Courier New"/>
                <a:sym typeface="Courier New"/>
              </a:rPr>
              <a:t>print(sal)</a:t>
            </a:r>
            <a:endParaRPr sz="1600" b="1">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Answer</a:t>
            </a:r>
            <a:endParaRPr/>
          </a:p>
        </p:txBody>
      </p:sp>
      <p:sp>
        <p:nvSpPr>
          <p:cNvPr id="524" name="Google Shape;524;p75"/>
          <p:cNvSpPr txBox="1">
            <a:spLocks noGrp="1"/>
          </p:cNvSpPr>
          <p:nvPr>
            <p:ph type="body" idx="1"/>
          </p:nvPr>
        </p:nvSpPr>
        <p:spPr>
          <a:xfrm>
            <a:off x="633850" y="1035875"/>
            <a:ext cx="7886700" cy="4026000"/>
          </a:xfrm>
          <a:prstGeom prst="rect">
            <a:avLst/>
          </a:prstGeom>
        </p:spPr>
        <p:txBody>
          <a:bodyPr spcFirstLastPara="1" wrap="square" lIns="68575" tIns="34275" rIns="68575" bIns="34275" anchor="t" anchorCtr="0">
            <a:normAutofit fontScale="92500"/>
          </a:bodyPr>
          <a:lstStyle/>
          <a:p>
            <a:pPr marL="0" lvl="0" indent="0" algn="l" rtl="0">
              <a:spcBef>
                <a:spcPts val="800"/>
              </a:spcBef>
              <a:spcAft>
                <a:spcPts val="0"/>
              </a:spcAft>
              <a:buNone/>
            </a:pPr>
            <a:r>
              <a:rPr lang="en"/>
              <a:t>Q) What would be the output of the following code snippet:</a:t>
            </a:r>
            <a:endParaRPr/>
          </a:p>
          <a:p>
            <a:pPr marL="457200" lvl="0" indent="-349250" algn="l" rtl="0">
              <a:spcBef>
                <a:spcPts val="800"/>
              </a:spcBef>
              <a:spcAft>
                <a:spcPts val="0"/>
              </a:spcAft>
              <a:buSzPts val="1900"/>
              <a:buFont typeface="Arial"/>
              <a:buAutoNum type="alphaUcParenR"/>
            </a:pPr>
            <a:r>
              <a:rPr lang="en"/>
              <a:t>True</a:t>
            </a:r>
            <a:endParaRPr/>
          </a:p>
          <a:p>
            <a:pPr marL="457200" lvl="0" indent="0" algn="l" rtl="0">
              <a:spcBef>
                <a:spcPts val="800"/>
              </a:spcBef>
              <a:spcAft>
                <a:spcPts val="0"/>
              </a:spcAft>
              <a:buNone/>
            </a:pPr>
            <a:r>
              <a:rPr lang="en"/>
              <a:t>10000</a:t>
            </a:r>
            <a:endParaRPr/>
          </a:p>
          <a:p>
            <a:pPr marL="457200" lvl="0" indent="-349250" algn="l" rtl="0">
              <a:spcBef>
                <a:spcPts val="800"/>
              </a:spcBef>
              <a:spcAft>
                <a:spcPts val="0"/>
              </a:spcAft>
              <a:buSzPts val="1900"/>
              <a:buFont typeface="Arial"/>
              <a:buAutoNum type="alphaUcParenR"/>
            </a:pPr>
            <a:r>
              <a:rPr lang="en"/>
              <a:t>False</a:t>
            </a:r>
            <a:endParaRPr/>
          </a:p>
          <a:p>
            <a:pPr marL="457200" lvl="0" indent="0" algn="l" rtl="0">
              <a:spcBef>
                <a:spcPts val="800"/>
              </a:spcBef>
              <a:spcAft>
                <a:spcPts val="0"/>
              </a:spcAft>
              <a:buNone/>
            </a:pPr>
            <a:r>
              <a:rPr lang="en"/>
              <a:t>10000</a:t>
            </a:r>
            <a:endParaRPr/>
          </a:p>
          <a:p>
            <a:pPr marL="457200" lvl="0" indent="-349250" algn="l" rtl="0">
              <a:spcBef>
                <a:spcPts val="800"/>
              </a:spcBef>
              <a:spcAft>
                <a:spcPts val="0"/>
              </a:spcAft>
              <a:buClr>
                <a:srgbClr val="FF0000"/>
              </a:buClr>
              <a:buSzPts val="1900"/>
              <a:buFont typeface="Arial"/>
              <a:buAutoNum type="alphaUcParenR"/>
            </a:pPr>
            <a:r>
              <a:rPr lang="en">
                <a:solidFill>
                  <a:srgbClr val="FF0000"/>
                </a:solidFill>
              </a:rPr>
              <a:t>True</a:t>
            </a:r>
            <a:endParaRPr>
              <a:solidFill>
                <a:srgbClr val="FF0000"/>
              </a:solidFill>
            </a:endParaRPr>
          </a:p>
          <a:p>
            <a:pPr marL="457200" lvl="0" indent="0" algn="l" rtl="0">
              <a:spcBef>
                <a:spcPts val="800"/>
              </a:spcBef>
              <a:spcAft>
                <a:spcPts val="0"/>
              </a:spcAft>
              <a:buNone/>
            </a:pPr>
            <a:r>
              <a:rPr lang="en">
                <a:solidFill>
                  <a:srgbClr val="FF0000"/>
                </a:solidFill>
              </a:rPr>
              <a:t>20000</a:t>
            </a:r>
            <a:endParaRPr>
              <a:solidFill>
                <a:srgbClr val="FF0000"/>
              </a:solidFill>
            </a:endParaRPr>
          </a:p>
          <a:p>
            <a:pPr marL="457200" lvl="0" indent="-349250" algn="l" rtl="0">
              <a:spcBef>
                <a:spcPts val="800"/>
              </a:spcBef>
              <a:spcAft>
                <a:spcPts val="0"/>
              </a:spcAft>
              <a:buSzPts val="1900"/>
              <a:buFont typeface="Arial"/>
              <a:buAutoNum type="alphaUcParenR"/>
            </a:pPr>
            <a:r>
              <a:rPr lang="en"/>
              <a:t>False</a:t>
            </a:r>
            <a:endParaRPr/>
          </a:p>
          <a:p>
            <a:pPr marL="457200" lvl="0" indent="0" algn="l" rtl="0">
              <a:spcBef>
                <a:spcPts val="800"/>
              </a:spcBef>
              <a:spcAft>
                <a:spcPts val="0"/>
              </a:spcAft>
              <a:buNone/>
            </a:pPr>
            <a:r>
              <a:rPr lang="en"/>
              <a:t>20000</a:t>
            </a:r>
            <a:endParaRPr/>
          </a:p>
          <a:p>
            <a:pPr marL="0" lvl="0" indent="0" algn="l" rtl="0">
              <a:spcBef>
                <a:spcPts val="800"/>
              </a:spcBef>
              <a:spcAft>
                <a:spcPts val="0"/>
              </a:spcAft>
              <a:buNone/>
            </a:pPr>
            <a:endParaRPr/>
          </a:p>
          <a:p>
            <a:pPr marL="0" lvl="0" indent="0" algn="l" rtl="0">
              <a:spcBef>
                <a:spcPts val="800"/>
              </a:spcBef>
              <a:spcAft>
                <a:spcPts val="0"/>
              </a:spcAft>
              <a:buNone/>
            </a:pPr>
            <a:r>
              <a:rPr lang="en" sz="1900"/>
              <a:t>Explanation : emp1 and emp2</a:t>
            </a:r>
            <a:endParaRPr sz="1900"/>
          </a:p>
          <a:p>
            <a:pPr marL="0" lvl="0" indent="0" algn="l" rtl="0">
              <a:spcBef>
                <a:spcPts val="800"/>
              </a:spcBef>
              <a:spcAft>
                <a:spcPts val="0"/>
              </a:spcAft>
              <a:buNone/>
            </a:pPr>
            <a:r>
              <a:rPr lang="en" sz="1900"/>
              <a:t>point to the same object.</a:t>
            </a:r>
            <a:endParaRPr sz="1900"/>
          </a:p>
        </p:txBody>
      </p:sp>
      <p:sp>
        <p:nvSpPr>
          <p:cNvPr id="525" name="Google Shape;525;p75"/>
          <p:cNvSpPr txBox="1"/>
          <p:nvPr/>
        </p:nvSpPr>
        <p:spPr>
          <a:xfrm>
            <a:off x="3762550" y="1376200"/>
            <a:ext cx="4758000" cy="363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class Employee:</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	def __init__(self, name, salary):</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    	self.name = name</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    	self.salary = salary</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	def incrsalary(self, n):</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		self.salary += n</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		return salary</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emp1 = Employee("John",10000)</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emp2 = emp1</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sal = emp1.incrsalary(10000)</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print(emp1 is emp2)</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print(sal)</a:t>
            </a:r>
            <a:endParaRPr sz="1600" b="1">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Using Queue for different object types</a:t>
            </a:r>
            <a:endParaRPr/>
          </a:p>
        </p:txBody>
      </p:sp>
      <p:sp>
        <p:nvSpPr>
          <p:cNvPr id="531" name="Google Shape;531;p76"/>
          <p:cNvSpPr txBox="1">
            <a:spLocks noGrp="1"/>
          </p:cNvSpPr>
          <p:nvPr>
            <p:ph type="body" idx="1"/>
          </p:nvPr>
        </p:nvSpPr>
        <p:spPr>
          <a:xfrm>
            <a:off x="633845" y="1035887"/>
            <a:ext cx="7886700" cy="34356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We have seen code for students waiting - using Queue</a:t>
            </a:r>
            <a:endParaRPr/>
          </a:p>
          <a:p>
            <a:pPr marL="457200" lvl="0" indent="-317500" algn="just" rtl="0">
              <a:spcBef>
                <a:spcPts val="0"/>
              </a:spcBef>
              <a:spcAft>
                <a:spcPts val="0"/>
              </a:spcAft>
              <a:buSzPts val="1400"/>
              <a:buChar char="●"/>
            </a:pPr>
            <a:r>
              <a:rPr lang="en"/>
              <a:t>We can use Queue for a waiting queue of patients in a hospital</a:t>
            </a:r>
            <a:endParaRPr/>
          </a:p>
          <a:p>
            <a:pPr marL="914400" lvl="1" indent="-317500" algn="just" rtl="0">
              <a:spcBef>
                <a:spcPts val="0"/>
              </a:spcBef>
              <a:spcAft>
                <a:spcPts val="0"/>
              </a:spcAft>
              <a:buSzPts val="1400"/>
              <a:buChar char="●"/>
            </a:pPr>
            <a:r>
              <a:rPr lang="en"/>
              <a:t>The Queue class can be used - objects of Patient types will be passed</a:t>
            </a:r>
            <a:endParaRPr/>
          </a:p>
          <a:p>
            <a:pPr marL="457200" lvl="0" indent="-317500" algn="just" rtl="0">
              <a:spcBef>
                <a:spcPts val="0"/>
              </a:spcBef>
              <a:spcAft>
                <a:spcPts val="0"/>
              </a:spcAft>
              <a:buSzPts val="1400"/>
              <a:buChar char="●"/>
            </a:pPr>
            <a:r>
              <a:rPr lang="en"/>
              <a:t>In Queue, type of obj not imp for add/remove/len..; but both object types have different attributes when info about object is to be shown, Queue has to be coded smartly </a:t>
            </a:r>
            <a:endParaRPr/>
          </a:p>
          <a:p>
            <a:pPr marL="914400" lvl="1" indent="-317500" algn="just" rtl="0">
              <a:spcBef>
                <a:spcPts val="0"/>
              </a:spcBef>
              <a:spcAft>
                <a:spcPts val="0"/>
              </a:spcAft>
              <a:buSzPts val="1400"/>
              <a:buChar char="●"/>
            </a:pPr>
            <a:r>
              <a:rPr lang="en"/>
              <a:t>To show information about the object - the queue method calls the str function on the object, which calls __str__</a:t>
            </a:r>
            <a:endParaRPr/>
          </a:p>
          <a:p>
            <a:pPr marL="457200" lvl="0" indent="-317500" algn="just" rtl="0">
              <a:spcBef>
                <a:spcPts val="0"/>
              </a:spcBef>
              <a:spcAft>
                <a:spcPts val="0"/>
              </a:spcAft>
              <a:buSzPts val="1400"/>
              <a:buChar char="●"/>
            </a:pPr>
            <a:r>
              <a:rPr lang="en"/>
              <a:t>With this Queue class can be used to create queues for different types of objects </a:t>
            </a:r>
            <a:endParaRPr/>
          </a:p>
          <a:p>
            <a:pPr marL="457200" lvl="0" indent="-317500" algn="just" rtl="0">
              <a:spcBef>
                <a:spcPts val="0"/>
              </a:spcBef>
              <a:spcAft>
                <a:spcPts val="0"/>
              </a:spcAft>
              <a:buSzPts val="1400"/>
              <a:buChar char="●"/>
            </a:pPr>
            <a:r>
              <a:rPr lang="en"/>
              <a:t>Methods like __str__, __len__ etc facilitate development of  general modules which can be used in multiple applications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Using Queue for Students</a:t>
            </a:r>
            <a:endParaRPr/>
          </a:p>
        </p:txBody>
      </p:sp>
      <p:sp>
        <p:nvSpPr>
          <p:cNvPr id="537" name="Google Shape;537;p77"/>
          <p:cNvSpPr txBox="1">
            <a:spLocks noGrp="1"/>
          </p:cNvSpPr>
          <p:nvPr>
            <p:ph type="body" idx="1"/>
          </p:nvPr>
        </p:nvSpPr>
        <p:spPr>
          <a:xfrm>
            <a:off x="633850" y="1035875"/>
            <a:ext cx="3938100" cy="20703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852"/>
              <a:buFont typeface="Arial"/>
              <a:buNone/>
            </a:pPr>
            <a:r>
              <a:rPr lang="en" sz="1300" b="1">
                <a:solidFill>
                  <a:srgbClr val="FF0000"/>
                </a:solidFill>
                <a:latin typeface="Courier New"/>
                <a:ea typeface="Courier New"/>
                <a:cs typeface="Courier New"/>
                <a:sym typeface="Courier New"/>
              </a:rPr>
              <a:t>class Student:</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FF0000"/>
                </a:solidFill>
                <a:latin typeface="Courier New"/>
                <a:ea typeface="Courier New"/>
                <a:cs typeface="Courier New"/>
                <a:sym typeface="Courier New"/>
              </a:rPr>
              <a:t>    def __init__(self, name, rollno):</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0000FF"/>
                </a:solidFill>
                <a:latin typeface="Courier New"/>
                <a:ea typeface="Courier New"/>
                <a:cs typeface="Courier New"/>
                <a:sym typeface="Courier New"/>
              </a:rPr>
              <a:t>        self.name = name</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0000FF"/>
                </a:solidFill>
                <a:latin typeface="Courier New"/>
                <a:ea typeface="Courier New"/>
                <a:cs typeface="Courier New"/>
                <a:sym typeface="Courier New"/>
              </a:rPr>
              <a:t>        self.rollno = rollno</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0000FF"/>
                </a:solidFill>
                <a:latin typeface="Courier New"/>
                <a:ea typeface="Courier New"/>
                <a:cs typeface="Courier New"/>
                <a:sym typeface="Courier New"/>
              </a:rPr>
              <a:t>        self.gradyr = None</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FF0000"/>
                </a:solidFill>
                <a:latin typeface="Courier New"/>
                <a:ea typeface="Courier New"/>
                <a:cs typeface="Courier New"/>
                <a:sym typeface="Courier New"/>
              </a:rPr>
              <a:t>    def setgradyr(self, yr):</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0000FF"/>
                </a:solidFill>
                <a:latin typeface="Courier New"/>
                <a:ea typeface="Courier New"/>
                <a:cs typeface="Courier New"/>
                <a:sym typeface="Courier New"/>
              </a:rPr>
              <a:t>        self.gradyr = yr</a:t>
            </a:r>
            <a:endParaRPr sz="13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FF0000"/>
                </a:solidFill>
                <a:latin typeface="Courier New"/>
                <a:ea typeface="Courier New"/>
                <a:cs typeface="Courier New"/>
                <a:sym typeface="Courier New"/>
              </a:rPr>
              <a:t>    def __str__(self):</a:t>
            </a:r>
            <a:endParaRPr sz="13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852"/>
              <a:buFont typeface="Arial"/>
              <a:buNone/>
            </a:pPr>
            <a:r>
              <a:rPr lang="en" sz="1300" b="1">
                <a:solidFill>
                  <a:srgbClr val="0000FF"/>
                </a:solidFill>
                <a:latin typeface="Courier New"/>
                <a:ea typeface="Courier New"/>
                <a:cs typeface="Courier New"/>
                <a:sym typeface="Courier New"/>
              </a:rPr>
              <a:t>        return f'{self.name}, {self.rollno}, {self.gradyr}'</a:t>
            </a:r>
            <a:endParaRPr sz="1300" b="1">
              <a:solidFill>
                <a:srgbClr val="0000FF"/>
              </a:solidFill>
              <a:latin typeface="Courier New"/>
              <a:ea typeface="Courier New"/>
              <a:cs typeface="Courier New"/>
              <a:sym typeface="Courier New"/>
            </a:endParaRPr>
          </a:p>
        </p:txBody>
      </p:sp>
      <p:sp>
        <p:nvSpPr>
          <p:cNvPr id="538" name="Google Shape;538;p77"/>
          <p:cNvSpPr txBox="1">
            <a:spLocks noGrp="1"/>
          </p:cNvSpPr>
          <p:nvPr>
            <p:ph type="body" idx="2"/>
          </p:nvPr>
        </p:nvSpPr>
        <p:spPr>
          <a:xfrm>
            <a:off x="4693575" y="1028700"/>
            <a:ext cx="3820200" cy="2670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300" b="1">
                <a:latin typeface="Courier New"/>
                <a:ea typeface="Courier New"/>
                <a:cs typeface="Courier New"/>
                <a:sym typeface="Courier New"/>
              </a:rPr>
              <a:t>from myqueue import Queue</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def studentq():</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qs = Queue()</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s1 = Student("one", 11)</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qs.add(s1)</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s2 = Student("two", 22)</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qs.add(s2)</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s3 = Student("three", 33)</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s3.setgradyr(2022)</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qs.add(s3)</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print("Student queue:", len(qs))</a:t>
            </a:r>
            <a:endParaRPr sz="13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00" b="1">
                <a:latin typeface="Courier New"/>
                <a:ea typeface="Courier New"/>
                <a:cs typeface="Courier New"/>
                <a:sym typeface="Courier New"/>
              </a:rPr>
              <a:t>    print("Students:", qs)</a:t>
            </a:r>
            <a:endParaRPr sz="1300" b="1">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 Data Type</a:t>
            </a:r>
            <a:endParaRPr/>
          </a:p>
        </p:txBody>
      </p:sp>
      <p:sp>
        <p:nvSpPr>
          <p:cNvPr id="198" name="Google Shape;198;p24"/>
          <p:cNvSpPr txBox="1">
            <a:spLocks noGrp="1"/>
          </p:cNvSpPr>
          <p:nvPr>
            <p:ph type="body" idx="1"/>
          </p:nvPr>
        </p:nvSpPr>
        <p:spPr>
          <a:xfrm>
            <a:off x="633845" y="1035887"/>
            <a:ext cx="7886700" cy="3823500"/>
          </a:xfrm>
          <a:prstGeom prst="rect">
            <a:avLst/>
          </a:prstGeom>
        </p:spPr>
        <p:txBody>
          <a:bodyPr spcFirstLastPara="1" wrap="square" lIns="68575" tIns="34275" rIns="68575" bIns="34275" anchor="t" anchorCtr="0">
            <a:spAutoFit/>
          </a:bodyPr>
          <a:lstStyle/>
          <a:p>
            <a:pPr marL="457200" lvl="0" indent="-304800" algn="just" rtl="0">
              <a:spcBef>
                <a:spcPts val="800"/>
              </a:spcBef>
              <a:spcAft>
                <a:spcPts val="0"/>
              </a:spcAft>
              <a:buSzPts val="1200"/>
              <a:buChar char="●"/>
            </a:pPr>
            <a:r>
              <a:rPr lang="en" sz="1900"/>
              <a:t>A data type defines a collection of data objects and a set of predefined operations on those objects, e.g. types</a:t>
            </a:r>
            <a:endParaRPr sz="1900"/>
          </a:p>
          <a:p>
            <a:pPr marL="914400" lvl="1" indent="-304800" algn="just" rtl="0">
              <a:spcBef>
                <a:spcPts val="0"/>
              </a:spcBef>
              <a:spcAft>
                <a:spcPts val="0"/>
              </a:spcAft>
              <a:buSzPts val="1200"/>
              <a:buChar char="●"/>
            </a:pPr>
            <a:r>
              <a:rPr lang="en" sz="1600"/>
              <a:t>int: objects of int with ops: add, subtract, divide, exponentiate, …</a:t>
            </a:r>
            <a:endParaRPr sz="1600"/>
          </a:p>
          <a:p>
            <a:pPr marL="914400" lvl="1" indent="-304800" algn="just" rtl="0">
              <a:spcBef>
                <a:spcPts val="0"/>
              </a:spcBef>
              <a:spcAft>
                <a:spcPts val="0"/>
              </a:spcAft>
              <a:buSzPts val="1200"/>
              <a:buChar char="●"/>
            </a:pPr>
            <a:r>
              <a:rPr lang="en" sz="1600"/>
              <a:t>string: string objects with operations like: join, substring, concatenate, etc. (but not divide, exponent, …)</a:t>
            </a:r>
            <a:endParaRPr sz="1600"/>
          </a:p>
          <a:p>
            <a:pPr marL="914400" lvl="1" indent="-304800" algn="just" rtl="0">
              <a:spcBef>
                <a:spcPts val="0"/>
              </a:spcBef>
              <a:spcAft>
                <a:spcPts val="0"/>
              </a:spcAft>
              <a:buSzPts val="1200"/>
              <a:buChar char="●"/>
            </a:pPr>
            <a:r>
              <a:rPr lang="en" sz="1600"/>
              <a:t>set: set objects with ops: check membership, union, intersection, etc</a:t>
            </a:r>
            <a:endParaRPr sz="1600"/>
          </a:p>
          <a:p>
            <a:pPr marL="457200" lvl="0" indent="-304800" algn="just" rtl="0">
              <a:spcBef>
                <a:spcPts val="0"/>
              </a:spcBef>
              <a:spcAft>
                <a:spcPts val="0"/>
              </a:spcAft>
              <a:buSzPts val="1200"/>
              <a:buChar char="●"/>
            </a:pPr>
            <a:r>
              <a:rPr lang="en" sz="1900"/>
              <a:t>To support the operations, whatever information needed is maintained by implementation of the type</a:t>
            </a:r>
            <a:endParaRPr sz="1900"/>
          </a:p>
          <a:p>
            <a:pPr marL="914400" lvl="1" indent="-304800" algn="just" rtl="0">
              <a:spcBef>
                <a:spcPts val="0"/>
              </a:spcBef>
              <a:spcAft>
                <a:spcPts val="0"/>
              </a:spcAft>
              <a:buSzPts val="1200"/>
              <a:buChar char="●"/>
            </a:pPr>
            <a:r>
              <a:rPr lang="en" sz="1600"/>
              <a:t>E.g. sets are implemented as hash tables, has elements, …</a:t>
            </a:r>
            <a:endParaRPr sz="1600"/>
          </a:p>
          <a:p>
            <a:pPr marL="914400" lvl="1" indent="-304800" algn="just" rtl="0">
              <a:spcBef>
                <a:spcPts val="0"/>
              </a:spcBef>
              <a:spcAft>
                <a:spcPts val="0"/>
              </a:spcAft>
              <a:buSzPts val="1200"/>
              <a:buChar char="●"/>
            </a:pPr>
            <a:r>
              <a:rPr lang="en" sz="1600"/>
              <a:t>Details of implementation hidden - user only uses the operations</a:t>
            </a:r>
            <a:endParaRPr sz="1600"/>
          </a:p>
          <a:p>
            <a:pPr marL="457200" lvl="0" indent="-304800" algn="just" rtl="0">
              <a:spcBef>
                <a:spcPts val="0"/>
              </a:spcBef>
              <a:spcAft>
                <a:spcPts val="0"/>
              </a:spcAft>
              <a:buSzPts val="1200"/>
              <a:buChar char="●"/>
            </a:pPr>
            <a:r>
              <a:rPr lang="en" sz="1900"/>
              <a:t>Programming languages provide a few predefined types</a:t>
            </a:r>
            <a:endParaRPr sz="1900"/>
          </a:p>
          <a:p>
            <a:pPr marL="914400" lvl="1" indent="-304800" algn="just" rtl="0">
              <a:spcBef>
                <a:spcPts val="0"/>
              </a:spcBef>
              <a:spcAft>
                <a:spcPts val="0"/>
              </a:spcAft>
              <a:buSzPts val="1200"/>
              <a:buChar char="●"/>
            </a:pPr>
            <a:r>
              <a:rPr lang="en" sz="1600"/>
              <a:t>It will be nice if the language provides ability to define a new type - then we can define types needed for the problem we are solving</a:t>
            </a:r>
            <a:endParaRPr sz="1600"/>
          </a:p>
          <a:p>
            <a:pPr marL="914400" lvl="1" indent="-304800" algn="just" rtl="0">
              <a:spcBef>
                <a:spcPts val="0"/>
              </a:spcBef>
              <a:spcAft>
                <a:spcPts val="0"/>
              </a:spcAft>
              <a:buSzPts val="1200"/>
              <a:buChar char="●"/>
            </a:pPr>
            <a:r>
              <a:rPr lang="en" sz="1600"/>
              <a:t>Have to define the operations on this type and implement them</a:t>
            </a:r>
            <a:endParaRPr sz="1600"/>
          </a:p>
          <a:p>
            <a:pPr marL="914400" lvl="1" indent="-304800" algn="just" rtl="0">
              <a:spcBef>
                <a:spcPts val="0"/>
              </a:spcBef>
              <a:spcAft>
                <a:spcPts val="0"/>
              </a:spcAft>
              <a:buSzPts val="1200"/>
              <a:buChar char="●"/>
            </a:pPr>
            <a:r>
              <a:rPr lang="en" sz="1600"/>
              <a:t>Then in programs, can declare variables of this type, on which the defined operations can be performed, implementation of ops is hidden from user</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8"/>
          <p:cNvSpPr txBox="1">
            <a:spLocks noGrp="1"/>
          </p:cNvSpPr>
          <p:nvPr>
            <p:ph type="body" idx="1"/>
          </p:nvPr>
        </p:nvSpPr>
        <p:spPr>
          <a:xfrm>
            <a:off x="547000" y="1035875"/>
            <a:ext cx="4490700" cy="2378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FF0000"/>
                </a:solidFill>
                <a:latin typeface="Courier New"/>
                <a:ea typeface="Courier New"/>
                <a:cs typeface="Courier New"/>
                <a:sym typeface="Courier New"/>
              </a:rPr>
              <a:t>class Patient:</a:t>
            </a:r>
            <a:endParaRPr sz="1200" b="1">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FF0000"/>
                </a:solidFill>
                <a:latin typeface="Courier New"/>
                <a:ea typeface="Courier New"/>
                <a:cs typeface="Courier New"/>
                <a:sym typeface="Courier New"/>
              </a:rPr>
              <a:t>    def __init__(self, name, mobile, age, sex):</a:t>
            </a:r>
            <a:endParaRPr sz="1200" b="1">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self.name = name</a:t>
            </a:r>
            <a:endParaRPr sz="1200" b="1">
              <a:solidFill>
                <a:srgbClr val="0000F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self.mobile = mobile</a:t>
            </a:r>
            <a:endParaRPr sz="1200" b="1">
              <a:solidFill>
                <a:srgbClr val="0000F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self.age = age</a:t>
            </a:r>
            <a:endParaRPr sz="1200" b="1">
              <a:solidFill>
                <a:srgbClr val="0000F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self.sex = sex</a:t>
            </a:r>
            <a:endParaRPr sz="1200" b="1">
              <a:solidFill>
                <a:srgbClr val="0000F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self.disease = None</a:t>
            </a:r>
            <a:endParaRPr sz="1200" b="1">
              <a:solidFill>
                <a:srgbClr val="0000F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__str__(self):</a:t>
            </a:r>
            <a:endParaRPr sz="1200" b="1">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return f'{self.name, self.age}'</a:t>
            </a:r>
            <a:endParaRPr sz="1200" b="1">
              <a:solidFill>
                <a:srgbClr val="0000FF"/>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def diagnosis(self, dname):</a:t>
            </a:r>
            <a:endParaRPr sz="1200" b="1">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solidFill>
                  <a:srgbClr val="0000FF"/>
                </a:solidFill>
                <a:latin typeface="Courier New"/>
                <a:ea typeface="Courier New"/>
                <a:cs typeface="Courier New"/>
                <a:sym typeface="Courier New"/>
              </a:rPr>
              <a:t>        self.disease = dname</a:t>
            </a:r>
            <a:endParaRPr sz="1200" b="1">
              <a:solidFill>
                <a:srgbClr val="0000FF"/>
              </a:solidFill>
              <a:latin typeface="Courier New"/>
              <a:ea typeface="Courier New"/>
              <a:cs typeface="Courier New"/>
              <a:sym typeface="Courier New"/>
            </a:endParaRPr>
          </a:p>
        </p:txBody>
      </p:sp>
      <p:sp>
        <p:nvSpPr>
          <p:cNvPr id="544" name="Google Shape;544;p78"/>
          <p:cNvSpPr txBox="1">
            <a:spLocks noGrp="1"/>
          </p:cNvSpPr>
          <p:nvPr>
            <p:ph type="body" idx="2"/>
          </p:nvPr>
        </p:nvSpPr>
        <p:spPr>
          <a:xfrm>
            <a:off x="5096750" y="1035875"/>
            <a:ext cx="3549300" cy="17409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def patientq():</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pq = Queue()</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p1 = Patient("ek", 123, 25, "M")</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p2 = Patient("do", 156, 36, "F")</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pq.add(p1)</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pq.add(p2)</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print("Patient queue: ", len(pq))</a:t>
            </a:r>
            <a:endParaRPr sz="1200" b="1">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1200" b="1">
                <a:latin typeface="Courier New"/>
                <a:ea typeface="Courier New"/>
                <a:cs typeface="Courier New"/>
                <a:sym typeface="Courier New"/>
              </a:rPr>
              <a:t>    print("Patient:", pq)</a:t>
            </a:r>
            <a:endParaRPr sz="1200" b="1">
              <a:latin typeface="Courier New"/>
              <a:ea typeface="Courier New"/>
              <a:cs typeface="Courier New"/>
              <a:sym typeface="Courier New"/>
            </a:endParaRPr>
          </a:p>
        </p:txBody>
      </p:sp>
      <p:sp>
        <p:nvSpPr>
          <p:cNvPr id="545" name="Google Shape;545;p7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Using Queue for Patients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Object Comparisons</a:t>
            </a:r>
            <a:endParaRPr/>
          </a:p>
        </p:txBody>
      </p:sp>
      <p:sp>
        <p:nvSpPr>
          <p:cNvPr id="551" name="Google Shape;551;p79"/>
          <p:cNvSpPr txBox="1">
            <a:spLocks noGrp="1"/>
          </p:cNvSpPr>
          <p:nvPr>
            <p:ph type="body" idx="1"/>
          </p:nvPr>
        </p:nvSpPr>
        <p:spPr>
          <a:xfrm>
            <a:off x="633845" y="1035887"/>
            <a:ext cx="7886700" cy="4114500"/>
          </a:xfrm>
          <a:prstGeom prst="rect">
            <a:avLst/>
          </a:prstGeom>
        </p:spPr>
        <p:txBody>
          <a:bodyPr spcFirstLastPara="1" wrap="square" lIns="68575" tIns="34275" rIns="68575" bIns="34275" anchor="t" anchorCtr="0">
            <a:spAutoFit/>
          </a:bodyPr>
          <a:lstStyle/>
          <a:p>
            <a:pPr marL="457200" lvl="0" indent="-304800" algn="l" rtl="0">
              <a:spcBef>
                <a:spcPts val="800"/>
              </a:spcBef>
              <a:spcAft>
                <a:spcPts val="0"/>
              </a:spcAft>
              <a:buSzPts val="1200"/>
              <a:buChar char="●"/>
            </a:pPr>
            <a:r>
              <a:rPr lang="en" sz="1900"/>
              <a:t>For list, strings, .. you are often provided operations like +, *, -..</a:t>
            </a:r>
            <a:endParaRPr sz="1900"/>
          </a:p>
          <a:p>
            <a:pPr marL="914400" lvl="1" indent="-304800" algn="l" rtl="0">
              <a:spcBef>
                <a:spcPts val="0"/>
              </a:spcBef>
              <a:spcAft>
                <a:spcPts val="0"/>
              </a:spcAft>
              <a:buSzPts val="1200"/>
              <a:buChar char="●"/>
            </a:pPr>
            <a:r>
              <a:rPr lang="en" sz="1600"/>
              <a:t>The result of these ops is also defined</a:t>
            </a:r>
            <a:endParaRPr sz="1600"/>
          </a:p>
          <a:p>
            <a:pPr marL="914400" lvl="1" indent="-304800" algn="l" rtl="0">
              <a:spcBef>
                <a:spcPts val="0"/>
              </a:spcBef>
              <a:spcAft>
                <a:spcPts val="0"/>
              </a:spcAft>
              <a:buSzPts val="1200"/>
              <a:buChar char="●"/>
            </a:pPr>
            <a:r>
              <a:rPr lang="en" sz="1600"/>
              <a:t>E.g. + adds two lists, * repeats the list</a:t>
            </a:r>
            <a:endParaRPr sz="1600"/>
          </a:p>
          <a:p>
            <a:pPr marL="457200" lvl="0" indent="-304800" algn="l" rtl="0">
              <a:spcBef>
                <a:spcPts val="0"/>
              </a:spcBef>
              <a:spcAft>
                <a:spcPts val="0"/>
              </a:spcAft>
              <a:buSzPts val="1200"/>
              <a:buChar char="●"/>
            </a:pPr>
            <a:r>
              <a:rPr lang="en" sz="1900"/>
              <a:t>You can also check if two objects are equal by == (or &lt;=, …)</a:t>
            </a:r>
            <a:endParaRPr sz="1900"/>
          </a:p>
          <a:p>
            <a:pPr marL="457200" lvl="0" indent="-304800" algn="just" rtl="0">
              <a:spcBef>
                <a:spcPts val="0"/>
              </a:spcBef>
              <a:spcAft>
                <a:spcPts val="0"/>
              </a:spcAft>
              <a:buSzPts val="1200"/>
              <a:buChar char="●"/>
            </a:pPr>
            <a:r>
              <a:rPr lang="en" sz="1900"/>
              <a:t>The operation == checks if two objects are equal (if they point to same (i.e. is is True), then clearly == will be True)</a:t>
            </a:r>
            <a:endParaRPr sz="1900"/>
          </a:p>
          <a:p>
            <a:pPr marL="457200" lvl="0" indent="-304800" algn="just" rtl="0">
              <a:spcBef>
                <a:spcPts val="0"/>
              </a:spcBef>
              <a:spcAft>
                <a:spcPts val="0"/>
              </a:spcAft>
              <a:buSzPts val="1200"/>
              <a:buChar char="●"/>
            </a:pPr>
            <a:r>
              <a:rPr lang="en" sz="1900"/>
              <a:t>But if they are not the same object, then equality has to be defined</a:t>
            </a:r>
            <a:endParaRPr sz="1900"/>
          </a:p>
          <a:p>
            <a:pPr marL="457200" lvl="0" indent="-304800" algn="just" rtl="0">
              <a:spcBef>
                <a:spcPts val="0"/>
              </a:spcBef>
              <a:spcAft>
                <a:spcPts val="0"/>
              </a:spcAft>
              <a:buSzPts val="1200"/>
              <a:buChar char="●"/>
            </a:pPr>
            <a:r>
              <a:rPr lang="en" sz="1900"/>
              <a:t>For lists, sets, strings .. defined by python</a:t>
            </a:r>
            <a:endParaRPr sz="1900"/>
          </a:p>
          <a:p>
            <a:pPr marL="457200" lvl="0" indent="-304800" algn="just" rtl="0">
              <a:spcBef>
                <a:spcPts val="0"/>
              </a:spcBef>
              <a:spcAft>
                <a:spcPts val="0"/>
              </a:spcAft>
              <a:buSzPts val="1200"/>
              <a:buChar char="●"/>
            </a:pPr>
            <a:r>
              <a:rPr lang="en" sz="1900"/>
              <a:t>For class, we can use these operations by suitably defining some dunder methods</a:t>
            </a:r>
            <a:endParaRPr sz="1900"/>
          </a:p>
          <a:p>
            <a:pPr marL="457200" lvl="0" indent="-304800" algn="just" rtl="0">
              <a:spcBef>
                <a:spcPts val="0"/>
              </a:spcBef>
              <a:spcAft>
                <a:spcPts val="0"/>
              </a:spcAft>
              <a:buSzPts val="1200"/>
              <a:buChar char="●"/>
            </a:pPr>
            <a:r>
              <a:rPr lang="en" sz="1900"/>
              <a:t>E.g. for ==, a method __eq__() needs to be defined </a:t>
            </a:r>
            <a:endParaRPr sz="1900"/>
          </a:p>
          <a:p>
            <a:pPr marL="914400" lvl="1" indent="-304800" algn="just" rtl="0">
              <a:spcBef>
                <a:spcPts val="0"/>
              </a:spcBef>
              <a:spcAft>
                <a:spcPts val="0"/>
              </a:spcAft>
              <a:buSzPts val="1200"/>
              <a:buChar char="●"/>
            </a:pPr>
            <a:r>
              <a:rPr lang="en" sz="1600"/>
              <a:t>If you check == on objects, without eq() definition, python converts it to checking for "is" (i.e. same)</a:t>
            </a:r>
            <a:endParaRPr sz="1600"/>
          </a:p>
          <a:p>
            <a:pPr marL="457200" lvl="0" indent="-304800" algn="just" rtl="0">
              <a:spcBef>
                <a:spcPts val="0"/>
              </a:spcBef>
              <a:spcAft>
                <a:spcPts val="0"/>
              </a:spcAft>
              <a:buSzPts val="1200"/>
              <a:buChar char="●"/>
            </a:pPr>
            <a:r>
              <a:rPr lang="en" sz="1900"/>
              <a:t>Similarly for other operations</a:t>
            </a:r>
            <a:endParaRPr sz="1900"/>
          </a:p>
          <a:p>
            <a:pPr marL="457200" lvl="0" indent="-304800" algn="just" rtl="0">
              <a:spcBef>
                <a:spcPts val="0"/>
              </a:spcBef>
              <a:spcAft>
                <a:spcPts val="0"/>
              </a:spcAft>
              <a:buSzPts val="1200"/>
              <a:buChar char="●"/>
            </a:pPr>
            <a:r>
              <a:rPr lang="en" sz="1900"/>
              <a:t>With these dunder methods defined, we can use the operations on objects</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Dunder methods for some common ops</a:t>
            </a:r>
            <a:endParaRPr/>
          </a:p>
        </p:txBody>
      </p:sp>
      <p:graphicFrame>
        <p:nvGraphicFramePr>
          <p:cNvPr id="557" name="Google Shape;557;p80"/>
          <p:cNvGraphicFramePr/>
          <p:nvPr/>
        </p:nvGraphicFramePr>
        <p:xfrm>
          <a:off x="1075675" y="1123975"/>
          <a:ext cx="3000000" cy="3000000"/>
        </p:xfrm>
        <a:graphic>
          <a:graphicData uri="http://schemas.openxmlformats.org/drawingml/2006/table">
            <a:tbl>
              <a:tblPr>
                <a:noFill/>
                <a:tableStyleId>{041A215A-6053-41AA-A5AC-1D8F9D0FAB28}</a:tableStyleId>
              </a:tblPr>
              <a:tblGrid>
                <a:gridCol w="1719850">
                  <a:extLst>
                    <a:ext uri="{9D8B030D-6E8A-4147-A177-3AD203B41FA5}">
                      <a16:colId xmlns:a16="http://schemas.microsoft.com/office/drawing/2014/main" val="20000"/>
                    </a:ext>
                  </a:extLst>
                </a:gridCol>
                <a:gridCol w="4683025">
                  <a:extLst>
                    <a:ext uri="{9D8B030D-6E8A-4147-A177-3AD203B41FA5}">
                      <a16:colId xmlns:a16="http://schemas.microsoft.com/office/drawing/2014/main" val="20001"/>
                    </a:ext>
                  </a:extLst>
                </a:gridCol>
              </a:tblGrid>
              <a:tr h="496100">
                <a:tc>
                  <a:txBody>
                    <a:bodyPr/>
                    <a:lstStyle/>
                    <a:p>
                      <a:pPr marL="0" lvl="0" indent="0" algn="ctr" rtl="0">
                        <a:spcBef>
                          <a:spcPts val="0"/>
                        </a:spcBef>
                        <a:spcAft>
                          <a:spcPts val="0"/>
                        </a:spcAft>
                        <a:buNone/>
                      </a:pPr>
                      <a:r>
                        <a:rPr lang="en" sz="2000" b="1">
                          <a:latin typeface="Calibri"/>
                          <a:ea typeface="Calibri"/>
                          <a:cs typeface="Calibri"/>
                          <a:sym typeface="Calibri"/>
                        </a:rPr>
                        <a:t>Operation</a:t>
                      </a:r>
                      <a:endParaRPr sz="2000" b="1">
                        <a:latin typeface="Calibri"/>
                        <a:ea typeface="Calibri"/>
                        <a:cs typeface="Calibri"/>
                        <a:sym typeface="Calibri"/>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b="1">
                          <a:latin typeface="Calibri"/>
                          <a:ea typeface="Calibri"/>
                          <a:cs typeface="Calibri"/>
                          <a:sym typeface="Calibri"/>
                        </a:rPr>
                        <a:t>Dunder method</a:t>
                      </a:r>
                      <a:endParaRPr sz="2000" b="1">
                        <a:latin typeface="Calibri"/>
                        <a:ea typeface="Calibri"/>
                        <a:cs typeface="Calibri"/>
                        <a:sym typeface="Calibri"/>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2825">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object.__add__(self, other)</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extLst>
                  <a:ext uri="{0D108BD9-81ED-4DB2-BD59-A6C34878D82A}">
                    <a16:rowId xmlns:a16="http://schemas.microsoft.com/office/drawing/2014/main" val="10001"/>
                  </a:ext>
                </a:extLst>
              </a:tr>
              <a:tr h="481300">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object.__sub__(self, other)</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1300">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object.__mul__(self, other)</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extLst>
                  <a:ext uri="{0D108BD9-81ED-4DB2-BD59-A6C34878D82A}">
                    <a16:rowId xmlns:a16="http://schemas.microsoft.com/office/drawing/2014/main" val="10003"/>
                  </a:ext>
                </a:extLst>
              </a:tr>
              <a:tr h="481300">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object.__eq__(self, other)</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extLst>
                  <a:ext uri="{0D108BD9-81ED-4DB2-BD59-A6C34878D82A}">
                    <a16:rowId xmlns:a16="http://schemas.microsoft.com/office/drawing/2014/main" val="10004"/>
                  </a:ext>
                </a:extLst>
              </a:tr>
              <a:tr h="481300">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object.__ne__(self, other)</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81300">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&gt;=</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tc>
                  <a:txBody>
                    <a:bodyPr/>
                    <a:lstStyle/>
                    <a:p>
                      <a:pPr marL="0" lvl="0" indent="0" algn="ctr" rtl="0">
                        <a:lnSpc>
                          <a:spcPct val="115000"/>
                        </a:lnSpc>
                        <a:spcBef>
                          <a:spcPts val="1700"/>
                        </a:spcBef>
                        <a:spcAft>
                          <a:spcPts val="0"/>
                        </a:spcAft>
                        <a:buNone/>
                      </a:pPr>
                      <a:r>
                        <a:rPr lang="en" sz="2000">
                          <a:latin typeface="Calibri"/>
                          <a:ea typeface="Calibri"/>
                          <a:cs typeface="Calibri"/>
                          <a:sym typeface="Calibri"/>
                        </a:rPr>
                        <a:t>object.__ge__(self, other)</a:t>
                      </a:r>
                      <a:endParaRPr sz="2000">
                        <a:latin typeface="Calibri"/>
                        <a:ea typeface="Calibri"/>
                        <a:cs typeface="Calibri"/>
                        <a:sym typeface="Calibri"/>
                      </a:endParaRPr>
                    </a:p>
                  </a:txBody>
                  <a:tcPr marL="41900" marR="41900" marT="41900" marB="4190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1F8E9"/>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1"/>
          <p:cNvSpPr txBox="1">
            <a:spLocks noGrp="1"/>
          </p:cNvSpPr>
          <p:nvPr>
            <p:ph type="body" idx="1"/>
          </p:nvPr>
        </p:nvSpPr>
        <p:spPr>
          <a:xfrm>
            <a:off x="1275900" y="1053525"/>
            <a:ext cx="6592200" cy="1793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 For == operation</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def __eq__(self, q2):</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if len(self) != len(q2):</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return False</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for i in range(len(self)):</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if self.qdata[i] != q2.qdata[q2.front+i]:</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return False</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return True</a:t>
            </a:r>
            <a:endParaRPr sz="1400" b="1">
              <a:latin typeface="Courier New"/>
              <a:ea typeface="Courier New"/>
              <a:cs typeface="Courier New"/>
              <a:sym typeface="Courier New"/>
            </a:endParaRPr>
          </a:p>
        </p:txBody>
      </p:sp>
      <p:sp>
        <p:nvSpPr>
          <p:cNvPr id="563" name="Google Shape;563;p81"/>
          <p:cNvSpPr txBox="1">
            <a:spLocks noGrp="1"/>
          </p:cNvSpPr>
          <p:nvPr>
            <p:ph type="body" idx="2"/>
          </p:nvPr>
        </p:nvSpPr>
        <p:spPr>
          <a:xfrm>
            <a:off x="1276025" y="3082700"/>
            <a:ext cx="6592200" cy="9312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 for + operation</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def __add__(self, q2):</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for i in range(q2.front, q2.end):</a:t>
            </a:r>
            <a:endParaRPr sz="14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b="1">
                <a:latin typeface="Courier New"/>
                <a:ea typeface="Courier New"/>
                <a:cs typeface="Courier New"/>
                <a:sym typeface="Courier New"/>
              </a:rPr>
              <a:t>            q1.add(q2.qdata[i])</a:t>
            </a:r>
            <a:endParaRPr sz="1400" b="1">
              <a:latin typeface="Courier New"/>
              <a:ea typeface="Courier New"/>
              <a:cs typeface="Courier New"/>
              <a:sym typeface="Courier New"/>
            </a:endParaRPr>
          </a:p>
        </p:txBody>
      </p:sp>
      <p:sp>
        <p:nvSpPr>
          <p:cNvPr id="564" name="Google Shape;564;p8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 Queue class ops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Copying objects</a:t>
            </a:r>
            <a:endParaRPr/>
          </a:p>
        </p:txBody>
      </p:sp>
      <p:sp>
        <p:nvSpPr>
          <p:cNvPr id="570" name="Google Shape;570;p8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just" rtl="0">
              <a:spcBef>
                <a:spcPts val="800"/>
              </a:spcBef>
              <a:spcAft>
                <a:spcPts val="0"/>
              </a:spcAft>
              <a:buSzPts val="1400"/>
              <a:buChar char="●"/>
            </a:pPr>
            <a:r>
              <a:rPr lang="en"/>
              <a:t>Class objects are mutable (by defn) - their states can be changed</a:t>
            </a:r>
            <a:endParaRPr/>
          </a:p>
          <a:p>
            <a:pPr marL="457200" lvl="0" indent="-317500" algn="just" rtl="0">
              <a:spcBef>
                <a:spcPts val="0"/>
              </a:spcBef>
              <a:spcAft>
                <a:spcPts val="0"/>
              </a:spcAft>
              <a:buSzPts val="1400"/>
              <a:buChar char="●"/>
            </a:pPr>
            <a:r>
              <a:rPr lang="en"/>
              <a:t>So, obj1 = obj2, only provides another pointer to obj</a:t>
            </a:r>
            <a:endParaRPr/>
          </a:p>
          <a:p>
            <a:pPr marL="457200" lvl="0" indent="-317500" algn="just" rtl="0">
              <a:spcBef>
                <a:spcPts val="0"/>
              </a:spcBef>
              <a:spcAft>
                <a:spcPts val="0"/>
              </a:spcAft>
              <a:buSzPts val="1400"/>
              <a:buChar char="●"/>
            </a:pPr>
            <a:r>
              <a:rPr lang="en"/>
              <a:t>For list we have lst.copy() method provided by python</a:t>
            </a:r>
            <a:endParaRPr/>
          </a:p>
          <a:p>
            <a:pPr marL="457200" lvl="0" indent="-317500" algn="just" rtl="0">
              <a:spcBef>
                <a:spcPts val="0"/>
              </a:spcBef>
              <a:spcAft>
                <a:spcPts val="0"/>
              </a:spcAft>
              <a:buSzPts val="1400"/>
              <a:buChar char="●"/>
            </a:pPr>
            <a:r>
              <a:rPr lang="en"/>
              <a:t>What about copying objects of classes? Can write a copy() method</a:t>
            </a:r>
            <a:endParaRPr/>
          </a:p>
          <a:p>
            <a:pPr marL="457200" lvl="0" indent="-317500" algn="just" rtl="0">
              <a:spcBef>
                <a:spcPts val="0"/>
              </a:spcBef>
              <a:spcAft>
                <a:spcPts val="0"/>
              </a:spcAft>
              <a:buSzPts val="1400"/>
              <a:buChar char="●"/>
            </a:pPr>
            <a:r>
              <a:rPr lang="en"/>
              <a:t>Better - use the copy module provided by python</a:t>
            </a:r>
            <a:endParaRPr/>
          </a:p>
          <a:p>
            <a:pPr marL="914400" lvl="0" indent="0" algn="just" rtl="0">
              <a:spcBef>
                <a:spcPts val="800"/>
              </a:spcBef>
              <a:spcAft>
                <a:spcPts val="0"/>
              </a:spcAft>
              <a:buNone/>
            </a:pPr>
            <a:r>
              <a:rPr lang="en"/>
              <a:t>Import copy</a:t>
            </a:r>
            <a:endParaRPr/>
          </a:p>
          <a:p>
            <a:pPr marL="914400" lvl="0" indent="0" algn="just" rtl="0">
              <a:spcBef>
                <a:spcPts val="800"/>
              </a:spcBef>
              <a:spcAft>
                <a:spcPts val="0"/>
              </a:spcAft>
              <a:buNone/>
            </a:pPr>
            <a:r>
              <a:rPr lang="en"/>
              <a:t>q3 = copy.copy(q1)  # copies the queue q1 to q3</a:t>
            </a:r>
            <a:endParaRPr/>
          </a:p>
          <a:p>
            <a:pPr marL="457200" lvl="0" indent="-317500" algn="just" rtl="0">
              <a:spcBef>
                <a:spcPts val="800"/>
              </a:spcBef>
              <a:spcAft>
                <a:spcPts val="0"/>
              </a:spcAft>
              <a:buSzPts val="1400"/>
              <a:buChar char="●"/>
            </a:pPr>
            <a:r>
              <a:rPr lang="en"/>
              <a:t>copy() does a shallow copy - copies only objects, but not nested objects - so they may be pointers</a:t>
            </a:r>
            <a:endParaRPr/>
          </a:p>
          <a:p>
            <a:pPr marL="457200" lvl="0" indent="-317500" algn="just" rtl="0">
              <a:spcBef>
                <a:spcPts val="0"/>
              </a:spcBef>
              <a:spcAft>
                <a:spcPts val="0"/>
              </a:spcAft>
              <a:buSzPts val="1400"/>
              <a:buChar char="●"/>
            </a:pPr>
            <a:r>
              <a:rPr lang="en"/>
              <a:t>copy.deepcopy() - copies recursively if nested objects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576" name="Google Shape;576;p83"/>
          <p:cNvSpPr txBox="1">
            <a:spLocks noGrp="1"/>
          </p:cNvSpPr>
          <p:nvPr>
            <p:ph type="body" idx="1"/>
          </p:nvPr>
        </p:nvSpPr>
        <p:spPr>
          <a:xfrm>
            <a:off x="633850" y="1035875"/>
            <a:ext cx="3377700" cy="10938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Which of the following is the output of the code?</a:t>
            </a:r>
            <a:endParaRPr sz="1900" i="1"/>
          </a:p>
        </p:txBody>
      </p:sp>
      <p:sp>
        <p:nvSpPr>
          <p:cNvPr id="577" name="Google Shape;577;p83"/>
          <p:cNvSpPr txBox="1">
            <a:spLocks noGrp="1"/>
          </p:cNvSpPr>
          <p:nvPr>
            <p:ph type="body" idx="1"/>
          </p:nvPr>
        </p:nvSpPr>
        <p:spPr>
          <a:xfrm>
            <a:off x="4673050" y="1150625"/>
            <a:ext cx="4110000" cy="28398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class Add:</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def __init__(self, a, b, c):</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self.sum = a + b + c</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def __add__(self, b):</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return self.sum + b.sum</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def __str__(self):</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        return str(self.sum + 1)</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obj_1 = Add(1,2,3) </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obj_2 = Add(2,3,4)</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200" b="1">
                <a:solidFill>
                  <a:srgbClr val="000000"/>
                </a:solidFill>
                <a:latin typeface="Courier New"/>
                <a:ea typeface="Courier New"/>
                <a:cs typeface="Courier New"/>
                <a:sym typeface="Courier New"/>
              </a:rPr>
              <a:t>obj_1.sum = obj_1 + obj_2</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print(obj_1.sum)</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print(obj_1)</a:t>
            </a:r>
            <a:endParaRPr sz="1200" b="1">
              <a:solidFill>
                <a:srgbClr val="000000"/>
              </a:solidFill>
              <a:latin typeface="Courier New"/>
              <a:ea typeface="Courier New"/>
              <a:cs typeface="Courier New"/>
              <a:sym typeface="Courier New"/>
            </a:endParaRPr>
          </a:p>
        </p:txBody>
      </p:sp>
      <p:sp>
        <p:nvSpPr>
          <p:cNvPr id="578" name="Google Shape;578;p83"/>
          <p:cNvSpPr txBox="1">
            <a:spLocks noGrp="1"/>
          </p:cNvSpPr>
          <p:nvPr>
            <p:ph type="body" idx="1"/>
          </p:nvPr>
        </p:nvSpPr>
        <p:spPr>
          <a:xfrm>
            <a:off x="742875" y="2030525"/>
            <a:ext cx="3751800" cy="2482500"/>
          </a:xfrm>
          <a:prstGeom prst="rect">
            <a:avLst/>
          </a:prstGeom>
        </p:spPr>
        <p:txBody>
          <a:bodyPr spcFirstLastPara="1" wrap="square" lIns="68575" tIns="34275" rIns="68575" bIns="34275" anchor="t" anchorCtr="0">
            <a:normAutofit/>
          </a:bodyPr>
          <a:lstStyle/>
          <a:p>
            <a:pPr marL="0" lvl="0" indent="0" algn="l" rtl="0">
              <a:lnSpc>
                <a:spcPct val="80000"/>
              </a:lnSpc>
              <a:spcBef>
                <a:spcPts val="800"/>
              </a:spcBef>
              <a:spcAft>
                <a:spcPts val="0"/>
              </a:spcAft>
              <a:buNone/>
            </a:pPr>
            <a:r>
              <a:rPr lang="en" sz="1900"/>
              <a:t>A.	15</a:t>
            </a:r>
            <a:br>
              <a:rPr lang="en" sz="1900"/>
            </a:br>
            <a:r>
              <a:rPr lang="en" sz="1900"/>
              <a:t>	15</a:t>
            </a:r>
            <a:endParaRPr sz="1800" b="1">
              <a:latin typeface="Courier New"/>
              <a:ea typeface="Courier New"/>
              <a:cs typeface="Courier New"/>
              <a:sym typeface="Courier New"/>
            </a:endParaRPr>
          </a:p>
          <a:p>
            <a:pPr marL="0" lvl="0" indent="0" algn="l" rtl="0">
              <a:lnSpc>
                <a:spcPct val="80000"/>
              </a:lnSpc>
              <a:spcBef>
                <a:spcPts val="800"/>
              </a:spcBef>
              <a:spcAft>
                <a:spcPts val="0"/>
              </a:spcAft>
              <a:buNone/>
            </a:pPr>
            <a:r>
              <a:rPr lang="en" sz="1900"/>
              <a:t>B.	15</a:t>
            </a:r>
            <a:br>
              <a:rPr lang="en" sz="1900"/>
            </a:br>
            <a:r>
              <a:rPr lang="en" sz="1900"/>
              <a:t>	16</a:t>
            </a:r>
            <a:endParaRPr sz="1800" b="1">
              <a:latin typeface="Courier New"/>
              <a:ea typeface="Courier New"/>
              <a:cs typeface="Courier New"/>
              <a:sym typeface="Courier New"/>
            </a:endParaRPr>
          </a:p>
          <a:p>
            <a:pPr marL="0" lvl="0" indent="0" algn="l" rtl="0">
              <a:lnSpc>
                <a:spcPct val="80000"/>
              </a:lnSpc>
              <a:spcBef>
                <a:spcPts val="800"/>
              </a:spcBef>
              <a:spcAft>
                <a:spcPts val="0"/>
              </a:spcAft>
              <a:buNone/>
            </a:pPr>
            <a:r>
              <a:rPr lang="en" sz="1900"/>
              <a:t>C.	16</a:t>
            </a:r>
            <a:br>
              <a:rPr lang="en" sz="1900"/>
            </a:br>
            <a:r>
              <a:rPr lang="en" sz="1900"/>
              <a:t>	15</a:t>
            </a:r>
            <a:endParaRPr sz="1800"/>
          </a:p>
          <a:p>
            <a:pPr marL="0" lvl="0" indent="0" algn="l" rtl="0">
              <a:lnSpc>
                <a:spcPct val="80000"/>
              </a:lnSpc>
              <a:spcBef>
                <a:spcPts val="800"/>
              </a:spcBef>
              <a:spcAft>
                <a:spcPts val="0"/>
              </a:spcAft>
              <a:buNone/>
            </a:pPr>
            <a:r>
              <a:rPr lang="en" sz="1900"/>
              <a:t>D.	16</a:t>
            </a:r>
            <a:br>
              <a:rPr lang="en" sz="1900"/>
            </a:br>
            <a:r>
              <a:rPr lang="en" sz="1900"/>
              <a:t>	16</a:t>
            </a:r>
            <a:endParaRPr sz="19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584" name="Google Shape;584;p84"/>
          <p:cNvSpPr txBox="1">
            <a:spLocks noGrp="1"/>
          </p:cNvSpPr>
          <p:nvPr>
            <p:ph type="body" idx="1"/>
          </p:nvPr>
        </p:nvSpPr>
        <p:spPr>
          <a:xfrm>
            <a:off x="633850" y="1035875"/>
            <a:ext cx="3377700" cy="10938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Which of the following is the output of the code?</a:t>
            </a:r>
            <a:endParaRPr sz="1900" i="1"/>
          </a:p>
        </p:txBody>
      </p:sp>
      <p:sp>
        <p:nvSpPr>
          <p:cNvPr id="585" name="Google Shape;585;p84"/>
          <p:cNvSpPr txBox="1">
            <a:spLocks noGrp="1"/>
          </p:cNvSpPr>
          <p:nvPr>
            <p:ph type="body" idx="1"/>
          </p:nvPr>
        </p:nvSpPr>
        <p:spPr>
          <a:xfrm>
            <a:off x="4237900" y="1150625"/>
            <a:ext cx="4545300" cy="2839800"/>
          </a:xfrm>
          <a:prstGeom prst="rect">
            <a:avLst/>
          </a:prstGeom>
          <a:ln w="19050"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class Add:</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def __init__(self, a, b, c):</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self.sum = a + b + c</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def __add__(self, b):</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return self.sum + b.sum</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def __str__(self):</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        return str(self.sum + 1)</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obj_1 = Add(1,2,3) # sets obj_1 as 6</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obj_2 = Add(2,3,4) # sets obj_2 as 9</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obj_1.sum = obj_1 + obj_2 # 15 put in obj_1.sum</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print(obj_1.sum) # prints attribute; 15 (6+9)</a:t>
            </a:r>
            <a:endParaRPr sz="12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000000"/>
                </a:solidFill>
                <a:latin typeface="Courier New"/>
                <a:ea typeface="Courier New"/>
                <a:cs typeface="Courier New"/>
                <a:sym typeface="Courier New"/>
              </a:rPr>
              <a:t>print(obj_1) # prints __str__ function; 15+1</a:t>
            </a:r>
            <a:endParaRPr sz="1200" b="1">
              <a:solidFill>
                <a:srgbClr val="000000"/>
              </a:solidFill>
              <a:latin typeface="Courier New"/>
              <a:ea typeface="Courier New"/>
              <a:cs typeface="Courier New"/>
              <a:sym typeface="Courier New"/>
            </a:endParaRPr>
          </a:p>
        </p:txBody>
      </p:sp>
      <p:sp>
        <p:nvSpPr>
          <p:cNvPr id="586" name="Google Shape;586;p84"/>
          <p:cNvSpPr txBox="1">
            <a:spLocks noGrp="1"/>
          </p:cNvSpPr>
          <p:nvPr>
            <p:ph type="body" idx="1"/>
          </p:nvPr>
        </p:nvSpPr>
        <p:spPr>
          <a:xfrm>
            <a:off x="742875" y="2030525"/>
            <a:ext cx="3751800" cy="2482500"/>
          </a:xfrm>
          <a:prstGeom prst="rect">
            <a:avLst/>
          </a:prstGeom>
        </p:spPr>
        <p:txBody>
          <a:bodyPr spcFirstLastPara="1" wrap="square" lIns="68575" tIns="34275" rIns="68575" bIns="34275" anchor="t" anchorCtr="0">
            <a:normAutofit/>
          </a:bodyPr>
          <a:lstStyle/>
          <a:p>
            <a:pPr marL="0" lvl="0" indent="0" algn="l" rtl="0">
              <a:lnSpc>
                <a:spcPct val="80000"/>
              </a:lnSpc>
              <a:spcBef>
                <a:spcPts val="800"/>
              </a:spcBef>
              <a:spcAft>
                <a:spcPts val="0"/>
              </a:spcAft>
              <a:buClr>
                <a:schemeClr val="dk1"/>
              </a:buClr>
              <a:buSzPts val="1100"/>
              <a:buFont typeface="Arial"/>
              <a:buNone/>
            </a:pPr>
            <a:r>
              <a:rPr lang="en" sz="1900"/>
              <a:t>A.	15</a:t>
            </a:r>
            <a:br>
              <a:rPr lang="en" sz="1900"/>
            </a:br>
            <a:r>
              <a:rPr lang="en" sz="1900"/>
              <a:t>	15</a:t>
            </a:r>
            <a:endParaRPr sz="1800" b="1">
              <a:latin typeface="Courier New"/>
              <a:ea typeface="Courier New"/>
              <a:cs typeface="Courier New"/>
              <a:sym typeface="Courier New"/>
            </a:endParaRPr>
          </a:p>
          <a:p>
            <a:pPr marL="0" lvl="0" indent="0" algn="l" rtl="0">
              <a:lnSpc>
                <a:spcPct val="80000"/>
              </a:lnSpc>
              <a:spcBef>
                <a:spcPts val="800"/>
              </a:spcBef>
              <a:spcAft>
                <a:spcPts val="0"/>
              </a:spcAft>
              <a:buClr>
                <a:schemeClr val="dk1"/>
              </a:buClr>
              <a:buSzPts val="1100"/>
              <a:buFont typeface="Arial"/>
              <a:buNone/>
            </a:pPr>
            <a:r>
              <a:rPr lang="en" sz="1900">
                <a:solidFill>
                  <a:srgbClr val="FF0000"/>
                </a:solidFill>
              </a:rPr>
              <a:t>B.	15</a:t>
            </a:r>
            <a:br>
              <a:rPr lang="en" sz="1900">
                <a:solidFill>
                  <a:srgbClr val="FF0000"/>
                </a:solidFill>
              </a:rPr>
            </a:br>
            <a:r>
              <a:rPr lang="en" sz="1900">
                <a:solidFill>
                  <a:srgbClr val="FF0000"/>
                </a:solidFill>
              </a:rPr>
              <a:t>	16</a:t>
            </a:r>
            <a:endParaRPr sz="1800" b="1">
              <a:solidFill>
                <a:srgbClr val="FF0000"/>
              </a:solidFill>
              <a:latin typeface="Courier New"/>
              <a:ea typeface="Courier New"/>
              <a:cs typeface="Courier New"/>
              <a:sym typeface="Courier New"/>
            </a:endParaRPr>
          </a:p>
          <a:p>
            <a:pPr marL="0" lvl="0" indent="0" algn="l" rtl="0">
              <a:lnSpc>
                <a:spcPct val="80000"/>
              </a:lnSpc>
              <a:spcBef>
                <a:spcPts val="800"/>
              </a:spcBef>
              <a:spcAft>
                <a:spcPts val="0"/>
              </a:spcAft>
              <a:buClr>
                <a:schemeClr val="dk1"/>
              </a:buClr>
              <a:buSzPts val="1100"/>
              <a:buFont typeface="Arial"/>
              <a:buNone/>
            </a:pPr>
            <a:r>
              <a:rPr lang="en" sz="1900"/>
              <a:t>C.	16</a:t>
            </a:r>
            <a:br>
              <a:rPr lang="en" sz="1900"/>
            </a:br>
            <a:r>
              <a:rPr lang="en" sz="1900"/>
              <a:t>	15</a:t>
            </a:r>
            <a:endParaRPr sz="1800"/>
          </a:p>
          <a:p>
            <a:pPr marL="0" lvl="0" indent="0" algn="l" rtl="0">
              <a:lnSpc>
                <a:spcPct val="80000"/>
              </a:lnSpc>
              <a:spcBef>
                <a:spcPts val="800"/>
              </a:spcBef>
              <a:spcAft>
                <a:spcPts val="0"/>
              </a:spcAft>
              <a:buClr>
                <a:schemeClr val="dk1"/>
              </a:buClr>
              <a:buSzPts val="1100"/>
              <a:buFont typeface="Arial"/>
              <a:buNone/>
            </a:pPr>
            <a:r>
              <a:rPr lang="en" sz="1900"/>
              <a:t>D.	16</a:t>
            </a:r>
            <a:br>
              <a:rPr lang="en" sz="1900"/>
            </a:br>
            <a:r>
              <a:rPr lang="en" sz="1900"/>
              <a:t>	16</a:t>
            </a:r>
            <a:endParaRPr sz="19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Feedback - for online students only</a:t>
            </a:r>
            <a:endParaRPr/>
          </a:p>
        </p:txBody>
      </p:sp>
      <p:sp>
        <p:nvSpPr>
          <p:cNvPr id="592" name="Google Shape;592;p85"/>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Today's online class in hybrid mode - how similar/different from fully online class</a:t>
            </a:r>
            <a:endParaRPr/>
          </a:p>
          <a:p>
            <a:pPr marL="0" lvl="0" indent="0" algn="l" rtl="0">
              <a:spcBef>
                <a:spcPts val="800"/>
              </a:spcBef>
              <a:spcAft>
                <a:spcPts val="0"/>
              </a:spcAft>
              <a:buNone/>
            </a:pPr>
            <a:endParaRPr/>
          </a:p>
          <a:p>
            <a:pPr marL="0" lvl="0" indent="0" algn="l" rtl="0">
              <a:spcBef>
                <a:spcPts val="800"/>
              </a:spcBef>
              <a:spcAft>
                <a:spcPts val="0"/>
              </a:spcAft>
              <a:buNone/>
            </a:pPr>
            <a:r>
              <a:rPr lang="en"/>
              <a:t>Green: Better</a:t>
            </a:r>
            <a:endParaRPr/>
          </a:p>
          <a:p>
            <a:pPr marL="0" lvl="0" indent="0" algn="l" rtl="0">
              <a:spcBef>
                <a:spcPts val="800"/>
              </a:spcBef>
              <a:spcAft>
                <a:spcPts val="0"/>
              </a:spcAft>
              <a:buNone/>
            </a:pPr>
            <a:r>
              <a:rPr lang="en"/>
              <a:t>Yellow: Similar</a:t>
            </a:r>
            <a:endParaRPr/>
          </a:p>
          <a:p>
            <a:pPr marL="0" lvl="0" indent="0" algn="l" rtl="0">
              <a:spcBef>
                <a:spcPts val="800"/>
              </a:spcBef>
              <a:spcAft>
                <a:spcPts val="0"/>
              </a:spcAft>
              <a:buNone/>
            </a:pPr>
            <a:r>
              <a:rPr lang="en"/>
              <a:t>Red: Worse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Another Example - Triangle</a:t>
            </a:r>
            <a:endParaRPr/>
          </a:p>
        </p:txBody>
      </p:sp>
      <p:sp>
        <p:nvSpPr>
          <p:cNvPr id="598" name="Google Shape;598;p86"/>
          <p:cNvSpPr txBox="1">
            <a:spLocks noGrp="1"/>
          </p:cNvSpPr>
          <p:nvPr>
            <p:ph type="body" idx="1"/>
          </p:nvPr>
        </p:nvSpPr>
        <p:spPr>
          <a:xfrm>
            <a:off x="633845" y="1035887"/>
            <a:ext cx="7886700" cy="3024600"/>
          </a:xfrm>
          <a:prstGeom prst="rect">
            <a:avLst/>
          </a:prstGeom>
        </p:spPr>
        <p:txBody>
          <a:bodyPr spcFirstLastPara="1" wrap="square" lIns="68575" tIns="34275" rIns="68575" bIns="34275" anchor="t" anchorCtr="0">
            <a:spAutoFit/>
          </a:bodyPr>
          <a:lstStyle/>
          <a:p>
            <a:pPr marL="457200" lvl="0" indent="-317500" algn="just" rtl="0">
              <a:lnSpc>
                <a:spcPct val="100000"/>
              </a:lnSpc>
              <a:spcBef>
                <a:spcPts val="800"/>
              </a:spcBef>
              <a:spcAft>
                <a:spcPts val="0"/>
              </a:spcAft>
              <a:buSzPts val="1400"/>
              <a:buChar char="●"/>
            </a:pPr>
            <a:r>
              <a:rPr lang="en"/>
              <a:t>In geometry, we can specify a triangle by giving 3 points, each point being a tuple (x,y) coordinates</a:t>
            </a:r>
            <a:endParaRPr/>
          </a:p>
          <a:p>
            <a:pPr marL="914400" lvl="1" indent="-317500" algn="just" rtl="0">
              <a:lnSpc>
                <a:spcPct val="100000"/>
              </a:lnSpc>
              <a:spcBef>
                <a:spcPts val="0"/>
              </a:spcBef>
              <a:spcAft>
                <a:spcPts val="0"/>
              </a:spcAft>
              <a:buSzPts val="1400"/>
              <a:buChar char="●"/>
            </a:pPr>
            <a:r>
              <a:rPr lang="en"/>
              <a:t>We want to find properties of this triangle - perimeter, area, is it isosceles or right or equilateral, …</a:t>
            </a:r>
            <a:endParaRPr/>
          </a:p>
          <a:p>
            <a:pPr marL="457200" lvl="0" indent="-317500" algn="just" rtl="0">
              <a:lnSpc>
                <a:spcPct val="100000"/>
              </a:lnSpc>
              <a:spcBef>
                <a:spcPts val="0"/>
              </a:spcBef>
              <a:spcAft>
                <a:spcPts val="0"/>
              </a:spcAft>
              <a:buSzPts val="1400"/>
              <a:buChar char="●"/>
            </a:pPr>
            <a:r>
              <a:rPr lang="en"/>
              <a:t>We can define a class for this triangle, and have methods to determine the perimeter, area, type, …</a:t>
            </a:r>
            <a:endParaRPr/>
          </a:p>
          <a:p>
            <a:pPr marL="914400" lvl="1" indent="-317500" algn="just" rtl="0">
              <a:lnSpc>
                <a:spcPct val="100000"/>
              </a:lnSpc>
              <a:spcBef>
                <a:spcPts val="0"/>
              </a:spcBef>
              <a:spcAft>
                <a:spcPts val="0"/>
              </a:spcAft>
              <a:buSzPts val="1400"/>
              <a:buChar char="●"/>
            </a:pPr>
            <a:r>
              <a:rPr lang="en"/>
              <a:t>If coordinates of points are not important, can define class with attributes as three line lengths (determined by the three points given to init)</a:t>
            </a:r>
            <a:endParaRPr/>
          </a:p>
          <a:p>
            <a:pPr marL="914400" lvl="1" indent="-317500" algn="just" rtl="0">
              <a:lnSpc>
                <a:spcPct val="100000"/>
              </a:lnSpc>
              <a:spcBef>
                <a:spcPts val="0"/>
              </a:spcBef>
              <a:spcAft>
                <a:spcPts val="0"/>
              </a:spcAft>
              <a:buSzPts val="1400"/>
              <a:buChar char="●"/>
            </a:pPr>
            <a:r>
              <a:rPr lang="en"/>
              <a:t>If coordinates are important, then coordinates of three points are attributes and we can define a function to determine line length</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8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Triangle (lines as attributes)</a:t>
            </a:r>
            <a:endParaRPr/>
          </a:p>
        </p:txBody>
      </p:sp>
      <p:sp>
        <p:nvSpPr>
          <p:cNvPr id="604" name="Google Shape;604;p87"/>
          <p:cNvSpPr txBox="1">
            <a:spLocks noGrp="1"/>
          </p:cNvSpPr>
          <p:nvPr>
            <p:ph type="body" idx="1"/>
          </p:nvPr>
        </p:nvSpPr>
        <p:spPr>
          <a:xfrm>
            <a:off x="633850" y="1024025"/>
            <a:ext cx="7227000" cy="29475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import math</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FF0000"/>
                </a:solidFill>
                <a:latin typeface="Courier New"/>
                <a:ea typeface="Courier New"/>
                <a:cs typeface="Courier New"/>
                <a:sym typeface="Courier New"/>
              </a:rPr>
              <a:t>class Triangle:</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a:t>
            </a:r>
            <a:r>
              <a:rPr lang="en" sz="1100" b="1">
                <a:solidFill>
                  <a:srgbClr val="980000"/>
                </a:solidFill>
                <a:latin typeface="Courier New"/>
                <a:ea typeface="Courier New"/>
                <a:cs typeface="Courier New"/>
                <a:sym typeface="Courier New"/>
              </a:rPr>
              <a:t>def __init__(self, p1, p2, p3):</a:t>
            </a:r>
            <a:endParaRPr sz="11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980000"/>
                </a:solidFill>
                <a:latin typeface="Courier New"/>
                <a:ea typeface="Courier New"/>
                <a:cs typeface="Courier New"/>
                <a:sym typeface="Courier New"/>
              </a:rPr>
              <a:t>    </a:t>
            </a:r>
            <a:r>
              <a:rPr lang="en" sz="1100" b="1">
                <a:solidFill>
                  <a:srgbClr val="0000FF"/>
                </a:solidFill>
                <a:latin typeface="Courier New"/>
                <a:ea typeface="Courier New"/>
                <a:cs typeface="Courier New"/>
                <a:sym typeface="Courier New"/>
              </a:rPr>
              <a:t>    if p1==p2 or p2 == p3 or p1 == p3:</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print ("Not a Triangle: Two or more points are same")</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return</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self.l1 = math.sqrt((p1[0]-p2[0])**2 + (p1[1]-p2[1])**2)</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self.l2 = math.sqrt((p1[0]-p3[0])**2 + (p1[1]-p3[1])**2)</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self.l3 = math.sqrt((p3[0]-p2[0])**2 + (p3[1]-p2[1])**2)</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a:t>
            </a:r>
            <a:r>
              <a:rPr lang="en" sz="1100" b="1">
                <a:solidFill>
                  <a:srgbClr val="980000"/>
                </a:solidFill>
                <a:latin typeface="Courier New"/>
                <a:ea typeface="Courier New"/>
                <a:cs typeface="Courier New"/>
                <a:sym typeface="Courier New"/>
              </a:rPr>
              <a:t>def equilateral(self):</a:t>
            </a:r>
            <a:endParaRPr sz="11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return self.l1 == self.l2 and self.l2 == self.l3 and self.l1 == self.l3</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solidFill>
                  <a:srgbClr val="980000"/>
                </a:solidFill>
                <a:latin typeface="Courier New"/>
                <a:ea typeface="Courier New"/>
                <a:cs typeface="Courier New"/>
                <a:sym typeface="Courier New"/>
              </a:rPr>
              <a:t>    def perimeter(self):</a:t>
            </a:r>
            <a:endParaRPr sz="11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solidFill>
                  <a:srgbClr val="0000FF"/>
                </a:solidFill>
                <a:latin typeface="Courier New"/>
                <a:ea typeface="Courier New"/>
                <a:cs typeface="Courier New"/>
                <a:sym typeface="Courier New"/>
              </a:rPr>
              <a:t>        return self.l1+self.l2+self.l3</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solidFill>
                  <a:srgbClr val="980000"/>
                </a:solidFill>
                <a:latin typeface="Courier New"/>
                <a:ea typeface="Courier New"/>
                <a:cs typeface="Courier New"/>
                <a:sym typeface="Courier New"/>
              </a:rPr>
              <a:t>    def area(self):</a:t>
            </a:r>
            <a:endParaRPr sz="1100" b="1">
              <a:solidFill>
                <a:srgbClr val="98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solidFill>
                  <a:srgbClr val="0000FF"/>
                </a:solidFill>
                <a:latin typeface="Courier New"/>
                <a:ea typeface="Courier New"/>
                <a:cs typeface="Courier New"/>
                <a:sym typeface="Courier New"/>
              </a:rPr>
              <a:t>        s = (self.l1+self.l2+self.l3)/2</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100" b="1">
                <a:solidFill>
                  <a:srgbClr val="0000FF"/>
                </a:solidFill>
                <a:latin typeface="Courier New"/>
                <a:ea typeface="Courier New"/>
                <a:cs typeface="Courier New"/>
                <a:sym typeface="Courier New"/>
              </a:rPr>
              <a:t>        tmp = s*(s-self.l1)*(s-self.l2)*(s-self.l3)</a:t>
            </a:r>
            <a:endParaRPr sz="110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solidFill>
                  <a:srgbClr val="0000FF"/>
                </a:solidFill>
                <a:latin typeface="Courier New"/>
                <a:ea typeface="Courier New"/>
                <a:cs typeface="Courier New"/>
                <a:sym typeface="Courier New"/>
              </a:rPr>
              <a:t>        return math.sqrt(tmp)</a:t>
            </a:r>
            <a:endParaRPr sz="1100" b="1">
              <a:solidFill>
                <a:srgbClr val="0000FF"/>
              </a:solidFill>
              <a:latin typeface="Courier New"/>
              <a:ea typeface="Courier New"/>
              <a:cs typeface="Courier New"/>
              <a:sym typeface="Courier New"/>
            </a:endParaRPr>
          </a:p>
        </p:txBody>
      </p:sp>
      <p:sp>
        <p:nvSpPr>
          <p:cNvPr id="605" name="Google Shape;605;p87"/>
          <p:cNvSpPr txBox="1">
            <a:spLocks noGrp="1"/>
          </p:cNvSpPr>
          <p:nvPr>
            <p:ph type="body" idx="2"/>
          </p:nvPr>
        </p:nvSpPr>
        <p:spPr>
          <a:xfrm>
            <a:off x="633850" y="4065750"/>
            <a:ext cx="3592200" cy="7464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100" b="1">
                <a:latin typeface="Courier New"/>
                <a:ea typeface="Courier New"/>
                <a:cs typeface="Courier New"/>
                <a:sym typeface="Courier New"/>
              </a:rPr>
              <a:t>t0 = Triangle ((1,1), (2,3), (1,1))</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latin typeface="Courier New"/>
                <a:ea typeface="Courier New"/>
                <a:cs typeface="Courier New"/>
                <a:sym typeface="Courier New"/>
              </a:rPr>
              <a:t>t1 = Triangle ((1,1), (1,3), (4, 5))</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latin typeface="Courier New"/>
                <a:ea typeface="Courier New"/>
                <a:cs typeface="Courier New"/>
                <a:sym typeface="Courier New"/>
              </a:rPr>
              <a:t>print("Perimeter: ", t1.perimeter())</a:t>
            </a:r>
            <a:endParaRPr sz="11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100" b="1">
                <a:latin typeface="Courier New"/>
                <a:ea typeface="Courier New"/>
                <a:cs typeface="Courier New"/>
                <a:sym typeface="Courier New"/>
              </a:rPr>
              <a:t>print("Area: ", t1.area())</a:t>
            </a:r>
            <a:endParaRPr sz="1100" b="1">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Examples of User Types</a:t>
            </a:r>
            <a:endParaRPr/>
          </a:p>
        </p:txBody>
      </p:sp>
      <p:sp>
        <p:nvSpPr>
          <p:cNvPr id="204" name="Google Shape;204;p25"/>
          <p:cNvSpPr txBox="1">
            <a:spLocks noGrp="1"/>
          </p:cNvSpPr>
          <p:nvPr>
            <p:ph type="body" idx="1"/>
          </p:nvPr>
        </p:nvSpPr>
        <p:spPr>
          <a:xfrm>
            <a:off x="633845" y="1035887"/>
            <a:ext cx="7886700" cy="38511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Stack: Last in first out - very useful in many applications</a:t>
            </a:r>
            <a:endParaRPr/>
          </a:p>
          <a:p>
            <a:pPr marL="914400" lvl="1" indent="-317500" algn="just" rtl="0">
              <a:spcBef>
                <a:spcPts val="0"/>
              </a:spcBef>
              <a:spcAft>
                <a:spcPts val="0"/>
              </a:spcAft>
              <a:buSzPts val="1400"/>
              <a:buChar char="●"/>
            </a:pPr>
            <a:r>
              <a:rPr lang="en"/>
              <a:t>Ops: push, pop, isempty</a:t>
            </a:r>
            <a:endParaRPr/>
          </a:p>
          <a:p>
            <a:pPr marL="457200" lvl="0" indent="-317500" algn="just" rtl="0">
              <a:spcBef>
                <a:spcPts val="0"/>
              </a:spcBef>
              <a:spcAft>
                <a:spcPts val="0"/>
              </a:spcAft>
              <a:buSzPts val="1400"/>
              <a:buChar char="●"/>
            </a:pPr>
            <a:r>
              <a:rPr lang="en"/>
              <a:t>Queues: First in first out - most queuing systems use it</a:t>
            </a:r>
            <a:endParaRPr/>
          </a:p>
          <a:p>
            <a:pPr marL="914400" lvl="1" indent="-317500" algn="just" rtl="0">
              <a:spcBef>
                <a:spcPts val="0"/>
              </a:spcBef>
              <a:spcAft>
                <a:spcPts val="0"/>
              </a:spcAft>
              <a:buSzPts val="1400"/>
              <a:buChar char="●"/>
            </a:pPr>
            <a:r>
              <a:rPr lang="en"/>
              <a:t>Ops: add, remove, isempty</a:t>
            </a:r>
            <a:endParaRPr/>
          </a:p>
          <a:p>
            <a:pPr marL="457200" lvl="0" indent="-317500" algn="just" rtl="0">
              <a:spcBef>
                <a:spcPts val="0"/>
              </a:spcBef>
              <a:spcAft>
                <a:spcPts val="0"/>
              </a:spcAft>
              <a:buSzPts val="1400"/>
              <a:buChar char="●"/>
            </a:pPr>
            <a:r>
              <a:rPr lang="en"/>
              <a:t>Binary search tree - a root with a left sub tree which has smaller values, and a right subtree with larger values</a:t>
            </a:r>
            <a:endParaRPr/>
          </a:p>
          <a:p>
            <a:pPr marL="914400" lvl="1" indent="-317500" algn="just" rtl="0">
              <a:spcBef>
                <a:spcPts val="0"/>
              </a:spcBef>
              <a:spcAft>
                <a:spcPts val="0"/>
              </a:spcAft>
              <a:buSzPts val="1400"/>
              <a:buChar char="●"/>
            </a:pPr>
            <a:r>
              <a:rPr lang="en"/>
              <a:t>ops</a:t>
            </a:r>
            <a:r>
              <a:rPr lang="en" sz="1800"/>
              <a:t>: add </a:t>
            </a:r>
            <a:r>
              <a:rPr lang="en"/>
              <a:t>elt</a:t>
            </a:r>
            <a:r>
              <a:rPr lang="en" sz="1800"/>
              <a:t>, remove </a:t>
            </a:r>
            <a:r>
              <a:rPr lang="en"/>
              <a:t>element</a:t>
            </a:r>
            <a:r>
              <a:rPr lang="en" sz="1800"/>
              <a:t>, search for an </a:t>
            </a:r>
            <a:r>
              <a:rPr lang="en"/>
              <a:t>element</a:t>
            </a:r>
            <a:r>
              <a:rPr lang="en" sz="1800"/>
              <a:t>, join trees, …</a:t>
            </a:r>
            <a:endParaRPr sz="1800"/>
          </a:p>
          <a:p>
            <a:pPr marL="457200" lvl="0" indent="-317500" algn="just" rtl="0">
              <a:spcBef>
                <a:spcPts val="0"/>
              </a:spcBef>
              <a:spcAft>
                <a:spcPts val="0"/>
              </a:spcAft>
              <a:buSzPts val="1400"/>
              <a:buChar char="●"/>
            </a:pPr>
            <a:r>
              <a:rPr lang="en"/>
              <a:t>Graph is a common way to represent many problems - e.g. cities with roads between them, any network (friendship, computer, …)..</a:t>
            </a:r>
            <a:endParaRPr/>
          </a:p>
          <a:p>
            <a:pPr marL="914400" lvl="1" indent="-317500" algn="just" rtl="0">
              <a:spcBef>
                <a:spcPts val="0"/>
              </a:spcBef>
              <a:spcAft>
                <a:spcPts val="0"/>
              </a:spcAft>
              <a:buSzPts val="1400"/>
              <a:buChar char="●"/>
            </a:pPr>
            <a:r>
              <a:rPr lang="en"/>
              <a:t>ops desired: add a node, delete a node, add a link, delete a link, find path from A to B, find shortest path (if edges have values), check if a node exists, find all nodes connected to a node, …</a:t>
            </a:r>
            <a:endParaRPr/>
          </a:p>
          <a:p>
            <a:pPr marL="457200" lvl="0" indent="-317500" algn="just" rtl="0">
              <a:spcBef>
                <a:spcPts val="0"/>
              </a:spcBef>
              <a:spcAft>
                <a:spcPts val="0"/>
              </a:spcAft>
              <a:buSzPts val="1400"/>
              <a:buChar char="●"/>
            </a:pPr>
            <a:r>
              <a:rPr lang="en"/>
              <a:t>Complex numbers - we will use this as an initial example</a:t>
            </a:r>
            <a:endParaRPr/>
          </a:p>
          <a:p>
            <a:pPr marL="914400" lvl="1" indent="-317500" algn="just" rtl="0">
              <a:spcBef>
                <a:spcPts val="0"/>
              </a:spcBef>
              <a:spcAft>
                <a:spcPts val="0"/>
              </a:spcAft>
              <a:buSzPts val="1400"/>
              <a:buChar char="●"/>
            </a:pPr>
            <a:r>
              <a:rPr lang="en"/>
              <a:t>Ops: add, subtract, findreal, findimag,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Triangle … </a:t>
            </a:r>
            <a:endParaRPr/>
          </a:p>
        </p:txBody>
      </p:sp>
      <p:sp>
        <p:nvSpPr>
          <p:cNvPr id="611" name="Google Shape;611;p88"/>
          <p:cNvSpPr txBox="1">
            <a:spLocks noGrp="1"/>
          </p:cNvSpPr>
          <p:nvPr>
            <p:ph type="body" idx="1"/>
          </p:nvPr>
        </p:nvSpPr>
        <p:spPr>
          <a:xfrm>
            <a:off x="633845" y="1035887"/>
            <a:ext cx="7886700" cy="2507400"/>
          </a:xfrm>
          <a:prstGeom prst="rect">
            <a:avLst/>
          </a:prstGeom>
        </p:spPr>
        <p:txBody>
          <a:bodyPr spcFirstLastPara="1" wrap="square" lIns="68575" tIns="34275" rIns="68575" bIns="34275" anchor="t" anchorCtr="0">
            <a:spAutoFit/>
          </a:bodyPr>
          <a:lstStyle/>
          <a:p>
            <a:pPr marL="457200" lvl="0" indent="-317500" algn="l" rtl="0">
              <a:spcBef>
                <a:spcPts val="800"/>
              </a:spcBef>
              <a:spcAft>
                <a:spcPts val="0"/>
              </a:spcAft>
              <a:buSzPts val="1400"/>
              <a:buChar char="●"/>
            </a:pPr>
            <a:r>
              <a:rPr lang="en" sz="1800"/>
              <a:t>In this class, the attributes are l1, l2, l3 - the coordinates of the three points are passed as params to init - local vars</a:t>
            </a:r>
            <a:endParaRPr sz="1800"/>
          </a:p>
          <a:p>
            <a:pPr marL="457200" lvl="0" indent="-317500" algn="l" rtl="0">
              <a:spcBef>
                <a:spcPts val="0"/>
              </a:spcBef>
              <a:spcAft>
                <a:spcPts val="0"/>
              </a:spcAft>
              <a:buSzPts val="1400"/>
              <a:buChar char="●"/>
            </a:pPr>
            <a:r>
              <a:rPr lang="en" sz="1800"/>
              <a:t>As only line lengths are maintained, only some type of operations can be performed - type of triangle, area, perimeter, …</a:t>
            </a:r>
            <a:endParaRPr sz="1800"/>
          </a:p>
          <a:p>
            <a:pPr marL="457200" lvl="0" indent="-317500" algn="l" rtl="0">
              <a:spcBef>
                <a:spcPts val="0"/>
              </a:spcBef>
              <a:spcAft>
                <a:spcPts val="0"/>
              </a:spcAft>
              <a:buSzPts val="1400"/>
              <a:buChar char="●"/>
            </a:pPr>
            <a:r>
              <a:rPr lang="en" sz="1800"/>
              <a:t>Cannot perform other types of operations, e.g. rotate a triangle, move it in the 2-D plane, …</a:t>
            </a:r>
            <a:endParaRPr sz="1800"/>
          </a:p>
          <a:p>
            <a:pPr marL="457200" lvl="0" indent="-317500" algn="l" rtl="0">
              <a:spcBef>
                <a:spcPts val="0"/>
              </a:spcBef>
              <a:spcAft>
                <a:spcPts val="0"/>
              </a:spcAft>
              <a:buSzPts val="1400"/>
              <a:buChar char="●"/>
            </a:pPr>
            <a:r>
              <a:rPr lang="en" sz="1800"/>
              <a:t>Can also implement it by keeping the coordinates, and then computing the lines whenever needed</a:t>
            </a:r>
            <a:endParaRPr sz="1800"/>
          </a:p>
          <a:p>
            <a:pPr marL="914400" lvl="1" indent="-304800" algn="l" rtl="0">
              <a:spcBef>
                <a:spcPts val="0"/>
              </a:spcBef>
              <a:spcAft>
                <a:spcPts val="0"/>
              </a:spcAft>
              <a:buSzPts val="1200"/>
              <a:buChar char="●"/>
            </a:pPr>
            <a:r>
              <a:rPr lang="en" sz="1600"/>
              <a:t>Note that to call a method from within a method, the object is referred to as "self" (which is the variable holding the pointer passed)</a:t>
            </a:r>
            <a:endParaRPr sz="1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8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Triangle (points as attributes)</a:t>
            </a:r>
            <a:endParaRPr/>
          </a:p>
        </p:txBody>
      </p:sp>
      <p:sp>
        <p:nvSpPr>
          <p:cNvPr id="617" name="Google Shape;617;p89"/>
          <p:cNvSpPr txBox="1">
            <a:spLocks noGrp="1"/>
          </p:cNvSpPr>
          <p:nvPr>
            <p:ph type="body" idx="1"/>
          </p:nvPr>
        </p:nvSpPr>
        <p:spPr>
          <a:xfrm>
            <a:off x="633850" y="1050400"/>
            <a:ext cx="3870000" cy="33939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latin typeface="Courier New"/>
                <a:ea typeface="Courier New"/>
                <a:cs typeface="Courier New"/>
                <a:sym typeface="Courier New"/>
              </a:rPr>
              <a:t>import math</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class Triangle:</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  </a:t>
            </a:r>
            <a:r>
              <a:rPr lang="en" sz="1200" b="1">
                <a:solidFill>
                  <a:srgbClr val="980000"/>
                </a:solidFill>
                <a:latin typeface="Courier New"/>
                <a:ea typeface="Courier New"/>
                <a:cs typeface="Courier New"/>
                <a:sym typeface="Courier New"/>
              </a:rPr>
              <a:t>def __init__(self, a,b,c):</a:t>
            </a:r>
            <a:endParaRPr sz="1200" b="1">
              <a:solidFill>
                <a:srgbClr val="98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self.a = a</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self.b = b</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self.c = c</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  </a:t>
            </a:r>
            <a:r>
              <a:rPr lang="en" sz="1200" b="1">
                <a:solidFill>
                  <a:srgbClr val="595959"/>
                </a:solidFill>
                <a:latin typeface="Courier New"/>
                <a:ea typeface="Courier New"/>
                <a:cs typeface="Courier New"/>
                <a:sym typeface="Courier New"/>
              </a:rPr>
              <a:t># Compute distance between two points</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  </a:t>
            </a:r>
            <a:r>
              <a:rPr lang="en" sz="1200" b="1">
                <a:solidFill>
                  <a:srgbClr val="980000"/>
                </a:solidFill>
                <a:latin typeface="Courier New"/>
                <a:ea typeface="Courier New"/>
                <a:cs typeface="Courier New"/>
                <a:sym typeface="Courier New"/>
              </a:rPr>
              <a:t>def distance(self, p, q):</a:t>
            </a:r>
            <a:endParaRPr sz="1200" b="1">
              <a:solidFill>
                <a:srgbClr val="98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temp1 = (p[0]-q[0])**2</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temp2 = (p[1]-q[1])**2</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d = math.sqrt(temp1+temp2)</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d</a:t>
            </a:r>
            <a:endParaRPr sz="1200" b="1">
              <a:solidFill>
                <a:srgbClr val="FF0000"/>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 </a:t>
            </a:r>
            <a:r>
              <a:rPr lang="en" sz="1200" b="1">
                <a:solidFill>
                  <a:srgbClr val="595959"/>
                </a:solidFill>
                <a:latin typeface="Courier New"/>
                <a:ea typeface="Courier New"/>
                <a:cs typeface="Courier New"/>
                <a:sym typeface="Courier New"/>
              </a:rPr>
              <a:t># Compute the perimeter of the triangle</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  </a:t>
            </a:r>
            <a:r>
              <a:rPr lang="en" sz="1200" b="1">
                <a:solidFill>
                  <a:srgbClr val="980000"/>
                </a:solidFill>
                <a:latin typeface="Courier New"/>
                <a:ea typeface="Courier New"/>
                <a:cs typeface="Courier New"/>
                <a:sym typeface="Courier New"/>
              </a:rPr>
              <a:t>def perimeter(self):</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ab = self.distance(self.a, self.b)</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bc = self.distance(self.b, self.c)</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ac = self.distance(self.a, self.c)</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ab+bc+ac</a:t>
            </a:r>
            <a:endParaRPr sz="1200" b="1">
              <a:solidFill>
                <a:srgbClr val="0000FF"/>
              </a:solidFill>
              <a:latin typeface="Courier New"/>
              <a:ea typeface="Courier New"/>
              <a:cs typeface="Courier New"/>
              <a:sym typeface="Courier New"/>
            </a:endParaRPr>
          </a:p>
        </p:txBody>
      </p:sp>
      <p:sp>
        <p:nvSpPr>
          <p:cNvPr id="618" name="Google Shape;618;p89"/>
          <p:cNvSpPr txBox="1">
            <a:spLocks noGrp="1"/>
          </p:cNvSpPr>
          <p:nvPr>
            <p:ph type="body" idx="1"/>
          </p:nvPr>
        </p:nvSpPr>
        <p:spPr>
          <a:xfrm>
            <a:off x="4572000" y="1050400"/>
            <a:ext cx="4121700" cy="17316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just" rtl="0">
              <a:lnSpc>
                <a:spcPct val="100000"/>
              </a:lnSpc>
              <a:spcBef>
                <a:spcPts val="0"/>
              </a:spcBef>
              <a:spcAft>
                <a:spcPts val="0"/>
              </a:spcAft>
              <a:buNone/>
            </a:pPr>
            <a:r>
              <a:rPr lang="en" sz="1200" b="1">
                <a:solidFill>
                  <a:srgbClr val="595959"/>
                </a:solidFill>
                <a:latin typeface="Courier New"/>
                <a:ea typeface="Courier New"/>
                <a:cs typeface="Courier New"/>
                <a:sym typeface="Courier New"/>
              </a:rPr>
              <a:t> #Area computation by the Heron's formulae</a:t>
            </a:r>
            <a:endParaRPr sz="1200" b="1">
              <a:solidFill>
                <a:srgbClr val="595959"/>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FF0000"/>
                </a:solidFill>
                <a:latin typeface="Courier New"/>
                <a:ea typeface="Courier New"/>
                <a:cs typeface="Courier New"/>
                <a:sym typeface="Courier New"/>
              </a:rPr>
              <a:t>  </a:t>
            </a:r>
            <a:r>
              <a:rPr lang="en" sz="1200" b="1">
                <a:solidFill>
                  <a:srgbClr val="980000"/>
                </a:solidFill>
                <a:latin typeface="Courier New"/>
                <a:ea typeface="Courier New"/>
                <a:cs typeface="Courier New"/>
                <a:sym typeface="Courier New"/>
              </a:rPr>
              <a:t>def area(self):</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ab = self.distance(self.a, self.b)</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bc = self.distance(self.b, self.c)</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ac = self.distance(self.a, self.c)</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s = (ab+bc+ac)/2</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temp = s*(s-ab)*(s-bc)*(s-ac)</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res = math.sqrt(temp)</a:t>
            </a:r>
            <a:endParaRPr sz="1200" b="1">
              <a:solidFill>
                <a:srgbClr val="0000FF"/>
              </a:solidFill>
              <a:latin typeface="Courier New"/>
              <a:ea typeface="Courier New"/>
              <a:cs typeface="Courier New"/>
              <a:sym typeface="Courier New"/>
            </a:endParaRPr>
          </a:p>
          <a:p>
            <a:pPr marL="0" lvl="0" indent="0" algn="just" rtl="0">
              <a:lnSpc>
                <a:spcPct val="100000"/>
              </a:lnSpc>
              <a:spcBef>
                <a:spcPts val="0"/>
              </a:spcBef>
              <a:spcAft>
                <a:spcPts val="0"/>
              </a:spcAft>
              <a:buNone/>
            </a:pPr>
            <a:r>
              <a:rPr lang="en" sz="1200" b="1">
                <a:solidFill>
                  <a:srgbClr val="0000FF"/>
                </a:solidFill>
                <a:latin typeface="Courier New"/>
                <a:ea typeface="Courier New"/>
                <a:cs typeface="Courier New"/>
                <a:sym typeface="Courier New"/>
              </a:rPr>
              <a:t>    return res</a:t>
            </a:r>
            <a:endParaRPr sz="1200" b="1">
              <a:solidFill>
                <a:srgbClr val="0000FF"/>
              </a:solidFill>
              <a:latin typeface="Courier New"/>
              <a:ea typeface="Courier New"/>
              <a:cs typeface="Courier New"/>
              <a:sym typeface="Courier New"/>
            </a:endParaRPr>
          </a:p>
        </p:txBody>
      </p:sp>
      <p:sp>
        <p:nvSpPr>
          <p:cNvPr id="619" name="Google Shape;619;p89"/>
          <p:cNvSpPr txBox="1">
            <a:spLocks noGrp="1"/>
          </p:cNvSpPr>
          <p:nvPr>
            <p:ph type="body" idx="2"/>
          </p:nvPr>
        </p:nvSpPr>
        <p:spPr>
          <a:xfrm>
            <a:off x="4572000" y="2868275"/>
            <a:ext cx="4121700" cy="9927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200" b="1">
                <a:latin typeface="Courier New"/>
                <a:ea typeface="Courier New"/>
                <a:cs typeface="Courier New"/>
                <a:sym typeface="Courier New"/>
              </a:rPr>
              <a:t>t = Triangle((1,2),(3,-4),(-4,5))</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print(t.area()) </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595959"/>
                </a:solidFill>
                <a:latin typeface="Courier New"/>
                <a:ea typeface="Courier New"/>
                <a:cs typeface="Courier New"/>
                <a:sym typeface="Courier New"/>
              </a:rPr>
              <a:t># 11.999999999999986</a:t>
            </a:r>
            <a:endParaRPr sz="1200" b="1">
              <a:solidFill>
                <a:srgbClr val="595959"/>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print(t.perimeter())</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solidFill>
                  <a:srgbClr val="595959"/>
                </a:solidFill>
                <a:latin typeface="Courier New"/>
                <a:ea typeface="Courier New"/>
                <a:cs typeface="Courier New"/>
                <a:sym typeface="Courier New"/>
              </a:rPr>
              <a:t># 23.557261466173436</a:t>
            </a:r>
            <a:endParaRPr sz="1200" b="1">
              <a:solidFill>
                <a:srgbClr val="595959"/>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Triangle</a:t>
            </a:r>
            <a:endParaRPr/>
          </a:p>
        </p:txBody>
      </p:sp>
      <p:sp>
        <p:nvSpPr>
          <p:cNvPr id="625" name="Google Shape;625;p9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In this implementation, distance() is an internal method - used for providing the external facing methods - area(), perimeter()</a:t>
            </a:r>
            <a:endParaRPr/>
          </a:p>
          <a:p>
            <a:pPr marL="457200" lvl="0" indent="-317500" algn="l" rtl="0">
              <a:spcBef>
                <a:spcPts val="0"/>
              </a:spcBef>
              <a:spcAft>
                <a:spcPts val="0"/>
              </a:spcAft>
              <a:buSzPts val="1400"/>
              <a:buChar char="●"/>
            </a:pPr>
            <a:r>
              <a:rPr lang="en"/>
              <a:t>It should not really be invoked from outside</a:t>
            </a:r>
            <a:endParaRPr/>
          </a:p>
          <a:p>
            <a:pPr marL="914400" lvl="1" indent="-317500" algn="l" rtl="0">
              <a:spcBef>
                <a:spcPts val="0"/>
              </a:spcBef>
              <a:spcAft>
                <a:spcPts val="0"/>
              </a:spcAft>
              <a:buSzPts val="1400"/>
              <a:buChar char="●"/>
            </a:pPr>
            <a:r>
              <a:rPr lang="en"/>
              <a:t>Note the args and parameters</a:t>
            </a:r>
            <a:endParaRPr/>
          </a:p>
          <a:p>
            <a:pPr marL="457200" lvl="0" indent="-317500" algn="l" rtl="0">
              <a:spcBef>
                <a:spcPts val="0"/>
              </a:spcBef>
              <a:spcAft>
                <a:spcPts val="0"/>
              </a:spcAft>
              <a:buSzPts val="1400"/>
              <a:buChar char="●"/>
            </a:pPr>
            <a:r>
              <a:rPr lang="en"/>
              <a:t>Ideally such methods should be "private" to the class and not visible outside </a:t>
            </a:r>
            <a:endParaRPr/>
          </a:p>
          <a:p>
            <a:pPr marL="914400" lvl="1" indent="-317500" algn="l" rtl="0">
              <a:spcBef>
                <a:spcPts val="0"/>
              </a:spcBef>
              <a:spcAft>
                <a:spcPts val="0"/>
              </a:spcAft>
              <a:buSzPts val="1400"/>
              <a:buChar char="●"/>
            </a:pPr>
            <a:r>
              <a:rPr lang="en"/>
              <a:t>Some languages provide such mechanisms - some of the methods are declared as private and cannot be invoked from outside</a:t>
            </a:r>
            <a:endParaRPr/>
          </a:p>
          <a:p>
            <a:pPr marL="914400" lvl="1" indent="-317500" algn="l" rtl="0">
              <a:spcBef>
                <a:spcPts val="0"/>
              </a:spcBef>
              <a:spcAft>
                <a:spcPts val="0"/>
              </a:spcAft>
              <a:buSzPts val="1400"/>
              <a:buChar char="●"/>
            </a:pPr>
            <a:r>
              <a:rPr lang="en"/>
              <a:t>However, python does not have a clean way (there is a way - we may discuss it later)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9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Feedback from in-person students</a:t>
            </a:r>
            <a:endParaRPr/>
          </a:p>
        </p:txBody>
      </p:sp>
      <p:sp>
        <p:nvSpPr>
          <p:cNvPr id="631" name="Google Shape;631;p91"/>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How will you compare your lecture understanding (incl all factors like attention, sitting, …) in the in-person class as compared to online</a:t>
            </a:r>
            <a:endParaRPr/>
          </a:p>
          <a:p>
            <a:pPr marL="0" lvl="0" indent="0" algn="l" rtl="0">
              <a:spcBef>
                <a:spcPts val="800"/>
              </a:spcBef>
              <a:spcAft>
                <a:spcPts val="0"/>
              </a:spcAft>
              <a:buNone/>
            </a:pPr>
            <a:endParaRPr/>
          </a:p>
          <a:p>
            <a:pPr marL="0" lvl="0" indent="0" algn="l" rtl="0">
              <a:spcBef>
                <a:spcPts val="800"/>
              </a:spcBef>
              <a:spcAft>
                <a:spcPts val="0"/>
              </a:spcAft>
              <a:buNone/>
            </a:pPr>
            <a:r>
              <a:rPr lang="en"/>
              <a:t>Green: In-class is better </a:t>
            </a:r>
            <a:endParaRPr/>
          </a:p>
          <a:p>
            <a:pPr marL="0" lvl="0" indent="0" algn="l" rtl="0">
              <a:spcBef>
                <a:spcPts val="800"/>
              </a:spcBef>
              <a:spcAft>
                <a:spcPts val="0"/>
              </a:spcAft>
              <a:buNone/>
            </a:pPr>
            <a:r>
              <a:rPr lang="en"/>
              <a:t>Yellow: About the same</a:t>
            </a:r>
            <a:endParaRPr/>
          </a:p>
          <a:p>
            <a:pPr marL="0" lvl="0" indent="0" algn="l" rtl="0">
              <a:spcBef>
                <a:spcPts val="800"/>
              </a:spcBef>
              <a:spcAft>
                <a:spcPts val="0"/>
              </a:spcAft>
              <a:buNone/>
            </a:pPr>
            <a:r>
              <a:rPr lang="en"/>
              <a:t>Red: In-class worse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9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Summary - Classes and Objects</a:t>
            </a:r>
            <a:endParaRPr/>
          </a:p>
        </p:txBody>
      </p:sp>
      <p:sp>
        <p:nvSpPr>
          <p:cNvPr id="637" name="Google Shape;637;p92"/>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Classes provide a way to define new data types</a:t>
            </a:r>
            <a:endParaRPr/>
          </a:p>
          <a:p>
            <a:pPr marL="457200" lvl="0" indent="-317500" algn="l" rtl="0">
              <a:spcBef>
                <a:spcPts val="0"/>
              </a:spcBef>
              <a:spcAft>
                <a:spcPts val="0"/>
              </a:spcAft>
              <a:buSzPts val="1400"/>
              <a:buChar char="●"/>
            </a:pPr>
            <a:r>
              <a:rPr lang="en"/>
              <a:t>Provides another abstraction / construct to write modular code</a:t>
            </a:r>
            <a:endParaRPr/>
          </a:p>
          <a:p>
            <a:pPr marL="457200" lvl="0" indent="-317500" algn="l" rtl="0">
              <a:spcBef>
                <a:spcPts val="0"/>
              </a:spcBef>
              <a:spcAft>
                <a:spcPts val="0"/>
              </a:spcAft>
              <a:buSzPts val="1400"/>
              <a:buChar char="●"/>
            </a:pPr>
            <a:r>
              <a:rPr lang="en"/>
              <a:t>For smaller problems / code in python - functions suffice; for large problems, classes and objects are common </a:t>
            </a:r>
            <a:endParaRPr/>
          </a:p>
          <a:p>
            <a:pPr marL="457200" lvl="0" indent="-317500" algn="l" rtl="0">
              <a:spcBef>
                <a:spcPts val="0"/>
              </a:spcBef>
              <a:spcAft>
                <a:spcPts val="0"/>
              </a:spcAft>
              <a:buSzPts val="1400"/>
              <a:buChar char="●"/>
            </a:pPr>
            <a:r>
              <a:rPr lang="en"/>
              <a:t>Basic OOP approach - define classes suitable for the problem, define methods on those, develop them separately (maybe as modules), then use them for problem solving by just using the operations on objects (and not worrying about internals)</a:t>
            </a:r>
            <a:endParaRPr/>
          </a:p>
          <a:p>
            <a:pPr marL="457200" lvl="0" indent="-317500" algn="l" rtl="0">
              <a:spcBef>
                <a:spcPts val="0"/>
              </a:spcBef>
              <a:spcAft>
                <a:spcPts val="0"/>
              </a:spcAft>
              <a:buSzPts val="1400"/>
              <a:buChar char="●"/>
            </a:pPr>
            <a:r>
              <a:rPr lang="en"/>
              <a:t>To use common functions (like print, len, …) and common relational operations (like ==, !=), dunder methods are useful</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9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Minute Paper</a:t>
            </a:r>
            <a:endParaRPr/>
          </a:p>
        </p:txBody>
      </p:sp>
      <p:sp>
        <p:nvSpPr>
          <p:cNvPr id="643" name="Google Shape;643;p93"/>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Pls reflect and take a minute to fill the MP on basic class and objects- it helps your learning, and gives me feedback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Examples…</a:t>
            </a:r>
            <a:endParaRPr/>
          </a:p>
        </p:txBody>
      </p:sp>
      <p:sp>
        <p:nvSpPr>
          <p:cNvPr id="210" name="Google Shape;210;p26"/>
          <p:cNvSpPr txBox="1">
            <a:spLocks noGrp="1"/>
          </p:cNvSpPr>
          <p:nvPr>
            <p:ph type="body" idx="1"/>
          </p:nvPr>
        </p:nvSpPr>
        <p:spPr>
          <a:xfrm>
            <a:off x="633845" y="1035887"/>
            <a:ext cx="7886700" cy="32277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In some problems, we might want to model a real world data object, for example a car along with its associated details and functions.</a:t>
            </a:r>
            <a:endParaRPr/>
          </a:p>
          <a:p>
            <a:pPr marL="457200" lvl="0" indent="-317500" algn="just" rtl="0">
              <a:spcBef>
                <a:spcPts val="0"/>
              </a:spcBef>
              <a:spcAft>
                <a:spcPts val="0"/>
              </a:spcAft>
              <a:buSzPts val="1400"/>
              <a:buChar char="●"/>
            </a:pPr>
            <a:r>
              <a:rPr lang="en"/>
              <a:t>Students in an Institute - we can create a dictionary with all values and then write functions on it; alternatively, we can define a Type student and then define as many students we want</a:t>
            </a:r>
            <a:endParaRPr/>
          </a:p>
          <a:p>
            <a:pPr marL="914400" lvl="1" indent="-317500" algn="just" rtl="0">
              <a:spcBef>
                <a:spcPts val="0"/>
              </a:spcBef>
              <a:spcAft>
                <a:spcPts val="0"/>
              </a:spcAft>
              <a:buSzPts val="1400"/>
              <a:buChar char="●"/>
            </a:pPr>
            <a:r>
              <a:rPr lang="en"/>
              <a:t>Ops: What is the name, SGPA (sem), CGPA, graduated, list of courses, …</a:t>
            </a:r>
            <a:endParaRPr/>
          </a:p>
          <a:p>
            <a:pPr marL="457200" lvl="0" indent="-317500" algn="just" rtl="0">
              <a:spcBef>
                <a:spcPts val="0"/>
              </a:spcBef>
              <a:spcAft>
                <a:spcPts val="0"/>
              </a:spcAft>
              <a:buSzPts val="1400"/>
              <a:buChar char="●"/>
            </a:pPr>
            <a:r>
              <a:rPr lang="en"/>
              <a:t>While implementing an e-commerce site, may want to provide abstractions for customer, catalog, shopping_cart, …</a:t>
            </a:r>
            <a:endParaRPr/>
          </a:p>
          <a:p>
            <a:pPr marL="457200" lvl="0" indent="-317500" algn="just" rtl="0">
              <a:spcBef>
                <a:spcPts val="0"/>
              </a:spcBef>
              <a:spcAft>
                <a:spcPts val="0"/>
              </a:spcAft>
              <a:buSzPts val="1400"/>
              <a:buChar char="●"/>
            </a:pPr>
            <a:r>
              <a:rPr lang="en"/>
              <a:t>In a computer game, we can have characters, guns of different types, targets of different types,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Defining a Class (i.e. a new Type)</a:t>
            </a:r>
            <a:endParaRPr/>
          </a:p>
        </p:txBody>
      </p:sp>
      <p:sp>
        <p:nvSpPr>
          <p:cNvPr id="216" name="Google Shape;216;p27"/>
          <p:cNvSpPr txBox="1">
            <a:spLocks noGrp="1"/>
          </p:cNvSpPr>
          <p:nvPr>
            <p:ph type="body" idx="1"/>
          </p:nvPr>
        </p:nvSpPr>
        <p:spPr>
          <a:xfrm>
            <a:off x="633845" y="1035887"/>
            <a:ext cx="7886700" cy="25383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Python allows defining a new type as a class </a:t>
            </a:r>
            <a:endParaRPr/>
          </a:p>
          <a:p>
            <a:pPr marL="457200" lvl="0" indent="-317500" algn="just" rtl="0">
              <a:spcBef>
                <a:spcPts val="0"/>
              </a:spcBef>
              <a:spcAft>
                <a:spcPts val="0"/>
              </a:spcAft>
              <a:buSzPts val="1400"/>
              <a:buChar char="●"/>
            </a:pPr>
            <a:r>
              <a:rPr lang="en"/>
              <a:t>To define a type for complex numbers:</a:t>
            </a:r>
            <a:endParaRPr/>
          </a:p>
          <a:p>
            <a:pPr marL="457200" lvl="0" indent="457200" algn="just" rtl="0">
              <a:spcBef>
                <a:spcPts val="800"/>
              </a:spcBef>
              <a:spcAft>
                <a:spcPts val="0"/>
              </a:spcAft>
              <a:buNone/>
            </a:pPr>
            <a:r>
              <a:rPr lang="en" sz="1500" b="1">
                <a:latin typeface="Courier New"/>
                <a:ea typeface="Courier New"/>
                <a:cs typeface="Courier New"/>
                <a:sym typeface="Courier New"/>
              </a:rPr>
              <a:t>class Complex:</a:t>
            </a:r>
            <a:endParaRPr sz="1500" b="1">
              <a:latin typeface="Courier New"/>
              <a:ea typeface="Courier New"/>
              <a:cs typeface="Courier New"/>
              <a:sym typeface="Courier New"/>
            </a:endParaRPr>
          </a:p>
          <a:p>
            <a:pPr marL="457200" lvl="0" indent="457200" algn="just" rtl="0">
              <a:spcBef>
                <a:spcPts val="800"/>
              </a:spcBef>
              <a:spcAft>
                <a:spcPts val="0"/>
              </a:spcAft>
              <a:buNone/>
            </a:pPr>
            <a:r>
              <a:rPr lang="en" sz="1500" b="1">
                <a:latin typeface="Courier New"/>
                <a:ea typeface="Courier New"/>
                <a:cs typeface="Courier New"/>
                <a:sym typeface="Courier New"/>
              </a:rPr>
              <a:t>	&lt;body of the class definition&gt;</a:t>
            </a:r>
            <a:endParaRPr sz="1500" b="1">
              <a:latin typeface="Courier New"/>
              <a:ea typeface="Courier New"/>
              <a:cs typeface="Courier New"/>
              <a:sym typeface="Courier New"/>
            </a:endParaRPr>
          </a:p>
          <a:p>
            <a:pPr marL="457200" lvl="0" indent="-317500" algn="just" rtl="0">
              <a:spcBef>
                <a:spcPts val="800"/>
              </a:spcBef>
              <a:spcAft>
                <a:spcPts val="0"/>
              </a:spcAft>
              <a:buSzPts val="1400"/>
              <a:buChar char="●"/>
            </a:pPr>
            <a:r>
              <a:rPr lang="en"/>
              <a:t>Declares that Complex is a type - like list, dict, set, int, ..</a:t>
            </a:r>
            <a:endParaRPr/>
          </a:p>
          <a:p>
            <a:pPr marL="457200" lvl="0" indent="-317500" algn="just" rtl="0">
              <a:spcBef>
                <a:spcPts val="0"/>
              </a:spcBef>
              <a:spcAft>
                <a:spcPts val="0"/>
              </a:spcAft>
              <a:buSzPts val="1400"/>
              <a:buChar char="●"/>
            </a:pPr>
            <a:r>
              <a:rPr lang="en"/>
              <a:t>As a type, objects of this type can be created and reference to them assigned to variables</a:t>
            </a:r>
            <a:endParaRPr/>
          </a:p>
          <a:p>
            <a:pPr marL="457200" lvl="0" indent="-317500" algn="just" rtl="0">
              <a:spcBef>
                <a:spcPts val="0"/>
              </a:spcBef>
              <a:spcAft>
                <a:spcPts val="0"/>
              </a:spcAft>
              <a:buSzPts val="1400"/>
              <a:buChar char="●"/>
            </a:pPr>
            <a:r>
              <a:rPr lang="en"/>
              <a:t>Generally, class Names start with a capital letter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7038</Words>
  <Application>Microsoft Office PowerPoint</Application>
  <PresentationFormat>On-screen Show (16:9)</PresentationFormat>
  <Paragraphs>850</Paragraphs>
  <Slides>75</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Noto Sans Symbols</vt:lpstr>
      <vt:lpstr>Quattrocento Sans</vt:lpstr>
      <vt:lpstr>Courier New</vt:lpstr>
      <vt:lpstr>Arial</vt:lpstr>
      <vt:lpstr>Office Theme</vt:lpstr>
      <vt:lpstr>Object Oriented Programming</vt:lpstr>
      <vt:lpstr>Announcement</vt:lpstr>
      <vt:lpstr>Python so far…</vt:lpstr>
      <vt:lpstr>Python so far…</vt:lpstr>
      <vt:lpstr>Object Oriented Programming</vt:lpstr>
      <vt:lpstr>A Data Type</vt:lpstr>
      <vt:lpstr>Examples of User Types</vt:lpstr>
      <vt:lpstr>Examples…</vt:lpstr>
      <vt:lpstr>Defining a Class (i.e. a new Type)</vt:lpstr>
      <vt:lpstr>Objects of a Class</vt:lpstr>
      <vt:lpstr>Class Methods and Attributes</vt:lpstr>
      <vt:lpstr>The __init__ method</vt:lpstr>
      <vt:lpstr>Quiz - Single correct</vt:lpstr>
      <vt:lpstr>Quiz - Single correct</vt:lpstr>
      <vt:lpstr>Class and Objects - calling Methods</vt:lpstr>
      <vt:lpstr>Method Calls and self</vt:lpstr>
      <vt:lpstr>Example: Complex</vt:lpstr>
      <vt:lpstr>Object, Attributes, Methods</vt:lpstr>
      <vt:lpstr>Execution with Classes</vt:lpstr>
      <vt:lpstr>Quiz - Single correct</vt:lpstr>
      <vt:lpstr>Quiz - Single correct</vt:lpstr>
      <vt:lpstr>Exercise for students</vt:lpstr>
      <vt:lpstr>Lecture 2 - OO Programming</vt:lpstr>
      <vt:lpstr>Recap - new types</vt:lpstr>
      <vt:lpstr>Recap - Modularity and abstraction </vt:lpstr>
      <vt:lpstr>Recap…</vt:lpstr>
      <vt:lpstr>Recap - Information Hiding / Abstraction</vt:lpstr>
      <vt:lpstr>Quiz - multicorrect</vt:lpstr>
      <vt:lpstr>Quiz - Answer</vt:lpstr>
      <vt:lpstr>Example: Postfix Expression Evaluation using Stack</vt:lpstr>
      <vt:lpstr>Using stack for postfix</vt:lpstr>
      <vt:lpstr>Postfix eval using stack…</vt:lpstr>
      <vt:lpstr>Postfix using Stack…</vt:lpstr>
      <vt:lpstr>Exercise (a few mts)</vt:lpstr>
      <vt:lpstr>Exercise …</vt:lpstr>
      <vt:lpstr>Example - Binary Search Tree</vt:lpstr>
      <vt:lpstr>Implementing Binary Search Tree</vt:lpstr>
      <vt:lpstr>Binary Search Tree…</vt:lpstr>
      <vt:lpstr>Binary Search Tree - Inorder Traversal</vt:lpstr>
      <vt:lpstr>Binary Search Tree - Exercise</vt:lpstr>
      <vt:lpstr>Quiz</vt:lpstr>
      <vt:lpstr>Quiz - Answer</vt:lpstr>
      <vt:lpstr>Lecture 3: Some Operations on Objects/Classes</vt:lpstr>
      <vt:lpstr>Recap</vt:lpstr>
      <vt:lpstr>Correction - tree traversal</vt:lpstr>
      <vt:lpstr>Example</vt:lpstr>
      <vt:lpstr>A use-case for the queue</vt:lpstr>
      <vt:lpstr>Methods/Operations on Queue</vt:lpstr>
      <vt:lpstr>Class Queue</vt:lpstr>
      <vt:lpstr>Using the Queue - office hour</vt:lpstr>
      <vt:lpstr>Dunder methods - impl. some std fns work</vt:lpstr>
      <vt:lpstr>The __str__ method</vt:lpstr>
      <vt:lpstr>Example: __str__</vt:lpstr>
      <vt:lpstr>The __len__ method</vt:lpstr>
      <vt:lpstr>Some std fns that work on Class Objects </vt:lpstr>
      <vt:lpstr>Quiz : Single Correct</vt:lpstr>
      <vt:lpstr>Quiz : Answer</vt:lpstr>
      <vt:lpstr>Using Queue for different object types</vt:lpstr>
      <vt:lpstr>Using Queue for Students</vt:lpstr>
      <vt:lpstr>Using Queue for Patients</vt:lpstr>
      <vt:lpstr>Object Comparisons</vt:lpstr>
      <vt:lpstr>Dunder methods for some common ops</vt:lpstr>
      <vt:lpstr>Example - Queue class ops</vt:lpstr>
      <vt:lpstr>Copying objects</vt:lpstr>
      <vt:lpstr>Quiz - Single correct</vt:lpstr>
      <vt:lpstr>Quiz - Single correct</vt:lpstr>
      <vt:lpstr>Feedback - for online students only</vt:lpstr>
      <vt:lpstr>Another Example - Triangle</vt:lpstr>
      <vt:lpstr>Triangle (lines as attributes)</vt:lpstr>
      <vt:lpstr>Triangle … </vt:lpstr>
      <vt:lpstr>Triangle (points as attributes)</vt:lpstr>
      <vt:lpstr>Triangle</vt:lpstr>
      <vt:lpstr>Feedback from in-person students</vt:lpstr>
      <vt:lpstr>Summary - Classes and Objects</vt:lpstr>
      <vt:lpstr>Minute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cp:lastModifiedBy>abc</cp:lastModifiedBy>
  <cp:revision>1</cp:revision>
  <dcterms:modified xsi:type="dcterms:W3CDTF">2022-03-24T04:22:56Z</dcterms:modified>
</cp:coreProperties>
</file>