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43"/>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Lst>
  <p:sldSz cx="9144000" cy="5143500" type="screen16x9"/>
  <p:notesSz cx="6858000" cy="9144000"/>
  <p:embeddedFontLst>
    <p:embeddedFont>
      <p:font typeface="Quattrocento Sans" charset="0"/>
      <p:regular r:id="rId44"/>
      <p:bold r:id="rId45"/>
      <p:italic r:id="rId46"/>
      <p:boldItalic r:id="rId47"/>
    </p:embeddedFont>
    <p:embeddedFont>
      <p:font typeface="Calibri" pitchFamily="34" charset="0"/>
      <p:regular r:id="rId48"/>
      <p:bold r:id="rId49"/>
      <p:italic r:id="rId50"/>
      <p:boldItalic r:id="rId51"/>
    </p:embeddedFont>
    <p:embeddedFont>
      <p:font typeface="IBM Plex Mono"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59111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2a33a3f41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2a33a3f4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0e8751822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0e8751822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e8751822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e8751822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0e8751822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0e875182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0e8751822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0e8751822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0e87518221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0e8751822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e87518221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e8751822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0e8751822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0e8751822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0e8751822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0e8751822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0e8751822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0e8751822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0e8751822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0e8751822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e875182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e875182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e87518221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0e8751822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45b9cf17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45b9cf1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0e8751822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0e8751822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145b9cf17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145b9cf1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5b5745ff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5b5745ff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15b5745ff2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15b5745ff2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15b5745ff2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15b5745ff2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15b5745ff2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15b5745ff2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15b5745f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15b5745f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5d251ac4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5d251ac4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d1ed6367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d1ed6367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15b5745ff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15b5745f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15b5745ff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15b5745ff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5b5745ff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15b5745ff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15b5745ff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15b5745f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15b5745ff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15b5745f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45b9cf17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45b9cf17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15b5745ff2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15b5745ff2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15b5745ff2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15b5745ff2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15d251ac4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15d251ac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0e8751822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0e8751822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e8751822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e8751822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145b9cf17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145b9cf17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0e87518221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0e8751822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e8751822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e8751822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0e87518221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0e8751822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e8751822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e8751822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e8751822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e8751822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e8751822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e8751822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91" name="Google Shape;91;p11"/>
          <p:cNvSpPr txBox="1">
            <a:spLocks noGrp="1"/>
          </p:cNvSpPr>
          <p:nvPr>
            <p:ph type="body" idx="1"/>
          </p:nvPr>
        </p:nvSpPr>
        <p:spPr>
          <a:xfrm rot="5400000">
            <a:off x="2777646" y="-1107913"/>
            <a:ext cx="3599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07" name="Google Shape;107;p13"/>
          <p:cNvSpPr txBox="1">
            <a:spLocks noGrp="1"/>
          </p:cNvSpPr>
          <p:nvPr>
            <p:ph type="body" idx="1"/>
          </p:nvPr>
        </p:nvSpPr>
        <p:spPr>
          <a:xfrm>
            <a:off x="685799" y="1035886"/>
            <a:ext cx="38343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37" name="Google Shape;137;p16"/>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43" name="Google Shape;143;p16"/>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47" name="Google Shape;147;p17"/>
          <p:cNvSpPr>
            <a:spLocks noGrp="1"/>
          </p:cNvSpPr>
          <p:nvPr>
            <p:ph type="pic" idx="2"/>
          </p:nvPr>
        </p:nvSpPr>
        <p:spPr>
          <a:xfrm>
            <a:off x="3886200" y="742950"/>
            <a:ext cx="4629000" cy="3657600"/>
          </a:xfrm>
          <a:prstGeom prst="rect">
            <a:avLst/>
          </a:prstGeom>
          <a:noFill/>
          <a:ln>
            <a:noFill/>
          </a:ln>
        </p:spPr>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53" name="Google Shape;153;p17"/>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21" name="Google Shape;21;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633845" y="1035887"/>
            <a:ext cx="78867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0" name="Google Shape;30;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4500"/>
              <a:buFont typeface="Quattrocento Sans"/>
              <a:buNone/>
              <a:defRPr sz="45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Google Shape;31;p4"/>
          <p:cNvSpPr txBox="1">
            <a:spLocks noGrp="1"/>
          </p:cNvSpPr>
          <p:nvPr>
            <p:ph type="body" idx="1"/>
          </p:nvPr>
        </p:nvSpPr>
        <p:spPr>
          <a:xfrm>
            <a:off x="623888" y="3414475"/>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32" name="Google Shape;32;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 name="Google Shape;33;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Google Shape;34;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7" name="Google Shape;37;p5"/>
          <p:cNvSpPr txBox="1">
            <a:spLocks noGrp="1"/>
          </p:cNvSpPr>
          <p:nvPr>
            <p:ph type="body" idx="1"/>
          </p:nvPr>
        </p:nvSpPr>
        <p:spPr>
          <a:xfrm>
            <a:off x="633845"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8" name="Google Shape;38;p5"/>
          <p:cNvSpPr txBox="1">
            <a:spLocks noGrp="1"/>
          </p:cNvSpPr>
          <p:nvPr>
            <p:ph type="body" idx="2"/>
          </p:nvPr>
        </p:nvSpPr>
        <p:spPr>
          <a:xfrm>
            <a:off x="4629150"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9" name="Google Shape;39;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43" name="Google Shape;43;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4" name="Google Shape;44;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47" name="Google Shape;47;p6"/>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48" name="Google Shape;48;p6"/>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49" name="Google Shape;49;p6"/>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50" name="Google Shape;50;p6"/>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71" name="Google Shape;71;p9"/>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81" name="Google Shape;81;p10"/>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000" cy="3657600"/>
          </a:xfrm>
          <a:prstGeom prst="rect">
            <a:avLst/>
          </a:prstGeom>
          <a:noFill/>
          <a:ln>
            <a:noFill/>
          </a:ln>
        </p:spPr>
      </p:sp>
      <p:sp>
        <p:nvSpPr>
          <p:cNvPr id="83" name="Google Shape;83;p10"/>
          <p:cNvSpPr txBox="1">
            <a:spLocks noGrp="1"/>
          </p:cNvSpPr>
          <p:nvPr>
            <p:ph type="body" idx="1"/>
          </p:nvPr>
        </p:nvSpPr>
        <p:spPr>
          <a:xfrm>
            <a:off x="630936" y="1543050"/>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ome.openweathermap.org/api_keys"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ast.fm/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www.last.fm/api/account/creat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last.fm/api/show/artist.getTopAlbum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roducts.wolframalpha.com/short-answers-api/document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drive/1URV5khFQ4Od4uSb586OjUVXwJ3PAaW04?usp=sharin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ccount.wolfram.com/login/oauth2/sign-i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api.wolframalpha.com/v1/resul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python-requests.org/en/lates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dn.jsdelivr.net/gh/fawazahmed0/currency-api@1/latest/currencies.json"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cdn.jsdelivr.net/gh/fawazahmed0/currency-api@1/latest/currencies/eur/jpy.json" TargetMode="External"/><Relationship Id="rId5" Type="http://schemas.openxmlformats.org/officeDocument/2006/relationships/hyperlink" Target="https://cdn.jsdelivr.net/gh/fawazahmed0/currency-api@1/latest/currencies/btc.json" TargetMode="External"/><Relationship Id="rId4" Type="http://schemas.openxmlformats.org/officeDocument/2006/relationships/hyperlink" Target="https://cdn.jsdelivr.net/gh/fawazahmed0/currency-api@1/latest/currencies/inr.json"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public-apis/public-api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pythonrepo.com/repo/public-apis-public-apis-python-third-party-apis-wrapper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andomuser.me/ap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ctrTitle"/>
          </p:nvPr>
        </p:nvSpPr>
        <p:spPr>
          <a:xfrm>
            <a:off x="1143000" y="797753"/>
            <a:ext cx="7315200" cy="1406400"/>
          </a:xfrm>
          <a:prstGeom prst="rect">
            <a:avLst/>
          </a:prstGeom>
        </p:spPr>
        <p:txBody>
          <a:bodyPr spcFirstLastPara="1" wrap="square" lIns="68575" tIns="34275" rIns="68575" bIns="34275" anchor="b" anchorCtr="0">
            <a:normAutofit/>
          </a:bodyPr>
          <a:lstStyle/>
          <a:p>
            <a:pPr marL="0" lvl="0" indent="0" algn="r" rtl="0">
              <a:spcBef>
                <a:spcPts val="0"/>
              </a:spcBef>
              <a:spcAft>
                <a:spcPts val="0"/>
              </a:spcAft>
              <a:buNone/>
            </a:pPr>
            <a:r>
              <a:rPr lang="en"/>
              <a:t>Reading from Web using 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API Query</a:t>
            </a:r>
            <a:endParaRPr/>
          </a:p>
        </p:txBody>
      </p:sp>
      <p:sp>
        <p:nvSpPr>
          <p:cNvPr id="427" name="Google Shape;427;p6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The endpoint often provide a lot of information (as few endpoints, provider may "dump" a lot of data)</a:t>
            </a:r>
            <a:endParaRPr/>
          </a:p>
          <a:p>
            <a:pPr marL="457200" lvl="0" indent="-317500" algn="just" rtl="0">
              <a:spcBef>
                <a:spcPts val="0"/>
              </a:spcBef>
              <a:spcAft>
                <a:spcPts val="0"/>
              </a:spcAft>
              <a:buSzPts val="1400"/>
              <a:buChar char="●"/>
            </a:pPr>
            <a:r>
              <a:rPr lang="en"/>
              <a:t>If you need only a small portion of it, or specific data, then your program has to first get all the data in memory (so prog requires all this memory) and then extract the portion it wants</a:t>
            </a:r>
            <a:endParaRPr/>
          </a:p>
          <a:p>
            <a:pPr marL="457200" lvl="0" indent="-317500" algn="just" rtl="0">
              <a:spcBef>
                <a:spcPts val="0"/>
              </a:spcBef>
              <a:spcAft>
                <a:spcPts val="0"/>
              </a:spcAft>
              <a:buSzPts val="1400"/>
              <a:buChar char="●"/>
            </a:pPr>
            <a:r>
              <a:rPr lang="en"/>
              <a:t>APIs also sometimes allow some query to be specified </a:t>
            </a:r>
            <a:endParaRPr/>
          </a:p>
          <a:p>
            <a:pPr marL="457200" lvl="0" indent="-317500" algn="just" rtl="0">
              <a:spcBef>
                <a:spcPts val="0"/>
              </a:spcBef>
              <a:spcAft>
                <a:spcPts val="0"/>
              </a:spcAft>
              <a:buSzPts val="1400"/>
              <a:buChar char="●"/>
            </a:pPr>
            <a:r>
              <a:rPr lang="en"/>
              <a:t>As in http, query parameters are after the URL, separating them using '?' - all after '?' are parms</a:t>
            </a:r>
            <a:endParaRPr/>
          </a:p>
          <a:p>
            <a:pPr marL="457200" lvl="0" indent="-317500" algn="just" rtl="0">
              <a:spcBef>
                <a:spcPts val="0"/>
              </a:spcBef>
              <a:spcAft>
                <a:spcPts val="0"/>
              </a:spcAft>
              <a:buSzPts val="1400"/>
              <a:buChar char="●"/>
            </a:pPr>
            <a:r>
              <a:rPr lang="en"/>
              <a:t>Parms are specified using keyword-value pairs (like keyword based argument passing). E.g.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How to make an API request</a:t>
            </a:r>
            <a:endParaRPr/>
          </a:p>
        </p:txBody>
      </p:sp>
      <p:sp>
        <p:nvSpPr>
          <p:cNvPr id="433" name="Google Shape;433;p61"/>
          <p:cNvSpPr txBox="1">
            <a:spLocks noGrp="1"/>
          </p:cNvSpPr>
          <p:nvPr>
            <p:ph type="body" idx="1"/>
          </p:nvPr>
        </p:nvSpPr>
        <p:spPr>
          <a:xfrm>
            <a:off x="685799" y="1035886"/>
            <a:ext cx="38343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Import the requests package</a:t>
            </a:r>
            <a:endParaRPr/>
          </a:p>
          <a:p>
            <a:pPr marL="457200" lvl="0" indent="-317500" algn="l" rtl="0">
              <a:spcBef>
                <a:spcPts val="0"/>
              </a:spcBef>
              <a:spcAft>
                <a:spcPts val="0"/>
              </a:spcAft>
              <a:buSzPts val="1400"/>
              <a:buChar char="●"/>
            </a:pPr>
            <a:r>
              <a:rPr lang="en"/>
              <a:t>Make a request to an API, save the response</a:t>
            </a:r>
            <a:endParaRPr/>
          </a:p>
          <a:p>
            <a:pPr marL="457200" lvl="0" indent="-317500" algn="l" rtl="0">
              <a:spcBef>
                <a:spcPts val="0"/>
              </a:spcBef>
              <a:spcAft>
                <a:spcPts val="0"/>
              </a:spcAft>
              <a:buSzPts val="1400"/>
              <a:buChar char="●"/>
            </a:pPr>
            <a:r>
              <a:rPr lang="en"/>
              <a:t>Requests package handles communication with server - makes it look like a local call</a:t>
            </a:r>
            <a:endParaRPr/>
          </a:p>
        </p:txBody>
      </p:sp>
      <p:sp>
        <p:nvSpPr>
          <p:cNvPr id="434" name="Google Shape;434;p61"/>
          <p:cNvSpPr txBox="1">
            <a:spLocks noGrp="1"/>
          </p:cNvSpPr>
          <p:nvPr>
            <p:ph type="body" idx="2"/>
          </p:nvPr>
        </p:nvSpPr>
        <p:spPr>
          <a:xfrm>
            <a:off x="4683577" y="1035886"/>
            <a:ext cx="38289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#python code</a:t>
            </a:r>
            <a:endParaRPr/>
          </a:p>
          <a:p>
            <a:pPr marL="0" lvl="0" indent="0" algn="l" rtl="0">
              <a:spcBef>
                <a:spcPts val="800"/>
              </a:spcBef>
              <a:spcAft>
                <a:spcPts val="0"/>
              </a:spcAft>
              <a:buNone/>
            </a:pPr>
            <a:r>
              <a:rPr lang="en"/>
              <a:t>import requests </a:t>
            </a:r>
            <a:endParaRPr/>
          </a:p>
          <a:p>
            <a:pPr marL="0" lvl="0" indent="0" algn="l" rtl="0">
              <a:spcBef>
                <a:spcPts val="800"/>
              </a:spcBef>
              <a:spcAft>
                <a:spcPts val="0"/>
              </a:spcAft>
              <a:buNone/>
            </a:pPr>
            <a:r>
              <a:rPr lang="en"/>
              <a:t>resp = requests.get(&lt;api-url&gt;)</a:t>
            </a:r>
            <a:endParaRPr/>
          </a:p>
          <a:p>
            <a:pPr marL="0" lvl="0" indent="0" algn="l" rtl="0">
              <a:spcBef>
                <a:spcPts val="8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Response attributes</a:t>
            </a:r>
            <a:endParaRPr/>
          </a:p>
        </p:txBody>
      </p:sp>
      <p:sp>
        <p:nvSpPr>
          <p:cNvPr id="440" name="Google Shape;440;p6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Response returned is an object with many attributes</a:t>
            </a:r>
            <a:endParaRPr/>
          </a:p>
          <a:p>
            <a:pPr marL="457200" lvl="0" indent="-317500" algn="l" rtl="0">
              <a:spcBef>
                <a:spcPts val="800"/>
              </a:spcBef>
              <a:spcAft>
                <a:spcPts val="0"/>
              </a:spcAft>
              <a:buSzPts val="1400"/>
              <a:buChar char="●"/>
            </a:pPr>
            <a:r>
              <a:rPr lang="en"/>
              <a:t>resp.status_code # the status code of the request</a:t>
            </a:r>
            <a:endParaRPr/>
          </a:p>
          <a:p>
            <a:pPr marL="457200" lvl="0" indent="-317500" algn="l" rtl="0">
              <a:spcBef>
                <a:spcPts val="0"/>
              </a:spcBef>
              <a:spcAft>
                <a:spcPts val="0"/>
              </a:spcAft>
              <a:buSzPts val="1400"/>
              <a:buChar char="●"/>
            </a:pPr>
            <a:r>
              <a:rPr lang="en"/>
              <a:t>resp.headers  # the headers of the response - dictionary in json</a:t>
            </a:r>
            <a:endParaRPr/>
          </a:p>
          <a:p>
            <a:pPr marL="457200" lvl="0" indent="-317500" algn="l" rtl="0">
              <a:spcBef>
                <a:spcPts val="0"/>
              </a:spcBef>
              <a:spcAft>
                <a:spcPts val="0"/>
              </a:spcAft>
              <a:buSzPts val="1400"/>
              <a:buChar char="●"/>
            </a:pPr>
            <a:r>
              <a:rPr lang="en"/>
              <a:t>resp.text # the text returned - a string; often json in a string</a:t>
            </a:r>
            <a:endParaRPr/>
          </a:p>
          <a:p>
            <a:pPr marL="457200" lvl="0" indent="-317500" algn="l" rtl="0">
              <a:spcBef>
                <a:spcPts val="0"/>
              </a:spcBef>
              <a:spcAft>
                <a:spcPts val="0"/>
              </a:spcAft>
              <a:buSzPts val="1400"/>
              <a:buChar char="●"/>
            </a:pPr>
            <a:r>
              <a:rPr lang="en"/>
              <a:t>resp.request # information about the request - like header, URL, ..</a:t>
            </a:r>
            <a:endParaRPr/>
          </a:p>
          <a:p>
            <a:pPr marL="457200" lvl="0" indent="-317500" algn="l" rtl="0">
              <a:spcBef>
                <a:spcPts val="0"/>
              </a:spcBef>
              <a:spcAft>
                <a:spcPts val="0"/>
              </a:spcAft>
              <a:buSzPts val="1400"/>
              <a:buChar char="●"/>
            </a:pPr>
            <a:r>
              <a:rPr lang="en"/>
              <a:t>Many others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status_code</a:t>
            </a:r>
            <a:endParaRPr/>
          </a:p>
        </p:txBody>
      </p:sp>
      <p:sp>
        <p:nvSpPr>
          <p:cNvPr id="446" name="Google Shape;446;p6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Many standard status_code :  these are really HTTP codes</a:t>
            </a:r>
            <a:endParaRPr/>
          </a:p>
          <a:p>
            <a:pPr marL="457200" lvl="0" indent="-317500" algn="l" rtl="0">
              <a:spcBef>
                <a:spcPts val="800"/>
              </a:spcBef>
              <a:spcAft>
                <a:spcPts val="0"/>
              </a:spcAft>
              <a:buSzPts val="1400"/>
              <a:buChar char="●"/>
            </a:pPr>
            <a:r>
              <a:rPr lang="en"/>
              <a:t>200: OK, request successful</a:t>
            </a:r>
            <a:endParaRPr/>
          </a:p>
          <a:p>
            <a:pPr marL="457200" lvl="0" indent="-317500" algn="l" rtl="0">
              <a:spcBef>
                <a:spcPts val="0"/>
              </a:spcBef>
              <a:spcAft>
                <a:spcPts val="0"/>
              </a:spcAft>
              <a:buSzPts val="1400"/>
              <a:buChar char="●"/>
            </a:pPr>
            <a:r>
              <a:rPr lang="en"/>
              <a:t>404: Bad request - request was incomplete</a:t>
            </a:r>
            <a:endParaRPr/>
          </a:p>
          <a:p>
            <a:pPr marL="457200" lvl="0" indent="-317500" algn="l" rtl="0">
              <a:spcBef>
                <a:spcPts val="0"/>
              </a:spcBef>
              <a:spcAft>
                <a:spcPts val="0"/>
              </a:spcAft>
              <a:buSzPts val="1400"/>
              <a:buChar char="●"/>
            </a:pPr>
            <a:r>
              <a:rPr lang="en"/>
              <a:t>401: unauthorised - need credentials to access</a:t>
            </a:r>
            <a:endParaRPr/>
          </a:p>
          <a:p>
            <a:pPr marL="457200" lvl="0" indent="-317500" algn="l" rtl="0">
              <a:spcBef>
                <a:spcPts val="0"/>
              </a:spcBef>
              <a:spcAft>
                <a:spcPts val="0"/>
              </a:spcAft>
              <a:buSzPts val="1400"/>
              <a:buChar char="●"/>
            </a:pPr>
            <a:r>
              <a:rPr lang="en"/>
              <a:t>404: Not found </a:t>
            </a:r>
            <a:endParaRPr/>
          </a:p>
          <a:p>
            <a:pPr marL="457200" lvl="0" indent="-317500" algn="l" rtl="0">
              <a:spcBef>
                <a:spcPts val="0"/>
              </a:spcBef>
              <a:spcAft>
                <a:spcPts val="0"/>
              </a:spcAft>
              <a:buSzPts val="1400"/>
              <a:buChar char="●"/>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Response headers</a:t>
            </a:r>
            <a:endParaRPr/>
          </a:p>
        </p:txBody>
      </p:sp>
      <p:sp>
        <p:nvSpPr>
          <p:cNvPr id="452" name="Google Shape;452;p64"/>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fontScale="92500" lnSpcReduction="20000"/>
          </a:bodyPr>
          <a:lstStyle/>
          <a:p>
            <a:pPr marL="0" lvl="0" indent="0" algn="l" rtl="0">
              <a:spcBef>
                <a:spcPts val="800"/>
              </a:spcBef>
              <a:spcAft>
                <a:spcPts val="0"/>
              </a:spcAft>
              <a:buNone/>
            </a:pPr>
            <a:r>
              <a:rPr lang="en"/>
              <a:t>Gives header information about the response, eg.</a:t>
            </a:r>
            <a:endParaRPr/>
          </a:p>
          <a:p>
            <a:pPr marL="457200" lvl="0" indent="0" algn="l" rtl="0">
              <a:spcBef>
                <a:spcPts val="800"/>
              </a:spcBef>
              <a:spcAft>
                <a:spcPts val="0"/>
              </a:spcAft>
              <a:buNone/>
            </a:pPr>
            <a:r>
              <a:rPr lang="en"/>
              <a:t>{'Access-Control-Allow-Credentials': 'true',</a:t>
            </a:r>
            <a:endParaRPr/>
          </a:p>
          <a:p>
            <a:pPr marL="457200" lvl="0" indent="0" algn="l" rtl="0">
              <a:spcBef>
                <a:spcPts val="800"/>
              </a:spcBef>
              <a:spcAft>
                <a:spcPts val="0"/>
              </a:spcAft>
              <a:buNone/>
            </a:pPr>
            <a:r>
              <a:rPr lang="en"/>
              <a:t> 'Access-Control-Allow-Methods': 'GET, POST',</a:t>
            </a:r>
            <a:endParaRPr/>
          </a:p>
          <a:p>
            <a:pPr marL="457200" lvl="0" indent="0" algn="l" rtl="0">
              <a:spcBef>
                <a:spcPts val="800"/>
              </a:spcBef>
              <a:spcAft>
                <a:spcPts val="0"/>
              </a:spcAft>
              <a:buNone/>
            </a:pPr>
            <a:r>
              <a:rPr lang="en"/>
              <a:t> 'Access-Control-Allow-Origin': '*',</a:t>
            </a:r>
            <a:endParaRPr/>
          </a:p>
          <a:p>
            <a:pPr marL="457200" lvl="0" indent="0" algn="l" rtl="0">
              <a:spcBef>
                <a:spcPts val="800"/>
              </a:spcBef>
              <a:spcAft>
                <a:spcPts val="0"/>
              </a:spcAft>
              <a:buNone/>
            </a:pPr>
            <a:r>
              <a:rPr lang="en"/>
              <a:t> 'Connection': 'keep-alive',</a:t>
            </a:r>
            <a:endParaRPr/>
          </a:p>
          <a:p>
            <a:pPr marL="457200" lvl="0" indent="0" algn="l" rtl="0">
              <a:spcBef>
                <a:spcPts val="800"/>
              </a:spcBef>
              <a:spcAft>
                <a:spcPts val="0"/>
              </a:spcAft>
              <a:buNone/>
            </a:pPr>
            <a:r>
              <a:rPr lang="en"/>
              <a:t> 'Content-Length': '451',</a:t>
            </a:r>
            <a:endParaRPr/>
          </a:p>
          <a:p>
            <a:pPr marL="457200" lvl="0" indent="0" algn="l" rtl="0">
              <a:spcBef>
                <a:spcPts val="800"/>
              </a:spcBef>
              <a:spcAft>
                <a:spcPts val="0"/>
              </a:spcAft>
              <a:buNone/>
            </a:pPr>
            <a:r>
              <a:rPr lang="en"/>
              <a:t> 'Content-Type': 'application/json; charset=utf-8',</a:t>
            </a:r>
            <a:endParaRPr/>
          </a:p>
          <a:p>
            <a:pPr marL="457200" lvl="0" indent="0" algn="l" rtl="0">
              <a:spcBef>
                <a:spcPts val="800"/>
              </a:spcBef>
              <a:spcAft>
                <a:spcPts val="0"/>
              </a:spcAft>
              <a:buNone/>
            </a:pPr>
            <a:r>
              <a:rPr lang="en"/>
              <a:t> 'Date': 'Thu, 17 Feb 2022 16:21:40 GMT',</a:t>
            </a:r>
            <a:endParaRPr/>
          </a:p>
          <a:p>
            <a:pPr marL="457200" lvl="0" indent="0" algn="l" rtl="0">
              <a:spcBef>
                <a:spcPts val="800"/>
              </a:spcBef>
              <a:spcAft>
                <a:spcPts val="0"/>
              </a:spcAft>
              <a:buNone/>
            </a:pPr>
            <a:r>
              <a:rPr lang="en"/>
              <a:t> 'Server': 'openresty',</a:t>
            </a:r>
            <a:endParaRPr/>
          </a:p>
          <a:p>
            <a:pPr marL="457200" lvl="0" indent="0" algn="l" rtl="0">
              <a:spcBef>
                <a:spcPts val="800"/>
              </a:spcBef>
              <a:spcAft>
                <a:spcPts val="0"/>
              </a:spcAft>
              <a:buNone/>
            </a:pPr>
            <a:r>
              <a:rPr lang="en"/>
              <a:t> 'X-Cache-Key': '/data/2.5/weather?APPID=c628a3bc183d28f9acc2376d6ee0aaa4&amp;q=delhi'}</a:t>
            </a:r>
            <a:endParaRPr/>
          </a:p>
          <a:p>
            <a:pPr marL="0" lvl="0" indent="0" algn="l" rtl="0">
              <a:spcBef>
                <a:spcPts val="8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Response text</a:t>
            </a:r>
            <a:endParaRPr/>
          </a:p>
        </p:txBody>
      </p:sp>
      <p:sp>
        <p:nvSpPr>
          <p:cNvPr id="458" name="Google Shape;458;p6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This is the main data/information in the response</a:t>
            </a:r>
            <a:endParaRPr/>
          </a:p>
          <a:p>
            <a:pPr marL="457200" lvl="0" indent="-317500" algn="l" rtl="0">
              <a:spcBef>
                <a:spcPts val="0"/>
              </a:spcBef>
              <a:spcAft>
                <a:spcPts val="0"/>
              </a:spcAft>
              <a:buSzPts val="1400"/>
              <a:buChar char="●"/>
            </a:pPr>
            <a:r>
              <a:rPr lang="en"/>
              <a:t>Is a text string - typically a dictionary in a string (particularly if the response is JSON)</a:t>
            </a:r>
            <a:endParaRPr/>
          </a:p>
          <a:p>
            <a:pPr marL="457200" lvl="0" indent="-317500" algn="l" rtl="0">
              <a:spcBef>
                <a:spcPts val="0"/>
              </a:spcBef>
              <a:spcAft>
                <a:spcPts val="0"/>
              </a:spcAft>
              <a:buSzPts val="1400"/>
              <a:buChar char="●"/>
            </a:pPr>
            <a:r>
              <a:rPr lang="en"/>
              <a:t>Can extract the dictionary from this string using json.loads()</a:t>
            </a:r>
            <a:endParaRPr/>
          </a:p>
          <a:p>
            <a:pPr marL="914400" lvl="1" indent="-317500" algn="l" rtl="0">
              <a:spcBef>
                <a:spcPts val="0"/>
              </a:spcBef>
              <a:spcAft>
                <a:spcPts val="0"/>
              </a:spcAft>
              <a:buSzPts val="1400"/>
              <a:buChar char="●"/>
            </a:pPr>
            <a:r>
              <a:rPr lang="en"/>
              <a:t>Can get a dictionary directly by resp.json()</a:t>
            </a:r>
            <a:endParaRPr/>
          </a:p>
          <a:p>
            <a:pPr marL="457200" lvl="0" indent="-317500" algn="l" rtl="0">
              <a:spcBef>
                <a:spcPts val="0"/>
              </a:spcBef>
              <a:spcAft>
                <a:spcPts val="0"/>
              </a:spcAft>
              <a:buSzPts val="1400"/>
              <a:buChar char="●"/>
            </a:pPr>
            <a:r>
              <a:rPr lang="en"/>
              <a:t>This is now the dictionary containing all the response data</a:t>
            </a:r>
            <a:endParaRPr/>
          </a:p>
          <a:p>
            <a:pPr marL="457200" lvl="0" indent="-317500" algn="l" rtl="0">
              <a:spcBef>
                <a:spcPts val="0"/>
              </a:spcBef>
              <a:spcAft>
                <a:spcPts val="0"/>
              </a:spcAft>
              <a:buSzPts val="1400"/>
              <a:buChar char="●"/>
            </a:pPr>
            <a:r>
              <a:rPr lang="en"/>
              <a:t>We need to know the structure of the response data to extract relevant info from it, process it,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Authentication</a:t>
            </a:r>
            <a:endParaRPr/>
          </a:p>
        </p:txBody>
      </p:sp>
      <p:sp>
        <p:nvSpPr>
          <p:cNvPr id="464" name="Google Shape;464;p66"/>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There are some open (and free) APIs</a:t>
            </a:r>
            <a:endParaRPr/>
          </a:p>
          <a:p>
            <a:pPr marL="457200" lvl="0" indent="-317500" algn="l" rtl="0">
              <a:spcBef>
                <a:spcPts val="0"/>
              </a:spcBef>
              <a:spcAft>
                <a:spcPts val="0"/>
              </a:spcAft>
              <a:buSzPts val="1400"/>
              <a:buChar char="●"/>
            </a:pPr>
            <a:r>
              <a:rPr lang="en"/>
              <a:t>But most websites typically want to allow access to only authorized users - done through authentication</a:t>
            </a:r>
            <a:endParaRPr/>
          </a:p>
          <a:p>
            <a:pPr marL="457200" lvl="0" indent="-317500" algn="l" rtl="0">
              <a:spcBef>
                <a:spcPts val="0"/>
              </a:spcBef>
              <a:spcAft>
                <a:spcPts val="0"/>
              </a:spcAft>
              <a:buSzPts val="1400"/>
              <a:buChar char="●"/>
            </a:pPr>
            <a:r>
              <a:rPr lang="en"/>
              <a:t>Two main methods of authentication</a:t>
            </a:r>
            <a:endParaRPr/>
          </a:p>
          <a:p>
            <a:pPr marL="914400" lvl="1" indent="-317500" algn="l" rtl="0">
              <a:spcBef>
                <a:spcPts val="0"/>
              </a:spcBef>
              <a:spcAft>
                <a:spcPts val="0"/>
              </a:spcAft>
              <a:buSzPts val="1400"/>
              <a:buChar char="●"/>
            </a:pPr>
            <a:r>
              <a:rPr lang="en"/>
              <a:t>API keys - simpler</a:t>
            </a:r>
            <a:endParaRPr/>
          </a:p>
          <a:p>
            <a:pPr marL="914400" lvl="1" indent="-317500" algn="l" rtl="0">
              <a:spcBef>
                <a:spcPts val="0"/>
              </a:spcBef>
              <a:spcAft>
                <a:spcPts val="0"/>
              </a:spcAft>
              <a:buSzPts val="1400"/>
              <a:buChar char="●"/>
            </a:pPr>
            <a:r>
              <a:rPr lang="en"/>
              <a:t>Oauth - more sophesticated</a:t>
            </a:r>
            <a:endParaRPr/>
          </a:p>
          <a:p>
            <a:pPr marL="457200" lvl="0" indent="-317500" algn="l" rtl="0">
              <a:spcBef>
                <a:spcPts val="0"/>
              </a:spcBef>
              <a:spcAft>
                <a:spcPts val="0"/>
              </a:spcAft>
              <a:buSzPts val="1400"/>
              <a:buChar char="●"/>
            </a:pPr>
            <a:r>
              <a:rPr lang="en"/>
              <a:t>We will only discuss briefly API keys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API Keys</a:t>
            </a:r>
            <a:endParaRPr/>
          </a:p>
        </p:txBody>
      </p:sp>
      <p:sp>
        <p:nvSpPr>
          <p:cNvPr id="470" name="Google Shape;470;p6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Most common level of authentication used by API providers</a:t>
            </a:r>
            <a:endParaRPr/>
          </a:p>
          <a:p>
            <a:pPr marL="457200" lvl="0" indent="-317500" algn="l" rtl="0">
              <a:spcBef>
                <a:spcPts val="0"/>
              </a:spcBef>
              <a:spcAft>
                <a:spcPts val="0"/>
              </a:spcAft>
              <a:buSzPts val="1400"/>
              <a:buChar char="●"/>
            </a:pPr>
            <a:r>
              <a:rPr lang="en"/>
              <a:t>Keys are provided to you on request and are to identify the user of the API </a:t>
            </a:r>
            <a:endParaRPr/>
          </a:p>
          <a:p>
            <a:pPr marL="457200" lvl="0" indent="-317500" algn="l" rtl="0">
              <a:spcBef>
                <a:spcPts val="0"/>
              </a:spcBef>
              <a:spcAft>
                <a:spcPts val="0"/>
              </a:spcAft>
              <a:buSzPts val="1400"/>
              <a:buChar char="●"/>
            </a:pPr>
            <a:r>
              <a:rPr lang="en"/>
              <a:t>Keys are sent as a query parameter - the name of this parameter is as specified by the API (APPID, api_key, …)</a:t>
            </a:r>
            <a:endParaRPr/>
          </a:p>
          <a:p>
            <a:pPr marL="457200" lvl="0" indent="-317500" algn="l" rtl="0">
              <a:spcBef>
                <a:spcPts val="0"/>
              </a:spcBef>
              <a:spcAft>
                <a:spcPts val="0"/>
              </a:spcAft>
              <a:buSzPts val="1400"/>
              <a:buChar char="●"/>
            </a:pPr>
            <a:r>
              <a:rPr lang="en"/>
              <a:t>Most sites will provide method to get your API key - that key you can use for all the APIs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 openweathermap.org</a:t>
            </a:r>
            <a:endParaRPr/>
          </a:p>
        </p:txBody>
      </p:sp>
      <p:sp>
        <p:nvSpPr>
          <p:cNvPr id="476" name="Google Shape;476;p68"/>
          <p:cNvSpPr txBox="1">
            <a:spLocks noGrp="1"/>
          </p:cNvSpPr>
          <p:nvPr>
            <p:ph type="body" idx="1"/>
          </p:nvPr>
        </p:nvSpPr>
        <p:spPr>
          <a:xfrm>
            <a:off x="628645" y="101583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Gives weather information for any place around the world</a:t>
            </a:r>
            <a:endParaRPr/>
          </a:p>
          <a:p>
            <a:pPr marL="457200" lvl="0" indent="-317500" algn="l" rtl="0">
              <a:spcBef>
                <a:spcPts val="0"/>
              </a:spcBef>
              <a:spcAft>
                <a:spcPts val="0"/>
              </a:spcAft>
              <a:buSzPts val="1400"/>
              <a:buChar char="●"/>
            </a:pPr>
            <a:r>
              <a:rPr lang="en"/>
              <a:t>Current weather, short term and long term forecasts, …</a:t>
            </a:r>
            <a:endParaRPr/>
          </a:p>
          <a:p>
            <a:pPr marL="457200" lvl="0" indent="-317500" algn="l" rtl="0">
              <a:spcBef>
                <a:spcPts val="0"/>
              </a:spcBef>
              <a:spcAft>
                <a:spcPts val="0"/>
              </a:spcAft>
              <a:buSzPts val="1400"/>
              <a:buChar char="●"/>
            </a:pPr>
            <a:r>
              <a:rPr lang="en"/>
              <a:t>Other information also available </a:t>
            </a:r>
            <a:endParaRPr/>
          </a:p>
          <a:p>
            <a:pPr marL="457200" lvl="0" indent="-317500" algn="l" rtl="0">
              <a:spcBef>
                <a:spcPts val="0"/>
              </a:spcBef>
              <a:spcAft>
                <a:spcPts val="0"/>
              </a:spcAft>
              <a:buSzPts val="1400"/>
              <a:buChar char="●"/>
            </a:pPr>
            <a:r>
              <a:rPr lang="en"/>
              <a:t>All info is accessible through APIs </a:t>
            </a:r>
            <a:endParaRPr/>
          </a:p>
          <a:p>
            <a:pPr marL="914400" lvl="1" indent="-317500" algn="l" rtl="0">
              <a:spcBef>
                <a:spcPts val="0"/>
              </a:spcBef>
              <a:spcAft>
                <a:spcPts val="0"/>
              </a:spcAft>
              <a:buSzPts val="1400"/>
              <a:buChar char="●"/>
            </a:pPr>
            <a:r>
              <a:rPr lang="en"/>
              <a:t>Allows free API calls (a million a month), has paid services also</a:t>
            </a:r>
            <a:endParaRPr/>
          </a:p>
          <a:p>
            <a:pPr marL="457200" lvl="0" indent="-317500" algn="l" rtl="0">
              <a:spcBef>
                <a:spcPts val="0"/>
              </a:spcBef>
              <a:spcAft>
                <a:spcPts val="0"/>
              </a:spcAft>
              <a:buSzPts val="1400"/>
              <a:buChar char="●"/>
            </a:pPr>
            <a:r>
              <a:rPr lang="en"/>
              <a:t>There is info on how to start with its APIs  (/appid) - which also gives examples</a:t>
            </a:r>
            <a:endParaRPr/>
          </a:p>
          <a:p>
            <a:pPr marL="914400" lvl="1" indent="-317500" algn="l" rtl="0">
              <a:spcBef>
                <a:spcPts val="0"/>
              </a:spcBef>
              <a:spcAft>
                <a:spcPts val="0"/>
              </a:spcAft>
              <a:buSzPts val="1400"/>
              <a:buChar char="●"/>
            </a:pPr>
            <a:r>
              <a:rPr lang="en"/>
              <a:t>Easy way to get started with their APIs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a:t>
            </a:r>
            <a:endParaRPr/>
          </a:p>
        </p:txBody>
      </p:sp>
      <p:sp>
        <p:nvSpPr>
          <p:cNvPr id="482" name="Google Shape;482;p6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List of their APIs is given on a page (/api) - for each API, there is brief description, and link to its documentation</a:t>
            </a:r>
            <a:endParaRPr/>
          </a:p>
          <a:p>
            <a:pPr marL="914400" lvl="1" indent="-317500" algn="l" rtl="0">
              <a:spcBef>
                <a:spcPts val="0"/>
              </a:spcBef>
              <a:spcAft>
                <a:spcPts val="0"/>
              </a:spcAft>
              <a:buSzPts val="1400"/>
              <a:buChar char="●"/>
            </a:pPr>
            <a:r>
              <a:rPr lang="en"/>
              <a:t>https://openweathermap.org/api</a:t>
            </a:r>
            <a:endParaRPr/>
          </a:p>
          <a:p>
            <a:pPr marL="457200" lvl="0" indent="-317500" algn="l" rtl="0">
              <a:spcBef>
                <a:spcPts val="0"/>
              </a:spcBef>
              <a:spcAft>
                <a:spcPts val="0"/>
              </a:spcAft>
              <a:buSzPts val="1400"/>
              <a:buChar char="●"/>
            </a:pPr>
            <a:r>
              <a:rPr lang="en"/>
              <a:t>Each API documentation gives a brief description, the format of the API call including the parameters needed, as well as the JSON response</a:t>
            </a:r>
            <a:endParaRPr/>
          </a:p>
          <a:p>
            <a:pPr marL="457200" lvl="0" indent="-317500" algn="l" rtl="0">
              <a:spcBef>
                <a:spcPts val="0"/>
              </a:spcBef>
              <a:spcAft>
                <a:spcPts val="0"/>
              </a:spcAft>
              <a:buSzPts val="1400"/>
              <a:buChar char="●"/>
            </a:pPr>
            <a:r>
              <a:rPr lang="en"/>
              <a:t>Need an API key even for free use</a:t>
            </a:r>
            <a:endParaRPr/>
          </a:p>
          <a:p>
            <a:pPr marL="457200" lvl="0" indent="-317500" algn="l" rtl="0">
              <a:spcBef>
                <a:spcPts val="0"/>
              </a:spcBef>
              <a:spcAft>
                <a:spcPts val="0"/>
              </a:spcAft>
              <a:buSzPts val="1400"/>
              <a:buChar char="●"/>
            </a:pPr>
            <a:r>
              <a:rPr lang="en"/>
              <a:t>Getting and API key - just enroll, confirm email, log in and API key will be there</a:t>
            </a:r>
            <a:endParaRPr/>
          </a:p>
          <a:p>
            <a:pPr marL="457200" lvl="0" indent="-317500" algn="l" rtl="0">
              <a:spcBef>
                <a:spcPts val="0"/>
              </a:spcBef>
              <a:spcAft>
                <a:spcPts val="0"/>
              </a:spcAft>
              <a:buSzPts val="1400"/>
              <a:buChar char="●"/>
            </a:pPr>
            <a:r>
              <a:rPr lang="en"/>
              <a:t>You can use the key for making any API call and multiple times…</a:t>
            </a:r>
            <a:endParaRPr/>
          </a:p>
          <a:p>
            <a:pPr marL="0" lvl="0" indent="0" algn="l" rtl="0">
              <a:spcBef>
                <a:spcPts val="8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Taking Input over the Web</a:t>
            </a:r>
            <a:endParaRPr/>
          </a:p>
        </p:txBody>
      </p:sp>
      <p:sp>
        <p:nvSpPr>
          <p:cNvPr id="379" name="Google Shape;379;p52"/>
          <p:cNvSpPr txBox="1">
            <a:spLocks noGrp="1"/>
          </p:cNvSpPr>
          <p:nvPr>
            <p:ph type="body" idx="1"/>
          </p:nvPr>
        </p:nvSpPr>
        <p:spPr>
          <a:xfrm>
            <a:off x="633845" y="1035887"/>
            <a:ext cx="7886700" cy="30810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On web, so many sites provide all kinds of data - it will be great if a program can "read" that data and then process it</a:t>
            </a:r>
            <a:endParaRPr/>
          </a:p>
          <a:p>
            <a:pPr marL="457200" lvl="0" indent="-317500" algn="just" rtl="0">
              <a:spcBef>
                <a:spcPts val="0"/>
              </a:spcBef>
              <a:spcAft>
                <a:spcPts val="0"/>
              </a:spcAft>
              <a:buSzPts val="1400"/>
              <a:buChar char="●"/>
            </a:pPr>
            <a:r>
              <a:rPr lang="en"/>
              <a:t>This is a complex goal - requires accessing data over the internet - even the underlying OS does not have control over it</a:t>
            </a:r>
            <a:endParaRPr/>
          </a:p>
          <a:p>
            <a:pPr marL="457200" lvl="0" indent="-317500" algn="just" rtl="0">
              <a:spcBef>
                <a:spcPts val="0"/>
              </a:spcBef>
              <a:spcAft>
                <a:spcPts val="0"/>
              </a:spcAft>
              <a:buSzPts val="1400"/>
              <a:buChar char="●"/>
            </a:pPr>
            <a:r>
              <a:rPr lang="en"/>
              <a:t>Program will need help from underlying http/internet software layers to access anything external to the existing machine</a:t>
            </a:r>
            <a:endParaRPr/>
          </a:p>
          <a:p>
            <a:pPr marL="457200" lvl="0" indent="-317500" algn="just" rtl="0">
              <a:spcBef>
                <a:spcPts val="0"/>
              </a:spcBef>
              <a:spcAft>
                <a:spcPts val="0"/>
              </a:spcAft>
              <a:buSzPts val="1400"/>
              <a:buChar char="●"/>
            </a:pPr>
            <a:r>
              <a:rPr lang="en"/>
              <a:t>For access over internet, there is no language construct in python - however some packages exist which implement these, and provide good interface functions - programs can use these</a:t>
            </a:r>
            <a:endParaRPr/>
          </a:p>
          <a:p>
            <a:pPr marL="0" lvl="0" indent="0" algn="just" rtl="0">
              <a:spcBef>
                <a:spcPts val="8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a:t>
            </a:r>
            <a:endParaRPr/>
          </a:p>
        </p:txBody>
      </p:sp>
      <p:sp>
        <p:nvSpPr>
          <p:cNvPr id="488" name="Google Shape;488;p70"/>
          <p:cNvSpPr txBox="1">
            <a:spLocks noGrp="1"/>
          </p:cNvSpPr>
          <p:nvPr>
            <p:ph type="body" idx="1"/>
          </p:nvPr>
        </p:nvSpPr>
        <p:spPr>
          <a:xfrm>
            <a:off x="138895" y="1035887"/>
            <a:ext cx="38862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Let us show use of the current weather api (doc: .../current)</a:t>
            </a:r>
            <a:endParaRPr/>
          </a:p>
          <a:p>
            <a:pPr marL="0" lvl="0" indent="0" algn="l" rtl="0">
              <a:spcBef>
                <a:spcPts val="800"/>
              </a:spcBef>
              <a:spcAft>
                <a:spcPts val="0"/>
              </a:spcAft>
              <a:buNone/>
            </a:pPr>
            <a:r>
              <a:rPr lang="en"/>
              <a:t>Goal: Get the current temperature of a city (Delhi)</a:t>
            </a:r>
            <a:endParaRPr/>
          </a:p>
          <a:p>
            <a:pPr marL="0" lvl="0" indent="0" algn="l" rtl="0">
              <a:spcBef>
                <a:spcPts val="800"/>
              </a:spcBef>
              <a:spcAft>
                <a:spcPts val="0"/>
              </a:spcAft>
              <a:buNone/>
            </a:pPr>
            <a:r>
              <a:rPr lang="en"/>
              <a:t>Use Geocoding api - where we can give the city name</a:t>
            </a:r>
            <a:endParaRPr/>
          </a:p>
          <a:p>
            <a:pPr marL="0" lvl="0" indent="0" algn="l" rtl="0">
              <a:spcBef>
                <a:spcPts val="800"/>
              </a:spcBef>
              <a:spcAft>
                <a:spcPts val="0"/>
              </a:spcAft>
              <a:buNone/>
            </a:pPr>
            <a:r>
              <a:rPr lang="en" sz="1150">
                <a:solidFill>
                  <a:srgbClr val="48484A"/>
                </a:solidFill>
                <a:highlight>
                  <a:srgbClr val="F2F2F2"/>
                </a:highlight>
                <a:latin typeface="Courier New"/>
                <a:ea typeface="Courier New"/>
                <a:cs typeface="Courier New"/>
                <a:sym typeface="Courier New"/>
              </a:rPr>
              <a:t>api.openweathermap.org/data/2.5/weather?q=</a:t>
            </a:r>
            <a:r>
              <a:rPr lang="en" sz="1150">
                <a:solidFill>
                  <a:srgbClr val="EB6E4B"/>
                </a:solidFill>
                <a:highlight>
                  <a:srgbClr val="F2F2F2"/>
                </a:highlight>
                <a:latin typeface="Courier New"/>
                <a:ea typeface="Courier New"/>
                <a:cs typeface="Courier New"/>
                <a:sym typeface="Courier New"/>
              </a:rPr>
              <a:t>{city name}</a:t>
            </a:r>
            <a:r>
              <a:rPr lang="en" sz="1150">
                <a:solidFill>
                  <a:srgbClr val="48484A"/>
                </a:solidFill>
                <a:highlight>
                  <a:srgbClr val="F2F2F2"/>
                </a:highlight>
                <a:latin typeface="Courier New"/>
                <a:ea typeface="Courier New"/>
                <a:cs typeface="Courier New"/>
                <a:sym typeface="Courier New"/>
              </a:rPr>
              <a:t>&amp;appid=</a:t>
            </a:r>
            <a:r>
              <a:rPr lang="en" sz="1150">
                <a:solidFill>
                  <a:srgbClr val="EB6E4B"/>
                </a:solidFill>
                <a:highlight>
                  <a:srgbClr val="F2F2F2"/>
                </a:highlight>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{API key}</a:t>
            </a:r>
            <a:endParaRPr/>
          </a:p>
          <a:p>
            <a:pPr marL="0" lvl="0" indent="0" algn="l" rtl="0">
              <a:spcBef>
                <a:spcPts val="800"/>
              </a:spcBef>
              <a:spcAft>
                <a:spcPts val="0"/>
              </a:spcAft>
              <a:buNone/>
            </a:pPr>
            <a:r>
              <a:rPr lang="en"/>
              <a:t>There are some other optional parms</a:t>
            </a:r>
            <a:endParaRPr/>
          </a:p>
          <a:p>
            <a:pPr marL="0" lvl="0" indent="0" algn="l" rtl="0">
              <a:spcBef>
                <a:spcPts val="800"/>
              </a:spcBef>
              <a:spcAft>
                <a:spcPts val="0"/>
              </a:spcAft>
              <a:buNone/>
            </a:pPr>
            <a:endParaRPr/>
          </a:p>
        </p:txBody>
      </p:sp>
      <p:sp>
        <p:nvSpPr>
          <p:cNvPr id="489" name="Google Shape;489;p70"/>
          <p:cNvSpPr txBox="1">
            <a:spLocks noGrp="1"/>
          </p:cNvSpPr>
          <p:nvPr>
            <p:ph type="body" idx="2"/>
          </p:nvPr>
        </p:nvSpPr>
        <p:spPr>
          <a:xfrm>
            <a:off x="3966325" y="1035875"/>
            <a:ext cx="5103300" cy="3599100"/>
          </a:xfrm>
          <a:prstGeom prst="rect">
            <a:avLst/>
          </a:prstGeom>
        </p:spPr>
        <p:txBody>
          <a:bodyPr spcFirstLastPara="1" wrap="square" lIns="68575" tIns="34275" rIns="68575" bIns="34275" anchor="t" anchorCtr="0">
            <a:normAutofit fontScale="70000" lnSpcReduction="20000"/>
          </a:bodyPr>
          <a:lstStyle/>
          <a:p>
            <a:pPr marL="0" lvl="0" indent="0" algn="l" rtl="0">
              <a:spcBef>
                <a:spcPts val="800"/>
              </a:spcBef>
              <a:spcAft>
                <a:spcPts val="0"/>
              </a:spcAft>
              <a:buClr>
                <a:schemeClr val="dk1"/>
              </a:buClr>
              <a:buSzPct val="52380"/>
              <a:buFont typeface="Arial"/>
              <a:buNone/>
            </a:pPr>
            <a:r>
              <a:rPr lang="en"/>
              <a:t>import requests, json</a:t>
            </a:r>
            <a:endParaRPr/>
          </a:p>
          <a:p>
            <a:pPr marL="0" lvl="0" indent="0" algn="l" rtl="0">
              <a:spcBef>
                <a:spcPts val="800"/>
              </a:spcBef>
              <a:spcAft>
                <a:spcPts val="0"/>
              </a:spcAft>
              <a:buClr>
                <a:schemeClr val="dk1"/>
              </a:buClr>
              <a:buSzPct val="52380"/>
              <a:buFont typeface="Arial"/>
              <a:buNone/>
            </a:pPr>
            <a:r>
              <a:rPr lang="en"/>
              <a:t>api_url = "http://api.openweathermap.org/data/2.5/weather?"</a:t>
            </a:r>
            <a:endParaRPr/>
          </a:p>
          <a:p>
            <a:pPr marL="0" lvl="0" indent="0" algn="l" rtl="0">
              <a:spcBef>
                <a:spcPts val="800"/>
              </a:spcBef>
              <a:spcAft>
                <a:spcPts val="0"/>
              </a:spcAft>
              <a:buClr>
                <a:schemeClr val="dk1"/>
              </a:buClr>
              <a:buSzPct val="52380"/>
              <a:buFont typeface="Arial"/>
              <a:buNone/>
            </a:pPr>
            <a:r>
              <a:rPr lang="en"/>
              <a:t>loc = "Delhi"</a:t>
            </a:r>
            <a:endParaRPr/>
          </a:p>
          <a:p>
            <a:pPr marL="0" lvl="0" indent="0" algn="l" rtl="0">
              <a:spcBef>
                <a:spcPts val="800"/>
              </a:spcBef>
              <a:spcAft>
                <a:spcPts val="0"/>
              </a:spcAft>
              <a:buClr>
                <a:schemeClr val="dk1"/>
              </a:buClr>
              <a:buSzPct val="52380"/>
              <a:buFont typeface="Arial"/>
              <a:buNone/>
            </a:pPr>
            <a:r>
              <a:rPr lang="en"/>
              <a:t>api_key = "&lt;my key&gt;" </a:t>
            </a:r>
            <a:endParaRPr/>
          </a:p>
          <a:p>
            <a:pPr marL="0" lvl="0" indent="0" algn="l" rtl="0">
              <a:spcBef>
                <a:spcPts val="800"/>
              </a:spcBef>
              <a:spcAft>
                <a:spcPts val="0"/>
              </a:spcAft>
              <a:buClr>
                <a:schemeClr val="dk1"/>
              </a:buClr>
              <a:buSzPct val="52380"/>
              <a:buFont typeface="Arial"/>
              <a:buNone/>
            </a:pPr>
            <a:r>
              <a:rPr lang="en"/>
              <a:t>url = api_url+f'q={loc}&amp;APPID={api_key}'</a:t>
            </a:r>
            <a:endParaRPr/>
          </a:p>
          <a:p>
            <a:pPr marL="0" lvl="0" indent="0" algn="l" rtl="0">
              <a:spcBef>
                <a:spcPts val="800"/>
              </a:spcBef>
              <a:spcAft>
                <a:spcPts val="0"/>
              </a:spcAft>
              <a:buClr>
                <a:schemeClr val="dk1"/>
              </a:buClr>
              <a:buSzPct val="52380"/>
              <a:buFont typeface="Arial"/>
              <a:buNone/>
            </a:pPr>
            <a:r>
              <a:rPr lang="en"/>
              <a:t>resp = requests.get(url)</a:t>
            </a:r>
            <a:endParaRPr/>
          </a:p>
          <a:p>
            <a:pPr marL="0" lvl="0" indent="0" algn="l" rtl="0">
              <a:spcBef>
                <a:spcPts val="800"/>
              </a:spcBef>
              <a:spcAft>
                <a:spcPts val="0"/>
              </a:spcAft>
              <a:buClr>
                <a:schemeClr val="dk1"/>
              </a:buClr>
              <a:buSzPct val="52380"/>
              <a:buFont typeface="Arial"/>
              <a:buNone/>
            </a:pPr>
            <a:r>
              <a:rPr lang="en"/>
              <a:t>if resp.status_code == 200:  # call was successful</a:t>
            </a:r>
            <a:endParaRPr/>
          </a:p>
          <a:p>
            <a:pPr marL="0" lvl="0" indent="0" algn="l" rtl="0">
              <a:spcBef>
                <a:spcPts val="800"/>
              </a:spcBef>
              <a:spcAft>
                <a:spcPts val="0"/>
              </a:spcAft>
              <a:buClr>
                <a:schemeClr val="dk1"/>
              </a:buClr>
              <a:buSzPct val="52380"/>
              <a:buFont typeface="Arial"/>
              <a:buNone/>
            </a:pPr>
            <a:r>
              <a:rPr lang="en"/>
              <a:t>    data = json.loads(resp.text)</a:t>
            </a:r>
            <a:endParaRPr/>
          </a:p>
          <a:p>
            <a:pPr marL="0" lvl="0" indent="0" algn="l" rtl="0">
              <a:spcBef>
                <a:spcPts val="800"/>
              </a:spcBef>
              <a:spcAft>
                <a:spcPts val="0"/>
              </a:spcAft>
              <a:buClr>
                <a:schemeClr val="dk1"/>
              </a:buClr>
              <a:buSzPct val="52380"/>
              <a:buFont typeface="Arial"/>
              <a:buNone/>
            </a:pPr>
            <a:r>
              <a:rPr lang="en"/>
              <a:t>    print(f'Temp in {data["name"]}: {data["main"]["temp"]-272} C')</a:t>
            </a:r>
            <a:endParaRPr/>
          </a:p>
          <a:p>
            <a:pPr marL="0" lvl="0" indent="0" algn="l" rtl="0">
              <a:spcBef>
                <a:spcPts val="800"/>
              </a:spcBef>
              <a:spcAft>
                <a:spcPts val="0"/>
              </a:spcAft>
              <a:buClr>
                <a:schemeClr val="dk1"/>
              </a:buClr>
              <a:buSzPct val="52380"/>
              <a:buFont typeface="Arial"/>
              <a:buNone/>
            </a:pPr>
            <a:r>
              <a:rPr lang="en"/>
              <a:t>    print(f'Wind Speed is {data["wind"]["speed"]}')</a:t>
            </a:r>
            <a:endParaRPr/>
          </a:p>
          <a:p>
            <a:pPr marL="0" lvl="0" indent="0" algn="l" rtl="0">
              <a:spcBef>
                <a:spcPts val="800"/>
              </a:spcBef>
              <a:spcAft>
                <a:spcPts val="0"/>
              </a:spcAft>
              <a:buClr>
                <a:schemeClr val="dk1"/>
              </a:buClr>
              <a:buSzPct val="52380"/>
              <a:buFont typeface="Arial"/>
              <a:buNone/>
            </a:pPr>
            <a:r>
              <a:rPr lang="en"/>
              <a:t>else:</a:t>
            </a:r>
            <a:endParaRPr/>
          </a:p>
          <a:p>
            <a:pPr marL="0" lvl="0" indent="0" algn="l" rtl="0">
              <a:spcBef>
                <a:spcPts val="800"/>
              </a:spcBef>
              <a:spcAft>
                <a:spcPts val="0"/>
              </a:spcAft>
              <a:buNone/>
            </a:pPr>
            <a:r>
              <a:rPr lang="en"/>
              <a:t>    print("Request failed, status code: ", resp.status_code)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a:t>
            </a:r>
            <a:endParaRPr/>
          </a:p>
        </p:txBody>
      </p:sp>
      <p:sp>
        <p:nvSpPr>
          <p:cNvPr id="495" name="Google Shape;495;p7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Can make the request also as:</a:t>
            </a:r>
            <a:endParaRPr/>
          </a:p>
          <a:p>
            <a:pPr marL="914400" lvl="1" indent="-317500" algn="l" rtl="0">
              <a:spcBef>
                <a:spcPts val="0"/>
              </a:spcBef>
              <a:spcAft>
                <a:spcPts val="0"/>
              </a:spcAft>
              <a:buSzPts val="1400"/>
              <a:buChar char="●"/>
            </a:pPr>
            <a:r>
              <a:rPr lang="en"/>
              <a:t>requests.get(end_point_URL, params=&lt;query parms as dictionary&gt;)</a:t>
            </a:r>
            <a:endParaRPr/>
          </a:p>
          <a:p>
            <a:pPr marL="457200" lvl="0" indent="-317500" algn="l" rtl="0">
              <a:spcBef>
                <a:spcPts val="0"/>
              </a:spcBef>
              <a:spcAft>
                <a:spcPts val="0"/>
              </a:spcAft>
              <a:buSzPts val="1400"/>
              <a:buChar char="●"/>
            </a:pPr>
            <a:r>
              <a:rPr lang="en"/>
              <a:t>Lets run this script</a:t>
            </a:r>
            <a:endParaRPr/>
          </a:p>
          <a:p>
            <a:pPr marL="457200" lvl="0" indent="-317500" algn="l" rtl="0">
              <a:spcBef>
                <a:spcPts val="0"/>
              </a:spcBef>
              <a:spcAft>
                <a:spcPts val="0"/>
              </a:spcAft>
              <a:buSzPts val="1400"/>
              <a:buChar char="●"/>
            </a:pPr>
            <a:r>
              <a:rPr lang="en"/>
              <a:t>Can execute them interactively also - lets try it</a:t>
            </a:r>
            <a:endParaRPr/>
          </a:p>
          <a:p>
            <a:pPr marL="457200" lvl="0" indent="0" algn="l" rtl="0">
              <a:spcBef>
                <a:spcPts val="800"/>
              </a:spcBef>
              <a:spcAft>
                <a:spcPts val="0"/>
              </a:spcAft>
              <a:buNone/>
            </a:pPr>
            <a:endParaRPr/>
          </a:p>
          <a:p>
            <a:pPr marL="457200" lvl="0" indent="-317500" algn="l" rtl="0">
              <a:spcBef>
                <a:spcPts val="800"/>
              </a:spcBef>
              <a:spcAft>
                <a:spcPts val="0"/>
              </a:spcAft>
              <a:buSzPts val="1400"/>
              <a:buChar char="●"/>
            </a:pPr>
            <a:r>
              <a:rPr lang="en"/>
              <a:t>Nishant, a TA, has created a larger script using the weather prediction API, and from that predicting the weather for a particular date (till a few days from now)</a:t>
            </a:r>
            <a:endParaRPr/>
          </a:p>
          <a:p>
            <a:pPr marL="914400" lvl="1" indent="-317500" algn="l" rtl="0">
              <a:spcBef>
                <a:spcPts val="0"/>
              </a:spcBef>
              <a:spcAft>
                <a:spcPts val="0"/>
              </a:spcAft>
              <a:buSzPts val="1400"/>
              <a:buChar char="●"/>
            </a:pPr>
            <a:r>
              <a:rPr lang="en"/>
              <a:t>Quick review and runing it</a:t>
            </a:r>
            <a:endParaRPr/>
          </a:p>
          <a:p>
            <a:pPr marL="914400" lvl="1" indent="-317500" algn="l" rtl="0">
              <a:spcBef>
                <a:spcPts val="0"/>
              </a:spcBef>
              <a:spcAft>
                <a:spcPts val="0"/>
              </a:spcAft>
              <a:buSzPts val="1400"/>
              <a:buChar char="●"/>
            </a:pPr>
            <a:r>
              <a:rPr lang="en"/>
              <a:t>Will put this script on GC (without the API key) - you can read it, modify it, play with it (you will have to add your API key)…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Processing API Data</a:t>
            </a:r>
            <a:endParaRPr/>
          </a:p>
        </p:txBody>
      </p:sp>
      <p:sp>
        <p:nvSpPr>
          <p:cNvPr id="501" name="Google Shape;501;p7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To process API data, you need to understand its structure</a:t>
            </a:r>
            <a:endParaRPr/>
          </a:p>
          <a:p>
            <a:pPr marL="914400" lvl="1" indent="-317500" algn="l" rtl="0">
              <a:spcBef>
                <a:spcPts val="0"/>
              </a:spcBef>
              <a:spcAft>
                <a:spcPts val="0"/>
              </a:spcAft>
              <a:buSzPts val="1400"/>
              <a:buChar char="●"/>
            </a:pPr>
            <a:r>
              <a:rPr lang="en"/>
              <a:t>Type the API endpoint in a browser - see the structure of data</a:t>
            </a:r>
            <a:endParaRPr/>
          </a:p>
          <a:p>
            <a:pPr marL="914400" lvl="1" indent="-317500" algn="l" rtl="0">
              <a:spcBef>
                <a:spcPts val="0"/>
              </a:spcBef>
              <a:spcAft>
                <a:spcPts val="0"/>
              </a:spcAft>
              <a:buSzPts val="1400"/>
              <a:buChar char="●"/>
            </a:pPr>
            <a:r>
              <a:rPr lang="en"/>
              <a:t>Python terminal - make a call, get data, print it - see structure</a:t>
            </a:r>
            <a:endParaRPr/>
          </a:p>
          <a:p>
            <a:pPr marL="914400" lvl="1" indent="-317500" algn="l" rtl="0">
              <a:spcBef>
                <a:spcPts val="0"/>
              </a:spcBef>
              <a:spcAft>
                <a:spcPts val="0"/>
              </a:spcAft>
              <a:buSzPts val="1400"/>
              <a:buChar char="●"/>
            </a:pPr>
            <a:r>
              <a:rPr lang="en"/>
              <a:t>Get data, see its keys - will give you top level structure; then dig deeper into the structure of values for the keys</a:t>
            </a:r>
            <a:endParaRPr/>
          </a:p>
          <a:p>
            <a:pPr marL="457200" lvl="0" indent="-317500" algn="l" rtl="0">
              <a:spcBef>
                <a:spcPts val="0"/>
              </a:spcBef>
              <a:spcAft>
                <a:spcPts val="0"/>
              </a:spcAft>
              <a:buSzPts val="1400"/>
              <a:buChar char="●"/>
            </a:pPr>
            <a:r>
              <a:rPr lang="en"/>
              <a:t>Can also use this to get data directly in dictionary</a:t>
            </a:r>
            <a:endParaRPr/>
          </a:p>
          <a:p>
            <a:pPr marL="457200" lvl="0" indent="457200" algn="l" rtl="0">
              <a:spcBef>
                <a:spcPts val="800"/>
              </a:spcBef>
              <a:spcAft>
                <a:spcPts val="0"/>
              </a:spcAft>
              <a:buNone/>
            </a:pPr>
            <a:r>
              <a:rPr lang="en"/>
              <a:t>data = requests.get(url).json()</a:t>
            </a:r>
            <a:endParaRPr/>
          </a:p>
          <a:p>
            <a:pPr marL="457200" lvl="0" indent="-317500" algn="l" rtl="0">
              <a:spcBef>
                <a:spcPts val="800"/>
              </a:spcBef>
              <a:spcAft>
                <a:spcPts val="0"/>
              </a:spcAft>
              <a:buSzPts val="1400"/>
              <a:buChar char="●"/>
            </a:pPr>
            <a:r>
              <a:rPr lang="en"/>
              <a:t>This really is resp.text given as dictionary</a:t>
            </a:r>
            <a:endParaRPr/>
          </a:p>
          <a:p>
            <a:pPr marL="457200" lvl="0" indent="-317500" algn="l" rtl="0">
              <a:spcBef>
                <a:spcPts val="0"/>
              </a:spcBef>
              <a:spcAft>
                <a:spcPts val="0"/>
              </a:spcAft>
              <a:buSzPts val="1400"/>
              <a:buChar char="●"/>
            </a:pPr>
            <a:r>
              <a:rPr lang="en"/>
              <a:t>When there is an error, it has an error code and some description</a:t>
            </a:r>
            <a:endParaRPr/>
          </a:p>
          <a:p>
            <a:pPr marL="457200" lvl="0" indent="-317500" algn="l" rtl="0">
              <a:spcBef>
                <a:spcPts val="0"/>
              </a:spcBef>
              <a:spcAft>
                <a:spcPts val="0"/>
              </a:spcAft>
              <a:buSzPts val="1400"/>
              <a:buChar char="●"/>
            </a:pPr>
            <a:r>
              <a:rPr lang="en"/>
              <a:t>It (.text) does not have the code, in case it is OK (i.e. 200)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2 - Last.fm</a:t>
            </a:r>
            <a:endParaRPr/>
          </a:p>
        </p:txBody>
      </p:sp>
      <p:sp>
        <p:nvSpPr>
          <p:cNvPr id="507" name="Google Shape;507;p7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Last.fm is a service that allows users to “scrobble” or store and track what songs they have been listening to.</a:t>
            </a:r>
            <a:endParaRPr/>
          </a:p>
          <a:p>
            <a:pPr marL="457200" lvl="0" indent="-317500" algn="l" rtl="0">
              <a:spcBef>
                <a:spcPts val="0"/>
              </a:spcBef>
              <a:spcAft>
                <a:spcPts val="0"/>
              </a:spcAft>
              <a:buSzPts val="1400"/>
              <a:buChar char="●"/>
            </a:pPr>
            <a:r>
              <a:rPr lang="en"/>
              <a:t>These statistics can be found on each users profile page, on their website.</a:t>
            </a:r>
            <a:endParaRPr/>
          </a:p>
          <a:p>
            <a:pPr marL="0" lvl="0" indent="0" algn="l" rtl="0">
              <a:spcBef>
                <a:spcPts val="800"/>
              </a:spcBef>
              <a:spcAft>
                <a:spcPts val="0"/>
              </a:spcAft>
              <a:buNone/>
            </a:pPr>
            <a:endParaRPr/>
          </a:p>
          <a:p>
            <a:pPr marL="457200" lvl="0" indent="-317500" algn="l" rtl="0">
              <a:spcBef>
                <a:spcPts val="800"/>
              </a:spcBef>
              <a:spcAft>
                <a:spcPts val="0"/>
              </a:spcAft>
              <a:buSzPts val="1400"/>
              <a:buChar char="●"/>
            </a:pPr>
            <a:r>
              <a:rPr lang="en"/>
              <a:t>Last.fm provides a rich API for accessing data about songs and music</a:t>
            </a:r>
            <a:endParaRPr/>
          </a:p>
          <a:p>
            <a:pPr marL="914400" lvl="1" indent="-317500" algn="l" rtl="0">
              <a:spcBef>
                <a:spcPts val="0"/>
              </a:spcBef>
              <a:spcAft>
                <a:spcPts val="0"/>
              </a:spcAft>
              <a:buSzPts val="1400"/>
              <a:buChar char="○"/>
            </a:pPr>
            <a:r>
              <a:rPr lang="en"/>
              <a:t>Albums</a:t>
            </a:r>
            <a:endParaRPr/>
          </a:p>
          <a:p>
            <a:pPr marL="914400" lvl="1" indent="-317500" algn="l" rtl="0">
              <a:spcBef>
                <a:spcPts val="0"/>
              </a:spcBef>
              <a:spcAft>
                <a:spcPts val="0"/>
              </a:spcAft>
              <a:buSzPts val="1400"/>
              <a:buChar char="○"/>
            </a:pPr>
            <a:r>
              <a:rPr lang="en"/>
              <a:t>Artists</a:t>
            </a:r>
            <a:endParaRPr/>
          </a:p>
          <a:p>
            <a:pPr marL="914400" lvl="1" indent="-317500" algn="l" rtl="0">
              <a:spcBef>
                <a:spcPts val="0"/>
              </a:spcBef>
              <a:spcAft>
                <a:spcPts val="0"/>
              </a:spcAft>
              <a:buSzPts val="1400"/>
              <a:buChar char="○"/>
            </a:pPr>
            <a:r>
              <a:rPr lang="en"/>
              <a:t>Tracks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2 - Last.fm</a:t>
            </a:r>
            <a:endParaRPr/>
          </a:p>
        </p:txBody>
      </p:sp>
      <p:sp>
        <p:nvSpPr>
          <p:cNvPr id="513" name="Google Shape;513;p74"/>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Documentation for the API: </a:t>
            </a:r>
            <a:r>
              <a:rPr lang="en" u="sng">
                <a:solidFill>
                  <a:schemeClr val="hlink"/>
                </a:solidFill>
                <a:hlinkClick r:id="rId3"/>
              </a:rPr>
              <a:t>https://www.last.fm/api</a:t>
            </a:r>
            <a:endParaRPr/>
          </a:p>
          <a:p>
            <a:pPr marL="457200" lvl="0" indent="-317500" algn="l" rtl="0">
              <a:spcBef>
                <a:spcPts val="0"/>
              </a:spcBef>
              <a:spcAft>
                <a:spcPts val="0"/>
              </a:spcAft>
              <a:buSzPts val="1400"/>
              <a:buChar char="●"/>
            </a:pPr>
            <a:r>
              <a:rPr lang="en"/>
              <a:t>Authentication using simple API Key query param</a:t>
            </a:r>
            <a:endParaRPr/>
          </a:p>
          <a:p>
            <a:pPr marL="914400" lvl="1" indent="-317500" algn="l" rtl="0">
              <a:spcBef>
                <a:spcPts val="0"/>
              </a:spcBef>
              <a:spcAft>
                <a:spcPts val="0"/>
              </a:spcAft>
              <a:buSzPts val="1400"/>
              <a:buChar char="○"/>
            </a:pPr>
            <a:r>
              <a:rPr lang="en"/>
              <a:t>API Key can be registered (for free)</a:t>
            </a:r>
            <a:endParaRPr/>
          </a:p>
          <a:p>
            <a:pPr marL="914400" lvl="1" indent="-317500" algn="l" rtl="0">
              <a:spcBef>
                <a:spcPts val="0"/>
              </a:spcBef>
              <a:spcAft>
                <a:spcPts val="0"/>
              </a:spcAft>
              <a:buSzPts val="1400"/>
              <a:buChar char="○"/>
            </a:pPr>
            <a:r>
              <a:rPr lang="en"/>
              <a:t>An API Key is tied to an authenticated user</a:t>
            </a:r>
            <a:endParaRPr/>
          </a:p>
          <a:p>
            <a:pPr marL="914400" lvl="1" indent="-317500" algn="l" rtl="0">
              <a:spcBef>
                <a:spcPts val="0"/>
              </a:spcBef>
              <a:spcAft>
                <a:spcPts val="0"/>
              </a:spcAft>
              <a:buSzPts val="1400"/>
              <a:buChar char="○"/>
            </a:pPr>
            <a:r>
              <a:rPr lang="en"/>
              <a:t>The API Key can be used to retrieve AND update/create data</a:t>
            </a:r>
            <a:endParaRPr/>
          </a:p>
          <a:p>
            <a:pPr marL="0" lvl="0" indent="0" algn="l" rtl="0">
              <a:spcBef>
                <a:spcPts val="800"/>
              </a:spcBef>
              <a:spcAft>
                <a:spcPts val="0"/>
              </a:spcAft>
              <a:buNone/>
            </a:pPr>
            <a:endParaRPr/>
          </a:p>
          <a:p>
            <a:pPr marL="457200" lvl="0" indent="-317500" algn="l" rtl="0">
              <a:spcBef>
                <a:spcPts val="800"/>
              </a:spcBef>
              <a:spcAft>
                <a:spcPts val="0"/>
              </a:spcAft>
              <a:buSzPts val="1400"/>
              <a:buChar char="●"/>
            </a:pPr>
            <a:r>
              <a:rPr lang="en"/>
              <a:t>Many types of queries can be asked:</a:t>
            </a:r>
            <a:endParaRPr/>
          </a:p>
          <a:p>
            <a:pPr marL="914400" lvl="1" indent="-317500" algn="l" rtl="0">
              <a:spcBef>
                <a:spcPts val="0"/>
              </a:spcBef>
              <a:spcAft>
                <a:spcPts val="0"/>
              </a:spcAft>
              <a:buSzPts val="1400"/>
              <a:buChar char="○"/>
            </a:pPr>
            <a:r>
              <a:rPr lang="en"/>
              <a:t>Top albums by Kishore Kumar?</a:t>
            </a:r>
            <a:endParaRPr/>
          </a:p>
          <a:p>
            <a:pPr marL="914400" lvl="1" indent="-317500" algn="l" rtl="0">
              <a:spcBef>
                <a:spcPts val="0"/>
              </a:spcBef>
              <a:spcAft>
                <a:spcPts val="0"/>
              </a:spcAft>
              <a:buSzPts val="1400"/>
              <a:buChar char="○"/>
            </a:pPr>
            <a:r>
              <a:rPr lang="en"/>
              <a:t>Top songs in India in 2015?</a:t>
            </a:r>
            <a:endParaRPr/>
          </a:p>
          <a:p>
            <a:pPr marL="914400" lvl="1" indent="-317500" algn="l" rtl="0">
              <a:spcBef>
                <a:spcPts val="0"/>
              </a:spcBef>
              <a:spcAft>
                <a:spcPts val="0"/>
              </a:spcAft>
              <a:buSzPts val="1400"/>
              <a:buChar char="○"/>
            </a:pPr>
            <a:r>
              <a:rPr lang="en"/>
              <a:t>Currently trending Pop songs?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2 - Last.fm</a:t>
            </a:r>
            <a:endParaRPr/>
          </a:p>
        </p:txBody>
      </p:sp>
      <p:sp>
        <p:nvSpPr>
          <p:cNvPr id="519" name="Google Shape;519;p7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Examples of “methods” or “endpoints”</a:t>
            </a:r>
            <a:endParaRPr/>
          </a:p>
        </p:txBody>
      </p:sp>
      <p:pic>
        <p:nvPicPr>
          <p:cNvPr id="520" name="Google Shape;520;p75"/>
          <p:cNvPicPr preferRelativeResize="0"/>
          <p:nvPr/>
        </p:nvPicPr>
        <p:blipFill>
          <a:blip r:embed="rId3">
            <a:alphaModFix/>
          </a:blip>
          <a:stretch>
            <a:fillRect/>
          </a:stretch>
        </p:blipFill>
        <p:spPr>
          <a:xfrm>
            <a:off x="1184974" y="1436325"/>
            <a:ext cx="1160925" cy="3545326"/>
          </a:xfrm>
          <a:prstGeom prst="rect">
            <a:avLst/>
          </a:prstGeom>
          <a:noFill/>
          <a:ln>
            <a:noFill/>
          </a:ln>
        </p:spPr>
      </p:pic>
      <p:pic>
        <p:nvPicPr>
          <p:cNvPr id="521" name="Google Shape;521;p75"/>
          <p:cNvPicPr preferRelativeResize="0"/>
          <p:nvPr/>
        </p:nvPicPr>
        <p:blipFill rotWithShape="1">
          <a:blip r:embed="rId4">
            <a:alphaModFix/>
          </a:blip>
          <a:srcRect b="51953"/>
          <a:stretch/>
        </p:blipFill>
        <p:spPr>
          <a:xfrm>
            <a:off x="2828675" y="1702450"/>
            <a:ext cx="1311250" cy="2471343"/>
          </a:xfrm>
          <a:prstGeom prst="rect">
            <a:avLst/>
          </a:prstGeom>
          <a:noFill/>
          <a:ln>
            <a:noFill/>
          </a:ln>
        </p:spPr>
      </p:pic>
      <p:pic>
        <p:nvPicPr>
          <p:cNvPr id="522" name="Google Shape;522;p75"/>
          <p:cNvPicPr preferRelativeResize="0"/>
          <p:nvPr/>
        </p:nvPicPr>
        <p:blipFill rotWithShape="1">
          <a:blip r:embed="rId4">
            <a:alphaModFix/>
          </a:blip>
          <a:srcRect t="47957"/>
          <a:stretch/>
        </p:blipFill>
        <p:spPr>
          <a:xfrm>
            <a:off x="4572000" y="1702462"/>
            <a:ext cx="1311250" cy="267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Last.fm API Demo!</a:t>
            </a:r>
            <a:endParaRPr/>
          </a:p>
        </p:txBody>
      </p:sp>
      <p:sp>
        <p:nvSpPr>
          <p:cNvPr id="528" name="Google Shape;528;p76"/>
          <p:cNvSpPr txBox="1">
            <a:spLocks noGrp="1"/>
          </p:cNvSpPr>
          <p:nvPr>
            <p:ph type="body" idx="1"/>
          </p:nvPr>
        </p:nvSpPr>
        <p:spPr>
          <a:xfrm>
            <a:off x="633850" y="1035875"/>
            <a:ext cx="7984200" cy="3599100"/>
          </a:xfrm>
          <a:prstGeom prst="rect">
            <a:avLst/>
          </a:prstGeom>
        </p:spPr>
        <p:txBody>
          <a:bodyPr spcFirstLastPara="1" wrap="square" lIns="68575" tIns="34275" rIns="68575" bIns="34275" anchor="t" anchorCtr="0">
            <a:normAutofit fontScale="77500" lnSpcReduction="20000"/>
          </a:bodyPr>
          <a:lstStyle/>
          <a:p>
            <a:pPr marL="457200" lvl="0" indent="-297497" algn="l" rtl="0">
              <a:spcBef>
                <a:spcPts val="800"/>
              </a:spcBef>
              <a:spcAft>
                <a:spcPts val="0"/>
              </a:spcAft>
              <a:buSzPct val="66666"/>
              <a:buChar char="●"/>
            </a:pPr>
            <a:r>
              <a:rPr lang="en" b="1"/>
              <a:t>Question: </a:t>
            </a:r>
            <a:r>
              <a:rPr lang="en"/>
              <a:t>What is the best album by AP Dhillon? 🤔</a:t>
            </a:r>
            <a:endParaRPr/>
          </a:p>
          <a:p>
            <a:pPr marL="457200" lvl="0" indent="-297497" algn="l" rtl="0">
              <a:spcBef>
                <a:spcPts val="0"/>
              </a:spcBef>
              <a:spcAft>
                <a:spcPts val="0"/>
              </a:spcAft>
              <a:buSzPct val="66666"/>
              <a:buChar char="●"/>
            </a:pPr>
            <a:r>
              <a:rPr lang="en" b="1"/>
              <a:t>Steps:</a:t>
            </a:r>
            <a:endParaRPr/>
          </a:p>
          <a:p>
            <a:pPr marL="914400" lvl="1" indent="-297497" algn="l" rtl="0">
              <a:spcBef>
                <a:spcPts val="0"/>
              </a:spcBef>
              <a:spcAft>
                <a:spcPts val="0"/>
              </a:spcAft>
              <a:buSzPct val="77777"/>
              <a:buChar char="○"/>
            </a:pPr>
            <a:r>
              <a:rPr lang="en"/>
              <a:t>Register an account on Last.fm</a:t>
            </a:r>
            <a:endParaRPr/>
          </a:p>
          <a:p>
            <a:pPr marL="914400" lvl="1" indent="-297497" algn="l" rtl="0">
              <a:spcBef>
                <a:spcPts val="0"/>
              </a:spcBef>
              <a:spcAft>
                <a:spcPts val="0"/>
              </a:spcAft>
              <a:buSzPct val="77777"/>
              <a:buChar char="○"/>
            </a:pPr>
            <a:r>
              <a:rPr lang="en"/>
              <a:t>Create an API Key (</a:t>
            </a:r>
            <a:r>
              <a:rPr lang="en" u="sng">
                <a:solidFill>
                  <a:schemeClr val="hlink"/>
                </a:solidFill>
                <a:hlinkClick r:id="rId3"/>
              </a:rPr>
              <a:t>https://www.last.fm/api/account/create</a:t>
            </a:r>
            <a:r>
              <a:rPr lang="en"/>
              <a:t>)</a:t>
            </a:r>
            <a:endParaRPr/>
          </a:p>
          <a:p>
            <a:pPr marL="914400" lvl="1" indent="-297497" algn="l" rtl="0">
              <a:spcBef>
                <a:spcPts val="0"/>
              </a:spcBef>
              <a:spcAft>
                <a:spcPts val="0"/>
              </a:spcAft>
              <a:buSzPct val="77777"/>
              <a:buChar char="○"/>
            </a:pPr>
            <a:r>
              <a:rPr lang="en"/>
              <a:t>Search the documentation for the appropriate method</a:t>
            </a:r>
            <a:endParaRPr/>
          </a:p>
          <a:p>
            <a:pPr marL="914400" lvl="1" indent="-297497" algn="l" rtl="0">
              <a:spcBef>
                <a:spcPts val="0"/>
              </a:spcBef>
              <a:spcAft>
                <a:spcPts val="0"/>
              </a:spcAft>
              <a:buSzPct val="77777"/>
              <a:buChar char="○"/>
            </a:pPr>
            <a:r>
              <a:rPr lang="en"/>
              <a:t>Query the endpoint to get our answer!</a:t>
            </a:r>
            <a:endParaRPr/>
          </a:p>
          <a:p>
            <a:pPr marL="0" lvl="0" indent="0" algn="l" rtl="0">
              <a:spcBef>
                <a:spcPts val="800"/>
              </a:spcBef>
              <a:spcAft>
                <a:spcPts val="0"/>
              </a:spcAft>
              <a:buNone/>
            </a:pPr>
            <a:endParaRPr/>
          </a:p>
          <a:p>
            <a:pPr marL="457200" lvl="0" indent="-297497" algn="l" rtl="0">
              <a:spcBef>
                <a:spcPts val="800"/>
              </a:spcBef>
              <a:spcAft>
                <a:spcPts val="0"/>
              </a:spcAft>
              <a:buSzPct val="66666"/>
              <a:buChar char="●"/>
            </a:pPr>
            <a:r>
              <a:rPr lang="en"/>
              <a:t>Method to use: </a:t>
            </a:r>
            <a:r>
              <a:rPr lang="en" u="sng">
                <a:solidFill>
                  <a:schemeClr val="hlink"/>
                </a:solidFill>
                <a:latin typeface="IBM Plex Mono"/>
                <a:ea typeface="IBM Plex Mono"/>
                <a:cs typeface="IBM Plex Mono"/>
                <a:sym typeface="IBM Plex Mono"/>
                <a:hlinkClick r:id="rId4"/>
              </a:rPr>
              <a:t>artist.getTopAlbums</a:t>
            </a:r>
            <a:endParaRPr>
              <a:latin typeface="IBM Plex Mono"/>
              <a:ea typeface="IBM Plex Mono"/>
              <a:cs typeface="IBM Plex Mono"/>
              <a:sym typeface="IBM Plex Mono"/>
            </a:endParaRPr>
          </a:p>
          <a:p>
            <a:pPr marL="914400" lvl="1" indent="-297497" algn="l" rtl="0">
              <a:spcBef>
                <a:spcPts val="0"/>
              </a:spcBef>
              <a:spcAft>
                <a:spcPts val="0"/>
              </a:spcAft>
              <a:buSzPct val="77777"/>
              <a:buFont typeface="Calibri"/>
              <a:buChar char="○"/>
            </a:pPr>
            <a:r>
              <a:rPr lang="en"/>
              <a:t>Query params:</a:t>
            </a:r>
            <a:endParaRPr/>
          </a:p>
          <a:p>
            <a:pPr marL="1371600" lvl="2" indent="-297497" algn="l" rtl="0">
              <a:spcBef>
                <a:spcPts val="0"/>
              </a:spcBef>
              <a:spcAft>
                <a:spcPts val="0"/>
              </a:spcAft>
              <a:buSzPct val="93333"/>
              <a:buChar char="■"/>
            </a:pPr>
            <a:r>
              <a:rPr lang="en"/>
              <a:t>Method</a:t>
            </a:r>
            <a:endParaRPr/>
          </a:p>
          <a:p>
            <a:pPr marL="1371600" lvl="2" indent="-297497" algn="l" rtl="0">
              <a:spcBef>
                <a:spcPts val="0"/>
              </a:spcBef>
              <a:spcAft>
                <a:spcPts val="0"/>
              </a:spcAft>
              <a:buSzPct val="93333"/>
              <a:buChar char="■"/>
            </a:pPr>
            <a:r>
              <a:rPr lang="en"/>
              <a:t>API Key</a:t>
            </a:r>
            <a:endParaRPr/>
          </a:p>
          <a:p>
            <a:pPr marL="1371600" lvl="2" indent="-297497" algn="l" rtl="0">
              <a:spcBef>
                <a:spcPts val="0"/>
              </a:spcBef>
              <a:spcAft>
                <a:spcPts val="0"/>
              </a:spcAft>
              <a:buSzPct val="93333"/>
              <a:buChar char="■"/>
            </a:pPr>
            <a:r>
              <a:rPr lang="en"/>
              <a:t>Artist name</a:t>
            </a:r>
            <a:endParaRPr/>
          </a:p>
          <a:p>
            <a:pPr marL="1371600" lvl="2" indent="-297497" algn="l" rtl="0">
              <a:spcBef>
                <a:spcPts val="0"/>
              </a:spcBef>
              <a:spcAft>
                <a:spcPts val="0"/>
              </a:spcAft>
              <a:buSzPct val="93333"/>
              <a:buChar char="■"/>
            </a:pPr>
            <a:r>
              <a:rPr lang="en"/>
              <a:t>Response format - JSON or XML</a:t>
            </a:r>
            <a:endParaRPr/>
          </a:p>
          <a:p>
            <a:pPr marL="0" lvl="0" indent="0" algn="l" rtl="0">
              <a:spcBef>
                <a:spcPts val="800"/>
              </a:spcBef>
              <a:spcAft>
                <a:spcPts val="0"/>
              </a:spcAft>
              <a:buNone/>
            </a:pPr>
            <a:endParaRPr/>
          </a:p>
          <a:p>
            <a:pPr marL="457200" lvl="0" indent="-297497" algn="l" rtl="0">
              <a:lnSpc>
                <a:spcPct val="150000"/>
              </a:lnSpc>
              <a:spcBef>
                <a:spcPts val="800"/>
              </a:spcBef>
              <a:spcAft>
                <a:spcPts val="0"/>
              </a:spcAft>
              <a:buSzPct val="66666"/>
              <a:buChar char="●"/>
            </a:pPr>
            <a:r>
              <a:rPr lang="en"/>
              <a:t>Final URL/Endpoint: </a:t>
            </a:r>
            <a:r>
              <a:rPr lang="en">
                <a:latin typeface="IBM Plex Mono"/>
                <a:ea typeface="IBM Plex Mono"/>
                <a:cs typeface="IBM Plex Mono"/>
                <a:sym typeface="IBM Plex Mono"/>
              </a:rPr>
              <a:t>http://ws.audioscrobbler.com/2.0?</a:t>
            </a:r>
            <a:r>
              <a:rPr lang="en" b="1">
                <a:latin typeface="IBM Plex Mono"/>
                <a:ea typeface="IBM Plex Mono"/>
                <a:cs typeface="IBM Plex Mono"/>
                <a:sym typeface="IBM Plex Mono"/>
              </a:rPr>
              <a:t>method</a:t>
            </a:r>
            <a:r>
              <a:rPr lang="en">
                <a:latin typeface="IBM Plex Mono"/>
                <a:ea typeface="IBM Plex Mono"/>
                <a:cs typeface="IBM Plex Mono"/>
                <a:sym typeface="IBM Plex Mono"/>
              </a:rPr>
              <a:t>=artist.gettopalbums&amp;</a:t>
            </a:r>
            <a:r>
              <a:rPr lang="en" b="1">
                <a:latin typeface="IBM Plex Mono"/>
                <a:ea typeface="IBM Plex Mono"/>
                <a:cs typeface="IBM Plex Mono"/>
                <a:sym typeface="IBM Plex Mono"/>
              </a:rPr>
              <a:t>artist</a:t>
            </a:r>
            <a:r>
              <a:rPr lang="en">
                <a:latin typeface="IBM Plex Mono"/>
                <a:ea typeface="IBM Plex Mono"/>
                <a:cs typeface="IBM Plex Mono"/>
                <a:sym typeface="IBM Plex Mono"/>
              </a:rPr>
              <a:t>=AP+Dhillon&amp;</a:t>
            </a:r>
            <a:r>
              <a:rPr lang="en" b="1">
                <a:latin typeface="IBM Plex Mono"/>
                <a:ea typeface="IBM Plex Mono"/>
                <a:cs typeface="IBM Plex Mono"/>
                <a:sym typeface="IBM Plex Mono"/>
              </a:rPr>
              <a:t>api_key</a:t>
            </a:r>
            <a:r>
              <a:rPr lang="en">
                <a:latin typeface="IBM Plex Mono"/>
                <a:ea typeface="IBM Plex Mono"/>
                <a:cs typeface="IBM Plex Mono"/>
                <a:sym typeface="IBM Plex Mono"/>
              </a:rPr>
              <a:t>={API_KEY}&amp;</a:t>
            </a:r>
            <a:r>
              <a:rPr lang="en" b="1">
                <a:latin typeface="IBM Plex Mono"/>
                <a:ea typeface="IBM Plex Mono"/>
                <a:cs typeface="IBM Plex Mono"/>
                <a:sym typeface="IBM Plex Mono"/>
              </a:rPr>
              <a:t>format</a:t>
            </a:r>
            <a:r>
              <a:rPr lang="en">
                <a:latin typeface="IBM Plex Mono"/>
                <a:ea typeface="IBM Plex Mono"/>
                <a:cs typeface="IBM Plex Mono"/>
                <a:sym typeface="IBM Plex Mono"/>
              </a:rPr>
              <a:t>=json</a:t>
            </a:r>
            <a:endParaRPr>
              <a:latin typeface="IBM Plex Mono"/>
              <a:ea typeface="IBM Plex Mono"/>
              <a:cs typeface="IBM Plex Mono"/>
              <a:sym typeface="IBM Plex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Last.fm API Demo!</a:t>
            </a:r>
            <a:endParaRPr/>
          </a:p>
        </p:txBody>
      </p:sp>
      <p:sp>
        <p:nvSpPr>
          <p:cNvPr id="534" name="Google Shape;534;p7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b="1"/>
              <a:t>Question: </a:t>
            </a:r>
            <a:r>
              <a:rPr lang="en"/>
              <a:t>What is the best album by AP Dhillon? 🤔</a:t>
            </a:r>
            <a:endParaRPr/>
          </a:p>
          <a:p>
            <a:pPr marL="457200" lvl="0" indent="-317500" algn="l" rtl="0">
              <a:spcBef>
                <a:spcPts val="0"/>
              </a:spcBef>
              <a:spcAft>
                <a:spcPts val="0"/>
              </a:spcAft>
              <a:buSzPts val="1400"/>
              <a:buChar char="●"/>
            </a:pPr>
            <a:r>
              <a:rPr lang="en" b="1"/>
              <a:t>Code:</a:t>
            </a:r>
            <a:endParaRPr/>
          </a:p>
          <a:p>
            <a:pPr marL="0" lvl="0" indent="0" algn="l" rtl="0">
              <a:spcBef>
                <a:spcPts val="800"/>
              </a:spcBef>
              <a:spcAft>
                <a:spcPts val="0"/>
              </a:spcAft>
              <a:buNone/>
            </a:pPr>
            <a:endParaRPr/>
          </a:p>
          <a:p>
            <a:pPr marL="0" lvl="0" indent="0" algn="l" rtl="0">
              <a:spcBef>
                <a:spcPts val="800"/>
              </a:spcBef>
              <a:spcAft>
                <a:spcPts val="0"/>
              </a:spcAft>
              <a:buNone/>
            </a:pPr>
            <a:endParaRPr>
              <a:latin typeface="IBM Plex Mono"/>
              <a:ea typeface="IBM Plex Mono"/>
              <a:cs typeface="IBM Plex Mono"/>
              <a:sym typeface="IBM Plex Mono"/>
            </a:endParaRPr>
          </a:p>
        </p:txBody>
      </p:sp>
      <p:sp>
        <p:nvSpPr>
          <p:cNvPr id="535" name="Google Shape;535;p77"/>
          <p:cNvSpPr txBox="1"/>
          <p:nvPr/>
        </p:nvSpPr>
        <p:spPr>
          <a:xfrm>
            <a:off x="775475" y="1760025"/>
            <a:ext cx="4632600" cy="31938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800"/>
              </a:spcBef>
              <a:spcAft>
                <a:spcPts val="0"/>
              </a:spcAft>
              <a:buClr>
                <a:schemeClr val="dk1"/>
              </a:buClr>
              <a:buSzPts val="1100"/>
              <a:buFont typeface="Arial"/>
              <a:buNone/>
            </a:pPr>
            <a:r>
              <a:rPr lang="en" sz="1100" b="1">
                <a:solidFill>
                  <a:srgbClr val="008800"/>
                </a:solidFill>
              </a:rPr>
              <a:t>i</a:t>
            </a:r>
            <a:r>
              <a:rPr lang="en" sz="1100" b="1">
                <a:solidFill>
                  <a:srgbClr val="008800"/>
                </a:solidFill>
                <a:latin typeface="IBM Plex Mono"/>
                <a:ea typeface="IBM Plex Mono"/>
                <a:cs typeface="IBM Plex Mono"/>
                <a:sym typeface="IBM Plex Mono"/>
              </a:rPr>
              <a:t>mport</a:t>
            </a:r>
            <a:r>
              <a:rPr lang="en" sz="1100">
                <a:solidFill>
                  <a:srgbClr val="333333"/>
                </a:solidFill>
                <a:latin typeface="IBM Plex Mono"/>
                <a:ea typeface="IBM Plex Mono"/>
                <a:cs typeface="IBM Plex Mono"/>
                <a:sym typeface="IBM Plex Mono"/>
              </a:rPr>
              <a:t> </a:t>
            </a:r>
            <a:r>
              <a:rPr lang="en" sz="1100" b="1">
                <a:solidFill>
                  <a:srgbClr val="0E84B5"/>
                </a:solidFill>
                <a:latin typeface="IBM Plex Mono"/>
                <a:ea typeface="IBM Plex Mono"/>
                <a:cs typeface="IBM Plex Mono"/>
                <a:sym typeface="IBM Plex Mono"/>
              </a:rPr>
              <a:t>requests</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a:solidFill>
                  <a:srgbClr val="333333"/>
                </a:solidFill>
                <a:latin typeface="IBM Plex Mono"/>
                <a:ea typeface="IBM Plex Mono"/>
                <a:cs typeface="IBM Plex Mono"/>
                <a:sym typeface="IBM Plex Mono"/>
              </a:rPr>
              <a:t>API_KEY = </a:t>
            </a:r>
            <a:r>
              <a:rPr lang="en" sz="1100">
                <a:solidFill>
                  <a:srgbClr val="333333"/>
                </a:solidFill>
                <a:highlight>
                  <a:srgbClr val="FFF0F0"/>
                </a:highlight>
                <a:latin typeface="IBM Plex Mono"/>
                <a:ea typeface="IBM Plex Mono"/>
                <a:cs typeface="IBM Plex Mono"/>
                <a:sym typeface="IBM Plex Mono"/>
              </a:rPr>
              <a:t>"&lt;API-Key&gt;"</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a:solidFill>
                  <a:srgbClr val="333333"/>
                </a:solidFill>
                <a:latin typeface="IBM Plex Mono"/>
                <a:ea typeface="IBM Plex Mono"/>
                <a:cs typeface="IBM Plex Mono"/>
                <a:sym typeface="IBM Plex Mono"/>
              </a:rPr>
              <a:t>BASE_URL = </a:t>
            </a:r>
            <a:r>
              <a:rPr lang="en" sz="1100">
                <a:solidFill>
                  <a:srgbClr val="333333"/>
                </a:solidFill>
                <a:highlight>
                  <a:srgbClr val="FFF0F0"/>
                </a:highlight>
                <a:latin typeface="IBM Plex Mono"/>
                <a:ea typeface="IBM Plex Mono"/>
                <a:cs typeface="IBM Plex Mono"/>
                <a:sym typeface="IBM Plex Mono"/>
              </a:rPr>
              <a:t>"http://ws.audioscrobbler.com/2.0"</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b="1">
                <a:solidFill>
                  <a:srgbClr val="008800"/>
                </a:solidFill>
                <a:latin typeface="IBM Plex Mono"/>
                <a:ea typeface="IBM Plex Mono"/>
                <a:cs typeface="IBM Plex Mono"/>
                <a:sym typeface="IBM Plex Mono"/>
              </a:rPr>
              <a:t>def</a:t>
            </a:r>
            <a:r>
              <a:rPr lang="en" sz="1100">
                <a:solidFill>
                  <a:srgbClr val="333333"/>
                </a:solidFill>
                <a:latin typeface="IBM Plex Mono"/>
                <a:ea typeface="IBM Plex Mono"/>
                <a:cs typeface="IBM Plex Mono"/>
                <a:sym typeface="IBM Plex Mono"/>
              </a:rPr>
              <a:t> </a:t>
            </a:r>
            <a:r>
              <a:rPr lang="en" sz="1100" b="1">
                <a:solidFill>
                  <a:srgbClr val="0066BB"/>
                </a:solidFill>
                <a:latin typeface="IBM Plex Mono"/>
                <a:ea typeface="IBM Plex Mono"/>
                <a:cs typeface="IBM Plex Mono"/>
                <a:sym typeface="IBM Plex Mono"/>
              </a:rPr>
              <a:t>lastfm</a:t>
            </a:r>
            <a:r>
              <a:rPr lang="en" sz="1100">
                <a:solidFill>
                  <a:srgbClr val="333333"/>
                </a:solidFill>
                <a:latin typeface="IBM Plex Mono"/>
                <a:ea typeface="IBM Plex Mono"/>
                <a:cs typeface="IBM Plex Mono"/>
                <a:sym typeface="IBM Plex Mono"/>
              </a:rPr>
              <a:t>():</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a:solidFill>
                  <a:srgbClr val="333333"/>
                </a:solidFill>
                <a:latin typeface="IBM Plex Mono"/>
                <a:ea typeface="IBM Plex Mono"/>
                <a:cs typeface="IBM Plex Mono"/>
                <a:sym typeface="IBM Plex Mono"/>
              </a:rPr>
              <a:t>    url = f</a:t>
            </a:r>
            <a:r>
              <a:rPr lang="en" sz="1100">
                <a:solidFill>
                  <a:srgbClr val="333333"/>
                </a:solidFill>
                <a:highlight>
                  <a:srgbClr val="FFF0F0"/>
                </a:highlight>
                <a:latin typeface="IBM Plex Mono"/>
                <a:ea typeface="IBM Plex Mono"/>
                <a:cs typeface="IBM Plex Mono"/>
                <a:sym typeface="IBM Plex Mono"/>
              </a:rPr>
              <a:t>"{BASE_URL}?method=artist.gettopalbums&amp;artist=AP+Dhillon&amp;api_key={API_KEY}&amp;format=json"</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a:solidFill>
                  <a:srgbClr val="333333"/>
                </a:solidFill>
                <a:latin typeface="IBM Plex Mono"/>
                <a:ea typeface="IBM Plex Mono"/>
                <a:cs typeface="IBM Plex Mono"/>
                <a:sym typeface="IBM Plex Mono"/>
              </a:rPr>
              <a:t>    data = requests.get(url).json()</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a:solidFill>
                  <a:srgbClr val="333333"/>
                </a:solidFill>
                <a:latin typeface="IBM Plex Mono"/>
                <a:ea typeface="IBM Plex Mono"/>
                <a:cs typeface="IBM Plex Mono"/>
                <a:sym typeface="IBM Plex Mono"/>
              </a:rPr>
              <a:t>    album = </a:t>
            </a:r>
            <a:r>
              <a:rPr lang="en" sz="1100" b="1">
                <a:solidFill>
                  <a:srgbClr val="333333"/>
                </a:solidFill>
                <a:latin typeface="IBM Plex Mono"/>
                <a:ea typeface="IBM Plex Mono"/>
                <a:cs typeface="IBM Plex Mono"/>
                <a:sym typeface="IBM Plex Mono"/>
              </a:rPr>
              <a:t>data[</a:t>
            </a:r>
            <a:r>
              <a:rPr lang="en" sz="1100" b="1">
                <a:solidFill>
                  <a:srgbClr val="333333"/>
                </a:solidFill>
                <a:highlight>
                  <a:srgbClr val="FFF0F0"/>
                </a:highlight>
                <a:latin typeface="IBM Plex Mono"/>
                <a:ea typeface="IBM Plex Mono"/>
                <a:cs typeface="IBM Plex Mono"/>
                <a:sym typeface="IBM Plex Mono"/>
              </a:rPr>
              <a:t>"topalbums"</a:t>
            </a:r>
            <a:r>
              <a:rPr lang="en" sz="1100" b="1">
                <a:solidFill>
                  <a:srgbClr val="333333"/>
                </a:solidFill>
                <a:latin typeface="IBM Plex Mono"/>
                <a:ea typeface="IBM Plex Mono"/>
                <a:cs typeface="IBM Plex Mono"/>
                <a:sym typeface="IBM Plex Mono"/>
              </a:rPr>
              <a:t>][</a:t>
            </a:r>
            <a:r>
              <a:rPr lang="en" sz="1100" b="1">
                <a:solidFill>
                  <a:srgbClr val="333333"/>
                </a:solidFill>
                <a:highlight>
                  <a:srgbClr val="FFF0F0"/>
                </a:highlight>
                <a:latin typeface="IBM Plex Mono"/>
                <a:ea typeface="IBM Plex Mono"/>
                <a:cs typeface="IBM Plex Mono"/>
                <a:sym typeface="IBM Plex Mono"/>
              </a:rPr>
              <a:t>"album"</a:t>
            </a:r>
            <a:r>
              <a:rPr lang="en" sz="1100" b="1">
                <a:solidFill>
                  <a:srgbClr val="333333"/>
                </a:solidFill>
                <a:latin typeface="IBM Plex Mono"/>
                <a:ea typeface="IBM Plex Mono"/>
                <a:cs typeface="IBM Plex Mono"/>
                <a:sym typeface="IBM Plex Mono"/>
              </a:rPr>
              <a:t>][</a:t>
            </a:r>
            <a:r>
              <a:rPr lang="en" sz="1100" b="1">
                <a:solidFill>
                  <a:srgbClr val="0000DD"/>
                </a:solidFill>
                <a:latin typeface="IBM Plex Mono"/>
                <a:ea typeface="IBM Plex Mono"/>
                <a:cs typeface="IBM Plex Mono"/>
                <a:sym typeface="IBM Plex Mono"/>
              </a:rPr>
              <a:t>0</a:t>
            </a:r>
            <a:r>
              <a:rPr lang="en" sz="1100" b="1">
                <a:solidFill>
                  <a:srgbClr val="333333"/>
                </a:solidFill>
                <a:latin typeface="IBM Plex Mono"/>
                <a:ea typeface="IBM Plex Mono"/>
                <a:cs typeface="IBM Plex Mono"/>
                <a:sym typeface="IBM Plex Mono"/>
              </a:rPr>
              <a:t>]</a:t>
            </a:r>
            <a:endParaRPr sz="1100" b="1">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r>
              <a:rPr lang="en" sz="1100">
                <a:solidFill>
                  <a:srgbClr val="333333"/>
                </a:solidFill>
                <a:latin typeface="IBM Plex Mono"/>
                <a:ea typeface="IBM Plex Mono"/>
                <a:cs typeface="IBM Plex Mono"/>
                <a:sym typeface="IBM Plex Mono"/>
              </a:rPr>
              <a:t>    </a:t>
            </a:r>
            <a:r>
              <a:rPr lang="en" sz="1100" b="1">
                <a:solidFill>
                  <a:srgbClr val="008800"/>
                </a:solidFill>
                <a:latin typeface="IBM Plex Mono"/>
                <a:ea typeface="IBM Plex Mono"/>
                <a:cs typeface="IBM Plex Mono"/>
                <a:sym typeface="IBM Plex Mono"/>
              </a:rPr>
              <a:t>print</a:t>
            </a:r>
            <a:r>
              <a:rPr lang="en" sz="1100">
                <a:solidFill>
                  <a:srgbClr val="333333"/>
                </a:solidFill>
                <a:latin typeface="IBM Plex Mono"/>
                <a:ea typeface="IBM Plex Mono"/>
                <a:cs typeface="IBM Plex Mono"/>
                <a:sym typeface="IBM Plex Mono"/>
              </a:rPr>
              <a:t>(album[</a:t>
            </a:r>
            <a:r>
              <a:rPr lang="en" sz="1100">
                <a:solidFill>
                  <a:srgbClr val="333333"/>
                </a:solidFill>
                <a:highlight>
                  <a:srgbClr val="FFF0F0"/>
                </a:highlight>
                <a:latin typeface="IBM Plex Mono"/>
                <a:ea typeface="IBM Plex Mono"/>
                <a:cs typeface="IBM Plex Mono"/>
                <a:sym typeface="IBM Plex Mono"/>
              </a:rPr>
              <a:t>"name"</a:t>
            </a:r>
            <a:r>
              <a:rPr lang="en" sz="1100">
                <a:solidFill>
                  <a:srgbClr val="333333"/>
                </a:solidFill>
                <a:latin typeface="IBM Plex Mono"/>
                <a:ea typeface="IBM Plex Mono"/>
                <a:cs typeface="IBM Plex Mono"/>
                <a:sym typeface="IBM Plex Mono"/>
              </a:rPr>
              <a:t>])</a:t>
            </a: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Clr>
                <a:schemeClr val="dk1"/>
              </a:buClr>
              <a:buSzPts val="1100"/>
              <a:buFont typeface="Arial"/>
              <a:buNone/>
            </a:pPr>
            <a:endParaRPr sz="1100">
              <a:solidFill>
                <a:srgbClr val="333333"/>
              </a:solidFill>
              <a:latin typeface="IBM Plex Mono"/>
              <a:ea typeface="IBM Plex Mono"/>
              <a:cs typeface="IBM Plex Mono"/>
              <a:sym typeface="IBM Plex Mono"/>
            </a:endParaRPr>
          </a:p>
          <a:p>
            <a:pPr marL="0" lvl="0" indent="0" algn="l" rtl="0">
              <a:lnSpc>
                <a:spcPct val="70000"/>
              </a:lnSpc>
              <a:spcBef>
                <a:spcPts val="800"/>
              </a:spcBef>
              <a:spcAft>
                <a:spcPts val="0"/>
              </a:spcAft>
              <a:buNone/>
            </a:pPr>
            <a:r>
              <a:rPr lang="en" sz="1100">
                <a:solidFill>
                  <a:srgbClr val="333333"/>
                </a:solidFill>
                <a:latin typeface="IBM Plex Mono"/>
                <a:ea typeface="IBM Plex Mono"/>
                <a:cs typeface="IBM Plex Mono"/>
                <a:sym typeface="IBM Plex Mono"/>
              </a:rPr>
              <a:t>lastfm()</a:t>
            </a:r>
            <a:endParaRPr>
              <a:latin typeface="Calibri"/>
              <a:ea typeface="Calibri"/>
              <a:cs typeface="Calibri"/>
              <a:sym typeface="Calibri"/>
            </a:endParaRPr>
          </a:p>
        </p:txBody>
      </p:sp>
      <p:pic>
        <p:nvPicPr>
          <p:cNvPr id="536" name="Google Shape;536;p77"/>
          <p:cNvPicPr preferRelativeResize="0"/>
          <p:nvPr/>
        </p:nvPicPr>
        <p:blipFill>
          <a:blip r:embed="rId3">
            <a:alphaModFix/>
          </a:blip>
          <a:stretch>
            <a:fillRect/>
          </a:stretch>
        </p:blipFill>
        <p:spPr>
          <a:xfrm>
            <a:off x="5536293" y="1807250"/>
            <a:ext cx="3093151" cy="2408950"/>
          </a:xfrm>
          <a:prstGeom prst="rect">
            <a:avLst/>
          </a:prstGeom>
          <a:noFill/>
          <a:ln>
            <a:noFill/>
          </a:ln>
        </p:spPr>
      </p:pic>
      <p:cxnSp>
        <p:nvCxnSpPr>
          <p:cNvPr id="537" name="Google Shape;537;p77"/>
          <p:cNvCxnSpPr/>
          <p:nvPr/>
        </p:nvCxnSpPr>
        <p:spPr>
          <a:xfrm rot="10800000" flipH="1">
            <a:off x="4416900" y="3587600"/>
            <a:ext cx="1146300" cy="3303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3 - Wolfram Alpha API</a:t>
            </a:r>
            <a:endParaRPr/>
          </a:p>
        </p:txBody>
      </p:sp>
      <p:sp>
        <p:nvSpPr>
          <p:cNvPr id="543" name="Google Shape;543;p78"/>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Wolfram Alpha is an expert mathematical system with natural language processing capabilities, and a fact engine to provide real world data.</a:t>
            </a:r>
            <a:endParaRPr/>
          </a:p>
          <a:p>
            <a:pPr marL="457200" lvl="0" indent="0" algn="l" rtl="0">
              <a:spcBef>
                <a:spcPts val="800"/>
              </a:spcBef>
              <a:spcAft>
                <a:spcPts val="0"/>
              </a:spcAft>
              <a:buNone/>
            </a:pPr>
            <a:endParaRPr/>
          </a:p>
          <a:p>
            <a:pPr marL="457200" lvl="0" indent="-317500" algn="l" rtl="0">
              <a:spcBef>
                <a:spcPts val="800"/>
              </a:spcBef>
              <a:spcAft>
                <a:spcPts val="0"/>
              </a:spcAft>
              <a:buSzPts val="1400"/>
              <a:buChar char="●"/>
            </a:pPr>
            <a:r>
              <a:rPr lang="en"/>
              <a:t>In this short demo, we will interact with Wolfram Alpha’s Short Answers API.</a:t>
            </a:r>
            <a:endParaRPr/>
          </a:p>
          <a:p>
            <a:pPr marL="914400" lvl="1" indent="-317500" algn="l" rtl="0">
              <a:spcBef>
                <a:spcPts val="0"/>
              </a:spcBef>
              <a:spcAft>
                <a:spcPts val="0"/>
              </a:spcAft>
              <a:buSzPts val="1400"/>
              <a:buChar char="●"/>
            </a:pPr>
            <a:r>
              <a:rPr lang="en"/>
              <a:t>It returns short textual answers for queries</a:t>
            </a:r>
            <a:endParaRPr/>
          </a:p>
          <a:p>
            <a:pPr marL="914400" lvl="1" indent="-317500" algn="l" rtl="0">
              <a:spcBef>
                <a:spcPts val="0"/>
              </a:spcBef>
              <a:spcAft>
                <a:spcPts val="0"/>
              </a:spcAft>
              <a:buSzPts val="1400"/>
              <a:buChar char="●"/>
            </a:pPr>
            <a:r>
              <a:rPr lang="en"/>
              <a:t>The API returns a single plain text result</a:t>
            </a:r>
            <a:endParaRPr/>
          </a:p>
          <a:p>
            <a:pPr marL="914400" lvl="1" indent="-317500" algn="l" rtl="0">
              <a:spcBef>
                <a:spcPts val="0"/>
              </a:spcBef>
              <a:spcAft>
                <a:spcPts val="0"/>
              </a:spcAft>
              <a:buSzPts val="1400"/>
              <a:buChar char="●"/>
            </a:pPr>
            <a:r>
              <a:rPr lang="en"/>
              <a:t>It is implemented in the REST protocol using HTTP GET requests</a:t>
            </a:r>
            <a:endParaRPr/>
          </a:p>
          <a:p>
            <a:pPr marL="914400" lvl="1" indent="-317500" algn="l" rtl="0">
              <a:spcBef>
                <a:spcPts val="0"/>
              </a:spcBef>
              <a:spcAft>
                <a:spcPts val="0"/>
              </a:spcAft>
              <a:buSzPts val="1400"/>
              <a:buChar char="●"/>
            </a:pPr>
            <a:r>
              <a:rPr lang="en"/>
              <a:t>You can read more about the API </a:t>
            </a:r>
            <a:r>
              <a:rPr lang="en" u="sng">
                <a:solidFill>
                  <a:schemeClr val="hlink"/>
                </a:solidFill>
                <a:hlinkClick r:id="rId3"/>
              </a:rPr>
              <a:t>here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Wolfram Alpha and WikiData</a:t>
            </a:r>
            <a:endParaRPr/>
          </a:p>
        </p:txBody>
      </p:sp>
      <p:sp>
        <p:nvSpPr>
          <p:cNvPr id="549" name="Google Shape;549;p7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The code and explanation for the following demos on Wolfram Alpha and WikiData is available as a Notebook at: </a:t>
            </a:r>
            <a:r>
              <a:rPr lang="en" u="sng">
                <a:solidFill>
                  <a:schemeClr val="hlink"/>
                </a:solidFill>
                <a:hlinkClick r:id="rId3"/>
              </a:rPr>
              <a:t>https://colab.research.google.com/drive/1URV5khFQ4Od4uSb586OjUVXwJ3PAaW04?usp=sharing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input from Web using APIs</a:t>
            </a:r>
            <a:endParaRPr/>
          </a:p>
        </p:txBody>
      </p:sp>
      <p:sp>
        <p:nvSpPr>
          <p:cNvPr id="385" name="Google Shape;385;p5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Websites are accessed using HTTP, i.e. to read an http request is sent to the serving machine, which then responds to it by sending an HTML page, which is then displayed</a:t>
            </a:r>
            <a:endParaRPr/>
          </a:p>
          <a:p>
            <a:pPr marL="457200" lvl="0" indent="-317500" algn="just" rtl="0">
              <a:spcBef>
                <a:spcPts val="0"/>
              </a:spcBef>
              <a:spcAft>
                <a:spcPts val="0"/>
              </a:spcAft>
              <a:buSzPts val="1400"/>
              <a:buChar char="●"/>
            </a:pPr>
            <a:r>
              <a:rPr lang="en"/>
              <a:t>Many websites have a lot of data, and they sometimes want to make it available to outside world (free or paid)</a:t>
            </a:r>
            <a:endParaRPr/>
          </a:p>
          <a:p>
            <a:pPr marL="457200" lvl="0" indent="-317500" algn="just" rtl="0">
              <a:spcBef>
                <a:spcPts val="0"/>
              </a:spcBef>
              <a:spcAft>
                <a:spcPts val="0"/>
              </a:spcAft>
              <a:buSzPts val="1400"/>
              <a:buChar char="●"/>
            </a:pPr>
            <a:r>
              <a:rPr lang="en"/>
              <a:t>Simple model - provide data for download - user downloads data (through http) in a file (e.g. csv, excel)</a:t>
            </a:r>
            <a:endParaRPr/>
          </a:p>
          <a:p>
            <a:pPr marL="457200" lvl="0" indent="-317500" algn="just" rtl="0">
              <a:spcBef>
                <a:spcPts val="0"/>
              </a:spcBef>
              <a:spcAft>
                <a:spcPts val="0"/>
              </a:spcAft>
              <a:buSzPts val="1400"/>
              <a:buChar char="●"/>
            </a:pPr>
            <a:r>
              <a:rPr lang="en"/>
              <a:t>API based - provides Application Programming Interface for programs to "read" data from website </a:t>
            </a:r>
            <a:endParaRPr/>
          </a:p>
          <a:p>
            <a:pPr marL="457200" lvl="0" indent="-317500" algn="just" rtl="0">
              <a:spcBef>
                <a:spcPts val="0"/>
              </a:spcBef>
              <a:spcAft>
                <a:spcPts val="0"/>
              </a:spcAft>
              <a:buSzPts val="1400"/>
              <a:buChar char="●"/>
            </a:pPr>
            <a:r>
              <a:rPr lang="en"/>
              <a:t>With APIs, the whole web is a source of input data for programs - hugely empowering what programs you can write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We need to obtain an APP-ID for authentication to make GET requests to the API</a:t>
            </a:r>
            <a:endParaRPr/>
          </a:p>
          <a:p>
            <a:pPr marL="457200" lvl="0" indent="-317500" algn="l" rtl="0">
              <a:spcBef>
                <a:spcPts val="0"/>
              </a:spcBef>
              <a:spcAft>
                <a:spcPts val="0"/>
              </a:spcAft>
              <a:buSzPts val="1400"/>
              <a:buChar char="●"/>
            </a:pPr>
            <a:r>
              <a:rPr lang="en"/>
              <a:t>This can be obtained by creating an account on Wolfram: </a:t>
            </a:r>
            <a:r>
              <a:rPr lang="en" u="sng">
                <a:solidFill>
                  <a:schemeClr val="hlink"/>
                </a:solidFill>
                <a:hlinkClick r:id="rId3"/>
              </a:rPr>
              <a:t>Create Account</a:t>
            </a:r>
            <a:endParaRPr/>
          </a:p>
          <a:p>
            <a:pPr marL="457200" lvl="0" indent="-317500" algn="l" rtl="0">
              <a:spcBef>
                <a:spcPts val="0"/>
              </a:spcBef>
              <a:spcAft>
                <a:spcPts val="0"/>
              </a:spcAft>
              <a:buSzPts val="1400"/>
              <a:buChar char="●"/>
            </a:pPr>
            <a:r>
              <a:rPr lang="en"/>
              <a:t>After creating the account, click on "Get an App-ID", and set the variable appid as the obtained app-id</a:t>
            </a:r>
            <a:endParaRPr/>
          </a:p>
          <a:p>
            <a:pPr marL="457200" lvl="0" indent="-317500" algn="l" rtl="0">
              <a:spcBef>
                <a:spcPts val="0"/>
              </a:spcBef>
              <a:spcAft>
                <a:spcPts val="0"/>
              </a:spcAft>
              <a:buSzPts val="1400"/>
              <a:buChar char="●"/>
            </a:pPr>
            <a:r>
              <a:rPr lang="en"/>
              <a:t>The base URL for queries is: </a:t>
            </a:r>
            <a:r>
              <a:rPr lang="en" u="sng">
                <a:solidFill>
                  <a:schemeClr val="hlink"/>
                </a:solidFill>
                <a:hlinkClick r:id="rId4"/>
              </a:rPr>
              <a:t>http://api.wolframalpha.com/v1/result</a:t>
            </a:r>
            <a:endParaRPr/>
          </a:p>
          <a:p>
            <a:pPr marL="457200" lvl="0" indent="-317500" algn="l" rtl="0">
              <a:spcBef>
                <a:spcPts val="0"/>
              </a:spcBef>
              <a:spcAft>
                <a:spcPts val="0"/>
              </a:spcAft>
              <a:buSzPts val="1400"/>
              <a:buChar char="●"/>
            </a:pPr>
            <a:r>
              <a:rPr lang="en"/>
              <a:t>Parameters are: </a:t>
            </a:r>
            <a:endParaRPr/>
          </a:p>
          <a:p>
            <a:pPr marL="914400" lvl="1" indent="-317500" algn="l" rtl="0">
              <a:spcBef>
                <a:spcPts val="0"/>
              </a:spcBef>
              <a:spcAft>
                <a:spcPts val="0"/>
              </a:spcAft>
              <a:buSzPts val="1400"/>
              <a:buChar char="●"/>
            </a:pPr>
            <a:r>
              <a:rPr lang="en"/>
              <a:t>appid we obtained in the previous step</a:t>
            </a:r>
            <a:endParaRPr/>
          </a:p>
          <a:p>
            <a:pPr marL="914400" lvl="1" indent="-317500" algn="l" rtl="0">
              <a:spcBef>
                <a:spcPts val="0"/>
              </a:spcBef>
              <a:spcAft>
                <a:spcPts val="0"/>
              </a:spcAft>
              <a:buSzPts val="1400"/>
              <a:buChar char="●"/>
            </a:pPr>
            <a:r>
              <a:rPr lang="en"/>
              <a:t>"i": The query we want the answer for</a:t>
            </a:r>
            <a:endParaRPr/>
          </a:p>
        </p:txBody>
      </p:sp>
      <p:sp>
        <p:nvSpPr>
          <p:cNvPr id="555" name="Google Shape;555;p8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3 - Wolfram Alpha API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1"/>
          <p:cNvSpPr txBox="1">
            <a:spLocks noGrp="1"/>
          </p:cNvSpPr>
          <p:nvPr>
            <p:ph type="body" idx="1"/>
          </p:nvPr>
        </p:nvSpPr>
        <p:spPr>
          <a:xfrm>
            <a:off x="633850" y="1035875"/>
            <a:ext cx="3334200" cy="3599100"/>
          </a:xfrm>
          <a:prstGeom prst="rect">
            <a:avLst/>
          </a:prstGeom>
        </p:spPr>
        <p:txBody>
          <a:bodyPr spcFirstLastPara="1" wrap="square" lIns="68575" tIns="34275" rIns="68575" bIns="34275" anchor="t" anchorCtr="0">
            <a:normAutofit lnSpcReduction="10000"/>
          </a:bodyPr>
          <a:lstStyle/>
          <a:p>
            <a:pPr marL="457200" lvl="0" indent="-317500" algn="l" rtl="0">
              <a:spcBef>
                <a:spcPts val="800"/>
              </a:spcBef>
              <a:spcAft>
                <a:spcPts val="0"/>
              </a:spcAft>
              <a:buSzPts val="1400"/>
              <a:buChar char="●"/>
            </a:pPr>
            <a:r>
              <a:rPr lang="en"/>
              <a:t>Now, we create a loop, in which we will ask the user to enter a query, and pass the query as-is to the Wolfram System.</a:t>
            </a:r>
            <a:endParaRPr/>
          </a:p>
          <a:p>
            <a:pPr marL="457200" lvl="0" indent="-317500" algn="l" rtl="0">
              <a:spcBef>
                <a:spcPts val="0"/>
              </a:spcBef>
              <a:spcAft>
                <a:spcPts val="0"/>
              </a:spcAft>
              <a:buSzPts val="1400"/>
              <a:buChar char="●"/>
            </a:pPr>
            <a:r>
              <a:rPr lang="en"/>
              <a:t>To send the query to Wolfram, we use the requests library in Python. More detail on requests can be found by executing help(requests) or visiting </a:t>
            </a:r>
            <a:r>
              <a:rPr lang="en" u="sng">
                <a:solidFill>
                  <a:schemeClr val="hlink"/>
                </a:solidFill>
                <a:hlinkClick r:id="rId3"/>
              </a:rPr>
              <a:t>requests documentation</a:t>
            </a:r>
            <a:endParaRPr/>
          </a:p>
        </p:txBody>
      </p:sp>
      <p:sp>
        <p:nvSpPr>
          <p:cNvPr id="561" name="Google Shape;561;p8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3 - Wolfram Alpha API</a:t>
            </a:r>
            <a:endParaRPr/>
          </a:p>
        </p:txBody>
      </p:sp>
      <p:pic>
        <p:nvPicPr>
          <p:cNvPr id="562" name="Google Shape;562;p81"/>
          <p:cNvPicPr preferRelativeResize="0"/>
          <p:nvPr/>
        </p:nvPicPr>
        <p:blipFill>
          <a:blip r:embed="rId4">
            <a:alphaModFix/>
          </a:blip>
          <a:stretch>
            <a:fillRect/>
          </a:stretch>
        </p:blipFill>
        <p:spPr>
          <a:xfrm>
            <a:off x="4196650" y="1112075"/>
            <a:ext cx="4744625" cy="2476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82"/>
          <p:cNvSpPr txBox="1">
            <a:spLocks noGrp="1"/>
          </p:cNvSpPr>
          <p:nvPr>
            <p:ph type="body" idx="1"/>
          </p:nvPr>
        </p:nvSpPr>
        <p:spPr>
          <a:xfrm>
            <a:off x="633850" y="1035875"/>
            <a:ext cx="79062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What is the size of the moon</a:t>
            </a:r>
            <a:endParaRPr/>
          </a:p>
          <a:p>
            <a:pPr marL="457200" lvl="0" indent="0" algn="l" rtl="0">
              <a:spcBef>
                <a:spcPts val="800"/>
              </a:spcBef>
              <a:spcAft>
                <a:spcPts val="0"/>
              </a:spcAft>
              <a:buNone/>
            </a:pPr>
            <a:r>
              <a:rPr lang="en" b="1">
                <a:solidFill>
                  <a:srgbClr val="3C78D8"/>
                </a:solidFill>
              </a:rPr>
              <a:t>about 1079.6 miles</a:t>
            </a:r>
            <a:endParaRPr b="1">
              <a:solidFill>
                <a:srgbClr val="3C78D8"/>
              </a:solidFill>
            </a:endParaRPr>
          </a:p>
          <a:p>
            <a:pPr marL="457200" lvl="0" indent="-317500" algn="l" rtl="0">
              <a:spcBef>
                <a:spcPts val="800"/>
              </a:spcBef>
              <a:spcAft>
                <a:spcPts val="0"/>
              </a:spcAft>
              <a:buSzPts val="1400"/>
              <a:buChar char="●"/>
            </a:pPr>
            <a:r>
              <a:rPr lang="en"/>
              <a:t>What is the integral of x^2 + sin(x)</a:t>
            </a:r>
            <a:endParaRPr/>
          </a:p>
          <a:p>
            <a:pPr marL="457200" lvl="0" indent="0" algn="l" rtl="0">
              <a:spcBef>
                <a:spcPts val="800"/>
              </a:spcBef>
              <a:spcAft>
                <a:spcPts val="0"/>
              </a:spcAft>
              <a:buNone/>
            </a:pPr>
            <a:r>
              <a:rPr lang="en" b="1">
                <a:solidFill>
                  <a:srgbClr val="3C78D8"/>
                </a:solidFill>
              </a:rPr>
              <a:t>x^3/3 - cos(x)</a:t>
            </a:r>
            <a:endParaRPr b="1">
              <a:solidFill>
                <a:srgbClr val="3C78D8"/>
              </a:solidFill>
            </a:endParaRPr>
          </a:p>
          <a:p>
            <a:pPr marL="457200" lvl="0" indent="-317500" algn="l" rtl="0">
              <a:spcBef>
                <a:spcPts val="800"/>
              </a:spcBef>
              <a:spcAft>
                <a:spcPts val="0"/>
              </a:spcAft>
              <a:buSzPts val="1400"/>
              <a:buChar char="●"/>
            </a:pPr>
            <a:r>
              <a:rPr lang="en"/>
              <a:t>What is the root of x^2 -1</a:t>
            </a:r>
            <a:endParaRPr/>
          </a:p>
          <a:p>
            <a:pPr marL="457200" lvl="0" indent="0" algn="l" rtl="0">
              <a:spcBef>
                <a:spcPts val="800"/>
              </a:spcBef>
              <a:spcAft>
                <a:spcPts val="0"/>
              </a:spcAft>
              <a:buNone/>
            </a:pPr>
            <a:r>
              <a:rPr lang="en" b="1">
                <a:solidFill>
                  <a:srgbClr val="3C78D8"/>
                </a:solidFill>
              </a:rPr>
              <a:t>sqrt(x^2) - 1</a:t>
            </a:r>
            <a:endParaRPr b="1">
              <a:solidFill>
                <a:srgbClr val="3C78D8"/>
              </a:solidFill>
            </a:endParaRPr>
          </a:p>
          <a:p>
            <a:pPr marL="457200" lvl="0" indent="-317500" algn="l" rtl="0">
              <a:spcBef>
                <a:spcPts val="800"/>
              </a:spcBef>
              <a:spcAft>
                <a:spcPts val="0"/>
              </a:spcAft>
              <a:buSzPts val="1400"/>
              <a:buChar char="●"/>
            </a:pPr>
            <a:r>
              <a:rPr lang="en"/>
              <a:t>Who is the father of Albert Einstein</a:t>
            </a:r>
            <a:endParaRPr/>
          </a:p>
          <a:p>
            <a:pPr marL="457200" lvl="0" indent="0" algn="l" rtl="0">
              <a:spcBef>
                <a:spcPts val="800"/>
              </a:spcBef>
              <a:spcAft>
                <a:spcPts val="0"/>
              </a:spcAft>
              <a:buNone/>
            </a:pPr>
            <a:r>
              <a:rPr lang="en" b="1">
                <a:solidFill>
                  <a:srgbClr val="3C78D8"/>
                </a:solidFill>
              </a:rPr>
              <a:t>Hermann Einstein</a:t>
            </a:r>
            <a:endParaRPr b="1">
              <a:solidFill>
                <a:srgbClr val="3C78D8"/>
              </a:solidFill>
            </a:endParaRPr>
          </a:p>
        </p:txBody>
      </p:sp>
      <p:sp>
        <p:nvSpPr>
          <p:cNvPr id="568" name="Google Shape;568;p8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3 - Wolfram Alpha API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8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4 - WikiData API</a:t>
            </a:r>
            <a:endParaRPr/>
          </a:p>
        </p:txBody>
      </p:sp>
      <p:sp>
        <p:nvSpPr>
          <p:cNvPr id="574" name="Google Shape;574;p8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Wikipedia is mostly text in human languages, making it hard to work with for computer programs.</a:t>
            </a:r>
            <a:br>
              <a:rPr lang="en"/>
            </a:br>
            <a:endParaRPr/>
          </a:p>
          <a:p>
            <a:pPr marL="457200" lvl="0" indent="-317500" algn="l" rtl="0">
              <a:spcBef>
                <a:spcPts val="0"/>
              </a:spcBef>
              <a:spcAft>
                <a:spcPts val="0"/>
              </a:spcAft>
              <a:buSzPts val="1400"/>
              <a:buChar char="●"/>
            </a:pPr>
            <a:r>
              <a:rPr lang="en"/>
              <a:t>WikiData is is a database built using the knowledge stored in Wikipedia, which can be fetched using Query Languages like SQL! </a:t>
            </a:r>
            <a:br>
              <a:rPr lang="en"/>
            </a:br>
            <a:endParaRPr/>
          </a:p>
          <a:p>
            <a:pPr marL="457200" lvl="0" indent="-317500" algn="l" rtl="0">
              <a:spcBef>
                <a:spcPts val="0"/>
              </a:spcBef>
              <a:spcAft>
                <a:spcPts val="0"/>
              </a:spcAft>
              <a:buSzPts val="1400"/>
              <a:buChar char="●"/>
            </a:pPr>
            <a:r>
              <a:rPr lang="en"/>
              <a:t>We will see a small demonstration of the capability of WikiData</a:t>
            </a:r>
            <a:br>
              <a:rPr lang="en"/>
            </a:br>
            <a:endParaRPr/>
          </a:p>
          <a:p>
            <a:pPr marL="457200" lvl="0" indent="-317500" algn="l" rtl="0">
              <a:spcBef>
                <a:spcPts val="0"/>
              </a:spcBef>
              <a:spcAft>
                <a:spcPts val="0"/>
              </a:spcAft>
              <a:buSzPts val="1400"/>
              <a:buChar char="●"/>
            </a:pPr>
            <a:r>
              <a:rPr lang="en"/>
              <a:t>It can be used to query almost the entirety of Wikipedia Knowledge base.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4 - WikiData API</a:t>
            </a:r>
            <a:endParaRPr/>
          </a:p>
        </p:txBody>
      </p:sp>
      <p:pic>
        <p:nvPicPr>
          <p:cNvPr id="580" name="Google Shape;580;p84"/>
          <p:cNvPicPr preferRelativeResize="0"/>
          <p:nvPr/>
        </p:nvPicPr>
        <p:blipFill>
          <a:blip r:embed="rId3">
            <a:alphaModFix/>
          </a:blip>
          <a:stretch>
            <a:fillRect/>
          </a:stretch>
        </p:blipFill>
        <p:spPr>
          <a:xfrm>
            <a:off x="633849" y="1088755"/>
            <a:ext cx="7747401" cy="3714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5 - Currency API</a:t>
            </a:r>
            <a:endParaRPr/>
          </a:p>
        </p:txBody>
      </p:sp>
      <p:sp>
        <p:nvSpPr>
          <p:cNvPr id="586" name="Google Shape;586;p8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Currency API is an open source project that provides exchange rates for 150+ currencies, including common cryptocurrencies. </a:t>
            </a:r>
            <a:endParaRPr/>
          </a:p>
          <a:p>
            <a:pPr marL="457200" lvl="0" indent="-317500" algn="l" rtl="0">
              <a:spcBef>
                <a:spcPts val="0"/>
              </a:spcBef>
              <a:spcAft>
                <a:spcPts val="0"/>
              </a:spcAft>
              <a:buSzPts val="1400"/>
              <a:buChar char="●"/>
            </a:pPr>
            <a:r>
              <a:rPr lang="en"/>
              <a:t>The API doesn’t have a rate limit and is updated daily.</a:t>
            </a:r>
            <a:endParaRPr/>
          </a:p>
          <a:p>
            <a:pPr marL="457200" lvl="0" indent="-317500" algn="l" rtl="0">
              <a:spcBef>
                <a:spcPts val="0"/>
              </a:spcBef>
              <a:spcAft>
                <a:spcPts val="0"/>
              </a:spcAft>
              <a:buSzPts val="1400"/>
              <a:buChar char="●"/>
            </a:pPr>
            <a:r>
              <a:rPr lang="en"/>
              <a:t>You get three different type of requests:</a:t>
            </a:r>
            <a:endParaRPr/>
          </a:p>
          <a:p>
            <a:pPr marL="914400" lvl="1" indent="-317500" algn="l" rtl="0">
              <a:spcBef>
                <a:spcPts val="0"/>
              </a:spcBef>
              <a:spcAft>
                <a:spcPts val="0"/>
              </a:spcAft>
              <a:buSzPts val="1400"/>
              <a:buChar char="●"/>
            </a:pPr>
            <a:r>
              <a:rPr lang="en"/>
              <a:t>List of all supported currencies</a:t>
            </a:r>
            <a:endParaRPr/>
          </a:p>
          <a:p>
            <a:pPr marL="914400" lvl="1" indent="-317500" algn="l" rtl="0">
              <a:spcBef>
                <a:spcPts val="0"/>
              </a:spcBef>
              <a:spcAft>
                <a:spcPts val="0"/>
              </a:spcAft>
              <a:buSzPts val="1400"/>
              <a:buChar char="●"/>
            </a:pPr>
            <a:r>
              <a:rPr lang="en"/>
              <a:t>Exchange rate of a currency with all other currencies</a:t>
            </a:r>
            <a:endParaRPr/>
          </a:p>
          <a:p>
            <a:pPr marL="914400" lvl="1" indent="-317500" algn="l" rtl="0">
              <a:spcBef>
                <a:spcPts val="0"/>
              </a:spcBef>
              <a:spcAft>
                <a:spcPts val="0"/>
              </a:spcAft>
              <a:buSzPts val="1400"/>
              <a:buChar char="●"/>
            </a:pPr>
            <a:r>
              <a:rPr lang="en"/>
              <a:t>Specific exchange rates between two currencies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5 - Currency API</a:t>
            </a:r>
            <a:endParaRPr/>
          </a:p>
        </p:txBody>
      </p:sp>
      <p:sp>
        <p:nvSpPr>
          <p:cNvPr id="592" name="Google Shape;592;p86"/>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Sample queries that you can run</a:t>
            </a:r>
            <a:endParaRPr/>
          </a:p>
          <a:p>
            <a:pPr marL="914400" lvl="1" indent="-317500" algn="l" rtl="0">
              <a:spcBef>
                <a:spcPts val="0"/>
              </a:spcBef>
              <a:spcAft>
                <a:spcPts val="0"/>
              </a:spcAft>
              <a:buSzPts val="1400"/>
              <a:buChar char="●"/>
            </a:pPr>
            <a:r>
              <a:rPr lang="en"/>
              <a:t>Get the currency list with INR as base currency</a:t>
            </a:r>
            <a:endParaRPr/>
          </a:p>
          <a:p>
            <a:pPr marL="914400" lvl="1" indent="-317500" algn="l" rtl="0">
              <a:spcBef>
                <a:spcPts val="0"/>
              </a:spcBef>
              <a:spcAft>
                <a:spcPts val="0"/>
              </a:spcAft>
              <a:buSzPts val="1400"/>
              <a:buChar char="●"/>
            </a:pPr>
            <a:r>
              <a:rPr lang="en"/>
              <a:t>Get the currency list with BTC as base currency</a:t>
            </a:r>
            <a:endParaRPr/>
          </a:p>
          <a:p>
            <a:pPr marL="914400" lvl="1" indent="-317500" algn="l" rtl="0">
              <a:spcBef>
                <a:spcPts val="0"/>
              </a:spcBef>
              <a:spcAft>
                <a:spcPts val="0"/>
              </a:spcAft>
              <a:buSzPts val="1400"/>
              <a:buChar char="●"/>
            </a:pPr>
            <a:r>
              <a:rPr lang="en"/>
              <a:t>Get the currency value for EUR to JPY</a:t>
            </a:r>
            <a:endParaRPr/>
          </a:p>
          <a:p>
            <a:pPr marL="457200" lvl="0" indent="-317500" algn="l" rtl="0">
              <a:spcBef>
                <a:spcPts val="0"/>
              </a:spcBef>
              <a:spcAft>
                <a:spcPts val="0"/>
              </a:spcAft>
              <a:buSzPts val="1400"/>
              <a:buChar char="●"/>
            </a:pPr>
            <a:r>
              <a:rPr lang="en"/>
              <a:t>Can be used for different kinds of applications like mobile and web apps</a:t>
            </a:r>
            <a:endParaRPr/>
          </a:p>
          <a:p>
            <a:pPr marL="457200" lvl="0" indent="-317500" algn="l" rtl="0">
              <a:spcBef>
                <a:spcPts val="0"/>
              </a:spcBef>
              <a:spcAft>
                <a:spcPts val="0"/>
              </a:spcAft>
              <a:buSzPts val="1400"/>
              <a:buChar char="●"/>
            </a:pPr>
            <a:r>
              <a:rPr lang="en"/>
              <a:t>URL: https://github.com/fawazahmed0/currency-api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5 - Currency API</a:t>
            </a:r>
            <a:endParaRPr/>
          </a:p>
        </p:txBody>
      </p:sp>
      <p:sp>
        <p:nvSpPr>
          <p:cNvPr id="598" name="Google Shape;598;p87"/>
          <p:cNvSpPr txBox="1">
            <a:spLocks noGrp="1"/>
          </p:cNvSpPr>
          <p:nvPr>
            <p:ph type="body" idx="1"/>
          </p:nvPr>
        </p:nvSpPr>
        <p:spPr>
          <a:xfrm>
            <a:off x="627400" y="1035875"/>
            <a:ext cx="7899600" cy="3599100"/>
          </a:xfrm>
          <a:prstGeom prst="rect">
            <a:avLst/>
          </a:prstGeom>
        </p:spPr>
        <p:txBody>
          <a:bodyPr spcFirstLastPara="1" wrap="square" lIns="68575" tIns="34275" rIns="68575" bIns="34275" anchor="t" anchorCtr="0">
            <a:normAutofit/>
          </a:bodyPr>
          <a:lstStyle/>
          <a:p>
            <a:pPr marL="457200" lvl="0" indent="-311150" algn="l" rtl="0">
              <a:spcBef>
                <a:spcPts val="800"/>
              </a:spcBef>
              <a:spcAft>
                <a:spcPts val="0"/>
              </a:spcAft>
              <a:buSzPts val="1300"/>
              <a:buChar char="●"/>
            </a:pPr>
            <a:r>
              <a:rPr lang="en" sz="2000"/>
              <a:t>Query 1:</a:t>
            </a:r>
            <a:br>
              <a:rPr lang="en" sz="2000"/>
            </a:br>
            <a:r>
              <a:rPr lang="en" sz="2000" u="sng">
                <a:solidFill>
                  <a:schemeClr val="hlink"/>
                </a:solidFill>
                <a:hlinkClick r:id="rId3"/>
              </a:rPr>
              <a:t>https://cdn.jsdelivr.net/gh/fawazahmed0/currency-api@1/latest/currencies.json</a:t>
            </a:r>
            <a:endParaRPr sz="2000"/>
          </a:p>
          <a:p>
            <a:pPr marL="457200" lvl="0" indent="-311150" algn="l" rtl="0">
              <a:spcBef>
                <a:spcPts val="0"/>
              </a:spcBef>
              <a:spcAft>
                <a:spcPts val="0"/>
              </a:spcAft>
              <a:buSzPts val="1300"/>
              <a:buChar char="●"/>
            </a:pPr>
            <a:r>
              <a:rPr lang="en" sz="2000"/>
              <a:t>Query 2:</a:t>
            </a:r>
            <a:br>
              <a:rPr lang="en" sz="2000"/>
            </a:br>
            <a:r>
              <a:rPr lang="en" sz="2000" u="sng">
                <a:solidFill>
                  <a:schemeClr val="hlink"/>
                </a:solidFill>
                <a:hlinkClick r:id="rId4"/>
              </a:rPr>
              <a:t>https://cdn.jsdelivr.net/gh/fawazahmed0/currency-api@1/latest/currencies/inr.json</a:t>
            </a:r>
            <a:endParaRPr sz="2000"/>
          </a:p>
          <a:p>
            <a:pPr marL="457200" lvl="0" indent="-311150" algn="l" rtl="0">
              <a:spcBef>
                <a:spcPts val="0"/>
              </a:spcBef>
              <a:spcAft>
                <a:spcPts val="0"/>
              </a:spcAft>
              <a:buSzPts val="1300"/>
              <a:buChar char="●"/>
            </a:pPr>
            <a:r>
              <a:rPr lang="en" sz="2000"/>
              <a:t>Query 3:</a:t>
            </a:r>
            <a:br>
              <a:rPr lang="en" sz="2000"/>
            </a:br>
            <a:r>
              <a:rPr lang="en" sz="2000" u="sng">
                <a:solidFill>
                  <a:schemeClr val="hlink"/>
                </a:solidFill>
                <a:hlinkClick r:id="rId5"/>
              </a:rPr>
              <a:t>https://cdn.jsdelivr.net/gh/fawazahmed0/currency-api@1/latest/currencies/btc.json</a:t>
            </a:r>
            <a:endParaRPr sz="2000"/>
          </a:p>
          <a:p>
            <a:pPr marL="457200" lvl="0" indent="-311150" algn="l" rtl="0">
              <a:spcBef>
                <a:spcPts val="0"/>
              </a:spcBef>
              <a:spcAft>
                <a:spcPts val="0"/>
              </a:spcAft>
              <a:buSzPts val="1300"/>
              <a:buChar char="●"/>
            </a:pPr>
            <a:r>
              <a:rPr lang="en" sz="2000"/>
              <a:t>Query 4:</a:t>
            </a:r>
            <a:br>
              <a:rPr lang="en" sz="2000"/>
            </a:br>
            <a:r>
              <a:rPr lang="en" sz="2000" u="sng">
                <a:solidFill>
                  <a:schemeClr val="hlink"/>
                </a:solidFill>
                <a:hlinkClick r:id="rId6"/>
              </a:rPr>
              <a:t>https://cdn.jsdelivr.net/gh/fawazahmed0/currency-api@1/latest/currencies/eur/jpy.json</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8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5 - Currency API</a:t>
            </a:r>
            <a:endParaRPr/>
          </a:p>
        </p:txBody>
      </p:sp>
      <p:pic>
        <p:nvPicPr>
          <p:cNvPr id="604" name="Google Shape;604;p88"/>
          <p:cNvPicPr preferRelativeResize="0"/>
          <p:nvPr/>
        </p:nvPicPr>
        <p:blipFill>
          <a:blip r:embed="rId3">
            <a:alphaModFix/>
          </a:blip>
          <a:stretch>
            <a:fillRect/>
          </a:stretch>
        </p:blipFill>
        <p:spPr>
          <a:xfrm>
            <a:off x="152400" y="3200495"/>
            <a:ext cx="8839199" cy="1118212"/>
          </a:xfrm>
          <a:prstGeom prst="rect">
            <a:avLst/>
          </a:prstGeom>
          <a:noFill/>
          <a:ln>
            <a:noFill/>
          </a:ln>
        </p:spPr>
      </p:pic>
      <p:pic>
        <p:nvPicPr>
          <p:cNvPr id="605" name="Google Shape;605;p88"/>
          <p:cNvPicPr preferRelativeResize="0"/>
          <p:nvPr/>
        </p:nvPicPr>
        <p:blipFill>
          <a:blip r:embed="rId4">
            <a:alphaModFix/>
          </a:blip>
          <a:stretch>
            <a:fillRect/>
          </a:stretch>
        </p:blipFill>
        <p:spPr>
          <a:xfrm>
            <a:off x="966788" y="1046220"/>
            <a:ext cx="7210425" cy="866775"/>
          </a:xfrm>
          <a:prstGeom prst="rect">
            <a:avLst/>
          </a:prstGeom>
          <a:noFill/>
          <a:ln>
            <a:noFill/>
          </a:ln>
        </p:spPr>
      </p:pic>
      <p:pic>
        <p:nvPicPr>
          <p:cNvPr id="606" name="Google Shape;606;p88"/>
          <p:cNvPicPr preferRelativeResize="0"/>
          <p:nvPr/>
        </p:nvPicPr>
        <p:blipFill>
          <a:blip r:embed="rId5">
            <a:alphaModFix/>
          </a:blip>
          <a:stretch>
            <a:fillRect/>
          </a:stretch>
        </p:blipFill>
        <p:spPr>
          <a:xfrm>
            <a:off x="152400" y="2065395"/>
            <a:ext cx="8381296" cy="982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Finding good APIs </a:t>
            </a:r>
            <a:endParaRPr/>
          </a:p>
        </p:txBody>
      </p:sp>
      <p:sp>
        <p:nvSpPr>
          <p:cNvPr id="612" name="Google Shape;612;p8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Internet search is the natural choice</a:t>
            </a:r>
            <a:endParaRPr/>
          </a:p>
          <a:p>
            <a:pPr marL="457200" lvl="0" indent="-317500" algn="l" rtl="0">
              <a:spcBef>
                <a:spcPts val="0"/>
              </a:spcBef>
              <a:spcAft>
                <a:spcPts val="0"/>
              </a:spcAft>
              <a:buSzPts val="1400"/>
              <a:buChar char="●"/>
            </a:pPr>
            <a:r>
              <a:rPr lang="en"/>
              <a:t>We have shown many popular sites with APIs</a:t>
            </a:r>
            <a:endParaRPr/>
          </a:p>
          <a:p>
            <a:pPr marL="457200" lvl="0" indent="-317500" algn="l" rtl="0">
              <a:spcBef>
                <a:spcPts val="0"/>
              </a:spcBef>
              <a:spcAft>
                <a:spcPts val="0"/>
              </a:spcAft>
              <a:buSzPts val="1400"/>
              <a:buChar char="●"/>
            </a:pPr>
            <a:r>
              <a:rPr lang="en"/>
              <a:t>Long list given in: </a:t>
            </a:r>
            <a:r>
              <a:rPr lang="en" u="sng">
                <a:solidFill>
                  <a:schemeClr val="hlink"/>
                </a:solidFill>
                <a:hlinkClick r:id="rId3"/>
              </a:rPr>
              <a:t>https://github.com/public-apis/public-apis</a:t>
            </a:r>
            <a:r>
              <a:rPr lang="en"/>
              <a:t> </a:t>
            </a:r>
            <a:endParaRPr/>
          </a:p>
          <a:p>
            <a:pPr marL="457200" lvl="0" indent="-317500" algn="l" rtl="0">
              <a:spcBef>
                <a:spcPts val="0"/>
              </a:spcBef>
              <a:spcAft>
                <a:spcPts val="0"/>
              </a:spcAft>
              <a:buSzPts val="1400"/>
              <a:buChar char="●"/>
            </a:pPr>
            <a:r>
              <a:rPr lang="en"/>
              <a:t>Another one: </a:t>
            </a:r>
            <a:r>
              <a:rPr lang="en" u="sng">
                <a:solidFill>
                  <a:schemeClr val="hlink"/>
                </a:solidFill>
                <a:hlinkClick r:id="rId4"/>
              </a:rPr>
              <a:t>https://pythonrepo.com/repo/public-apis-public-apis-python-third-party-apis-wrappers</a:t>
            </a:r>
            <a:endParaRPr/>
          </a:p>
          <a:p>
            <a:pPr marL="457200" lvl="0" indent="-317500" algn="l" rtl="0">
              <a:spcBef>
                <a:spcPts val="0"/>
              </a:spcBef>
              <a:spcAft>
                <a:spcPts val="0"/>
              </a:spcAft>
              <a:buSzPts val="1400"/>
              <a:buChar char="●"/>
            </a:pPr>
            <a:r>
              <a:rPr lang="en"/>
              <a:t>You have to spend time exploring the sites, reading the API documentation</a:t>
            </a:r>
            <a:endParaRPr/>
          </a:p>
          <a:p>
            <a:pPr marL="457200" lvl="0" indent="-317500" algn="l" rtl="0">
              <a:spcBef>
                <a:spcPts val="0"/>
              </a:spcBef>
              <a:spcAft>
                <a:spcPts val="0"/>
              </a:spcAft>
              <a:buSzPts val="1400"/>
              <a:buChar char="●"/>
            </a:pPr>
            <a:r>
              <a:rPr lang="en"/>
              <a:t>API based programming can be used to create mashups and interesting applications with data sourced from across the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API Interface </a:t>
            </a:r>
            <a:endParaRPr/>
          </a:p>
        </p:txBody>
      </p:sp>
      <p:sp>
        <p:nvSpPr>
          <p:cNvPr id="391" name="Google Shape;391;p54"/>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A program, through the communication layer sw on its machine, makes a </a:t>
            </a:r>
            <a:r>
              <a:rPr lang="en" b="1"/>
              <a:t>request</a:t>
            </a:r>
            <a:r>
              <a:rPr lang="en"/>
              <a:t> for an API - also referred to as call the API</a:t>
            </a:r>
            <a:endParaRPr/>
          </a:p>
          <a:p>
            <a:pPr marL="457200" lvl="0" indent="-317500" algn="just" rtl="0">
              <a:spcBef>
                <a:spcPts val="0"/>
              </a:spcBef>
              <a:spcAft>
                <a:spcPts val="0"/>
              </a:spcAft>
              <a:buSzPts val="1400"/>
              <a:buChar char="●"/>
            </a:pPr>
            <a:r>
              <a:rPr lang="en"/>
              <a:t>The API is passed on to the host server through HTTP (by common layer), which processes it, and sends a response back </a:t>
            </a:r>
            <a:endParaRPr/>
          </a:p>
          <a:p>
            <a:pPr marL="457200" lvl="0" indent="-317500" algn="just" rtl="0">
              <a:spcBef>
                <a:spcPts val="0"/>
              </a:spcBef>
              <a:spcAft>
                <a:spcPts val="0"/>
              </a:spcAft>
              <a:buSzPts val="1400"/>
              <a:buChar char="●"/>
            </a:pPr>
            <a:r>
              <a:rPr lang="en"/>
              <a:t>The response comes to communication layer, which makes it available to the program as </a:t>
            </a:r>
            <a:r>
              <a:rPr lang="en" b="1"/>
              <a:t>response</a:t>
            </a:r>
            <a:endParaRPr b="1"/>
          </a:p>
          <a:p>
            <a:pPr marL="457200" lvl="0" indent="-317500" algn="just" rtl="0">
              <a:spcBef>
                <a:spcPts val="0"/>
              </a:spcBef>
              <a:spcAft>
                <a:spcPts val="0"/>
              </a:spcAft>
              <a:buSzPts val="1400"/>
              <a:buChar char="●"/>
            </a:pPr>
            <a:r>
              <a:rPr lang="en"/>
              <a:t>I.e. in a program, most API calls are request-response - like a function call with a return</a:t>
            </a:r>
            <a:endParaRPr/>
          </a:p>
          <a:p>
            <a:pPr marL="457200" lvl="0" indent="-317500" algn="just" rtl="0">
              <a:spcBef>
                <a:spcPts val="0"/>
              </a:spcBef>
              <a:spcAft>
                <a:spcPts val="0"/>
              </a:spcAft>
              <a:buSzPts val="1400"/>
              <a:buChar char="●"/>
            </a:pPr>
            <a:r>
              <a:rPr lang="en"/>
              <a:t>Function to make a request and get a response is provided by the response package in python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9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Extras</a:t>
            </a:r>
            <a:endParaRPr/>
          </a:p>
        </p:txBody>
      </p:sp>
      <p:sp>
        <p:nvSpPr>
          <p:cNvPr id="618" name="Google Shape;618;p9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Pagination - APIs use pagination when there is  a lot of data</a:t>
            </a:r>
            <a:endParaRPr/>
          </a:p>
          <a:p>
            <a:pPr marL="914400" lvl="1" indent="-317500" algn="l" rtl="0">
              <a:spcBef>
                <a:spcPts val="0"/>
              </a:spcBef>
              <a:spcAft>
                <a:spcPts val="0"/>
              </a:spcAft>
              <a:buSzPts val="1400"/>
              <a:buChar char="●"/>
            </a:pPr>
            <a:r>
              <a:rPr lang="en"/>
              <a:t>In API request, you can request a page number, as well as size of data you want</a:t>
            </a:r>
            <a:endParaRPr/>
          </a:p>
          <a:p>
            <a:pPr marL="457200" lvl="0" indent="-317500" algn="l" rtl="0">
              <a:spcBef>
                <a:spcPts val="0"/>
              </a:spcBef>
              <a:spcAft>
                <a:spcPts val="0"/>
              </a:spcAft>
              <a:buSzPts val="1400"/>
              <a:buChar char="●"/>
            </a:pPr>
            <a:r>
              <a:rPr lang="en"/>
              <a:t>Rate limiting - to prevent servers from attacks, most API providers will have a rate limit - how many calls you can make / time</a:t>
            </a:r>
            <a:endParaRPr/>
          </a:p>
          <a:p>
            <a:pPr marL="914400" lvl="1" indent="-317500" algn="l" rtl="0">
              <a:spcBef>
                <a:spcPts val="0"/>
              </a:spcBef>
              <a:spcAft>
                <a:spcPts val="0"/>
              </a:spcAft>
              <a:buSzPts val="1400"/>
              <a:buChar char="●"/>
            </a:pPr>
            <a:r>
              <a:rPr lang="en"/>
              <a:t>You will get an error if you exceed this</a:t>
            </a:r>
            <a:endParaRPr/>
          </a:p>
          <a:p>
            <a:pPr marL="914400" lvl="1" indent="-317500" algn="l" rtl="0">
              <a:spcBef>
                <a:spcPts val="0"/>
              </a:spcBef>
              <a:spcAft>
                <a:spcPts val="0"/>
              </a:spcAft>
              <a:buSzPts val="1400"/>
              <a:buChar char="●"/>
            </a:pPr>
            <a:r>
              <a:rPr lang="en"/>
              <a:t>Check the limits on the API you want to use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9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Assignments for API use</a:t>
            </a:r>
            <a:endParaRPr/>
          </a:p>
        </p:txBody>
      </p:sp>
      <p:sp>
        <p:nvSpPr>
          <p:cNvPr id="624" name="Google Shape;624;p9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lnSpcReduction="10000"/>
          </a:bodyPr>
          <a:lstStyle/>
          <a:p>
            <a:pPr marL="457200" lvl="0" indent="-317500" algn="l" rtl="0">
              <a:spcBef>
                <a:spcPts val="800"/>
              </a:spcBef>
              <a:spcAft>
                <a:spcPts val="0"/>
              </a:spcAft>
              <a:buSzPts val="1400"/>
              <a:buChar char="●"/>
            </a:pPr>
            <a:r>
              <a:rPr lang="en"/>
              <a:t>Use any public API to answer some interesting questions</a:t>
            </a:r>
            <a:endParaRPr/>
          </a:p>
          <a:p>
            <a:pPr marL="914400" lvl="1" indent="-317500" algn="l" rtl="0">
              <a:spcBef>
                <a:spcPts val="0"/>
              </a:spcBef>
              <a:spcAft>
                <a:spcPts val="0"/>
              </a:spcAft>
              <a:buSzPts val="1400"/>
              <a:buChar char="●"/>
            </a:pPr>
            <a:r>
              <a:rPr lang="en"/>
              <a:t>Script to find all movies of Amir Khan in some decade </a:t>
            </a:r>
            <a:endParaRPr/>
          </a:p>
          <a:p>
            <a:pPr marL="914400" lvl="1" indent="-317500" algn="l" rtl="0">
              <a:spcBef>
                <a:spcPts val="0"/>
              </a:spcBef>
              <a:spcAft>
                <a:spcPts val="0"/>
              </a:spcAft>
              <a:buSzPts val="1400"/>
              <a:buChar char="●"/>
            </a:pPr>
            <a:r>
              <a:rPr lang="en"/>
              <a:t>All songs by some singer (say Kishore Kumar) with music by some music director (say RD Burman)</a:t>
            </a:r>
            <a:endParaRPr/>
          </a:p>
          <a:p>
            <a:pPr marL="914400" lvl="1" indent="-317500" algn="l" rtl="0">
              <a:spcBef>
                <a:spcPts val="0"/>
              </a:spcBef>
              <a:spcAft>
                <a:spcPts val="0"/>
              </a:spcAft>
              <a:buSzPts val="1400"/>
              <a:buChar char="●"/>
            </a:pPr>
            <a:r>
              <a:rPr lang="en"/>
              <a:t>Info about a movie - the actors, director, year, length,story line, … rating in a couple of different sites</a:t>
            </a:r>
            <a:endParaRPr/>
          </a:p>
          <a:p>
            <a:pPr marL="914400" lvl="1" indent="-317500" algn="l" rtl="0">
              <a:spcBef>
                <a:spcPts val="0"/>
              </a:spcBef>
              <a:spcAft>
                <a:spcPts val="0"/>
              </a:spcAft>
              <a:buSzPts val="1400"/>
              <a:buChar char="●"/>
            </a:pPr>
            <a:r>
              <a:rPr lang="en"/>
              <a:t>Some interesting question using NASA's data of outerspace</a:t>
            </a:r>
            <a:endParaRPr/>
          </a:p>
          <a:p>
            <a:pPr marL="914400" lvl="1" indent="-317500" algn="l" rtl="0">
              <a:spcBef>
                <a:spcPts val="0"/>
              </a:spcBef>
              <a:spcAft>
                <a:spcPts val="0"/>
              </a:spcAft>
              <a:buSzPts val="1400"/>
              <a:buChar char="●"/>
            </a:pPr>
            <a:r>
              <a:rPr lang="en"/>
              <a:t>…</a:t>
            </a:r>
            <a:endParaRPr/>
          </a:p>
          <a:p>
            <a:pPr marL="457200" lvl="0" indent="-317500" algn="l" rtl="0">
              <a:spcBef>
                <a:spcPts val="0"/>
              </a:spcBef>
              <a:spcAft>
                <a:spcPts val="0"/>
              </a:spcAft>
              <a:buSzPts val="1400"/>
              <a:buChar char="●"/>
            </a:pPr>
            <a:r>
              <a:rPr lang="en"/>
              <a:t>Work in groups of 2 (or 3)</a:t>
            </a:r>
            <a:endParaRPr/>
          </a:p>
          <a:p>
            <a:pPr marL="457200" lvl="0" indent="-317500" algn="l" rtl="0">
              <a:spcBef>
                <a:spcPts val="0"/>
              </a:spcBef>
              <a:spcAft>
                <a:spcPts val="0"/>
              </a:spcAft>
              <a:buSzPts val="1400"/>
              <a:buChar char="●"/>
            </a:pPr>
            <a:r>
              <a:rPr lang="en"/>
              <a:t>Submit the code text (as a .py file) on GC - leave the key if you can, so it can be run</a:t>
            </a:r>
            <a:endParaRPr/>
          </a:p>
          <a:p>
            <a:pPr marL="457200" lvl="0" indent="-317500" algn="l" rtl="0">
              <a:spcBef>
                <a:spcPts val="0"/>
              </a:spcBef>
              <a:spcAft>
                <a:spcPts val="0"/>
              </a:spcAft>
              <a:buSzPts val="1400"/>
              <a:buChar char="●"/>
            </a:pPr>
            <a:r>
              <a:rPr lang="en"/>
              <a:t>We will run the code, and then announce the best few ones (if there are many submitted)</a:t>
            </a:r>
            <a:endParaRPr/>
          </a:p>
          <a:p>
            <a:pPr marL="457200" lvl="0" indent="-317500" algn="l" rtl="0">
              <a:spcBef>
                <a:spcPts val="0"/>
              </a:spcBef>
              <a:spcAft>
                <a:spcPts val="0"/>
              </a:spcAft>
              <a:buSzPts val="1400"/>
              <a:buChar char="●"/>
            </a:pPr>
            <a:r>
              <a:rPr lang="en"/>
              <a:t>You will only get bonus marks for this assignment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REST</a:t>
            </a:r>
            <a:endParaRPr/>
          </a:p>
        </p:txBody>
      </p:sp>
      <p:sp>
        <p:nvSpPr>
          <p:cNvPr id="397" name="Google Shape;397;p5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lnSpcReduction="10000"/>
          </a:bodyPr>
          <a:lstStyle/>
          <a:p>
            <a:pPr marL="457200" lvl="0" indent="-317500" algn="just" rtl="0">
              <a:spcBef>
                <a:spcPts val="800"/>
              </a:spcBef>
              <a:spcAft>
                <a:spcPts val="0"/>
              </a:spcAft>
              <a:buSzPts val="1400"/>
              <a:buChar char="●"/>
            </a:pPr>
            <a:r>
              <a:rPr lang="en"/>
              <a:t>The request and responses for APIs need to use some framework for it - generally use REST</a:t>
            </a:r>
            <a:endParaRPr/>
          </a:p>
          <a:p>
            <a:pPr marL="914400" lvl="1" indent="-317500" algn="just" rtl="0">
              <a:spcBef>
                <a:spcPts val="0"/>
              </a:spcBef>
              <a:spcAft>
                <a:spcPts val="0"/>
              </a:spcAft>
              <a:buSzPts val="1400"/>
              <a:buChar char="●"/>
            </a:pPr>
            <a:r>
              <a:rPr lang="en"/>
              <a:t>Other technologies also used e.g. SOAP, GraphQL (recent)</a:t>
            </a:r>
            <a:endParaRPr/>
          </a:p>
          <a:p>
            <a:pPr marL="914400" lvl="1" indent="-317500" algn="just" rtl="0">
              <a:spcBef>
                <a:spcPts val="0"/>
              </a:spcBef>
              <a:spcAft>
                <a:spcPts val="0"/>
              </a:spcAft>
              <a:buSzPts val="1400"/>
              <a:buChar char="●"/>
            </a:pPr>
            <a:r>
              <a:rPr lang="en"/>
              <a:t>We will briefly discuss REST only</a:t>
            </a:r>
            <a:endParaRPr/>
          </a:p>
          <a:p>
            <a:pPr marL="457200" lvl="0" indent="-317500" algn="just" rtl="0">
              <a:spcBef>
                <a:spcPts val="0"/>
              </a:spcBef>
              <a:spcAft>
                <a:spcPts val="0"/>
              </a:spcAft>
              <a:buSzPts val="1400"/>
              <a:buChar char="●"/>
            </a:pPr>
            <a:r>
              <a:rPr lang="en"/>
              <a:t>REST: REpresentational State Transfer</a:t>
            </a:r>
            <a:endParaRPr/>
          </a:p>
          <a:p>
            <a:pPr marL="457200" lvl="0" indent="-317500" algn="just" rtl="0">
              <a:spcBef>
                <a:spcPts val="0"/>
              </a:spcBef>
              <a:spcAft>
                <a:spcPts val="0"/>
              </a:spcAft>
              <a:buSzPts val="1400"/>
              <a:buChar char="●"/>
            </a:pPr>
            <a:r>
              <a:rPr lang="en"/>
              <a:t>It is an architectural style for client-server interaction on internet</a:t>
            </a:r>
            <a:endParaRPr/>
          </a:p>
          <a:p>
            <a:pPr marL="457200" lvl="0" indent="-317500" algn="just" rtl="0">
              <a:spcBef>
                <a:spcPts val="0"/>
              </a:spcBef>
              <a:spcAft>
                <a:spcPts val="0"/>
              </a:spcAft>
              <a:buSzPts val="1400"/>
              <a:buChar char="●"/>
            </a:pPr>
            <a:r>
              <a:rPr lang="en"/>
              <a:t>REST requires these properties</a:t>
            </a:r>
            <a:endParaRPr/>
          </a:p>
          <a:p>
            <a:pPr marL="914400" lvl="1" indent="-317500" algn="just" rtl="0">
              <a:spcBef>
                <a:spcPts val="0"/>
              </a:spcBef>
              <a:spcAft>
                <a:spcPts val="0"/>
              </a:spcAft>
              <a:buSzPts val="1400"/>
              <a:buChar char="●"/>
            </a:pPr>
            <a:r>
              <a:rPr lang="en"/>
              <a:t>Stateless - server does not maintain any state between client requests</a:t>
            </a:r>
            <a:endParaRPr/>
          </a:p>
          <a:p>
            <a:pPr marL="914400" lvl="1" indent="-317500" algn="just" rtl="0">
              <a:spcBef>
                <a:spcPts val="0"/>
              </a:spcBef>
              <a:spcAft>
                <a:spcPts val="0"/>
              </a:spcAft>
              <a:buSzPts val="1400"/>
              <a:buChar char="●"/>
            </a:pPr>
            <a:r>
              <a:rPr lang="en"/>
              <a:t>Client-server are decoupled </a:t>
            </a:r>
            <a:endParaRPr/>
          </a:p>
          <a:p>
            <a:pPr marL="914400" lvl="1" indent="-317500" algn="just" rtl="0">
              <a:spcBef>
                <a:spcPts val="0"/>
              </a:spcBef>
              <a:spcAft>
                <a:spcPts val="0"/>
              </a:spcAft>
              <a:buSzPts val="1400"/>
              <a:buChar char="●"/>
            </a:pPr>
            <a:r>
              <a:rPr lang="en"/>
              <a:t>Cacheable - data can be cached by client or server</a:t>
            </a:r>
            <a:endParaRPr/>
          </a:p>
          <a:p>
            <a:pPr marL="914400" lvl="1" indent="-317500" algn="just" rtl="0">
              <a:spcBef>
                <a:spcPts val="0"/>
              </a:spcBef>
              <a:spcAft>
                <a:spcPts val="0"/>
              </a:spcAft>
              <a:buSzPts val="1400"/>
              <a:buChar char="●"/>
            </a:pPr>
            <a:r>
              <a:rPr lang="en"/>
              <a:t>Uniform interface - server provides it for accessing resources</a:t>
            </a:r>
            <a:endParaRPr/>
          </a:p>
          <a:p>
            <a:pPr marL="914400" lvl="1" indent="-317500" algn="just" rtl="0">
              <a:spcBef>
                <a:spcPts val="0"/>
              </a:spcBef>
              <a:spcAft>
                <a:spcPts val="0"/>
              </a:spcAft>
              <a:buSzPts val="1400"/>
              <a:buChar char="●"/>
            </a:pPr>
            <a:r>
              <a:rPr lang="en"/>
              <a:t>….</a:t>
            </a:r>
            <a:endParaRPr/>
          </a:p>
          <a:p>
            <a:pPr marL="457200" lvl="0" indent="-317500" algn="just" rtl="0">
              <a:spcBef>
                <a:spcPts val="0"/>
              </a:spcBef>
              <a:spcAft>
                <a:spcPts val="0"/>
              </a:spcAft>
              <a:buSzPts val="1400"/>
              <a:buChar char="●"/>
            </a:pPr>
            <a:r>
              <a:rPr lang="en"/>
              <a:t>REST also requires some operations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REST on HTTP</a:t>
            </a:r>
            <a:endParaRPr/>
          </a:p>
        </p:txBody>
      </p:sp>
      <p:sp>
        <p:nvSpPr>
          <p:cNvPr id="403" name="Google Shape;403;p56"/>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REST mostly deployed using HTTP, the operations used are:</a:t>
            </a:r>
            <a:endParaRPr/>
          </a:p>
          <a:p>
            <a:pPr marL="914400" lvl="1" indent="-317500" algn="just" rtl="0">
              <a:spcBef>
                <a:spcPts val="0"/>
              </a:spcBef>
              <a:spcAft>
                <a:spcPts val="0"/>
              </a:spcAft>
              <a:buSzPts val="1400"/>
              <a:buChar char="●"/>
            </a:pPr>
            <a:r>
              <a:rPr lang="en"/>
              <a:t>GET - read / retrieve resource representation/information</a:t>
            </a:r>
            <a:endParaRPr/>
          </a:p>
          <a:p>
            <a:pPr marL="914400" lvl="1" indent="-317500" algn="just" rtl="0">
              <a:spcBef>
                <a:spcPts val="0"/>
              </a:spcBef>
              <a:spcAft>
                <a:spcPts val="0"/>
              </a:spcAft>
              <a:buSzPts val="1400"/>
              <a:buChar char="●"/>
            </a:pPr>
            <a:r>
              <a:rPr lang="en"/>
              <a:t>POST - create new resources, e.g., a file </a:t>
            </a:r>
            <a:endParaRPr/>
          </a:p>
          <a:p>
            <a:pPr marL="914400" lvl="1" indent="-317500" algn="just" rtl="0">
              <a:spcBef>
                <a:spcPts val="0"/>
              </a:spcBef>
              <a:spcAft>
                <a:spcPts val="0"/>
              </a:spcAft>
              <a:buSzPts val="1400"/>
              <a:buChar char="●"/>
            </a:pPr>
            <a:r>
              <a:rPr lang="en"/>
              <a:t>PUT - update an existing resource </a:t>
            </a:r>
            <a:endParaRPr/>
          </a:p>
          <a:p>
            <a:pPr marL="914400" lvl="1" indent="-317500" algn="just" rtl="0">
              <a:spcBef>
                <a:spcPts val="0"/>
              </a:spcBef>
              <a:spcAft>
                <a:spcPts val="0"/>
              </a:spcAft>
              <a:buSzPts val="1400"/>
              <a:buChar char="●"/>
            </a:pPr>
            <a:r>
              <a:rPr lang="en"/>
              <a:t>DELETE - delete a resource</a:t>
            </a:r>
            <a:endParaRPr/>
          </a:p>
          <a:p>
            <a:pPr marL="457200" lvl="0" indent="-317500" algn="just" rtl="0">
              <a:spcBef>
                <a:spcPts val="0"/>
              </a:spcBef>
              <a:spcAft>
                <a:spcPts val="0"/>
              </a:spcAft>
              <a:buSzPts val="1400"/>
              <a:buChar char="●"/>
            </a:pPr>
            <a:r>
              <a:rPr lang="en"/>
              <a:t>For reading an API, we will be using GET only</a:t>
            </a:r>
            <a:endParaRPr/>
          </a:p>
          <a:p>
            <a:pPr marL="914400" lvl="1" indent="-317500" algn="just" rtl="0">
              <a:spcBef>
                <a:spcPts val="0"/>
              </a:spcBef>
              <a:spcAft>
                <a:spcPts val="0"/>
              </a:spcAft>
              <a:buSzPts val="1400"/>
              <a:buChar char="●"/>
            </a:pPr>
            <a:r>
              <a:rPr lang="en"/>
              <a:t>If resource found on server, return HTTP response code 200 (OK), along with response body (generally XML or JSON content</a:t>
            </a:r>
            <a:endParaRPr/>
          </a:p>
          <a:p>
            <a:pPr marL="914400" lvl="1" indent="-317500" algn="just" rtl="0">
              <a:spcBef>
                <a:spcPts val="0"/>
              </a:spcBef>
              <a:spcAft>
                <a:spcPts val="0"/>
              </a:spcAft>
              <a:buSzPts val="1400"/>
              <a:buChar char="●"/>
            </a:pPr>
            <a:r>
              <a:rPr lang="en"/>
              <a:t>If resource is NOT found, API returns HTTP code 404 (NOT FOUND).</a:t>
            </a:r>
            <a:endParaRPr/>
          </a:p>
          <a:p>
            <a:pPr marL="914400" lvl="1" indent="-317500" algn="just" rtl="0">
              <a:spcBef>
                <a:spcPts val="0"/>
              </a:spcBef>
              <a:spcAft>
                <a:spcPts val="0"/>
              </a:spcAft>
              <a:buSzPts val="1400"/>
              <a:buChar char="●"/>
            </a:pPr>
            <a:r>
              <a:rPr lang="en"/>
              <a:t>If GET request not correctly formed, return code 400 (BAD REQUEST)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APIs</a:t>
            </a:r>
            <a:endParaRPr/>
          </a:p>
        </p:txBody>
      </p:sp>
      <p:sp>
        <p:nvSpPr>
          <p:cNvPr id="409" name="Google Shape;409;p5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An API is simply a regular URL - which provides data in some format (e.g. text, JSON, binary, …) </a:t>
            </a:r>
            <a:endParaRPr/>
          </a:p>
          <a:p>
            <a:pPr marL="914400" lvl="1" indent="-317500" algn="just" rtl="0">
              <a:spcBef>
                <a:spcPts val="0"/>
              </a:spcBef>
              <a:spcAft>
                <a:spcPts val="0"/>
              </a:spcAft>
              <a:buSzPts val="1400"/>
              <a:buChar char="●"/>
            </a:pPr>
            <a:r>
              <a:rPr lang="en"/>
              <a:t>As a URL, you can see it on browser also</a:t>
            </a:r>
            <a:endParaRPr/>
          </a:p>
          <a:p>
            <a:pPr marL="457200" lvl="0" indent="-317500" algn="just" rtl="0">
              <a:spcBef>
                <a:spcPts val="0"/>
              </a:spcBef>
              <a:spcAft>
                <a:spcPts val="0"/>
              </a:spcAft>
              <a:buSzPts val="1400"/>
              <a:buChar char="●"/>
            </a:pPr>
            <a:r>
              <a:rPr lang="en"/>
              <a:t>A website typically provides many APIs - each with its own URL </a:t>
            </a:r>
            <a:endParaRPr/>
          </a:p>
          <a:p>
            <a:pPr marL="457200" lvl="0" indent="-317500" algn="just" rtl="0">
              <a:spcBef>
                <a:spcPts val="0"/>
              </a:spcBef>
              <a:spcAft>
                <a:spcPts val="0"/>
              </a:spcAft>
              <a:buSzPts val="1400"/>
              <a:buChar char="●"/>
            </a:pPr>
            <a:r>
              <a:rPr lang="en"/>
              <a:t>Generally, they will have a base URL, like:</a:t>
            </a:r>
            <a:endParaRPr/>
          </a:p>
          <a:p>
            <a:pPr marL="914400" lvl="1" indent="-317500" algn="just" rtl="0">
              <a:spcBef>
                <a:spcPts val="0"/>
              </a:spcBef>
              <a:spcAft>
                <a:spcPts val="0"/>
              </a:spcAft>
              <a:buSzPts val="1400"/>
              <a:buChar char="●"/>
            </a:pPr>
            <a:r>
              <a:rPr lang="en"/>
              <a:t>https: //api.twitter.com</a:t>
            </a:r>
            <a:endParaRPr/>
          </a:p>
          <a:p>
            <a:pPr marL="914400" lvl="1" indent="-317500" algn="just" rtl="0">
              <a:spcBef>
                <a:spcPts val="0"/>
              </a:spcBef>
              <a:spcAft>
                <a:spcPts val="0"/>
              </a:spcAft>
              <a:buSzPts val="1400"/>
              <a:buChar char="●"/>
            </a:pPr>
            <a:r>
              <a:rPr lang="en"/>
              <a:t>https: //api.github.com</a:t>
            </a:r>
            <a:endParaRPr/>
          </a:p>
          <a:p>
            <a:pPr marL="914400" lvl="1" indent="-317500" algn="just" rtl="0">
              <a:spcBef>
                <a:spcPts val="0"/>
              </a:spcBef>
              <a:spcAft>
                <a:spcPts val="0"/>
              </a:spcAft>
              <a:buSzPts val="1400"/>
              <a:buChar char="●"/>
            </a:pPr>
            <a:r>
              <a:rPr lang="en" u="sng">
                <a:solidFill>
                  <a:schemeClr val="hlink"/>
                </a:solidFill>
                <a:hlinkClick r:id="rId3"/>
              </a:rPr>
              <a:t>https://randomuser.me/api</a:t>
            </a:r>
            <a:r>
              <a:rPr lang="en"/>
              <a:t> (.../documentation gives the doc)</a:t>
            </a:r>
            <a:endParaRPr/>
          </a:p>
          <a:p>
            <a:pPr marL="457200" lvl="0" indent="-317500" algn="just" rtl="0">
              <a:spcBef>
                <a:spcPts val="0"/>
              </a:spcBef>
              <a:spcAft>
                <a:spcPts val="0"/>
              </a:spcAft>
              <a:buSzPts val="1400"/>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API Endpoints</a:t>
            </a:r>
            <a:endParaRPr/>
          </a:p>
        </p:txBody>
      </p:sp>
      <p:sp>
        <p:nvSpPr>
          <p:cNvPr id="415" name="Google Shape;415;p58"/>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A website typically provides many APIs - has many "endpoints", each a specific API providing some type of data</a:t>
            </a:r>
            <a:endParaRPr/>
          </a:p>
          <a:p>
            <a:pPr marL="457200" lvl="0" indent="-317500" algn="just" rtl="0">
              <a:spcBef>
                <a:spcPts val="0"/>
              </a:spcBef>
              <a:spcAft>
                <a:spcPts val="0"/>
              </a:spcAft>
              <a:buSzPts val="1400"/>
              <a:buChar char="●"/>
            </a:pPr>
            <a:r>
              <a:rPr lang="en"/>
              <a:t>Typically there is a base URL for APIs of the typeThis base URL is also valid API endpoint - will return some info</a:t>
            </a:r>
            <a:endParaRPr/>
          </a:p>
          <a:p>
            <a:pPr marL="457200" lvl="0" indent="-317500" algn="just" rtl="0">
              <a:spcBef>
                <a:spcPts val="0"/>
              </a:spcBef>
              <a:spcAft>
                <a:spcPts val="0"/>
              </a:spcAft>
              <a:buSzPts val="1400"/>
              <a:buChar char="●"/>
            </a:pPr>
            <a:r>
              <a:rPr lang="en"/>
              <a:t>Endpoint - addition to base URL specifying the resource being requested, e.g.</a:t>
            </a:r>
            <a:endParaRPr/>
          </a:p>
          <a:p>
            <a:pPr marL="0" lvl="0" indent="0" algn="just" rtl="0">
              <a:spcBef>
                <a:spcPts val="8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API reference / documentation</a:t>
            </a:r>
            <a:endParaRPr/>
          </a:p>
        </p:txBody>
      </p:sp>
      <p:sp>
        <p:nvSpPr>
          <p:cNvPr id="421" name="Google Shape;421;p5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For programs to process it, they need to understand the structure of data being provided by an API </a:t>
            </a:r>
            <a:endParaRPr/>
          </a:p>
          <a:p>
            <a:pPr marL="457200" lvl="0" indent="-317500" algn="just" rtl="0">
              <a:spcBef>
                <a:spcPts val="0"/>
              </a:spcBef>
              <a:spcAft>
                <a:spcPts val="0"/>
              </a:spcAft>
              <a:buSzPts val="1400"/>
              <a:buChar char="●"/>
            </a:pPr>
            <a:r>
              <a:rPr lang="en"/>
              <a:t>Most website will provide some API reference / documentation - to provide this info about the structure of data in response</a:t>
            </a:r>
            <a:endParaRPr/>
          </a:p>
          <a:p>
            <a:pPr marL="914400" lvl="1" indent="-317500" algn="just" rtl="0">
              <a:spcBef>
                <a:spcPts val="0"/>
              </a:spcBef>
              <a:spcAft>
                <a:spcPts val="0"/>
              </a:spcAft>
              <a:buSzPts val="1400"/>
              <a:buChar char="●"/>
            </a:pPr>
            <a:r>
              <a:rPr lang="en"/>
              <a:t>With this knowledge, can write code to extract different components of the data and use it…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2842</Words>
  <Application>Microsoft Office PowerPoint</Application>
  <PresentationFormat>On-screen Show (16:9)</PresentationFormat>
  <Paragraphs>299</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Quattrocento Sans</vt:lpstr>
      <vt:lpstr>Calibri</vt:lpstr>
      <vt:lpstr>Noto Sans Symbols</vt:lpstr>
      <vt:lpstr>Courier New</vt:lpstr>
      <vt:lpstr>IBM Plex Mono</vt:lpstr>
      <vt:lpstr>Office Theme</vt:lpstr>
      <vt:lpstr>Reading from Web using APIs</vt:lpstr>
      <vt:lpstr>Taking Input over the Web</vt:lpstr>
      <vt:lpstr>input from Web using APIs</vt:lpstr>
      <vt:lpstr>API Interface </vt:lpstr>
      <vt:lpstr>REST</vt:lpstr>
      <vt:lpstr>REST on HTTP</vt:lpstr>
      <vt:lpstr>APIs</vt:lpstr>
      <vt:lpstr>API Endpoints</vt:lpstr>
      <vt:lpstr>API reference / documentation</vt:lpstr>
      <vt:lpstr>API Query</vt:lpstr>
      <vt:lpstr>How to make an API request</vt:lpstr>
      <vt:lpstr>Response attributes</vt:lpstr>
      <vt:lpstr>status_code</vt:lpstr>
      <vt:lpstr>Response headers</vt:lpstr>
      <vt:lpstr>Response text</vt:lpstr>
      <vt:lpstr>Authentication</vt:lpstr>
      <vt:lpstr>API Keys</vt:lpstr>
      <vt:lpstr>Example - openweathermap.org</vt:lpstr>
      <vt:lpstr>Example…</vt:lpstr>
      <vt:lpstr>Example…</vt:lpstr>
      <vt:lpstr>Example…</vt:lpstr>
      <vt:lpstr>Processing API Data</vt:lpstr>
      <vt:lpstr>Example 2 - Last.fm</vt:lpstr>
      <vt:lpstr>Example 2 - Last.fm</vt:lpstr>
      <vt:lpstr>Example 2 - Last.fm</vt:lpstr>
      <vt:lpstr>Last.fm API Demo!</vt:lpstr>
      <vt:lpstr>Last.fm API Demo!</vt:lpstr>
      <vt:lpstr>Example 3 - Wolfram Alpha API</vt:lpstr>
      <vt:lpstr>Wolfram Alpha and WikiData</vt:lpstr>
      <vt:lpstr>Example 3 - Wolfram Alpha API</vt:lpstr>
      <vt:lpstr>Example 3 - Wolfram Alpha API</vt:lpstr>
      <vt:lpstr>Example 3 - Wolfram Alpha API</vt:lpstr>
      <vt:lpstr>Example 4 - WikiData API</vt:lpstr>
      <vt:lpstr>Example 4 - WikiData API</vt:lpstr>
      <vt:lpstr>Example 5 - Currency API</vt:lpstr>
      <vt:lpstr>Example 5 - Currency API</vt:lpstr>
      <vt:lpstr>Example 5 - Currency API</vt:lpstr>
      <vt:lpstr>Example 5 - Currency API</vt:lpstr>
      <vt:lpstr>Finding good APIs </vt:lpstr>
      <vt:lpstr>Extras</vt:lpstr>
      <vt:lpstr>Assignments for API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from Web using APIs</dc:title>
  <dc:creator>LENOVO</dc:creator>
  <cp:lastModifiedBy>LENOVO</cp:lastModifiedBy>
  <cp:revision>1</cp:revision>
  <dcterms:modified xsi:type="dcterms:W3CDTF">2022-02-18T07:18:15Z</dcterms:modified>
</cp:coreProperties>
</file>