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Quattrocento Sans" charset="0"/>
      <p:regular r:id="rId42"/>
      <p:bold r:id="rId43"/>
      <p:italic r:id="rId44"/>
      <p:boldItalic r:id="rId45"/>
    </p:embeddedFont>
    <p:embeddedFont>
      <p:font typeface="Calibri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chit Trivedi" initials="" lastIdx="8" clrIdx="0"/>
  <p:cmAuthor id="1" name="Divya Sharma" initials="" lastIdx="3" clrIdx="1"/>
  <p:cmAuthor id="2" name="Anuneet Anand" initials="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FDA7B18-CB32-4912-83C5-5EEA7F5588D8}">
  <a:tblStyle styleId="{5FDA7B18-CB32-4912-83C5-5EEA7F558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20T11:20:07.547" idx="1">
    <p:pos x="399" y="172"/>
    <p:text>Added Slide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0T16:11:47.113" idx="2">
    <p:pos x="3214" y="1055"/>
    <p:text>fixed formatting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2-20T22:00:29.497" idx="1">
    <p:pos x="399" y="172"/>
    <p:text>Added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0T16:14:28.609" idx="3">
    <p:pos x="399" y="652"/>
    <p:text>Added example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2-20T21:43:54.316" idx="2">
    <p:pos x="399" y="172"/>
    <p:text>Added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20T11:20:29.884" idx="2">
    <p:pos x="6000" y="0"/>
    <p:text>Added Slide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20T11:20:43.948" idx="3">
    <p:pos x="6000" y="0"/>
    <p:text>Added Slide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20T11:20:52.543" idx="4">
    <p:pos x="6000" y="0"/>
    <p:text>Added Slide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20T11:21:00.981" idx="5">
    <p:pos x="6000" y="0"/>
    <p:text>Added Slide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20T11:21:08.336" idx="6">
    <p:pos x="6000" y="0"/>
    <p:text>Added Slide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20T11:21:21.528" idx="7">
    <p:pos x="6000" y="0"/>
    <p:text>Added Slide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2-20T11:21:32.829" idx="8">
    <p:pos x="6000" y="0"/>
    <p:text>Added Slide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2-20T15:41:50.403" idx="1">
    <p:pos x="3521" y="1915"/>
    <p:text>Added image. Created using diagrams.net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771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48b34d7b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48b34d7b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48b34d7b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48b34d7b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48b34d7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48b34d7b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48b34d7b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48b34d7b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48b34d7b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48b34d7b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8b34d7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8b34d7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8b34d7b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8b34d7b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8b34d7b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8b34d7b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48b34d7b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48b34d7b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404a5bd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1404a5bd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705fb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b705fb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5dedb166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5dedb166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1404a5bd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1404a5bd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1404a5bd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1404a5bd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e246b4d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0e246b4d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605dc5d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605dc5d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1404a5bd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1404a5bd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e246b4d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e246b4d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5dedb166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5dedb166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0e246b4df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0e246b4df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1404a5bd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1404a5bd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1404a5b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1404a5b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0e246b4df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0e246b4df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483c25f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483c25f0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483c25f0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483c25f0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71816125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71816125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71816125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71816125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1404a5bd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1404a5bd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7181612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7181612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71816125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71816125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483c25f0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483c25f0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71816125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171816125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1404a5b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1404a5b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e246b4d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e246b4d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246b4d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246b4d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1404a5b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1404a5b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1404a5bd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11404a5bd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1404a5b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1404a5b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646" y="-1107913"/>
            <a:ext cx="35991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37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0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bookproject.net/py4fun/hanoi/hanoi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Recursion &amp; Functions as First Class Objects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Function Execution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0" y="1481063"/>
            <a:ext cx="3330550" cy="12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4352800" y="975275"/>
            <a:ext cx="4158600" cy="175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Function Execution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4416225" y="999250"/>
            <a:ext cx="4128600" cy="175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b="1"/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t="-35752" r="4251" b="-12968"/>
          <a:stretch/>
        </p:blipFill>
        <p:spPr>
          <a:xfrm>
            <a:off x="633850" y="999250"/>
            <a:ext cx="3250850" cy="22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Function Execution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4636600" y="965950"/>
            <a:ext cx="4008000" cy="175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b="1"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74" y="1181875"/>
            <a:ext cx="4059050" cy="2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Function Execution</a:t>
            </a: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5038075" y="999250"/>
            <a:ext cx="3595500" cy="1617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4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4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4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4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sz="1200" b="1"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25" y="1259975"/>
            <a:ext cx="4004725" cy="21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Function Execution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4631050" y="999250"/>
            <a:ext cx="3902700" cy="1686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5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5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5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5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sz="1300" b="1"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50" y="1437500"/>
            <a:ext cx="3806325" cy="20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Function Execution</a:t>
            </a:r>
            <a:endParaRPr/>
          </a:p>
        </p:txBody>
      </p:sp>
      <p:sp>
        <p:nvSpPr>
          <p:cNvPr id="259" name="Google Shape;259;p33"/>
          <p:cNvSpPr txBox="1"/>
          <p:nvPr/>
        </p:nvSpPr>
        <p:spPr>
          <a:xfrm>
            <a:off x="4572000" y="1043625"/>
            <a:ext cx="3925200" cy="175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b="1"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0" y="1481900"/>
            <a:ext cx="3650975" cy="20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Function Execution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4499475" y="1021450"/>
            <a:ext cx="4023300" cy="175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b="1"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0" y="1508150"/>
            <a:ext cx="3549750" cy="14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Function Execution</a:t>
            </a:r>
            <a:endParaRPr/>
          </a:p>
        </p:txBody>
      </p:sp>
      <p:sp>
        <p:nvSpPr>
          <p:cNvPr id="273" name="Google Shape;273;p35"/>
          <p:cNvSpPr txBox="1"/>
          <p:nvPr/>
        </p:nvSpPr>
        <p:spPr>
          <a:xfrm>
            <a:off x="4690900" y="999250"/>
            <a:ext cx="3864900" cy="175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b="1"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525" y="1302274"/>
            <a:ext cx="3485475" cy="10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Factorial Function Execution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4420225" y="977075"/>
            <a:ext cx="4113600" cy="17559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675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75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b="1"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50" y="1513120"/>
            <a:ext cx="28575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Text  </a:t>
            </a: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 ) What should be the base case for the following code: </a:t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828375" y="1453425"/>
            <a:ext cx="7194900" cy="329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is_palindrome(s):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“”” 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function checks whether a given string is a palindrome or not. 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palindrome is a string that spells the same when read forwards or backwards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”””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lang="en" sz="1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len(s) &lt;= 1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True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s[0] == s[-1] and is_palindrome(s[1:-1])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9" name="Google Shape;289;p37"/>
          <p:cNvCxnSpPr/>
          <p:nvPr/>
        </p:nvCxnSpPr>
        <p:spPr>
          <a:xfrm>
            <a:off x="1664325" y="3731600"/>
            <a:ext cx="1355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Recap</a:t>
            </a:r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are defined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def &lt;fn-name&gt; (&lt;parms&gt;):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defined function can be called from main or another function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Calling a function - arguments are passed, which are assigned to parameters - which can be used in function body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Variables defined / used in a function are local variables (global vars can be used by explicitly declaring it)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provide a clean abstraction, which allows a large computational problem to be broken into smaller computational problems for which functions can be written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main program becomes more of a coordinator - with much of the work being done in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Solution </a:t>
            </a:r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 ) What should be the base case for the following code: </a:t>
            </a:r>
            <a:endParaRPr/>
          </a:p>
        </p:txBody>
      </p:sp>
      <p:sp>
        <p:nvSpPr>
          <p:cNvPr id="296" name="Google Shape;296;p38"/>
          <p:cNvSpPr txBox="1"/>
          <p:nvPr/>
        </p:nvSpPr>
        <p:spPr>
          <a:xfrm>
            <a:off x="828375" y="1453425"/>
            <a:ext cx="7131600" cy="3291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is_palindrome(s):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””” 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function checks whether a given string a palindrome or not. 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palindrome is a string that spells the same when read forwards or backwards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”””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len(s) &lt;= 1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True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return s[0] == s[-1] and is_palindrome(s[1:-1])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7" name="Google Shape;297;p38"/>
          <p:cNvCxnSpPr/>
          <p:nvPr/>
        </p:nvCxnSpPr>
        <p:spPr>
          <a:xfrm>
            <a:off x="1671850" y="3739125"/>
            <a:ext cx="1355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recursive functions</a:t>
            </a:r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function is called, a separate space (called frame) is allocated to this call where all local vars (incl parms) reside - function statements operate on these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function returns (i.e. completes its execution) - frame is released and local vars disappear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fn f1 calls another function f2: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frame for f1 remains (as f1 has not finished yet),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new frame is allocated for f2 with its local vars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 jumps to f2 - and starts executing body of f2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 completing execution of f2, frame for f2 is freed,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control returns to f1 at the point where f2 was called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f1 resumes execution from there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f1 completes, its frame is released, control back to main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of recursive functions</a:t>
            </a:r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call is similar to a function calling another function - a recursive call is treated as a regular fn call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new frame is created with local vars (incl parm) for each new call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(calls to functions) keep happening till the base case is hit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 case has no call - it returns value to the previous (i.e. last-but-one) call and its frame is released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Now the previous call can complete, as the function call it had made has completed and control has returned - so it executes statements after the call, if any, and finishes - returns to caller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same happens now in caller … repeats till the first call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 us see the visualization in pythontutor - running factorial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Functions: Global and local var</a:t>
            </a:r>
            <a:endParaRPr/>
          </a:p>
        </p:txBody>
      </p:sp>
      <p:sp>
        <p:nvSpPr>
          <p:cNvPr id="315" name="Google Shape;315;p4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Global vars - those declared in the main scope i.e. outside of any fn - they can be accessed anywhere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Local vars - those created in the function - do not have existence outside the function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a python function, variables only referenced are considered global unless a local var exists; if a variable is assigned a value, it is treated as local unless declared global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Allows use of global names of functions, etc (and global values)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Disallows accidental changing of a global variable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we have a var pointing to a mutable object, then assigning to an element is not changing the var, hence it is allowed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So, we can pass a list to a function, and have the fn change items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we cannot pass a string/int - and have its value changed by the function (a function can return a new string/int) </a:t>
            </a: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recursive and iterative solution</a:t>
            </a:r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39813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Problem: Sum of 1st n natural no.s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Runtime for different values of n</a:t>
            </a:r>
            <a:endParaRPr/>
          </a:p>
        </p:txBody>
      </p:sp>
      <p:sp>
        <p:nvSpPr>
          <p:cNvPr id="322" name="Google Shape;322;p42"/>
          <p:cNvSpPr txBox="1">
            <a:spLocks noGrp="1"/>
          </p:cNvSpPr>
          <p:nvPr>
            <p:ph type="body" idx="1"/>
          </p:nvPr>
        </p:nvSpPr>
        <p:spPr>
          <a:xfrm>
            <a:off x="4906000" y="1146975"/>
            <a:ext cx="3981300" cy="172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#Iterative Solution</a:t>
            </a:r>
            <a:endParaRPr sz="12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sum_iterative(n):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s = 0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for i in range(1,n+1):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s=s+i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return s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42"/>
          <p:cNvSpPr txBox="1">
            <a:spLocks noGrp="1"/>
          </p:cNvSpPr>
          <p:nvPr>
            <p:ph type="body" idx="1"/>
          </p:nvPr>
        </p:nvSpPr>
        <p:spPr>
          <a:xfrm>
            <a:off x="4868525" y="3126325"/>
            <a:ext cx="3981300" cy="1464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#Recursive Solution</a:t>
            </a:r>
            <a:endParaRPr sz="12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sum_recursive(n):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if n==1: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return 1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return n+sum_recursive(n-1)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4" name="Google Shape;324;p42"/>
          <p:cNvGraphicFramePr/>
          <p:nvPr/>
        </p:nvGraphicFramePr>
        <p:xfrm>
          <a:off x="737825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{5FDA7B18-CB32-4912-83C5-5EEA7F5588D8}</a:tableStyleId>
              </a:tblPr>
              <a:tblGrid>
                <a:gridCol w="796175"/>
                <a:gridCol w="1341125"/>
                <a:gridCol w="14401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Iterative Sol.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Recursive Sol.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8.845e-05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0.000326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0.0018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0.00133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0.01156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Recursive Functions ?</a:t>
            </a:r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functions are not *necessary* - anything that can be done with recursion, can be done without it also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of the older languages did not have recursion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modern languages provide recursive 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definitions are sometimes the most natural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data structures (lists, trees, etc) are naturally recursive - for operations on them recursion is most natural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binary tree: root node +  l tree + r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list: one item, followed by a list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functions are often elegant, and compact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Numeric </a:t>
            </a:r>
            <a:endParaRPr sz="1766"/>
          </a:p>
        </p:txBody>
      </p:sp>
      <p:sp>
        <p:nvSpPr>
          <p:cNvPr id="336" name="Google Shape;336;p4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Q) How many times will the exponent function be called ?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exponent(x, n):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if n == 0: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		return 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elif n % 2 == 0: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		return exponent(x, n // 2) * exponent(x, n // 2)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		return x * exponent(x, (n - 1))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exponent(10,3)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Solution</a:t>
            </a:r>
            <a:endParaRPr sz="1766"/>
          </a:p>
        </p:txBody>
      </p:sp>
      <p:sp>
        <p:nvSpPr>
          <p:cNvPr id="342" name="Google Shape;342;p45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7167300" cy="38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) How many times will the exponent function be called ?</a:t>
            </a:r>
            <a:br>
              <a:rPr lang="en"/>
            </a:b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exponent(x, n):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if n == 0: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		return 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elif n % 2 == 0: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		return exponent(x, n // 2) * exponent(x, n // 2)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		return x * exponent(x, (n - 1))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exponent(10,3)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Answer : 6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43" name="Google Shape;3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300" y="3040625"/>
            <a:ext cx="1633825" cy="1521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 While Using Recursion</a:t>
            </a:r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in while loop, we can have an infinite computation if not done carefully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defining a recursive function, must ensure: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a base case - in which no recursive call is made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calls are such that eventually the base class will be hit, ending the recursion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Usually the parameter value of the recursive call will be different from the original call - and movement towards the direction that the base class will be reached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the frames created during recursive call take space in the memory and can lead to a Stack Overflow Error. To prevent this Python stops recursion at the 1000th recursive call.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limit can be modified using the sys.setrecursionlimit(&lt;limit&gt;) function of the sys module. To be used with caution.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 with Recursion - Fibonacci </a:t>
            </a:r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Fibonacci numbers are defined recursively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fib(n): if n=0, return 0; if n==1, return 1; else fib(n-1)+fib(n-2)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implement them directly in this manner also:</a:t>
            </a:r>
            <a:endParaRPr/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fib(n):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if n in {0, 1}: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    return n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      return fib(n-1) + fib(n-2)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this implementation will be extremely inefficient - why?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 for fib(5), it will compute fib(2) four times, fib(3) two times..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very inefficient - takes a lot of time (fib(2) computed 50+ times for n  = 10!)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make it recursive but not inefficient?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- Use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a function definition is encountered, the interpreter just records some information about it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 body is executed only when the function is called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function must be declared before it can be used in main - otherwise interpreter complains as it has not seen it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But body of a function can call another function declared below it - as body executed only when function called (as call will originate from main - all functions declared before main would have been seen by the interpreter)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without duplicate recursion</a:t>
            </a:r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0935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457200" lvl="0" indent="-3041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When a recursive fn is called with same value many times - we can save its value and use it  - called memoization</a:t>
            </a:r>
            <a:endParaRPr/>
          </a:p>
          <a:p>
            <a:pPr marL="457200" lvl="0" indent="-3041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It is like creating your own cache of values computed</a:t>
            </a:r>
            <a:endParaRPr/>
          </a:p>
          <a:p>
            <a:pPr marL="457200" lvl="0" indent="-3041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If a recursive call is called with same params, it is not computed but looked up </a:t>
            </a:r>
            <a:endParaRPr/>
          </a:p>
          <a:p>
            <a:pPr marL="457200" lvl="0" indent="-3041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Cache best impl in python using dictionary</a:t>
            </a:r>
            <a:endParaRPr/>
          </a:p>
          <a:p>
            <a:pPr marL="457200" lvl="0" indent="-3041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For N=25, std fib ˜0.5 sec, one on right about .01% of it</a:t>
            </a:r>
            <a:endParaRPr/>
          </a:p>
          <a:p>
            <a:pPr marL="457200" lvl="0" indent="-30416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6666"/>
              <a:buChar char="●"/>
            </a:pPr>
            <a:r>
              <a:rPr lang="en"/>
              <a:t>For N=40, std fn - takes ˜2mts, on right: .00007 sec!</a:t>
            </a:r>
            <a:endParaRPr/>
          </a:p>
        </p:txBody>
      </p:sp>
      <p:sp>
        <p:nvSpPr>
          <p:cNvPr id="362" name="Google Shape;362;p48"/>
          <p:cNvSpPr txBox="1">
            <a:spLocks noGrp="1"/>
          </p:cNvSpPr>
          <p:nvPr>
            <p:ph type="body" idx="2"/>
          </p:nvPr>
        </p:nvSpPr>
        <p:spPr>
          <a:xfrm>
            <a:off x="5103500" y="1675200"/>
            <a:ext cx="3641100" cy="1793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cache = {0:0, 1:1}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fib2(n):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if n in cache: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	return cache[n]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cache[n]=fib2(n-1)+fib2(n-2)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return cache[n]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Single Correct</a:t>
            </a:r>
            <a:endParaRPr/>
          </a:p>
        </p:txBody>
      </p:sp>
      <p:sp>
        <p:nvSpPr>
          <p:cNvPr id="368" name="Google Shape;368;p49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Q ) What would be the output for the following code: 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1800"/>
              <a:t>17</a:t>
            </a:r>
            <a:endParaRPr sz="1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1800"/>
              <a:t>5</a:t>
            </a:r>
            <a:endParaRPr sz="1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1800"/>
              <a:t>30</a:t>
            </a:r>
            <a:endParaRPr sz="1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1800"/>
              <a:t>18</a:t>
            </a:r>
            <a:endParaRPr sz="1800"/>
          </a:p>
        </p:txBody>
      </p:sp>
      <p:sp>
        <p:nvSpPr>
          <p:cNvPr id="369" name="Google Shape;369;p49"/>
          <p:cNvSpPr txBox="1"/>
          <p:nvPr/>
        </p:nvSpPr>
        <p:spPr>
          <a:xfrm>
            <a:off x="4851400" y="1555475"/>
            <a:ext cx="3465000" cy="156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test(i,j):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if(i==0):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j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test(i-1,i+j)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print(test(5,3))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- Solution</a:t>
            </a:r>
            <a:endParaRPr/>
          </a:p>
        </p:txBody>
      </p:sp>
      <p:sp>
        <p:nvSpPr>
          <p:cNvPr id="375" name="Google Shape;375;p50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Q ) What would be the output for the following code: </a:t>
            </a:r>
            <a:endParaRPr sz="18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1800"/>
              <a:t>17</a:t>
            </a:r>
            <a:endParaRPr sz="1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1800"/>
              <a:t>5</a:t>
            </a:r>
            <a:endParaRPr sz="1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" sz="1800"/>
              <a:t>30</a:t>
            </a:r>
            <a:endParaRPr sz="18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AutoNum type="alphaUcPeriod"/>
            </a:pPr>
            <a:r>
              <a:rPr lang="en" sz="1800">
                <a:solidFill>
                  <a:srgbClr val="FF0000"/>
                </a:solidFill>
              </a:rPr>
              <a:t>18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Explanation :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test(5,3) -&gt; test(4,8) -&gt; test(3,12) -&gt; test(2,15) -&gt; test(1,17) -&gt; test(0,18) -&gt; 18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</p:txBody>
      </p:sp>
      <p:sp>
        <p:nvSpPr>
          <p:cNvPr id="376" name="Google Shape;376;p50"/>
          <p:cNvSpPr txBox="1"/>
          <p:nvPr/>
        </p:nvSpPr>
        <p:spPr>
          <a:xfrm>
            <a:off x="4851400" y="1502575"/>
            <a:ext cx="3465000" cy="1569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test(i,j):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if(i==0):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j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test(i-1,i+j)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print(test(5,3))</a:t>
            </a:r>
            <a:endParaRPr sz="15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Function Examples</a:t>
            </a:r>
            <a:endParaRPr/>
          </a:p>
        </p:txBody>
      </p:sp>
      <p:sp>
        <p:nvSpPr>
          <p:cNvPr id="382" name="Google Shape;382;p51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def lenl(l):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if l == []: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return 0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return 1 + lenl(l[1:])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===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def setl(s):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if s == set():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return 0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x = s.pop()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return 1 + setl(s)</a:t>
            </a:r>
            <a:endParaRPr/>
          </a:p>
        </p:txBody>
      </p:sp>
      <p:sp>
        <p:nvSpPr>
          <p:cNvPr id="383" name="Google Shape;383;p51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def gcd(x,y):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if (y == 0):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return x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return gcd(y, x%y)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====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def palin(s):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if len(s)&lt;=1: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return True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if s[0] == s[-1]: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return palin(s[1:-1])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else: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           return False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 a recursive function to sum all the elements of a list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 a recursive function to return the sum of the digits in a given integer</a:t>
            </a:r>
            <a:endParaRPr/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Do it yourself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Tower of Hanoi (study on your own)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Given 3 rods (A, B, C) and n disks.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Problem: Move the entire stack of disks from rod A to C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A : Source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B : Auxiliary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 : Destination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Rules:</a:t>
            </a:r>
            <a:endParaRPr/>
          </a:p>
          <a:p>
            <a:pPr marL="457200" lvl="0" indent="-304165" algn="l" rtl="0">
              <a:spcBef>
                <a:spcPts val="800"/>
              </a:spcBef>
              <a:spcAft>
                <a:spcPts val="0"/>
              </a:spcAft>
              <a:buSzPct val="66666"/>
              <a:buAutoNum type="arabicPeriod"/>
            </a:pPr>
            <a:r>
              <a:rPr lang="en"/>
              <a:t>Only one disk can be moved at a time.</a:t>
            </a:r>
            <a:endParaRPr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66666"/>
              <a:buAutoNum type="arabicPeriod"/>
            </a:pPr>
            <a:r>
              <a:rPr lang="en"/>
              <a:t>A disk can only be moved if it is the uppermost disk in the stack.</a:t>
            </a:r>
            <a:endParaRPr/>
          </a:p>
          <a:p>
            <a:pPr marL="457200" lvl="0" indent="-304165" algn="l" rtl="0">
              <a:spcBef>
                <a:spcPts val="0"/>
              </a:spcBef>
              <a:spcAft>
                <a:spcPts val="0"/>
              </a:spcAft>
              <a:buSzPct val="66666"/>
              <a:buAutoNum type="arabicPeriod"/>
            </a:pPr>
            <a:r>
              <a:rPr lang="en"/>
              <a:t>Larger disk cannot be placed on top of a smaller disk.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6" name="Google Shape;3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338" y="1284738"/>
            <a:ext cx="23526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Tower of Hanoi …</a:t>
            </a:r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633849" y="1035875"/>
            <a:ext cx="32790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the stack to 2 parts. 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1: Top n-1 disks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2: The nth disk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Steps: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Move n-1 disks from source to auxiliary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Move the nth disk from source to destination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Move n-1 disks from auxiliary to destination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4"/>
          <p:cNvSpPr txBox="1">
            <a:spLocks noGrp="1"/>
          </p:cNvSpPr>
          <p:nvPr>
            <p:ph type="body" idx="2"/>
          </p:nvPr>
        </p:nvSpPr>
        <p:spPr>
          <a:xfrm>
            <a:off x="3874975" y="1035875"/>
            <a:ext cx="49794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def TowerOfHanoi(n , src, dest, aux):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if n==1: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   print (f"{src} --&gt; {dest}")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    return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TowerOfHanoi(n-1, src, aux, dest)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print (f"{src} --&gt; {dest}")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TowerOfHanoi(n-1, aux, dest, src)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"/>
          <p:cNvSpPr txBox="1">
            <a:spLocks noGrp="1"/>
          </p:cNvSpPr>
          <p:nvPr>
            <p:ph type="body" idx="1"/>
          </p:nvPr>
        </p:nvSpPr>
        <p:spPr>
          <a:xfrm>
            <a:off x="246125" y="1035875"/>
            <a:ext cx="42978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sites show recursive code for tower of hanoi as well as animation of its working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https://www.openbookproject.net/py4fun/hanoi/hanoi.html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understand the moves of individual discs, need more elaborate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https://python-course.eu/applications-python/towers-of-hanoi.php</a:t>
            </a:r>
            <a:endParaRPr/>
          </a:p>
        </p:txBody>
      </p:sp>
      <p:sp>
        <p:nvSpPr>
          <p:cNvPr id="409" name="Google Shape;409;p55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def hanoi(n, source, helper, target):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if n &gt; 0: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# move tower of size n - 1 to helper: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hanoi(n - 1, source, target, helper)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# move disk from source peg to target peg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if source[0]: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    disk = source[0].pop()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    print("moving " + str(disk) + " from " + source[1] + " to " + target[1])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    target[0].append(disk)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# move tower of size n-1 from helper to target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        hanoi(n - 1, helper, source, target)    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source = ([4,3,2,1], "source")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target = ([], "target")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helper = ([], "helper")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hanoi(len(source[0]),source,helper,target)</a:t>
            </a:r>
            <a:endParaRPr/>
          </a:p>
        </p:txBody>
      </p:sp>
      <p:sp>
        <p:nvSpPr>
          <p:cNvPr id="410" name="Google Shape;410;p5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deeper Understanding…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Pascal’s Triangle nth Row (study on your own)</a:t>
            </a:r>
            <a:endParaRPr/>
          </a:p>
        </p:txBody>
      </p:sp>
      <p:sp>
        <p:nvSpPr>
          <p:cNvPr id="416" name="Google Shape;416;p56"/>
          <p:cNvSpPr txBox="1">
            <a:spLocks noGrp="1"/>
          </p:cNvSpPr>
          <p:nvPr>
            <p:ph type="body" idx="1"/>
          </p:nvPr>
        </p:nvSpPr>
        <p:spPr>
          <a:xfrm>
            <a:off x="633850" y="1091075"/>
            <a:ext cx="4947900" cy="2784600"/>
          </a:xfrm>
          <a:prstGeom prst="rect">
            <a:avLst/>
          </a:prstGeom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pascal(n):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if n == 1: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return [1]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line = [1]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prev = pascal(n-1)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for i in range(len(prev)-1):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    line.append(prev[i] + prev[i+1])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    line += [1]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return line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print(pascal(4))</a:t>
            </a:r>
            <a:br>
              <a:rPr lang="en" sz="1400" b="1">
                <a:latin typeface="Courier New"/>
                <a:ea typeface="Courier New"/>
                <a:cs typeface="Courier New"/>
                <a:sym typeface="Courier New"/>
              </a:rPr>
            </a:b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7" name="Google Shape;41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400" y="1332675"/>
            <a:ext cx="2942100" cy="23013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- Recursive Functions</a:t>
            </a:r>
            <a:endParaRPr/>
          </a:p>
        </p:txBody>
      </p:sp>
      <p:sp>
        <p:nvSpPr>
          <p:cNvPr id="423" name="Google Shape;423;p57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can be recursive, i.e. a function calls itself. A recursive function must have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base case where a value is returned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calls should move towards the base case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functions are often natural (particularly for recursive data structures) and elegant, but they are generally not efficient as compared to iterative options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633850" y="1035874"/>
            <a:ext cx="7886700" cy="388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definition is one where the defined term is used in the definition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Recursion is used often - e.g. we can define a family of a person as:</a:t>
            </a:r>
            <a:endParaRPr/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Unmarried person + family of a married person</a:t>
            </a:r>
            <a:endParaRPr/>
          </a:p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data structures can be defined recursively, e.g</a:t>
            </a:r>
            <a:endParaRPr/>
          </a:p>
          <a:p>
            <a:pPr marL="4572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Lists: empty list, or list+item</a:t>
            </a:r>
            <a:endParaRPr/>
          </a:p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recursive definitions must have: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 Case: Which is known without recursion (e.g. empty list) i.e you know the answer for it.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part: where the problem is expressed as a smaller version of the problem itself. 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have seen recursion in math frequently: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f(x) = 0 if x = 0, 1+f(x-1) if x&gt;1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Functions in Maths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Recursion is commonly used in mathematics - you have seen examples of it in class xii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EXAMPLES FROM SCHOOL MATH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definition for the factorial computation</a:t>
            </a:r>
            <a:endParaRPr/>
          </a:p>
          <a:p>
            <a:pPr marL="457200" lvl="0" indent="45720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factorial(n) = n*factorial(n-1)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factorial(0) = 1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just" rtl="0"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definition for the Fibonacci Sequence (0,1,1,2,3,5,8,11, …)</a:t>
            </a:r>
            <a:endParaRPr/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fibonacci(n) = fibonacci(n-1) + fibonacci(n-2) [for n&gt;1]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fibonacci(0) = 0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fibonacci(1) = 1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algorithm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recursive algorithm uses itself to solve one or more smaller identical problems. For example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Looking up a telephone number in a phone book :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 to the middle page. If name is on the middle page stop.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Otherwise look in the first half or the second half depending on whether the name is alphabetically before or after the names on the middle page.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Repeat the process on this remaining portion and so on until you find the desired number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Comparing two lists for equality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Compare the first item, if not same, lists not equal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Otherwise, compare the rest of the list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functions like factorial, fibonacci etc, have their  recursive algos given in the function definition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in Python functions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33850" y="1035874"/>
            <a:ext cx="7886700" cy="3768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that call themselves are called recursive functions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Allowing recursive functions requires care in underlying implementation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all languages allowed recursive functions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modern programming languages allow it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allows recursive functions, i.e. a function can call itself 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recursive functions (like in any recursive definition) must have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Base case : In which there is no recursive call to the function, and which has a clear return value </a:t>
            </a:r>
            <a:endParaRPr/>
          </a:p>
          <a:p>
            <a:pPr marL="914400" lvl="1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part: Where the function itself can be called but with different parameters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call has to be such that eventually the base case is reached, so parameters are changed in the recursive call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recursive part is such that the base case will not be reached - then we have infinite recursion (the program will never end)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must ensure that base case will </a:t>
            </a:r>
            <a:r>
              <a:rPr lang="en" i="1"/>
              <a:t>always</a:t>
            </a:r>
            <a:r>
              <a:rPr lang="en"/>
              <a:t> be reached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Example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685800" y="1644824"/>
            <a:ext cx="3834300" cy="216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f(x):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	if x==0:	# base case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		return 0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		return 1+f(x-1)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just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Trivial fn - counts from 0 till x, incr 1 at every call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Recursive call: parm is x-1, i.e. reduced every time by 1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 case condition is x==0 - it will necessarily be reached eventually if x is +ve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x is -ve, then x will never reach zero - infinite recursion</a:t>
            </a:r>
            <a:endParaRPr/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avoid by changing the base case condition to x&lt;=0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Function Examples</a:t>
            </a: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def factorial(n):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if n &lt;= 1:	#base case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	return 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return (n*factorial(n-1))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Note: recursive call with n-1, so parm will eventually reach n&lt;=1 i.e. the base case</a:t>
            </a:r>
            <a:br>
              <a:rPr lang="en" sz="2000"/>
            </a:br>
            <a:endParaRPr sz="20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If n == 1 in base case, then infinite recursion if n is negative</a:t>
            </a:r>
            <a:endParaRPr sz="2000"/>
          </a:p>
          <a:p>
            <a:pPr marL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" sz="15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def digits(n):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if n &lt;= 9:		# base case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return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 else: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return (1 + digits(n//10))</a:t>
            </a:r>
            <a:endParaRPr sz="15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Note recursive call with n//10 - means every time parm is n//10, so will eventually hit single digit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It will terminate for -ve nos also - but give a wrong answer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To change it, if n is -ve, make it +ve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2721</Words>
  <Application>Microsoft Office PowerPoint</Application>
  <PresentationFormat>On-screen Show (16:9)</PresentationFormat>
  <Paragraphs>409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Quattrocento Sans</vt:lpstr>
      <vt:lpstr>Noto Sans Symbols</vt:lpstr>
      <vt:lpstr>Courier New</vt:lpstr>
      <vt:lpstr>Calibri</vt:lpstr>
      <vt:lpstr>Office Theme</vt:lpstr>
      <vt:lpstr>Functions - Recursion &amp; Functions as First Class Objects</vt:lpstr>
      <vt:lpstr>Functions - Recap</vt:lpstr>
      <vt:lpstr>Functions - Use</vt:lpstr>
      <vt:lpstr>Recursion</vt:lpstr>
      <vt:lpstr>Recursive Functions in Maths</vt:lpstr>
      <vt:lpstr>Recursive algorithm</vt:lpstr>
      <vt:lpstr>Recursion in Python functions</vt:lpstr>
      <vt:lpstr>A Simple Example</vt:lpstr>
      <vt:lpstr>Recursion Function Examples</vt:lpstr>
      <vt:lpstr>Factorial Function Execution</vt:lpstr>
      <vt:lpstr>Factorial Function Execution</vt:lpstr>
      <vt:lpstr>Factorial Function Execution</vt:lpstr>
      <vt:lpstr>Factorial Function Execution</vt:lpstr>
      <vt:lpstr>Factorial Function Execution</vt:lpstr>
      <vt:lpstr>Factorial Function Execution</vt:lpstr>
      <vt:lpstr>Factorial Function Execution</vt:lpstr>
      <vt:lpstr>Factorial Function Execution</vt:lpstr>
      <vt:lpstr>Factorial Function Execution</vt:lpstr>
      <vt:lpstr>Quiz - Text  </vt:lpstr>
      <vt:lpstr>Quiz - Solution </vt:lpstr>
      <vt:lpstr>Execution of recursive functions</vt:lpstr>
      <vt:lpstr>Execution of recursive functions</vt:lpstr>
      <vt:lpstr>Functions: Global and local var</vt:lpstr>
      <vt:lpstr>Comparing recursive and iterative solution</vt:lpstr>
      <vt:lpstr>Why Recursive Functions ?</vt:lpstr>
      <vt:lpstr>Quiz - Numeric </vt:lpstr>
      <vt:lpstr>Quiz - Solution</vt:lpstr>
      <vt:lpstr>Care While Using Recursion</vt:lpstr>
      <vt:lpstr>Care with Recursion - Fibonacci </vt:lpstr>
      <vt:lpstr>Fibonacci without duplicate recursion</vt:lpstr>
      <vt:lpstr>Quiz - Single Correct</vt:lpstr>
      <vt:lpstr>Quiz - Solution</vt:lpstr>
      <vt:lpstr>Recursive Function Examples</vt:lpstr>
      <vt:lpstr>Exercise - Do it yourself</vt:lpstr>
      <vt:lpstr>Example: Tower of Hanoi (study on your own)</vt:lpstr>
      <vt:lpstr>Tower of Hanoi …</vt:lpstr>
      <vt:lpstr>For deeper Understanding…</vt:lpstr>
      <vt:lpstr>Example: Pascal’s Triangle nth Row (study on your own)</vt:lpstr>
      <vt:lpstr>Summary - Recursive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- Recursion &amp; Functions as First Class Objects</dc:title>
  <dc:creator>LENOVO</dc:creator>
  <cp:lastModifiedBy>LENOVO</cp:lastModifiedBy>
  <cp:revision>1</cp:revision>
  <dcterms:modified xsi:type="dcterms:W3CDTF">2022-03-01T07:04:45Z</dcterms:modified>
</cp:coreProperties>
</file>