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2"/>
  </p:notes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</p:sldIdLst>
  <p:sldSz cx="9144000" cy="5143500" type="screen16x9"/>
  <p:notesSz cx="6858000" cy="9144000"/>
  <p:embeddedFontLst>
    <p:embeddedFont>
      <p:font typeface="Calibri" pitchFamily="34" charset="0"/>
      <p:regular r:id="rId23"/>
      <p:bold r:id="rId24"/>
      <p:italic r:id="rId25"/>
      <p:boldItalic r:id="rId26"/>
    </p:embeddedFont>
    <p:embeddedFont>
      <p:font typeface="Quattrocento Sans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ivya Sharma" initials="" lastIdx="3" clrIdx="0"/>
  <p:cmAuthor id="1" name="Rhythm Patel" initials="" lastIdx="3" clrIdx="1"/>
  <p:cmAuthor id="2" name="Anuneet Anand" initials="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01T21:05:20.224" idx="1">
    <p:pos x="6000" y="0"/>
    <p:text>Added slide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01T21:24:08.504" idx="2">
    <p:pos x="6000" y="0"/>
    <p:text>Added slide with image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01T21:24:15.416" idx="3">
    <p:pos x="6000" y="0"/>
    <p:text>Added slide</p:text>
  </p:cm>
  <p:cm authorId="2" dt="2022-03-02T22:44:38.483" idx="1">
    <p:pos x="399" y="652"/>
    <p:text>Fixed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58885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188ffaae7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188ffaae7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190fa3cf6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190fa3cf6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13d79cbf7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13d79cbf7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17c5db3b7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17c5db3b7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13d79cbf7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13d79cbf7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17c5db3b7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17c5db3b7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17c5db3b7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17c5db3b7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17dc4768d3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17dc4768d3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17dc4768d3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17dc4768d3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188ffaae7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188ffaae7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632b0b99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632b0b99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190fa3cf6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190fa3cf6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87ef57755_1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187ef57755_1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187ef57755_1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187ef57755_1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187ef57755_1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187ef57755_1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13d79cbf7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13d79cbf71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190fa3cf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190fa3cf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13d79cbf7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13d79cbf7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187ef57755_1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187ef57755_1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3EADA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IIITD_pptslide_jpeg-03.jpg"/>
          <p:cNvPicPr preferRelativeResize="0"/>
          <p:nvPr/>
        </p:nvPicPr>
        <p:blipFill rotWithShape="1">
          <a:blip r:embed="rId2">
            <a:alphaModFix/>
          </a:blip>
          <a:srcRect l="72917" t="69259"/>
          <a:stretch/>
        </p:blipFill>
        <p:spPr>
          <a:xfrm>
            <a:off x="7286625" y="3562350"/>
            <a:ext cx="1857374" cy="158115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143000" y="797753"/>
            <a:ext cx="7315200" cy="1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Quattrocento Sans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114800" y="2430433"/>
            <a:ext cx="4343400" cy="15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9F7F6"/>
              </a:buClr>
              <a:buSzPts val="1800"/>
              <a:buNone/>
              <a:defRPr sz="1800">
                <a:solidFill>
                  <a:srgbClr val="E9F7F6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41148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685800" y="2317221"/>
            <a:ext cx="7772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3401088"/>
            <a:ext cx="2260623" cy="1244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 rot="5400000">
            <a:off x="5350050" y="1463972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50628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4" name="Google Shape;104;p12"/>
          <p:cNvCxnSpPr/>
          <p:nvPr/>
        </p:nvCxnSpPr>
        <p:spPr>
          <a:xfrm>
            <a:off x="6543675" y="277589"/>
            <a:ext cx="0" cy="435480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3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85799" y="1035886"/>
            <a:ext cx="3834300" cy="3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body" idx="2"/>
          </p:nvPr>
        </p:nvSpPr>
        <p:spPr>
          <a:xfrm>
            <a:off x="4683577" y="1035886"/>
            <a:ext cx="3828900" cy="3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13" name="Google Shape;113;p1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4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685799" y="946718"/>
            <a:ext cx="38151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2"/>
          </p:nvPr>
        </p:nvSpPr>
        <p:spPr>
          <a:xfrm>
            <a:off x="685799" y="1616168"/>
            <a:ext cx="3815100" cy="30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body" idx="3"/>
          </p:nvPr>
        </p:nvSpPr>
        <p:spPr>
          <a:xfrm>
            <a:off x="4672693" y="946716"/>
            <a:ext cx="38289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body" idx="4"/>
          </p:nvPr>
        </p:nvSpPr>
        <p:spPr>
          <a:xfrm>
            <a:off x="4672693" y="1616168"/>
            <a:ext cx="3828900" cy="30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25" name="Google Shape;125;p14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33" name="Google Shape;133;p1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6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>
            <a:spLocks noGrp="1"/>
          </p:cNvSpPr>
          <p:nvPr>
            <p:ph type="body" idx="1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2"/>
          </p:nvPr>
        </p:nvSpPr>
        <p:spPr>
          <a:xfrm>
            <a:off x="630936" y="1643745"/>
            <a:ext cx="2949000" cy="27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9000" cy="1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43" name="Google Shape;143;p16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icture with Caption">
  <p:cSld name="1_Picture with Ca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7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>
            <a:spLocks noGrp="1"/>
          </p:cNvSpPr>
          <p:nvPr>
            <p:ph type="pic" idx="2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1"/>
          </p:nvPr>
        </p:nvSpPr>
        <p:spPr>
          <a:xfrm>
            <a:off x="630936" y="1643745"/>
            <a:ext cx="2949000" cy="27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9000" cy="1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53" name="Google Shape;153;p17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Vertical Text">
  <p:cSld name="1_Title and Vertical 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 rot="5400000">
            <a:off x="2786946" y="-1122314"/>
            <a:ext cx="3575400" cy="78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62" name="Google Shape;162;p18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23888" y="1284317"/>
            <a:ext cx="7886700" cy="21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500"/>
              <a:buFont typeface="Quattrocento Sans"/>
              <a:buNone/>
              <a:defRPr sz="4500" b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23888" y="3414475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633845" y="1035886"/>
            <a:ext cx="38670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633845" y="1655160"/>
            <a:ext cx="3867000" cy="29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3"/>
          </p:nvPr>
        </p:nvSpPr>
        <p:spPr>
          <a:xfrm>
            <a:off x="4629150" y="1035887"/>
            <a:ext cx="38862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4"/>
          </p:nvPr>
        </p:nvSpPr>
        <p:spPr>
          <a:xfrm>
            <a:off x="4629150" y="1655160"/>
            <a:ext cx="3886200" cy="29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55" name="Google Shape;55;p6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6" name="Google Shape;5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7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90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2"/>
          </p:nvPr>
        </p:nvSpPr>
        <p:spPr>
          <a:xfrm>
            <a:off x="630936" y="1543049"/>
            <a:ext cx="29490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90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>
            <a:spLocks noGrp="1"/>
          </p:cNvSpPr>
          <p:nvPr>
            <p:ph type="pic" idx="2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630936" y="1543050"/>
            <a:ext cx="29490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7" name="Google Shape;87;p10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8" name="Google Shape;8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 rot="5400000">
            <a:off x="2777646" y="-1107913"/>
            <a:ext cx="35991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96" name="Google Shape;96;p11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7" name="Google Shape;9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300"/>
              <a:buFont typeface="Quattrocento Sans"/>
              <a:buNone/>
              <a:defRPr sz="3300" b="0" i="0" u="none" strike="noStrike" cap="non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33845" y="137160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hyperlink" Target="https://www.programiz.com/python-programming/assert-statemen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ctrTitle"/>
          </p:nvPr>
        </p:nvSpPr>
        <p:spPr>
          <a:xfrm>
            <a:off x="1143000" y="797753"/>
            <a:ext cx="7315200" cy="1406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Handling and Assertions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0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- Exception Handling</a:t>
            </a:r>
            <a:endParaRPr/>
          </a:p>
        </p:txBody>
      </p:sp>
      <p:sp>
        <p:nvSpPr>
          <p:cNvPr id="388" name="Google Shape;388;p50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Main error types: Syntax(compile), logic (runtime - user has to determine), runtime error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Runtime errors - exceptions are raised by python; default we get a traceback error message - tells where the error is, its type, …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catch raised exceptions in our program, and do something to avoid the program from "crashing"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Important for "always-running" software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Done by try-except block - if any stmt in try block generates a exception, transfer goes to handler for that exception for this block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define handlers for as many exceptions as we want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(We can also raise exceptions in our code - this is an advanced feature - just understand that it can be done)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1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- Likert Scale</a:t>
            </a:r>
            <a:endParaRPr/>
          </a:p>
        </p:txBody>
      </p:sp>
      <p:sp>
        <p:nvSpPr>
          <p:cNvPr id="394" name="Google Shape;394;p51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651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How well did you understand the advanced try-except? Kindly provide your feedback on the ALT App.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2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Assert statement</a:t>
            </a:r>
            <a:endParaRPr/>
          </a:p>
        </p:txBody>
      </p:sp>
      <p:sp>
        <p:nvSpPr>
          <p:cNvPr id="400" name="Google Shape;400;p52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457200" lvl="0" indent="-317500" algn="just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Assert statements are usually used for debugging and testing code during software development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They state a condition (‘assert’) which should hold at some point in the program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These are boolean expressions that evaluate if the conditions return True or False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Your thought process should be:</a:t>
            </a:r>
            <a:br>
              <a:rPr lang="en"/>
            </a:br>
            <a:r>
              <a:rPr lang="en"/>
              <a:t>	</a:t>
            </a:r>
            <a:r>
              <a:rPr lang="en" i="1"/>
              <a:t>“I need to ensure this condition should remain true.</a:t>
            </a:r>
            <a:br>
              <a:rPr lang="en" i="1"/>
            </a:br>
            <a:r>
              <a:rPr lang="en" i="1"/>
              <a:t>	Otherwise, I need to throw an Error”</a:t>
            </a:r>
            <a:endParaRPr i="1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Usage:</a:t>
            </a:r>
            <a:br>
              <a:rPr lang="en"/>
            </a:br>
            <a:r>
              <a:rPr lang="en"/>
              <a:t>		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assert &lt;condition&gt;		</a:t>
            </a:r>
            <a:r>
              <a:rPr lang="en" i="1"/>
              <a:t>(or)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		assert &lt;condition&gt;,&lt;error_message&gt;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3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Assert statement</a:t>
            </a:r>
            <a:endParaRPr/>
          </a:p>
        </p:txBody>
      </p:sp>
      <p:sp>
        <p:nvSpPr>
          <p:cNvPr id="406" name="Google Shape;406;p53"/>
          <p:cNvSpPr txBox="1">
            <a:spLocks noGrp="1"/>
          </p:cNvSpPr>
          <p:nvPr>
            <p:ph type="body" idx="1"/>
          </p:nvPr>
        </p:nvSpPr>
        <p:spPr>
          <a:xfrm>
            <a:off x="633850" y="1334500"/>
            <a:ext cx="3710100" cy="2770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the assert condition arrives,</a:t>
            </a:r>
            <a:br>
              <a:rPr lang="en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the assert is True,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program continues running…</a:t>
            </a:r>
            <a:br>
              <a:rPr lang="en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the assert is False,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program halts, and throws AssertionError</a:t>
            </a:r>
            <a:endParaRPr/>
          </a:p>
        </p:txBody>
      </p:sp>
      <p:pic>
        <p:nvPicPr>
          <p:cNvPr id="407" name="Google Shape;407;p53"/>
          <p:cNvPicPr preferRelativeResize="0"/>
          <p:nvPr/>
        </p:nvPicPr>
        <p:blipFill rotWithShape="1">
          <a:blip r:embed="rId3">
            <a:alphaModFix/>
          </a:blip>
          <a:srcRect l="7281" r="10905" b="10706"/>
          <a:stretch/>
        </p:blipFill>
        <p:spPr>
          <a:xfrm>
            <a:off x="4421863" y="1174576"/>
            <a:ext cx="3770975" cy="30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53"/>
          <p:cNvSpPr txBox="1"/>
          <p:nvPr/>
        </p:nvSpPr>
        <p:spPr>
          <a:xfrm>
            <a:off x="5442438" y="4542100"/>
            <a:ext cx="1729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Programiz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4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457200" lvl="0" indent="-317500" algn="just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Assert statements are widely used in testing and debugging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use it for sanity checks i.e. for testing if a particular assumption is True while writing code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it becomes False, then there is a bug in the code.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After testing, we can remove assert statements - there is also a compile time option to ignore the assert statements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makes our code more robust, reliable, and less prone to errors and bugs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Also used for writing test cases for code</a:t>
            </a:r>
            <a:br>
              <a:rPr lang="en"/>
            </a:b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Warning:</a:t>
            </a:r>
            <a:r>
              <a:rPr lang="en"/>
              <a:t> Assert is </a:t>
            </a:r>
            <a:r>
              <a:rPr lang="en" b="1"/>
              <a:t>NOT </a:t>
            </a:r>
            <a:r>
              <a:rPr lang="en"/>
              <a:t>an error handling tool - so you dont need to provide handlers for it</a:t>
            </a:r>
            <a:endParaRPr/>
          </a:p>
          <a:p>
            <a:pPr marL="91440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(Use try-except statement for that)</a:t>
            </a:r>
            <a:endParaRPr/>
          </a:p>
        </p:txBody>
      </p:sp>
      <p:sp>
        <p:nvSpPr>
          <p:cNvPr id="414" name="Google Shape;414;p54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/ purpose of assert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5"/>
          <p:cNvSpPr txBox="1"/>
          <p:nvPr/>
        </p:nvSpPr>
        <p:spPr>
          <a:xfrm>
            <a:off x="633850" y="1128350"/>
            <a:ext cx="7799400" cy="1454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def division(a, b):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	assert b != 0, “Cannot put b as 0 since we can’t divide by 0”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	return a / b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5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x, y = input().split()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print(division(int(x), int(y)))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0" name="Google Shape;420;p55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Assert</a:t>
            </a:r>
            <a:endParaRPr/>
          </a:p>
        </p:txBody>
      </p:sp>
      <p:sp>
        <p:nvSpPr>
          <p:cNvPr id="421" name="Google Shape;421;p55"/>
          <p:cNvSpPr txBox="1"/>
          <p:nvPr/>
        </p:nvSpPr>
        <p:spPr>
          <a:xfrm>
            <a:off x="633850" y="2703000"/>
            <a:ext cx="919800" cy="789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10 2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5.0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2" name="Google Shape;422;p55"/>
          <p:cNvSpPr txBox="1"/>
          <p:nvPr/>
        </p:nvSpPr>
        <p:spPr>
          <a:xfrm>
            <a:off x="1681975" y="2703000"/>
            <a:ext cx="6751200" cy="969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4 0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...</a:t>
            </a:r>
            <a:br>
              <a:rPr lang="en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AssertionError: Cannot put b as 0 since we can’t divide by 0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6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Debugging with Assert</a:t>
            </a:r>
            <a:endParaRPr/>
          </a:p>
        </p:txBody>
      </p:sp>
      <p:sp>
        <p:nvSpPr>
          <p:cNvPr id="428" name="Google Shape;428;p56"/>
          <p:cNvSpPr txBox="1"/>
          <p:nvPr/>
        </p:nvSpPr>
        <p:spPr>
          <a:xfrm>
            <a:off x="633850" y="1128350"/>
            <a:ext cx="7799400" cy="1685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def rectangle_area(l, b):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   assert l &gt; 0, "Length should be positive"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   assert b &gt; 0, "Breadth should be positive"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   return l*b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x, y = input().split()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print(rectangle_area(int(x), int(y)))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9" name="Google Shape;429;p56"/>
          <p:cNvSpPr txBox="1"/>
          <p:nvPr/>
        </p:nvSpPr>
        <p:spPr>
          <a:xfrm>
            <a:off x="5018950" y="3124675"/>
            <a:ext cx="3414300" cy="11499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4 -6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...</a:t>
            </a: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AssertionError:</a:t>
            </a: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Breadth should be positive</a:t>
            </a:r>
            <a:endParaRPr sz="13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Google Shape;430;p56"/>
          <p:cNvSpPr txBox="1"/>
          <p:nvPr/>
        </p:nvSpPr>
        <p:spPr>
          <a:xfrm>
            <a:off x="633850" y="3124675"/>
            <a:ext cx="919800" cy="789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10 2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20.0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1" name="Google Shape;431;p56"/>
          <p:cNvSpPr txBox="1"/>
          <p:nvPr/>
        </p:nvSpPr>
        <p:spPr>
          <a:xfrm>
            <a:off x="1623700" y="3124675"/>
            <a:ext cx="3297600" cy="11499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-1 5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...</a:t>
            </a: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AssertionError:</a:t>
            </a: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Length should be positive</a:t>
            </a:r>
            <a:endParaRPr sz="13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7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- Single correct</a:t>
            </a:r>
            <a:endParaRPr/>
          </a:p>
        </p:txBody>
      </p:sp>
      <p:sp>
        <p:nvSpPr>
          <p:cNvPr id="437" name="Google Shape;437;p57"/>
          <p:cNvSpPr txBox="1">
            <a:spLocks noGrp="1"/>
          </p:cNvSpPr>
          <p:nvPr>
            <p:ph type="body" idx="1"/>
          </p:nvPr>
        </p:nvSpPr>
        <p:spPr>
          <a:xfrm>
            <a:off x="633848" y="1035875"/>
            <a:ext cx="40392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Which of the options is the output of the code given on the right?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A.	</a:t>
            </a:r>
            <a:r>
              <a:rPr lang="en" sz="2000" b="1">
                <a:latin typeface="Courier New"/>
                <a:ea typeface="Courier New"/>
                <a:cs typeface="Courier New"/>
                <a:sym typeface="Courier New"/>
              </a:rPr>
              <a:t>Assertion Error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B.	</a:t>
            </a:r>
            <a:r>
              <a:rPr lang="en" sz="2000" b="1">
                <a:latin typeface="Courier New"/>
                <a:ea typeface="Courier New"/>
                <a:cs typeface="Courier New"/>
                <a:sym typeface="Courier New"/>
              </a:rPr>
              <a:t>Here!</a:t>
            </a:r>
            <a:br>
              <a:rPr lang="en" sz="20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 b="1">
                <a:latin typeface="Courier New"/>
                <a:ea typeface="Courier New"/>
                <a:cs typeface="Courier New"/>
                <a:sym typeface="Courier New"/>
              </a:rPr>
              <a:t>	Finally!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C.	</a:t>
            </a:r>
            <a:r>
              <a:rPr lang="en" sz="2000" b="1">
                <a:latin typeface="Courier New"/>
                <a:ea typeface="Courier New"/>
                <a:cs typeface="Courier New"/>
                <a:sym typeface="Courier New"/>
              </a:rPr>
              <a:t>Assertion Error</a:t>
            </a:r>
            <a:br>
              <a:rPr lang="en" sz="20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 b="1">
                <a:latin typeface="Courier New"/>
                <a:ea typeface="Courier New"/>
                <a:cs typeface="Courier New"/>
                <a:sym typeface="Courier New"/>
              </a:rPr>
              <a:t>	Finally!</a:t>
            </a:r>
            <a:endParaRPr sz="20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D.	</a:t>
            </a:r>
            <a:r>
              <a:rPr lang="en" sz="2000" b="1">
                <a:latin typeface="Courier New"/>
                <a:ea typeface="Courier New"/>
                <a:cs typeface="Courier New"/>
                <a:sym typeface="Courier New"/>
              </a:rPr>
              <a:t>Zero Division Error</a:t>
            </a:r>
            <a:br>
              <a:rPr lang="en" sz="20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 b="1">
                <a:latin typeface="Courier New"/>
                <a:ea typeface="Courier New"/>
                <a:cs typeface="Courier New"/>
                <a:sym typeface="Courier New"/>
              </a:rPr>
              <a:t>	Finally!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8" name="Google Shape;438;p57"/>
          <p:cNvSpPr txBox="1">
            <a:spLocks noGrp="1"/>
          </p:cNvSpPr>
          <p:nvPr>
            <p:ph type="body" idx="1"/>
          </p:nvPr>
        </p:nvSpPr>
        <p:spPr>
          <a:xfrm>
            <a:off x="4673050" y="1235525"/>
            <a:ext cx="4110000" cy="35172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 test(val):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try: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assert val == 0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print(10 / val)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print("Here!")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except AssertionError: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print("Assertion Error")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except ZeroDivisionError: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print("Zero Division Error")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finally: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print("Finally!")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test(0)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8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- Single correct</a:t>
            </a:r>
            <a:endParaRPr/>
          </a:p>
        </p:txBody>
      </p:sp>
      <p:sp>
        <p:nvSpPr>
          <p:cNvPr id="444" name="Google Shape;444;p58"/>
          <p:cNvSpPr txBox="1">
            <a:spLocks noGrp="1"/>
          </p:cNvSpPr>
          <p:nvPr>
            <p:ph type="body" idx="1"/>
          </p:nvPr>
        </p:nvSpPr>
        <p:spPr>
          <a:xfrm>
            <a:off x="633848" y="1035875"/>
            <a:ext cx="40392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Which of the options is the output of the code given on the right?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A.	</a:t>
            </a:r>
            <a:r>
              <a:rPr lang="en" sz="2000" b="1">
                <a:latin typeface="Courier New"/>
                <a:ea typeface="Courier New"/>
                <a:cs typeface="Courier New"/>
                <a:sym typeface="Courier New"/>
              </a:rPr>
              <a:t>Assertion Error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B.	</a:t>
            </a:r>
            <a:r>
              <a:rPr lang="en" sz="2000" b="1">
                <a:latin typeface="Courier New"/>
                <a:ea typeface="Courier New"/>
                <a:cs typeface="Courier New"/>
                <a:sym typeface="Courier New"/>
              </a:rPr>
              <a:t>Here!</a:t>
            </a:r>
            <a:br>
              <a:rPr lang="en" sz="20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 b="1">
                <a:latin typeface="Courier New"/>
                <a:ea typeface="Courier New"/>
                <a:cs typeface="Courier New"/>
                <a:sym typeface="Courier New"/>
              </a:rPr>
              <a:t>	Finally!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C.	</a:t>
            </a:r>
            <a:r>
              <a:rPr lang="en" sz="2000" b="1">
                <a:latin typeface="Courier New"/>
                <a:ea typeface="Courier New"/>
                <a:cs typeface="Courier New"/>
                <a:sym typeface="Courier New"/>
              </a:rPr>
              <a:t>Assertion Error</a:t>
            </a:r>
            <a:br>
              <a:rPr lang="en" sz="20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 b="1">
                <a:latin typeface="Courier New"/>
                <a:ea typeface="Courier New"/>
                <a:cs typeface="Courier New"/>
                <a:sym typeface="Courier New"/>
              </a:rPr>
              <a:t>	Finally!</a:t>
            </a:r>
            <a:endParaRPr sz="20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D.	</a:t>
            </a:r>
            <a:r>
              <a:rPr lang="en"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Zero Division Error</a:t>
            </a:r>
            <a:br>
              <a:rPr lang="en"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Finally!</a:t>
            </a:r>
            <a:endParaRPr sz="2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5" name="Google Shape;445;p58"/>
          <p:cNvSpPr txBox="1">
            <a:spLocks noGrp="1"/>
          </p:cNvSpPr>
          <p:nvPr>
            <p:ph type="body" idx="1"/>
          </p:nvPr>
        </p:nvSpPr>
        <p:spPr>
          <a:xfrm>
            <a:off x="4673050" y="1235525"/>
            <a:ext cx="4110000" cy="35172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 test(val):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try: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assert val == 0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print(10 / val)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print("Here!")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except AssertionError: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print("Assertion Error")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except ZeroDivisionError: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print("Zero Division Error")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finally: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print("Finally!")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test(0)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9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Asserts</a:t>
            </a:r>
            <a:endParaRPr/>
          </a:p>
        </p:txBody>
      </p:sp>
      <p:sp>
        <p:nvSpPr>
          <p:cNvPr id="451" name="Google Shape;451;p59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2500" lnSpcReduction="10000"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provides user defined mechanism for identifying errors during execution - assert conditions are based on the code design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They help designers in designing - you have to think carefully what conditions must hold at some point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Example - in while loop for computing something you can assert something about the computation - some value is increasing/decreasing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Used in testing - test cases are written in a program - each test case gives inputs and checks for correct output through assert stmt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Generally in production code, assert statements are disabled (to avoid the overheads of these checks)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makes it more useful than checking these conditions in if stmt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I.e. assert are not for error handling during runtime of a production system, use try-except block for this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Many practices propagate the use of asserts during programming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of this Module </a:t>
            </a:r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2313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now understand how to write programs in python - statements, scalar types, structured types, functions, …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will go into how python programs are executed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Compiling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Execution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will discuss compile-time and runtime errors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Runtime errors / exceptions - more about them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Handling runtime errors in programs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0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Minute Paper</a:t>
            </a:r>
            <a:endParaRPr/>
          </a:p>
        </p:txBody>
      </p:sp>
      <p:sp>
        <p:nvSpPr>
          <p:cNvPr id="457" name="Google Shape;457;p60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Take a minute to give your feedback as Minute Paper - it provides the instructor feedback, and it also help students do a quick recap of the material covered in the lecture.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Today's minute paper is for "Exception Handling &amp; Assert"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3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except blocks</a:t>
            </a:r>
            <a:endParaRPr/>
          </a:p>
        </p:txBody>
      </p:sp>
      <p:sp>
        <p:nvSpPr>
          <p:cNvPr id="340" name="Google Shape;340;p43"/>
          <p:cNvSpPr txBox="1">
            <a:spLocks noGrp="1"/>
          </p:cNvSpPr>
          <p:nvPr>
            <p:ph type="body" idx="1"/>
          </p:nvPr>
        </p:nvSpPr>
        <p:spPr>
          <a:xfrm>
            <a:off x="3872875" y="1035875"/>
            <a:ext cx="4656000" cy="20226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10" b="1">
                <a:latin typeface="Courier New"/>
                <a:ea typeface="Courier New"/>
                <a:cs typeface="Courier New"/>
                <a:sym typeface="Courier New"/>
              </a:rPr>
              <a:t>try:</a:t>
            </a:r>
            <a:endParaRPr sz="141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1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10" b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# Run this main-action first</a:t>
            </a:r>
            <a:endParaRPr sz="1410" b="1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10" b="1">
                <a:latin typeface="Courier New"/>
                <a:ea typeface="Courier New"/>
                <a:cs typeface="Courier New"/>
                <a:sym typeface="Courier New"/>
              </a:rPr>
              <a:t>	&lt;statements&gt; </a:t>
            </a:r>
            <a:endParaRPr sz="141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10" b="1">
                <a:latin typeface="Courier New"/>
                <a:ea typeface="Courier New"/>
                <a:cs typeface="Courier New"/>
                <a:sym typeface="Courier New"/>
              </a:rPr>
              <a:t>except &lt;name1&gt;:</a:t>
            </a:r>
            <a:endParaRPr sz="141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1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10" b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# Run if name1 is raised in try</a:t>
            </a:r>
            <a:endParaRPr sz="1410" b="1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10" b="1">
                <a:latin typeface="Courier New"/>
                <a:ea typeface="Courier New"/>
                <a:cs typeface="Courier New"/>
                <a:sym typeface="Courier New"/>
              </a:rPr>
              <a:t>	&lt;statements&gt;</a:t>
            </a:r>
            <a:endParaRPr sz="141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10" b="1">
                <a:latin typeface="Courier New"/>
                <a:ea typeface="Courier New"/>
                <a:cs typeface="Courier New"/>
                <a:sym typeface="Courier New"/>
              </a:rPr>
              <a:t>except (name2, name3):</a:t>
            </a:r>
            <a:endParaRPr sz="141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1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10" b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# Run if any of these occur</a:t>
            </a:r>
            <a:endParaRPr sz="1410" b="1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10" b="1">
                <a:latin typeface="Courier New"/>
                <a:ea typeface="Courier New"/>
                <a:cs typeface="Courier New"/>
                <a:sym typeface="Courier New"/>
              </a:rPr>
              <a:t>	&lt;statements&gt;</a:t>
            </a:r>
            <a:endParaRPr sz="141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1" name="Google Shape;341;p43"/>
          <p:cNvSpPr txBox="1">
            <a:spLocks noGrp="1"/>
          </p:cNvSpPr>
          <p:nvPr>
            <p:ph type="body" idx="1"/>
          </p:nvPr>
        </p:nvSpPr>
        <p:spPr>
          <a:xfrm>
            <a:off x="633850" y="1035875"/>
            <a:ext cx="3139200" cy="2770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17500" algn="just" rtl="0">
              <a:spcBef>
                <a:spcPts val="8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500"/>
              <a:t>A try statement may have more than one except clause, each except clause specifying the errors it handles and code for it</a:t>
            </a:r>
            <a:endParaRPr sz="15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500"/>
              <a:t>At most one except clause code will be executed</a:t>
            </a:r>
            <a:endParaRPr sz="15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500"/>
              <a:t>An except clause may have multiple exceptions (i.e. the same handler is used to handle all these exceptions)</a:t>
            </a:r>
            <a:endParaRPr sz="1500"/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If no handler for the exception - runtime gives the error (as if no exception handler existed)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try/except statement execution</a:t>
            </a:r>
            <a:endParaRPr/>
          </a:p>
        </p:txBody>
      </p:sp>
      <p:sp>
        <p:nvSpPr>
          <p:cNvPr id="347" name="Google Shape;347;p44"/>
          <p:cNvSpPr txBox="1">
            <a:spLocks noGrp="1"/>
          </p:cNvSpPr>
          <p:nvPr>
            <p:ph type="body" idx="1"/>
          </p:nvPr>
        </p:nvSpPr>
        <p:spPr>
          <a:xfrm>
            <a:off x="3872875" y="1035875"/>
            <a:ext cx="4656000" cy="32355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10" b="1">
                <a:latin typeface="Courier New"/>
                <a:ea typeface="Courier New"/>
                <a:cs typeface="Courier New"/>
                <a:sym typeface="Courier New"/>
              </a:rPr>
              <a:t>try:</a:t>
            </a:r>
            <a:endParaRPr sz="121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10" b="1">
                <a:latin typeface="Courier New"/>
                <a:ea typeface="Courier New"/>
                <a:cs typeface="Courier New"/>
                <a:sym typeface="Courier New"/>
              </a:rPr>
              <a:t>	&lt;statements&gt; </a:t>
            </a:r>
            <a:endParaRPr sz="121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10" b="1">
                <a:latin typeface="Courier New"/>
                <a:ea typeface="Courier New"/>
                <a:cs typeface="Courier New"/>
                <a:sym typeface="Courier New"/>
              </a:rPr>
              <a:t>except NameError:</a:t>
            </a:r>
            <a:endParaRPr sz="121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10" b="1">
                <a:latin typeface="Courier New"/>
                <a:ea typeface="Courier New"/>
                <a:cs typeface="Courier New"/>
                <a:sym typeface="Courier New"/>
              </a:rPr>
              <a:t>	&lt;statements&gt;</a:t>
            </a:r>
            <a:endParaRPr sz="121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10" b="1">
                <a:latin typeface="Courier New"/>
                <a:ea typeface="Courier New"/>
                <a:cs typeface="Courier New"/>
                <a:sym typeface="Courier New"/>
              </a:rPr>
              <a:t>except IndexError:</a:t>
            </a:r>
            <a:endParaRPr sz="121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10" b="1">
                <a:latin typeface="Courier New"/>
                <a:ea typeface="Courier New"/>
                <a:cs typeface="Courier New"/>
                <a:sym typeface="Courier New"/>
              </a:rPr>
              <a:t>	&lt;statements&gt;</a:t>
            </a:r>
            <a:endParaRPr sz="121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10" b="1">
                <a:latin typeface="Courier New"/>
                <a:ea typeface="Courier New"/>
                <a:cs typeface="Courier New"/>
                <a:sym typeface="Courier New"/>
              </a:rPr>
              <a:t>except KeyError:</a:t>
            </a:r>
            <a:endParaRPr sz="121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10" b="1">
                <a:latin typeface="Courier New"/>
                <a:ea typeface="Courier New"/>
                <a:cs typeface="Courier New"/>
                <a:sym typeface="Courier New"/>
              </a:rPr>
              <a:t>	&lt;statements&gt;</a:t>
            </a:r>
            <a:endParaRPr sz="121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10" b="1">
                <a:latin typeface="Courier New"/>
                <a:ea typeface="Courier New"/>
                <a:cs typeface="Courier New"/>
                <a:sym typeface="Courier New"/>
              </a:rPr>
              <a:t>except (AttributeError, TypeError, SyntaxError):</a:t>
            </a:r>
            <a:endParaRPr sz="121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10" b="1">
                <a:latin typeface="Courier New"/>
                <a:ea typeface="Courier New"/>
                <a:cs typeface="Courier New"/>
                <a:sym typeface="Courier New"/>
              </a:rPr>
              <a:t>	&lt;statements&gt;</a:t>
            </a:r>
            <a:endParaRPr sz="121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1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10" b="1">
                <a:latin typeface="Courier New"/>
                <a:ea typeface="Courier New"/>
                <a:cs typeface="Courier New"/>
                <a:sym typeface="Courier New"/>
              </a:rPr>
              <a:t># Both true if file not found - first executed</a:t>
            </a:r>
            <a:endParaRPr sz="121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10" b="1">
                <a:latin typeface="Courier New"/>
                <a:ea typeface="Courier New"/>
                <a:cs typeface="Courier New"/>
                <a:sym typeface="Courier New"/>
              </a:rPr>
              <a:t>except IOError:</a:t>
            </a:r>
            <a:endParaRPr sz="121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10" b="1">
                <a:latin typeface="Courier New"/>
                <a:ea typeface="Courier New"/>
                <a:cs typeface="Courier New"/>
                <a:sym typeface="Courier New"/>
              </a:rPr>
              <a:t>	&lt;statements&gt;</a:t>
            </a:r>
            <a:endParaRPr sz="121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10" b="1">
                <a:latin typeface="Courier New"/>
                <a:ea typeface="Courier New"/>
                <a:cs typeface="Courier New"/>
                <a:sym typeface="Courier New"/>
              </a:rPr>
              <a:t>except FileNotFoundError:</a:t>
            </a:r>
            <a:endParaRPr sz="121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10" b="1">
                <a:latin typeface="Courier New"/>
                <a:ea typeface="Courier New"/>
                <a:cs typeface="Courier New"/>
                <a:sym typeface="Courier New"/>
              </a:rPr>
              <a:t>	&lt;statements&gt;</a:t>
            </a:r>
            <a:endParaRPr sz="121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1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Google Shape;348;p44"/>
          <p:cNvSpPr txBox="1">
            <a:spLocks noGrp="1"/>
          </p:cNvSpPr>
          <p:nvPr>
            <p:ph type="body" idx="1"/>
          </p:nvPr>
        </p:nvSpPr>
        <p:spPr>
          <a:xfrm>
            <a:off x="633850" y="1035875"/>
            <a:ext cx="3139200" cy="2950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23850" algn="just" rtl="0">
              <a:spcBef>
                <a:spcPts val="80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600"/>
              <a:t>When a try statement is entered, Python marks the current program context.</a:t>
            </a:r>
            <a:endParaRPr sz="1600"/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600"/>
              <a:t>The statements nested under try are executed.</a:t>
            </a:r>
            <a:endParaRPr sz="1600"/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600"/>
              <a:t>If exception occurs: runs the statements under the first except clause that matches the raised exception.</a:t>
            </a:r>
            <a:endParaRPr sz="160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Control resumes below the entire try statement (unless the except block raises another exception)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</a:t>
            </a:r>
            <a:endParaRPr/>
          </a:p>
        </p:txBody>
      </p:sp>
      <p:sp>
        <p:nvSpPr>
          <p:cNvPr id="354" name="Google Shape;354;p45"/>
          <p:cNvSpPr txBox="1"/>
          <p:nvPr/>
        </p:nvSpPr>
        <p:spPr>
          <a:xfrm>
            <a:off x="655475" y="1007800"/>
            <a:ext cx="3916500" cy="2493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# Example of try except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arr = [1, 2, 3, 4, 5]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try: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   index = int(input())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   print(arr[index])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except IndexError: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   print("Index out of range")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5" name="Google Shape;355;p45"/>
          <p:cNvSpPr txBox="1"/>
          <p:nvPr/>
        </p:nvSpPr>
        <p:spPr>
          <a:xfrm>
            <a:off x="5992475" y="1125750"/>
            <a:ext cx="1318800" cy="1046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lang="en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Output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45"/>
          <p:cNvSpPr txBox="1"/>
          <p:nvPr/>
        </p:nvSpPr>
        <p:spPr>
          <a:xfrm>
            <a:off x="5379275" y="2454700"/>
            <a:ext cx="2545200" cy="1046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Input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Output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Index out of range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except clause</a:t>
            </a:r>
            <a:endParaRPr/>
          </a:p>
        </p:txBody>
      </p:sp>
      <p:sp>
        <p:nvSpPr>
          <p:cNvPr id="362" name="Google Shape;362;p46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408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17500" algn="just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Except clause does not need to specify exception names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this case, it will be executed for all exceptions</a:t>
            </a:r>
            <a:endParaRPr/>
          </a:p>
          <a:p>
            <a:pPr marL="45720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	try: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       	res = 5/0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except: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   		print("Exception ...")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just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multiple except statements, this has to be the last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Normally, this is used as the default handler to handle unhandled errors 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 a good practice to use this for a "general handler", which is not feasible mostly 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it only after having handlers for most common exceptions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7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- Color Scale</a:t>
            </a:r>
            <a:endParaRPr/>
          </a:p>
        </p:txBody>
      </p:sp>
      <p:sp>
        <p:nvSpPr>
          <p:cNvPr id="368" name="Google Shape;368;p47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2225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How comfortable are you with using simple try-except in Python as covered so far? Kindly provide your feedback on the ALT App.</a:t>
            </a:r>
            <a:endParaRPr/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Green: Quite Comfortable</a:t>
            </a:r>
            <a:endParaRPr/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Yellow: Somewhat</a:t>
            </a:r>
            <a:endParaRPr/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Red: Uncomfortable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8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Raising Exceptions</a:t>
            </a:r>
            <a:endParaRPr/>
          </a:p>
        </p:txBody>
      </p:sp>
      <p:sp>
        <p:nvSpPr>
          <p:cNvPr id="374" name="Google Shape;374;p48"/>
          <p:cNvSpPr txBox="1">
            <a:spLocks noGrp="1"/>
          </p:cNvSpPr>
          <p:nvPr>
            <p:ph type="body" idx="1"/>
          </p:nvPr>
        </p:nvSpPr>
        <p:spPr>
          <a:xfrm>
            <a:off x="321050" y="1035875"/>
            <a:ext cx="4441200" cy="3250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23850" algn="just" rtl="0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" sz="2000"/>
              <a:t>raise statement : To trigger an exception explicitly</a:t>
            </a:r>
            <a:endParaRPr sz="2000"/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2000"/>
              <a:t>Raise a gen exception </a:t>
            </a:r>
            <a:endParaRPr sz="2000"/>
          </a:p>
          <a:p>
            <a:pPr marL="45720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 b="1">
                <a:latin typeface="Courier New"/>
                <a:ea typeface="Courier New"/>
                <a:cs typeface="Courier New"/>
                <a:sym typeface="Courier New"/>
              </a:rPr>
              <a:t>raise Exception (msg)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23850" algn="just" rtl="0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" sz="2000"/>
              <a:t>Raise an defined exception, eg.</a:t>
            </a:r>
            <a:endParaRPr sz="2000"/>
          </a:p>
          <a:p>
            <a:pPr marL="45720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 b="1">
                <a:latin typeface="Courier New"/>
                <a:ea typeface="Courier New"/>
                <a:cs typeface="Courier New"/>
                <a:sym typeface="Courier New"/>
              </a:rPr>
              <a:t>raise TypeError (msg)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23850" algn="just" rtl="0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" sz="2000"/>
              <a:t>For raising a new user defined exception, have to first define it - requires class concept</a:t>
            </a:r>
            <a:endParaRPr sz="2000"/>
          </a:p>
          <a:p>
            <a:pPr marL="914400" lvl="1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 you cannot use it for now</a:t>
            </a:r>
            <a:endParaRPr sz="2000"/>
          </a:p>
        </p:txBody>
      </p:sp>
      <p:sp>
        <p:nvSpPr>
          <p:cNvPr id="375" name="Google Shape;375;p48"/>
          <p:cNvSpPr txBox="1">
            <a:spLocks noGrp="1"/>
          </p:cNvSpPr>
          <p:nvPr>
            <p:ph type="body" idx="1"/>
          </p:nvPr>
        </p:nvSpPr>
        <p:spPr>
          <a:xfrm>
            <a:off x="4835825" y="1035875"/>
            <a:ext cx="4086600" cy="16701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= -1</a:t>
            </a:r>
            <a:endParaRPr sz="13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# Raise an exception if x&lt;0</a:t>
            </a:r>
            <a:endParaRPr sz="1300" b="1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x&lt;0:</a:t>
            </a:r>
            <a:endParaRPr sz="13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raise Exception("x is less than 0")</a:t>
            </a:r>
            <a:endParaRPr sz="13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File "&lt;string&gt;", line 4, in &lt;module&gt;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Exception: x is less than 0</a:t>
            </a:r>
            <a:endParaRPr sz="13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6" name="Google Shape;376;p48"/>
          <p:cNvSpPr txBox="1">
            <a:spLocks noGrp="1"/>
          </p:cNvSpPr>
          <p:nvPr>
            <p:ph type="body" idx="1"/>
          </p:nvPr>
        </p:nvSpPr>
        <p:spPr>
          <a:xfrm>
            <a:off x="4835825" y="2848025"/>
            <a:ext cx="4167000" cy="18702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x = "hello"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# Raise an exception if x is not an integer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if not type(x) is int: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raise TypeError("x is not an integer")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"&lt;string&gt;", line 3, in &lt;module&gt;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x is not an integer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9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Raised Exception Handling</a:t>
            </a:r>
            <a:endParaRPr/>
          </a:p>
        </p:txBody>
      </p:sp>
      <p:sp>
        <p:nvSpPr>
          <p:cNvPr id="382" name="Google Shape;382;p49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Same as regular exception - the except clause associated with this try block for the exception will be executed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1104</Words>
  <Application>Microsoft Office PowerPoint</Application>
  <PresentationFormat>On-screen Show (16:9)</PresentationFormat>
  <Paragraphs>212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Noto Sans Symbols</vt:lpstr>
      <vt:lpstr>Calibri</vt:lpstr>
      <vt:lpstr>Quattrocento Sans</vt:lpstr>
      <vt:lpstr>Courier New</vt:lpstr>
      <vt:lpstr>Office Theme</vt:lpstr>
      <vt:lpstr>Exception Handling and Assertions</vt:lpstr>
      <vt:lpstr>Goal of this Module </vt:lpstr>
      <vt:lpstr>Multiple except blocks</vt:lpstr>
      <vt:lpstr>try/except statement execution</vt:lpstr>
      <vt:lpstr>Examples </vt:lpstr>
      <vt:lpstr>General except clause</vt:lpstr>
      <vt:lpstr>Feedback - Color Scale</vt:lpstr>
      <vt:lpstr>Raising Exceptions</vt:lpstr>
      <vt:lpstr>Raised Exception Handling</vt:lpstr>
      <vt:lpstr>Summary - Exception Handling</vt:lpstr>
      <vt:lpstr>Feedback - Likert Scale</vt:lpstr>
      <vt:lpstr>Assert statement</vt:lpstr>
      <vt:lpstr>Assert statement</vt:lpstr>
      <vt:lpstr>Uses / purpose of assert</vt:lpstr>
      <vt:lpstr>Examples of Assert</vt:lpstr>
      <vt:lpstr>Examples of Debugging with Assert</vt:lpstr>
      <vt:lpstr>Quiz - Single correct</vt:lpstr>
      <vt:lpstr>Quiz - Single correct</vt:lpstr>
      <vt:lpstr>Purpose of Asserts</vt:lpstr>
      <vt:lpstr>Minute Paper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 and Assertions</dc:title>
  <dc:creator>LENOVO</dc:creator>
  <cp:lastModifiedBy>LENOVO</cp:lastModifiedBy>
  <cp:revision>1</cp:revision>
  <dcterms:modified xsi:type="dcterms:W3CDTF">2022-03-11T07:43:32Z</dcterms:modified>
</cp:coreProperties>
</file>