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2" r:id="rId15"/>
    <p:sldId id="293" r:id="rId16"/>
    <p:sldId id="294" r:id="rId17"/>
    <p:sldId id="295" r:id="rId18"/>
  </p:sldIdLst>
  <p:sldSz cx="9144000" cy="5143500" type="screen16x9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Quattrocento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uneet Anand" initials="" lastIdx="6" clrIdx="0"/>
  <p:cmAuthor id="1" name="Rhythm Patel" initials="" lastIdx="2" clrIdx="1"/>
  <p:cmAuthor id="2" name="Divya Sharma" initials="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264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9e77015f0_5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9e77015f0_5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9e77015f0_5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9e77015f0_5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df62f726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df62f726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93d0ca9c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93d0ca9c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93d0ca9c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93d0ca9c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8e24339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8e24339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8e24339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8e24339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df62f726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df62f726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9e77015f0_5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9e77015f0_5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df62f72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df62f72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df62f72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df62f72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df62f7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df62f7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df62f726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df62f726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df62f726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df62f726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9e77015f0_5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9e77015f0_5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9e77015f0_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9e77015f0_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Postfix eval using stack…</a:t>
            </a:r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1"/>
          </p:nvPr>
        </p:nvSpPr>
        <p:spPr>
          <a:xfrm>
            <a:off x="100575" y="1035875"/>
            <a:ext cx="4419600" cy="268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Stack:</a:t>
            </a:r>
            <a:endParaRPr sz="1000"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__init__(self):</a:t>
            </a:r>
            <a:endParaRPr sz="1000"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self.top = 0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self.data = [None]*20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 push(self, item):</a:t>
            </a:r>
            <a:endParaRPr sz="1000"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self.data[self.top] = item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self.top += 1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def pop(self):</a:t>
            </a:r>
            <a:endParaRPr sz="1000"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self.top &lt; 1: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print("Error - popping empty stack")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item = self.data[self.top-1]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self.top -= 1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return(item)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 isempty(self):</a:t>
            </a:r>
            <a:endParaRPr sz="1000"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self.top &lt;= 0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50"/>
          <p:cNvSpPr txBox="1">
            <a:spLocks noGrp="1"/>
          </p:cNvSpPr>
          <p:nvPr>
            <p:ph type="body" idx="2"/>
          </p:nvPr>
        </p:nvSpPr>
        <p:spPr>
          <a:xfrm>
            <a:off x="4572000" y="1035875"/>
            <a:ext cx="4303500" cy="2685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def postfix(l):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estk = Stack()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for i in l: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if isinstance(i,float) or isinstance(i, int):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estk.push(i)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if isinstance(i, str):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x = estk.pop()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y = estk.pop()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if i == "*":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    estk.push(x*y)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elif i == "+":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    estk.push(x+y)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		  elif …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l = [2, 3, 1, "*", "+", 9, "-"]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print(postfix(l))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Postfix using Stack…</a:t>
            </a:r>
            <a:endParaRPr/>
          </a:p>
        </p:txBody>
      </p:sp>
      <p:sp>
        <p:nvSpPr>
          <p:cNvPr id="370" name="Google Shape;370;p5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external interface of a type is the operations (methods) - how it is implemented is hidden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Programmer for postfix() need not know anything about internals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only needs to know the operations of stack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implemented stack using lists - the most natural way; however we can implement it in other way (e.g. dictionary)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classes, if the implementation is changed - it does not affect the use/invocation as long as method interfaces remain the same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a key property of OO (any abstraction) - internals can be changed later without impacting users of a class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(a few mts)</a:t>
            </a:r>
            <a:endParaRPr/>
          </a:p>
        </p:txBody>
      </p:sp>
      <p:sp>
        <p:nvSpPr>
          <p:cNvPr id="376" name="Google Shape;376;p5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office hours of a faculty we want to build a waiting system where a student can come and join the waiting room, and as the faculty is free the earliest student who came will be called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 student in the waiting room, faculty is informed when "next" student is called (and when a student comes, he/she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 the structure of a class "Waitroom" for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Q1: First what operations it should have and their interface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Q2: What attributes you will have for this class to impl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a few mts - please speak 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Binary Search Tree</a:t>
            </a:r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11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Binary  search tree - a root with value, and links to a tree on left and right</a:t>
            </a:r>
            <a:endParaRPr sz="1800"/>
          </a:p>
          <a:p>
            <a:pPr marL="4572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Left sub-tree has values smaller than the root</a:t>
            </a:r>
            <a:endParaRPr sz="1800"/>
          </a:p>
          <a:p>
            <a:pPr marL="4572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Right subtree has values greater than the root</a:t>
            </a:r>
            <a:endParaRPr sz="1800"/>
          </a:p>
          <a:p>
            <a:pPr marL="4572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Searching for an element with binary search tree is very efficient - recursion is natural here</a:t>
            </a:r>
            <a:endParaRPr sz="1800"/>
          </a:p>
          <a:p>
            <a:pPr marL="4572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Printing sorted items is easy</a:t>
            </a:r>
            <a:endParaRPr sz="1800"/>
          </a:p>
        </p:txBody>
      </p:sp>
      <p:pic>
        <p:nvPicPr>
          <p:cNvPr id="389" name="Google Shape;3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450" y="1046225"/>
            <a:ext cx="3935924" cy="30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>
            <a:spLocks noGrp="1"/>
          </p:cNvSpPr>
          <p:nvPr>
            <p:ph type="body" idx="1"/>
          </p:nvPr>
        </p:nvSpPr>
        <p:spPr>
          <a:xfrm>
            <a:off x="633855" y="1035875"/>
            <a:ext cx="7871100" cy="1316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298450" algn="just" rtl="0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A binary search tree can be viewed as the root node of the tree</a:t>
            </a:r>
            <a:endParaRPr sz="180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Attributes: Value (of the root), ltree, rtree (None if no subtree)</a:t>
            </a:r>
            <a:endParaRPr sz="180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On creating a tree by init - we will create a root node</a:t>
            </a:r>
            <a:endParaRPr sz="180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/>
              <a:t>Operations we desire: Insert a value, search for a value, print tree in sorted order</a:t>
            </a:r>
            <a:endParaRPr sz="1800"/>
          </a:p>
        </p:txBody>
      </p:sp>
      <p:sp>
        <p:nvSpPr>
          <p:cNvPr id="395" name="Google Shape;395;p55"/>
          <p:cNvSpPr txBox="1">
            <a:spLocks noGrp="1"/>
          </p:cNvSpPr>
          <p:nvPr>
            <p:ph type="body" idx="2"/>
          </p:nvPr>
        </p:nvSpPr>
        <p:spPr>
          <a:xfrm>
            <a:off x="2750350" y="2611900"/>
            <a:ext cx="3638100" cy="17460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class Tree: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#Attributes: data, ltree, rtree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def __init__(self, val):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self.data = val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self.ltree = None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self.rtree = None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Binary Search Tree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Tree…</a:t>
            </a: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3682800" cy="376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Tree: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#Attributes: data, ltree, rtree</a:t>
            </a:r>
            <a:endParaRPr sz="12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__init__(self, val):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self.data = val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self.ltree = None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self.rtree = None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insert(self, val):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val == self.data: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 </a:t>
            </a:r>
            <a:endParaRPr sz="12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val &lt; self.data: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self.ltree is None: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self.ltree = Tree(val)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else: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self.ltree.insert(val)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elif val &gt; self.data: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self.rtree is None: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self.rtree = Tree(val)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else: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self.rtree.insert(val)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56"/>
          <p:cNvSpPr txBox="1">
            <a:spLocks noGrp="1"/>
          </p:cNvSpPr>
          <p:nvPr>
            <p:ph type="body" idx="1"/>
          </p:nvPr>
        </p:nvSpPr>
        <p:spPr>
          <a:xfrm>
            <a:off x="4438825" y="1035875"/>
            <a:ext cx="4170600" cy="283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ispresent (self, val):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val == self.data: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 True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val &lt; self.data: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print("Search L subtree")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self.ltree is None: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return False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else: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return self.ltree.ispresent(val) </a:t>
            </a:r>
            <a:endParaRPr sz="12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elif val &gt; self.data: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print("Search R subtree")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self.rtree is None: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return False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else: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return self.rtree.ispresent(val)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- Inorder Traversal</a:t>
            </a:r>
            <a:endParaRPr/>
          </a:p>
        </p:txBody>
      </p:sp>
      <p:sp>
        <p:nvSpPr>
          <p:cNvPr id="409" name="Google Shape;409;p57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537500" cy="1362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Print the values in tree in sorted order</a:t>
            </a:r>
            <a:endParaRPr sz="12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inorder(self):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if self.ltree: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self.ltree.inorder()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print(self.data)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self.rtree: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self.rtree.inorder()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57"/>
          <p:cNvSpPr txBox="1">
            <a:spLocks noGrp="1"/>
          </p:cNvSpPr>
          <p:nvPr>
            <p:ph type="body" idx="1"/>
          </p:nvPr>
        </p:nvSpPr>
        <p:spPr>
          <a:xfrm>
            <a:off x="633850" y="2724725"/>
            <a:ext cx="3183000" cy="154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Tree(12)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t.insert(6)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t.insert(6)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t.insert(14)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t.insert(3)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t.insert(18)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print("Search 3", t.ispresent(3))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t.inorder()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7"/>
          <p:cNvSpPr txBox="1">
            <a:spLocks noGrp="1"/>
          </p:cNvSpPr>
          <p:nvPr>
            <p:ph type="body" idx="2"/>
          </p:nvPr>
        </p:nvSpPr>
        <p:spPr>
          <a:xfrm>
            <a:off x="4040100" y="2724725"/>
            <a:ext cx="2811900" cy="154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Search L subtree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Search L subtree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Search 3 True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57"/>
          <p:cNvSpPr txBox="1"/>
          <p:nvPr/>
        </p:nvSpPr>
        <p:spPr>
          <a:xfrm>
            <a:off x="5426475" y="1047425"/>
            <a:ext cx="3018600" cy="133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" sz="1500" i="1">
                <a:latin typeface="Calibri"/>
                <a:ea typeface="Calibri"/>
                <a:cs typeface="Calibri"/>
                <a:sym typeface="Calibri"/>
              </a:rPr>
              <a:t>An inorder traversal first visits the left child (including its entire subtree), then visits the node, and finally visits the right child (including its entire subtree).</a:t>
            </a:r>
            <a:endParaRPr sz="15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- Exercise</a:t>
            </a:r>
            <a:endParaRPr/>
          </a:p>
        </p:txBody>
      </p:sp>
      <p:sp>
        <p:nvSpPr>
          <p:cNvPr id="418" name="Google Shape;418;p5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very common data structure used commonly in any operations requiring searching, sorting, etc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Traversing the tree - like inorder() , we also have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preorder() - the left sub tree is traversed first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postorder() - right subtree is traversed first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Extend the Class to add these methods (you can cut and paste the code in pythontutor or an IDE and then add)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new types</a:t>
            </a:r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provides: Basic primitive types (int, float, boolean)and some compound/structured types (list, dict, sets)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Programs (statements in python) can create objects of this type and perform the language provided operations on them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object-orientation it provides the capability to define user-defined types and use them in our programs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Programs can create objects of these types and perform the defined operations on them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problems require objects of different types - with OO we can define a type for these objects and then use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Modularity and abstraction </a:t>
            </a:r>
            <a:endParaRPr/>
          </a:p>
        </p:txBody>
      </p:sp>
      <p:sp>
        <p:nvSpPr>
          <p:cNvPr id="321" name="Google Shape;321;p4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Earlier we have learned one method of modularizing a program - i.e. partitioning the solution (program) into different components/modules, each with a clear abstraction and interface, and so can be developed and tested independently, and then used in the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construct is functions - we can partition a program into functions, develop them separately, and then combine them (e.g. in main)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provide abstraction of a function - takes data inputs,  computes something, and returns some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OO provides another method for modular programming - we can now define classes and methods, which are cohesive modules with clear abstraction and operations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another abstraction approach - here detailed data is hidden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only create objects of this type and perform operations on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Recap…</a:t>
            </a:r>
            <a:endParaRPr/>
          </a:p>
        </p:txBody>
      </p:sp>
      <p:sp>
        <p:nvSpPr>
          <p:cNvPr id="327" name="Google Shape;327;p4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New types are created by defining a class:</a:t>
            </a:r>
            <a:endParaRPr/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83">
                <a:latin typeface="Courier New"/>
                <a:ea typeface="Courier New"/>
                <a:cs typeface="Courier New"/>
                <a:sym typeface="Courier New"/>
              </a:rPr>
              <a:t>class &lt;class_name&gt;:</a:t>
            </a:r>
            <a:endParaRPr sz="1883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83">
                <a:latin typeface="Courier New"/>
                <a:ea typeface="Courier New"/>
                <a:cs typeface="Courier New"/>
                <a:sym typeface="Courier New"/>
              </a:rPr>
              <a:t>class_body</a:t>
            </a:r>
            <a:endParaRPr sz="1883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0832" algn="l" rtl="0"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 A class body has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Methods which provide operations on objects of this type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Attributes which keep the state of an object and on which methods work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 method __init__(), which is invoked when an object is created - generally used to initialize the state of the object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Objects of a class are created by: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var_name =  class_name (args)</a:t>
            </a:r>
            <a:endParaRPr/>
          </a:p>
          <a:p>
            <a:pPr marL="457200" lvl="0" indent="-310832" algn="l" rtl="0"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Operations on an object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/>
              <a:t> are invoked using dot (.) notation: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obj.method_name(args)</a:t>
            </a:r>
            <a:endParaRPr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Object reference is passed implicitly - within a method, object ref is in </a:t>
            </a:r>
            <a:r>
              <a:rPr lang="en" b="1"/>
              <a:t>self</a:t>
            </a:r>
            <a:r>
              <a:rPr lang="en"/>
              <a:t> parameter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Information Hiding / Abstraction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- encapsulates data and provides operations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data is hidden from users, only operations can be performed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what is desired - users want to perform operations - manipulating data was done only to get the ops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classes and object - another way of thinking on how to design programs - very useful abstraction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multicorrect</a:t>
            </a:r>
            <a:endParaRPr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of these are true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OO provides another way of modularizing code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OO encapsulates the data and provides operations on the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Without OO we cannot write big programs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In a Class, the set of methods should together implement the desired operations on the Class type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Answer</a:t>
            </a:r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A, B, 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True: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OO provides another way of modularizing code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OO encapsulates data and provides operations on the data for a program to use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a Class, the set of methods should together implement the desired operations on the Class type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Without OO we cannot write big programs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title"/>
          </p:nvPr>
        </p:nvSpPr>
        <p:spPr>
          <a:xfrm>
            <a:off x="633845" y="380195"/>
            <a:ext cx="7084200" cy="401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Example: Postfix Expression Evaluation using Stack</a:t>
            </a:r>
            <a:endParaRPr sz="2400"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28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Stack is a common type - used in many applications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Arithmetic expressions can also be written in postfix (also called reverse polish) notation - no parenthesis is required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operator is mentioned after the two operands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 of the operation replaces the two operands and op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(a+b)*c =&gt; ab+c* ; a/b+c/d =&gt; ab/cd/+; (a+b)*(c+d) =&gt; ab+cd+*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Evaluating postfix notation is efficient - best way is to use a stack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	If operand -&gt; push it on a stack</a:t>
            </a:r>
            <a:endParaRPr sz="1800" i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	If operator -&gt; pop last two values, apply operator, push result on stack</a:t>
            </a:r>
            <a:endParaRPr sz="1800" i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	When expression ended -&gt; the only value on stack is the answer</a:t>
            </a:r>
            <a:endParaRPr sz="1800" i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need to create a stack data type for this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stack for postfix</a:t>
            </a:r>
            <a:endParaRPr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52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Stack defined as class wt ops: init(), pop(), push(), isempty()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evaluate an expression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stack first by __init__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scan the expression - if operand then push; if operator then pop two elts and apply operator, push the results on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expression scanned, the value remaining is the value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many uses of stack - execution of functions in programs need stack (as we see on pythontutor when invoking functions)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Often there will be other operations on Stack - top(), height(), 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Microsoft Office PowerPoint</Application>
  <PresentationFormat>On-screen Show (16:9)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Quattrocento Sans</vt:lpstr>
      <vt:lpstr>Noto Sans Symbols</vt:lpstr>
      <vt:lpstr>Office Theme</vt:lpstr>
      <vt:lpstr>Object Oriented Programming</vt:lpstr>
      <vt:lpstr>Recap - new types</vt:lpstr>
      <vt:lpstr>Recap - Modularity and abstraction </vt:lpstr>
      <vt:lpstr>Recap…</vt:lpstr>
      <vt:lpstr>Recap - Information Hiding / Abstraction</vt:lpstr>
      <vt:lpstr>Quiz - multicorrect</vt:lpstr>
      <vt:lpstr>Quiz - Answer</vt:lpstr>
      <vt:lpstr>Example: Postfix Expression Evaluation using Stack</vt:lpstr>
      <vt:lpstr>Using stack for postfix</vt:lpstr>
      <vt:lpstr>Postfix eval using stack…</vt:lpstr>
      <vt:lpstr>Postfix using Stack…</vt:lpstr>
      <vt:lpstr>Exercise (a few mts)</vt:lpstr>
      <vt:lpstr>Example - Binary Search Tree</vt:lpstr>
      <vt:lpstr>Implementing Binary Search Tree</vt:lpstr>
      <vt:lpstr>Binary Search Tree…</vt:lpstr>
      <vt:lpstr>Binary Search Tree - Inorder Traversal</vt:lpstr>
      <vt:lpstr>Binary Search Tree -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LENOVO</dc:creator>
  <cp:lastModifiedBy>LENOVO</cp:lastModifiedBy>
  <cp:revision>1</cp:revision>
  <dcterms:modified xsi:type="dcterms:W3CDTF">2022-03-19T07:16:39Z</dcterms:modified>
</cp:coreProperties>
</file>