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Quattrocento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iRMEH3/dxgVag76cGAFthjwsJn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B8C619-4067-4813-B1CD-1CABD48DC4C1}">
  <a:tblStyle styleId="{5FB8C619-4067-4813-B1CD-1CABD48DC4C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20" Type="http://schemas.openxmlformats.org/officeDocument/2006/relationships/slide" Target="slides/slide14.xml"/><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QuattrocentoSans-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34"/>
          <p:cNvPicPr preferRelativeResize="0"/>
          <p:nvPr/>
        </p:nvPicPr>
        <p:blipFill rotWithShape="1">
          <a:blip r:embed="rId2">
            <a:alphaModFix/>
          </a:blip>
          <a:srcRect b="0" l="72917" r="0" t="69259"/>
          <a:stretch/>
        </p:blipFill>
        <p:spPr>
          <a:xfrm>
            <a:off x="7286625" y="3562350"/>
            <a:ext cx="1857374" cy="1581152"/>
          </a:xfrm>
          <a:prstGeom prst="rect">
            <a:avLst/>
          </a:prstGeom>
          <a:noFill/>
          <a:ln>
            <a:noFill/>
          </a:ln>
        </p:spPr>
      </p:pic>
      <p:sp>
        <p:nvSpPr>
          <p:cNvPr id="13" name="Google Shape;13;p34"/>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lt1"/>
              </a:buClr>
              <a:buSzPts val="4100"/>
              <a:buFont typeface="Quattrocento Sans"/>
              <a:buNone/>
              <a:defRPr sz="41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 name="Google Shape;14;p34"/>
          <p:cNvSpPr txBox="1"/>
          <p:nvPr>
            <p:ph idx="1" type="subTitle"/>
          </p:nvPr>
        </p:nvSpPr>
        <p:spPr>
          <a:xfrm>
            <a:off x="4114800" y="2430433"/>
            <a:ext cx="4343400" cy="1532100"/>
          </a:xfrm>
          <a:prstGeom prst="rect">
            <a:avLst/>
          </a:prstGeom>
          <a:noFill/>
          <a:ln>
            <a:noFill/>
          </a:ln>
        </p:spPr>
        <p:txBody>
          <a:bodyPr anchorCtr="0" anchor="t" bIns="34275" lIns="68575" spcFirstLastPara="1" rIns="68575" wrap="square" tIns="34275">
            <a:norm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lnSpc>
                <a:spcPct val="100000"/>
              </a:lnSpc>
              <a:spcBef>
                <a:spcPts val="300"/>
              </a:spcBef>
              <a:spcAft>
                <a:spcPts val="0"/>
              </a:spcAft>
              <a:buClr>
                <a:schemeClr val="dk1"/>
              </a:buClr>
              <a:buSzPts val="1500"/>
              <a:buNone/>
              <a:defRPr sz="1500"/>
            </a:lvl6pPr>
            <a:lvl7pPr lvl="6" algn="ctr">
              <a:lnSpc>
                <a:spcPct val="100000"/>
              </a:lnSpc>
              <a:spcBef>
                <a:spcPts val="300"/>
              </a:spcBef>
              <a:spcAft>
                <a:spcPts val="0"/>
              </a:spcAft>
              <a:buClr>
                <a:schemeClr val="dk1"/>
              </a:buClr>
              <a:buSzPts val="1500"/>
              <a:buNone/>
              <a:defRPr sz="1500"/>
            </a:lvl7pPr>
            <a:lvl8pPr lvl="7" algn="ctr">
              <a:lnSpc>
                <a:spcPct val="100000"/>
              </a:lnSpc>
              <a:spcBef>
                <a:spcPts val="300"/>
              </a:spcBef>
              <a:spcAft>
                <a:spcPts val="0"/>
              </a:spcAft>
              <a:buClr>
                <a:schemeClr val="dk1"/>
              </a:buClr>
              <a:buSzPts val="1500"/>
              <a:buNone/>
              <a:defRPr sz="1500"/>
            </a:lvl8pPr>
            <a:lvl9pPr lvl="8" algn="ctr">
              <a:lnSpc>
                <a:spcPct val="100000"/>
              </a:lnSpc>
              <a:spcBef>
                <a:spcPts val="300"/>
              </a:spcBef>
              <a:spcAft>
                <a:spcPts val="0"/>
              </a:spcAft>
              <a:buClr>
                <a:schemeClr val="dk1"/>
              </a:buClr>
              <a:buSzPts val="1500"/>
              <a:buNone/>
              <a:defRPr sz="1500"/>
            </a:lvl9pPr>
          </a:lstStyle>
          <a:p/>
        </p:txBody>
      </p:sp>
      <p:sp>
        <p:nvSpPr>
          <p:cNvPr id="15" name="Google Shape;15;p34"/>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3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34"/>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34"/>
          <p:cNvPicPr preferRelativeResize="0"/>
          <p:nvPr/>
        </p:nvPicPr>
        <p:blipFill rotWithShape="1">
          <a:blip r:embed="rId3">
            <a:alphaModFix/>
          </a:blip>
          <a:srcRect b="0" l="0" r="0" t="0"/>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43"/>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91" name="Google Shape;91;p43"/>
          <p:cNvSpPr txBox="1"/>
          <p:nvPr>
            <p:ph idx="1" type="body"/>
          </p:nvPr>
        </p:nvSpPr>
        <p:spPr>
          <a:xfrm rot="5400000">
            <a:off x="2777646" y="-1107913"/>
            <a:ext cx="35991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92" name="Google Shape;92;p4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4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4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4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96" name="Google Shape;96;p4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4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44"/>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44"/>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1" name="Google Shape;101;p4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4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4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04" name="Google Shape;104;p44"/>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45"/>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107" name="Google Shape;107;p45"/>
          <p:cNvSpPr txBox="1"/>
          <p:nvPr>
            <p:ph idx="1" type="body"/>
          </p:nvPr>
        </p:nvSpPr>
        <p:spPr>
          <a:xfrm>
            <a:off x="685799" y="1035886"/>
            <a:ext cx="3834300" cy="35991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8" name="Google Shape;108;p45"/>
          <p:cNvSpPr txBox="1"/>
          <p:nvPr>
            <p:ph idx="2" type="body"/>
          </p:nvPr>
        </p:nvSpPr>
        <p:spPr>
          <a:xfrm>
            <a:off x="4683577" y="1035886"/>
            <a:ext cx="3828900" cy="35991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9" name="Google Shape;109;p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4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4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13" name="Google Shape;113;p4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4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46"/>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117" name="Google Shape;117;p46"/>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18" name="Google Shape;118;p46"/>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19" name="Google Shape;119;p46"/>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20" name="Google Shape;120;p46"/>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21" name="Google Shape;121;p4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4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4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4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25" name="Google Shape;125;p4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4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47"/>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129" name="Google Shape;129;p4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4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4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4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33" name="Google Shape;133;p4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4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48"/>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137" name="Google Shape;137;p48"/>
          <p:cNvSpPr txBox="1"/>
          <p:nvPr>
            <p:ph idx="1" type="body"/>
          </p:nvPr>
        </p:nvSpPr>
        <p:spPr>
          <a:xfrm>
            <a:off x="3886200" y="742950"/>
            <a:ext cx="4629000" cy="36576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138" name="Google Shape;138;p48"/>
          <p:cNvSpPr txBox="1"/>
          <p:nvPr>
            <p:ph idx="2" type="body"/>
          </p:nvPr>
        </p:nvSpPr>
        <p:spPr>
          <a:xfrm>
            <a:off x="630936" y="1643745"/>
            <a:ext cx="2949000" cy="2756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39" name="Google Shape;139;p4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4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4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48"/>
          <p:cNvSpPr txBox="1"/>
          <p:nvPr>
            <p:ph type="title"/>
          </p:nvPr>
        </p:nvSpPr>
        <p:spPr>
          <a:xfrm>
            <a:off x="630936" y="342900"/>
            <a:ext cx="2949000" cy="11157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43" name="Google Shape;143;p48"/>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4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49"/>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147" name="Google Shape;147;p49"/>
          <p:cNvSpPr/>
          <p:nvPr>
            <p:ph idx="2" type="pic"/>
          </p:nvPr>
        </p:nvSpPr>
        <p:spPr>
          <a:xfrm>
            <a:off x="3886200" y="742950"/>
            <a:ext cx="4629000" cy="3657600"/>
          </a:xfrm>
          <a:prstGeom prst="rect">
            <a:avLst/>
          </a:prstGeom>
          <a:noFill/>
          <a:ln>
            <a:noFill/>
          </a:ln>
        </p:spPr>
      </p:sp>
      <p:sp>
        <p:nvSpPr>
          <p:cNvPr id="148" name="Google Shape;148;p4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4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4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1" name="Google Shape;151;p49"/>
          <p:cNvSpPr txBox="1"/>
          <p:nvPr>
            <p:ph idx="1" type="body"/>
          </p:nvPr>
        </p:nvSpPr>
        <p:spPr>
          <a:xfrm>
            <a:off x="630936" y="1643745"/>
            <a:ext cx="2949000" cy="2756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52" name="Google Shape;152;p49"/>
          <p:cNvSpPr txBox="1"/>
          <p:nvPr>
            <p:ph type="title"/>
          </p:nvPr>
        </p:nvSpPr>
        <p:spPr>
          <a:xfrm>
            <a:off x="630936" y="342900"/>
            <a:ext cx="2949000" cy="11157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53" name="Google Shape;153;p49"/>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4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50"/>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157" name="Google Shape;157;p50"/>
          <p:cNvSpPr txBox="1"/>
          <p:nvPr>
            <p:ph idx="1" type="body"/>
          </p:nvPr>
        </p:nvSpPr>
        <p:spPr>
          <a:xfrm rot="5400000">
            <a:off x="2786946" y="-1122314"/>
            <a:ext cx="3575400" cy="7891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58" name="Google Shape;158;p5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5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5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50"/>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62" name="Google Shape;162;p50"/>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50"/>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5"/>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21" name="Google Shape;21;p3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35"/>
          <p:cNvSpPr txBox="1"/>
          <p:nvPr>
            <p:ph idx="1" type="body"/>
          </p:nvPr>
        </p:nvSpPr>
        <p:spPr>
          <a:xfrm>
            <a:off x="633845" y="1035887"/>
            <a:ext cx="7886700" cy="35991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23" name="Google Shape;23;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3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26" name="Google Shape;26;p3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pic>
        <p:nvPicPr>
          <p:cNvPr id="29" name="Google Shape;29;p36"/>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30" name="Google Shape;30;p36"/>
          <p:cNvSpPr txBox="1"/>
          <p:nvPr>
            <p:ph idx="1" type="body"/>
          </p:nvPr>
        </p:nvSpPr>
        <p:spPr>
          <a:xfrm>
            <a:off x="633845" y="1035887"/>
            <a:ext cx="3886200" cy="35991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31" name="Google Shape;31;p36"/>
          <p:cNvSpPr txBox="1"/>
          <p:nvPr>
            <p:ph idx="2" type="body"/>
          </p:nvPr>
        </p:nvSpPr>
        <p:spPr>
          <a:xfrm>
            <a:off x="4629150" y="1035887"/>
            <a:ext cx="3886200" cy="35991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32" name="Google Shape;32;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3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3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36" name="Google Shape;36;p3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7" name="Google Shape;37;p3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pic>
        <p:nvPicPr>
          <p:cNvPr id="39" name="Google Shape;39;p37"/>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40" name="Google Shape;40;p37"/>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4500"/>
              <a:buFont typeface="Quattrocento Sans"/>
              <a:buNone/>
              <a:defRPr b="0"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37"/>
          <p:cNvSpPr txBox="1"/>
          <p:nvPr>
            <p:ph idx="1" type="body"/>
          </p:nvPr>
        </p:nvSpPr>
        <p:spPr>
          <a:xfrm>
            <a:off x="623888" y="3414475"/>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3F3F3F"/>
              </a:buClr>
              <a:buSzPts val="1800"/>
              <a:buNone/>
              <a:defRPr sz="1800">
                <a:solidFill>
                  <a:srgbClr val="3F3F3F"/>
                </a:solidFill>
              </a:defRPr>
            </a:lvl1pPr>
            <a:lvl2pPr indent="-228600" lvl="1" marL="914400" algn="l">
              <a:lnSpc>
                <a:spcPct val="90000"/>
              </a:lnSpc>
              <a:spcBef>
                <a:spcPts val="400"/>
              </a:spcBef>
              <a:spcAft>
                <a:spcPts val="0"/>
              </a:spcAft>
              <a:buClr>
                <a:srgbClr val="888888"/>
              </a:buClr>
              <a:buSzPts val="1400"/>
              <a:buNone/>
              <a:defRPr sz="1400">
                <a:solidFill>
                  <a:srgbClr val="888888"/>
                </a:solidFill>
              </a:defRPr>
            </a:lvl2pPr>
            <a:lvl3pPr indent="-228600" lvl="2" marL="1371600" algn="l">
              <a:lnSpc>
                <a:spcPct val="90000"/>
              </a:lnSpc>
              <a:spcBef>
                <a:spcPts val="400"/>
              </a:spcBef>
              <a:spcAft>
                <a:spcPts val="0"/>
              </a:spcAft>
              <a:buClr>
                <a:srgbClr val="888888"/>
              </a:buClr>
              <a:buSzPts val="1200"/>
              <a:buNone/>
              <a:defRPr sz="1200">
                <a:solidFill>
                  <a:srgbClr val="888888"/>
                </a:solidFill>
              </a:defRPr>
            </a:lvl3pPr>
            <a:lvl4pPr indent="-228600" lvl="3" marL="1828800" algn="l">
              <a:lnSpc>
                <a:spcPct val="90000"/>
              </a:lnSpc>
              <a:spcBef>
                <a:spcPts val="400"/>
              </a:spcBef>
              <a:spcAft>
                <a:spcPts val="0"/>
              </a:spcAft>
              <a:buClr>
                <a:srgbClr val="888888"/>
              </a:buClr>
              <a:buSzPts val="1100"/>
              <a:buNone/>
              <a:defRPr sz="1100">
                <a:solidFill>
                  <a:srgbClr val="888888"/>
                </a:solidFill>
              </a:defRPr>
            </a:lvl4pPr>
            <a:lvl5pPr indent="-228600" lvl="4" marL="2286000" algn="l">
              <a:lnSpc>
                <a:spcPct val="90000"/>
              </a:lnSpc>
              <a:spcBef>
                <a:spcPts val="400"/>
              </a:spcBef>
              <a:spcAft>
                <a:spcPts val="0"/>
              </a:spcAft>
              <a:buClr>
                <a:srgbClr val="888888"/>
              </a:buClr>
              <a:buSzPts val="1100"/>
              <a:buNone/>
              <a:defRPr sz="1100">
                <a:solidFill>
                  <a:srgbClr val="888888"/>
                </a:solidFill>
              </a:defRPr>
            </a:lvl5pPr>
            <a:lvl6pPr indent="-228600" lvl="5" marL="2743200" algn="l">
              <a:lnSpc>
                <a:spcPct val="100000"/>
              </a:lnSpc>
              <a:spcBef>
                <a:spcPts val="200"/>
              </a:spcBef>
              <a:spcAft>
                <a:spcPts val="0"/>
              </a:spcAft>
              <a:buClr>
                <a:srgbClr val="888888"/>
              </a:buClr>
              <a:buSzPts val="1100"/>
              <a:buNone/>
              <a:defRPr sz="1100">
                <a:solidFill>
                  <a:srgbClr val="888888"/>
                </a:solidFill>
              </a:defRPr>
            </a:lvl6pPr>
            <a:lvl7pPr indent="-228600" lvl="6" marL="3200400" algn="l">
              <a:lnSpc>
                <a:spcPct val="100000"/>
              </a:lnSpc>
              <a:spcBef>
                <a:spcPts val="200"/>
              </a:spcBef>
              <a:spcAft>
                <a:spcPts val="0"/>
              </a:spcAft>
              <a:buClr>
                <a:srgbClr val="888888"/>
              </a:buClr>
              <a:buSzPts val="1100"/>
              <a:buNone/>
              <a:defRPr sz="1100">
                <a:solidFill>
                  <a:srgbClr val="888888"/>
                </a:solidFill>
              </a:defRPr>
            </a:lvl7pPr>
            <a:lvl8pPr indent="-228600" lvl="7" marL="3657600" algn="l">
              <a:lnSpc>
                <a:spcPct val="100000"/>
              </a:lnSpc>
              <a:spcBef>
                <a:spcPts val="200"/>
              </a:spcBef>
              <a:spcAft>
                <a:spcPts val="0"/>
              </a:spcAft>
              <a:buClr>
                <a:srgbClr val="888888"/>
              </a:buClr>
              <a:buSzPts val="1100"/>
              <a:buNone/>
              <a:defRPr sz="1100">
                <a:solidFill>
                  <a:srgbClr val="888888"/>
                </a:solidFill>
              </a:defRPr>
            </a:lvl8pPr>
            <a:lvl9pPr indent="-228600" lvl="8" marL="4114800" algn="l">
              <a:lnSpc>
                <a:spcPct val="100000"/>
              </a:lnSpc>
              <a:spcBef>
                <a:spcPts val="200"/>
              </a:spcBef>
              <a:spcAft>
                <a:spcPts val="0"/>
              </a:spcAft>
              <a:buClr>
                <a:srgbClr val="888888"/>
              </a:buClr>
              <a:buSzPts val="1100"/>
              <a:buNone/>
              <a:defRPr sz="1100">
                <a:solidFill>
                  <a:srgbClr val="888888"/>
                </a:solidFill>
              </a:defRPr>
            </a:lvl9pPr>
          </a:lstStyle>
          <a:p/>
        </p:txBody>
      </p:sp>
      <p:sp>
        <p:nvSpPr>
          <p:cNvPr id="42" name="Google Shape;42;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3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38"/>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47" name="Google Shape;47;p38"/>
          <p:cNvSpPr txBox="1"/>
          <p:nvPr>
            <p:ph idx="1" type="body"/>
          </p:nvPr>
        </p:nvSpPr>
        <p:spPr>
          <a:xfrm>
            <a:off x="633845" y="1035886"/>
            <a:ext cx="3867000" cy="6192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48" name="Google Shape;48;p38"/>
          <p:cNvSpPr txBox="1"/>
          <p:nvPr>
            <p:ph idx="2" type="body"/>
          </p:nvPr>
        </p:nvSpPr>
        <p:spPr>
          <a:xfrm>
            <a:off x="633845" y="1655160"/>
            <a:ext cx="3867000" cy="29859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49" name="Google Shape;49;p38"/>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50" name="Google Shape;50;p38"/>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51" name="Google Shape;51;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3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3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55" name="Google Shape;55;p3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3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39"/>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59" name="Google Shape;59;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3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39"/>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63" name="Google Shape;63;p39"/>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3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4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41"/>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71" name="Google Shape;71;p41"/>
          <p:cNvSpPr txBox="1"/>
          <p:nvPr>
            <p:ph type="title"/>
          </p:nvPr>
        </p:nvSpPr>
        <p:spPr>
          <a:xfrm>
            <a:off x="630936" y="342900"/>
            <a:ext cx="29490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41"/>
          <p:cNvSpPr txBox="1"/>
          <p:nvPr>
            <p:ph idx="1" type="body"/>
          </p:nvPr>
        </p:nvSpPr>
        <p:spPr>
          <a:xfrm>
            <a:off x="3886200" y="742950"/>
            <a:ext cx="4629000" cy="36576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73" name="Google Shape;73;p41"/>
          <p:cNvSpPr txBox="1"/>
          <p:nvPr>
            <p:ph idx="2" type="body"/>
          </p:nvPr>
        </p:nvSpPr>
        <p:spPr>
          <a:xfrm>
            <a:off x="630936" y="1543049"/>
            <a:ext cx="2949000" cy="2857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74" name="Google Shape;74;p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4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77" name="Google Shape;77;p41"/>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41"/>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42"/>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81" name="Google Shape;81;p42"/>
          <p:cNvSpPr txBox="1"/>
          <p:nvPr>
            <p:ph type="title"/>
          </p:nvPr>
        </p:nvSpPr>
        <p:spPr>
          <a:xfrm>
            <a:off x="630936" y="342900"/>
            <a:ext cx="29490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42"/>
          <p:cNvSpPr/>
          <p:nvPr>
            <p:ph idx="2" type="pic"/>
          </p:nvPr>
        </p:nvSpPr>
        <p:spPr>
          <a:xfrm>
            <a:off x="3886200" y="742950"/>
            <a:ext cx="4629000" cy="3657600"/>
          </a:xfrm>
          <a:prstGeom prst="rect">
            <a:avLst/>
          </a:prstGeom>
          <a:noFill/>
          <a:ln>
            <a:noFill/>
          </a:ln>
        </p:spPr>
      </p:sp>
      <p:sp>
        <p:nvSpPr>
          <p:cNvPr id="83" name="Google Shape;83;p42"/>
          <p:cNvSpPr txBox="1"/>
          <p:nvPr>
            <p:ph idx="1" type="body"/>
          </p:nvPr>
        </p:nvSpPr>
        <p:spPr>
          <a:xfrm>
            <a:off x="630936" y="1543050"/>
            <a:ext cx="2949000" cy="2857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84" name="Google Shape;84;p4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4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4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87" name="Google Shape;87;p42"/>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42"/>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33"/>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8" name="Google Shape;8;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8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3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rmAutofit/>
          </a:bodyPr>
          <a:lstStyle/>
          <a:p>
            <a:pPr indent="0" lvl="0" marL="0" rtl="0" algn="r">
              <a:lnSpc>
                <a:spcPct val="90000"/>
              </a:lnSpc>
              <a:spcBef>
                <a:spcPts val="0"/>
              </a:spcBef>
              <a:spcAft>
                <a:spcPts val="0"/>
              </a:spcAft>
              <a:buSzPts val="4100"/>
              <a:buNone/>
            </a:pPr>
            <a:r>
              <a:rPr lang="en"/>
              <a:t>Object Oriented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The __str__ method</a:t>
            </a:r>
            <a:endParaRPr/>
          </a:p>
        </p:txBody>
      </p:sp>
      <p:sp>
        <p:nvSpPr>
          <p:cNvPr id="224" name="Google Shape;224;p10"/>
          <p:cNvSpPr txBox="1"/>
          <p:nvPr>
            <p:ph idx="1" type="body"/>
          </p:nvPr>
        </p:nvSpPr>
        <p:spPr>
          <a:xfrm>
            <a:off x="633850" y="1035874"/>
            <a:ext cx="7886700" cy="3055500"/>
          </a:xfrm>
          <a:prstGeom prst="rect">
            <a:avLst/>
          </a:prstGeom>
          <a:noFill/>
          <a:ln>
            <a:noFill/>
          </a:ln>
        </p:spPr>
        <p:txBody>
          <a:bodyPr anchorCtr="0" anchor="t" bIns="34275" lIns="68575" spcFirstLastPara="1" rIns="68575" wrap="square" tIns="34275">
            <a:spAutoFit/>
          </a:bodyPr>
          <a:lstStyle/>
          <a:p>
            <a:pPr indent="-317500" lvl="0" marL="457200" rtl="0" algn="l">
              <a:lnSpc>
                <a:spcPct val="100000"/>
              </a:lnSpc>
              <a:spcBef>
                <a:spcPts val="0"/>
              </a:spcBef>
              <a:spcAft>
                <a:spcPts val="0"/>
              </a:spcAft>
              <a:buSzPts val="1400"/>
              <a:buChar char="●"/>
            </a:pPr>
            <a:r>
              <a:rPr lang="en" sz="1800"/>
              <a:t>How do we print an object - for lists, sets, etc - the print() prints it in some format (we can also do str(list/set/..) to get a string equivalent)</a:t>
            </a:r>
            <a:endParaRPr sz="1800"/>
          </a:p>
          <a:p>
            <a:pPr indent="-317500" lvl="0" marL="457200" rtl="0" algn="l">
              <a:lnSpc>
                <a:spcPct val="100000"/>
              </a:lnSpc>
              <a:spcBef>
                <a:spcPts val="0"/>
              </a:spcBef>
              <a:spcAft>
                <a:spcPts val="0"/>
              </a:spcAft>
              <a:buSzPts val="1400"/>
              <a:buChar char="●"/>
            </a:pPr>
            <a:r>
              <a:rPr lang="en" sz="1800"/>
              <a:t>For a class object o, if you print(o), you will get the type of the object and a memory location where it is. For example,</a:t>
            </a:r>
            <a:endParaRPr sz="1800"/>
          </a:p>
          <a:p>
            <a:pPr indent="0" lvl="0" marL="914400" rtl="0" algn="just">
              <a:lnSpc>
                <a:spcPct val="100000"/>
              </a:lnSpc>
              <a:spcBef>
                <a:spcPts val="0"/>
              </a:spcBef>
              <a:spcAft>
                <a:spcPts val="0"/>
              </a:spcAft>
              <a:buSzPts val="1400"/>
              <a:buNone/>
            </a:pPr>
            <a:r>
              <a:rPr b="1" lang="en" sz="1400">
                <a:latin typeface="Courier New"/>
                <a:ea typeface="Courier New"/>
                <a:cs typeface="Courier New"/>
                <a:sym typeface="Courier New"/>
              </a:rPr>
              <a:t>#&lt;__main__.Complex object at 0x7fbfb42ae4c0&gt;</a:t>
            </a:r>
            <a:endParaRPr sz="1400"/>
          </a:p>
          <a:p>
            <a:pPr indent="-317500" lvl="0" marL="457200" rtl="0" algn="l">
              <a:lnSpc>
                <a:spcPct val="100000"/>
              </a:lnSpc>
              <a:spcBef>
                <a:spcPts val="0"/>
              </a:spcBef>
              <a:spcAft>
                <a:spcPts val="0"/>
              </a:spcAft>
              <a:buSzPts val="1400"/>
              <a:buChar char="●"/>
            </a:pPr>
            <a:r>
              <a:rPr lang="en" sz="1800"/>
              <a:t>To print and object we can provide suitable method to print relevant info  - and then invoke it on the object</a:t>
            </a:r>
            <a:endParaRPr sz="1800"/>
          </a:p>
          <a:p>
            <a:pPr indent="-317500" lvl="0" marL="457200" rtl="0" algn="l">
              <a:lnSpc>
                <a:spcPct val="100000"/>
              </a:lnSpc>
              <a:spcBef>
                <a:spcPts val="0"/>
              </a:spcBef>
              <a:spcAft>
                <a:spcPts val="0"/>
              </a:spcAft>
              <a:buSzPts val="1400"/>
              <a:buChar char="●"/>
            </a:pPr>
            <a:r>
              <a:rPr lang="en" sz="1800"/>
              <a:t>Or we can provide a method __str__(self) to return a string - containing info about the state of the object. With __str__(), when print(o) is called, __str__() is invoked, which returns a string that gets printed</a:t>
            </a:r>
            <a:endParaRPr sz="1800"/>
          </a:p>
          <a:p>
            <a:pPr indent="-342900" lvl="0" marL="457200" rtl="0" algn="l">
              <a:lnSpc>
                <a:spcPct val="100000"/>
              </a:lnSpc>
              <a:spcBef>
                <a:spcPts val="0"/>
              </a:spcBef>
              <a:spcAft>
                <a:spcPts val="0"/>
              </a:spcAft>
              <a:buSzPts val="1800"/>
              <a:buChar char="●"/>
            </a:pPr>
            <a:r>
              <a:rPr lang="en" sz="1800"/>
              <a:t>__str__() is also called when str(obj) is called</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Example: __str__</a:t>
            </a:r>
            <a:endParaRPr/>
          </a:p>
        </p:txBody>
      </p:sp>
      <p:sp>
        <p:nvSpPr>
          <p:cNvPr id="230" name="Google Shape;230;p11"/>
          <p:cNvSpPr txBox="1"/>
          <p:nvPr>
            <p:ph idx="1" type="body"/>
          </p:nvPr>
        </p:nvSpPr>
        <p:spPr>
          <a:xfrm>
            <a:off x="633850" y="1035875"/>
            <a:ext cx="3547200" cy="24705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rtl="0" algn="just">
              <a:lnSpc>
                <a:spcPct val="100000"/>
              </a:lnSpc>
              <a:spcBef>
                <a:spcPts val="0"/>
              </a:spcBef>
              <a:spcAft>
                <a:spcPts val="0"/>
              </a:spcAft>
              <a:buSzPts val="1400"/>
              <a:buNone/>
            </a:pPr>
            <a:br>
              <a:rPr b="1" lang="en" sz="1200">
                <a:solidFill>
                  <a:srgbClr val="000000"/>
                </a:solidFill>
                <a:latin typeface="Courier New"/>
                <a:ea typeface="Courier New"/>
                <a:cs typeface="Courier New"/>
                <a:sym typeface="Courier New"/>
              </a:rPr>
            </a:br>
            <a:r>
              <a:rPr b="1" lang="en" sz="1200">
                <a:solidFill>
                  <a:srgbClr val="FF0000"/>
                </a:solidFill>
                <a:latin typeface="Courier New"/>
                <a:ea typeface="Courier New"/>
                <a:cs typeface="Courier New"/>
                <a:sym typeface="Courier New"/>
              </a:rPr>
              <a:t>class Complex:</a:t>
            </a:r>
            <a:endParaRPr b="1" sz="1200">
              <a:solidFill>
                <a:srgbClr val="FF0000"/>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    </a:t>
            </a:r>
            <a:endParaRPr b="1" sz="1200">
              <a:solidFill>
                <a:srgbClr val="000000"/>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def __init__(self, r, im):</a:t>
            </a:r>
            <a:endParaRPr b="1" sz="1200">
              <a:solidFill>
                <a:srgbClr val="FF0000"/>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self.real = r</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self.img = im</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        </a:t>
            </a:r>
            <a:endParaRPr b="1" sz="1200">
              <a:solidFill>
                <a:srgbClr val="000000"/>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           </a:t>
            </a:r>
            <a:endParaRPr b="1" sz="1200">
              <a:solidFill>
                <a:srgbClr val="000000"/>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def __str__(self):</a:t>
            </a:r>
            <a:endParaRPr b="1" sz="1200">
              <a:solidFill>
                <a:srgbClr val="FF0000"/>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return f'r:{self.real} + i:{self.img}'</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t/>
            </a:r>
            <a:endParaRPr b="1" sz="1200">
              <a:solidFill>
                <a:srgbClr val="000000"/>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t/>
            </a:r>
            <a:endParaRPr b="1" sz="1200">
              <a:solidFill>
                <a:srgbClr val="000000"/>
              </a:solidFill>
              <a:latin typeface="Courier New"/>
              <a:ea typeface="Courier New"/>
              <a:cs typeface="Courier New"/>
              <a:sym typeface="Courier New"/>
            </a:endParaRPr>
          </a:p>
        </p:txBody>
      </p:sp>
      <p:sp>
        <p:nvSpPr>
          <p:cNvPr id="231" name="Google Shape;231;p11"/>
          <p:cNvSpPr txBox="1"/>
          <p:nvPr>
            <p:ph idx="4294967295" type="body"/>
          </p:nvPr>
        </p:nvSpPr>
        <p:spPr>
          <a:xfrm>
            <a:off x="4367675" y="1035875"/>
            <a:ext cx="4147500" cy="2655300"/>
          </a:xfrm>
          <a:prstGeom prst="rect">
            <a:avLst/>
          </a:prstGeom>
          <a:solidFill>
            <a:srgbClr val="D9EAD3"/>
          </a:solid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rtl="0" algn="l">
              <a:lnSpc>
                <a:spcPct val="100000"/>
              </a:lnSpc>
              <a:spcBef>
                <a:spcPts val="0"/>
              </a:spcBef>
              <a:spcAft>
                <a:spcPts val="0"/>
              </a:spcAft>
              <a:buSzPts val="2100"/>
              <a:buNone/>
            </a:pPr>
            <a:r>
              <a:rPr b="1" lang="en" sz="1200">
                <a:solidFill>
                  <a:srgbClr val="595959"/>
                </a:solidFill>
                <a:latin typeface="Courier New"/>
                <a:ea typeface="Courier New"/>
                <a:cs typeface="Courier New"/>
                <a:sym typeface="Courier New"/>
              </a:rPr>
              <a:t># in Queue class with front, end</a:t>
            </a:r>
            <a:endParaRPr b="1" sz="1200">
              <a:solidFill>
                <a:srgbClr val="595959"/>
              </a:solidFill>
              <a:latin typeface="Courier New"/>
              <a:ea typeface="Courier New"/>
              <a:cs typeface="Courier New"/>
              <a:sym typeface="Courier New"/>
            </a:endParaRPr>
          </a:p>
          <a:p>
            <a:pPr indent="0" lvl="0" marL="0" rtl="0" algn="l">
              <a:lnSpc>
                <a:spcPct val="100000"/>
              </a:lnSpc>
              <a:spcBef>
                <a:spcPts val="0"/>
              </a:spcBef>
              <a:spcAft>
                <a:spcPts val="0"/>
              </a:spcAft>
              <a:buSzPts val="2100"/>
              <a:buNone/>
            </a:pPr>
            <a:r>
              <a:t/>
            </a:r>
            <a:endParaRPr b="1" sz="1200">
              <a:solidFill>
                <a:srgbClr val="595959"/>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595959"/>
                </a:solidFill>
                <a:latin typeface="Courier New"/>
                <a:ea typeface="Courier New"/>
                <a:cs typeface="Courier New"/>
                <a:sym typeface="Courier New"/>
              </a:rPr>
              <a:t>def __str__(self):</a:t>
            </a:r>
            <a:endParaRPr b="1" sz="1200">
              <a:solidFill>
                <a:srgbClr val="595959"/>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595959"/>
                </a:solidFill>
                <a:latin typeface="Courier New"/>
                <a:ea typeface="Courier New"/>
                <a:cs typeface="Courier New"/>
                <a:sym typeface="Courier New"/>
              </a:rPr>
              <a:t>        s = ""</a:t>
            </a:r>
            <a:endParaRPr b="1" sz="1200">
              <a:solidFill>
                <a:srgbClr val="595959"/>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595959"/>
                </a:solidFill>
                <a:latin typeface="Courier New"/>
                <a:ea typeface="Courier New"/>
                <a:cs typeface="Courier New"/>
                <a:sym typeface="Courier New"/>
              </a:rPr>
              <a:t>        for i in range(self.front, self.end):</a:t>
            </a:r>
            <a:endParaRPr b="1" sz="1200">
              <a:solidFill>
                <a:srgbClr val="595959"/>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595959"/>
                </a:solidFill>
                <a:latin typeface="Courier New"/>
                <a:ea typeface="Courier New"/>
                <a:cs typeface="Courier New"/>
                <a:sym typeface="Courier New"/>
              </a:rPr>
              <a:t>            s = s+str(self.qdata[i])+"; "</a:t>
            </a:r>
            <a:endParaRPr b="1" sz="1200">
              <a:solidFill>
                <a:srgbClr val="595959"/>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595959"/>
                </a:solidFill>
                <a:latin typeface="Courier New"/>
                <a:ea typeface="Courier New"/>
                <a:cs typeface="Courier New"/>
                <a:sym typeface="Courier New"/>
              </a:rPr>
              <a:t>        return s</a:t>
            </a:r>
            <a:endParaRPr b="1" sz="1200">
              <a:solidFill>
                <a:srgbClr val="595959"/>
              </a:solidFill>
              <a:latin typeface="Courier New"/>
              <a:ea typeface="Courier New"/>
              <a:cs typeface="Courier New"/>
              <a:sym typeface="Courier New"/>
            </a:endParaRPr>
          </a:p>
          <a:p>
            <a:pPr indent="0" lvl="0" marL="0" rtl="0" algn="l">
              <a:lnSpc>
                <a:spcPct val="100000"/>
              </a:lnSpc>
              <a:spcBef>
                <a:spcPts val="0"/>
              </a:spcBef>
              <a:spcAft>
                <a:spcPts val="0"/>
              </a:spcAft>
              <a:buSzPts val="2100"/>
              <a:buNone/>
            </a:pPr>
            <a:r>
              <a:t/>
            </a:r>
            <a:endParaRPr b="1" sz="1200">
              <a:solidFill>
                <a:srgbClr val="595959"/>
              </a:solidFill>
              <a:latin typeface="Courier New"/>
              <a:ea typeface="Courier New"/>
              <a:cs typeface="Courier New"/>
              <a:sym typeface="Courier New"/>
            </a:endParaRPr>
          </a:p>
          <a:p>
            <a:pPr indent="0" lvl="0" marL="0" rtl="0" algn="l">
              <a:lnSpc>
                <a:spcPct val="100000"/>
              </a:lnSpc>
              <a:spcBef>
                <a:spcPts val="0"/>
              </a:spcBef>
              <a:spcAft>
                <a:spcPts val="0"/>
              </a:spcAft>
              <a:buSzPts val="2100"/>
              <a:buNone/>
            </a:pPr>
            <a:r>
              <a:t/>
            </a:r>
            <a:endParaRPr b="1" sz="1200">
              <a:latin typeface="Courier New"/>
              <a:ea typeface="Courier New"/>
              <a:cs typeface="Courier New"/>
              <a:sym typeface="Courier New"/>
            </a:endParaRPr>
          </a:p>
          <a:p>
            <a:pPr indent="0" lvl="0" marL="0" rtl="0" algn="l">
              <a:lnSpc>
                <a:spcPct val="100000"/>
              </a:lnSpc>
              <a:spcBef>
                <a:spcPts val="0"/>
              </a:spcBef>
              <a:spcAft>
                <a:spcPts val="0"/>
              </a:spcAft>
              <a:buSzPts val="2100"/>
              <a:buNone/>
            </a:pPr>
            <a:r>
              <a:rPr b="1" lang="en" sz="1200">
                <a:latin typeface="Courier New"/>
                <a:ea typeface="Courier New"/>
                <a:cs typeface="Courier New"/>
                <a:sym typeface="Courier New"/>
              </a:rPr>
              <a:t># Note: for data on the object in the queue it calls str on that object (which will use __str__ defined on that class)</a:t>
            </a:r>
            <a:endParaRPr b="1" sz="1200">
              <a:latin typeface="Courier New"/>
              <a:ea typeface="Courier New"/>
              <a:cs typeface="Courier New"/>
              <a:sym typeface="Courier New"/>
            </a:endParaRPr>
          </a:p>
          <a:p>
            <a:pPr indent="0" lvl="0" marL="0" rtl="0" algn="l">
              <a:lnSpc>
                <a:spcPct val="100000"/>
              </a:lnSpc>
              <a:spcBef>
                <a:spcPts val="0"/>
              </a:spcBef>
              <a:spcAft>
                <a:spcPts val="0"/>
              </a:spcAft>
              <a:buSzPts val="2100"/>
              <a:buNone/>
            </a:pPr>
            <a:r>
              <a:t/>
            </a:r>
            <a:endParaRPr b="1" sz="12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2"/>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The __len__ method</a:t>
            </a:r>
            <a:endParaRPr/>
          </a:p>
        </p:txBody>
      </p:sp>
      <p:sp>
        <p:nvSpPr>
          <p:cNvPr id="237" name="Google Shape;237;p12"/>
          <p:cNvSpPr txBox="1"/>
          <p:nvPr>
            <p:ph idx="1" type="body"/>
          </p:nvPr>
        </p:nvSpPr>
        <p:spPr>
          <a:xfrm>
            <a:off x="633845" y="1035887"/>
            <a:ext cx="7886700" cy="3599100"/>
          </a:xfrm>
          <a:prstGeom prst="rect">
            <a:avLst/>
          </a:prstGeom>
          <a:noFill/>
          <a:ln>
            <a:noFill/>
          </a:ln>
        </p:spPr>
        <p:txBody>
          <a:bodyPr anchorCtr="0" anchor="t" bIns="34275" lIns="68575" spcFirstLastPara="1" rIns="68575" wrap="square" tIns="34275">
            <a:normAutofit/>
          </a:bodyPr>
          <a:lstStyle/>
          <a:p>
            <a:pPr indent="-317500" lvl="0" marL="457200" rtl="0" algn="l">
              <a:lnSpc>
                <a:spcPct val="90000"/>
              </a:lnSpc>
              <a:spcBef>
                <a:spcPts val="800"/>
              </a:spcBef>
              <a:spcAft>
                <a:spcPts val="0"/>
              </a:spcAft>
              <a:buSzPts val="1400"/>
              <a:buChar char="●"/>
            </a:pPr>
            <a:r>
              <a:rPr lang="en"/>
              <a:t>If we call len(obj) on a class object: TypeError comes</a:t>
            </a:r>
            <a:endParaRPr/>
          </a:p>
          <a:p>
            <a:pPr indent="-317500" lvl="0" marL="457200" rtl="0" algn="l">
              <a:lnSpc>
                <a:spcPct val="90000"/>
              </a:lnSpc>
              <a:spcBef>
                <a:spcPts val="0"/>
              </a:spcBef>
              <a:spcAft>
                <a:spcPts val="0"/>
              </a:spcAft>
              <a:buSzPts val="1400"/>
              <a:buChar char="●"/>
            </a:pPr>
            <a:r>
              <a:rPr lang="en"/>
              <a:t>If we have a __len()__ method in a class, then that method is called by the function len(obj)</a:t>
            </a:r>
            <a:endParaRPr/>
          </a:p>
          <a:p>
            <a:pPr indent="-317500" lvl="1" marL="914400" rtl="0" algn="l">
              <a:lnSpc>
                <a:spcPct val="90000"/>
              </a:lnSpc>
              <a:spcBef>
                <a:spcPts val="0"/>
              </a:spcBef>
              <a:spcAft>
                <a:spcPts val="0"/>
              </a:spcAft>
              <a:buSzPts val="1400"/>
              <a:buChar char="●"/>
            </a:pPr>
            <a:r>
              <a:rPr lang="en"/>
              <a:t>This is what python does for list, dir, etc - their impl have this method</a:t>
            </a:r>
            <a:endParaRPr/>
          </a:p>
          <a:p>
            <a:pPr indent="-317500" lvl="0" marL="457200" rtl="0" algn="l">
              <a:lnSpc>
                <a:spcPct val="90000"/>
              </a:lnSpc>
              <a:spcBef>
                <a:spcPts val="0"/>
              </a:spcBef>
              <a:spcAft>
                <a:spcPts val="0"/>
              </a:spcAft>
              <a:buSzPts val="1400"/>
              <a:buChar char="●"/>
            </a:pPr>
            <a:r>
              <a:rPr lang="en"/>
              <a:t>Instead of writing a special function for length for a class (e.g. qlen()) , it is better to define this dunder method and use len()</a:t>
            </a:r>
            <a:endParaRPr/>
          </a:p>
          <a:p>
            <a:pPr indent="0" lvl="0" marL="914400" rtl="0" algn="l">
              <a:lnSpc>
                <a:spcPct val="90000"/>
              </a:lnSpc>
              <a:spcBef>
                <a:spcPts val="800"/>
              </a:spcBef>
              <a:spcAft>
                <a:spcPts val="0"/>
              </a:spcAft>
              <a:buSzPts val="1400"/>
              <a:buNone/>
            </a:pPr>
            <a:r>
              <a:rPr b="1" lang="en" sz="1800">
                <a:latin typeface="Courier New"/>
                <a:ea typeface="Courier New"/>
                <a:cs typeface="Courier New"/>
                <a:sym typeface="Courier New"/>
              </a:rPr>
              <a:t>def __len__(self):</a:t>
            </a:r>
            <a:endParaRPr b="1" sz="1800">
              <a:latin typeface="Courier New"/>
              <a:ea typeface="Courier New"/>
              <a:cs typeface="Courier New"/>
              <a:sym typeface="Courier New"/>
            </a:endParaRPr>
          </a:p>
          <a:p>
            <a:pPr indent="0" lvl="0" marL="914400" rtl="0" algn="l">
              <a:lnSpc>
                <a:spcPct val="90000"/>
              </a:lnSpc>
              <a:spcBef>
                <a:spcPts val="800"/>
              </a:spcBef>
              <a:spcAft>
                <a:spcPts val="0"/>
              </a:spcAft>
              <a:buSzPts val="1400"/>
              <a:buNone/>
            </a:pPr>
            <a:r>
              <a:rPr b="1" lang="en" sz="1800">
                <a:latin typeface="Courier New"/>
                <a:ea typeface="Courier New"/>
                <a:cs typeface="Courier New"/>
                <a:sym typeface="Courier New"/>
              </a:rPr>
              <a:t>        return self.end - self.front</a:t>
            </a:r>
            <a:endParaRPr b="1" sz="1800">
              <a:latin typeface="Courier New"/>
              <a:ea typeface="Courier New"/>
              <a:cs typeface="Courier New"/>
              <a:sym typeface="Courier New"/>
            </a:endParaRPr>
          </a:p>
          <a:p>
            <a:pPr indent="-317500" lvl="0" marL="457200" rtl="0" algn="l">
              <a:lnSpc>
                <a:spcPct val="90000"/>
              </a:lnSpc>
              <a:spcBef>
                <a:spcPts val="800"/>
              </a:spcBef>
              <a:spcAft>
                <a:spcPts val="0"/>
              </a:spcAft>
              <a:buSzPts val="1400"/>
              <a:buChar char="●"/>
            </a:pPr>
            <a:r>
              <a:rPr lang="en"/>
              <a:t>There are other functions also for which dunder methods can be defined - we will not discuss any more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SzPct val="47138"/>
              <a:buNone/>
            </a:pPr>
            <a:r>
              <a:rPr lang="en"/>
              <a:t>Some std fns that work on Class Objects </a:t>
            </a:r>
            <a:endParaRPr/>
          </a:p>
        </p:txBody>
      </p:sp>
      <p:sp>
        <p:nvSpPr>
          <p:cNvPr id="243" name="Google Shape;243;p13"/>
          <p:cNvSpPr txBox="1"/>
          <p:nvPr>
            <p:ph idx="1" type="body"/>
          </p:nvPr>
        </p:nvSpPr>
        <p:spPr>
          <a:xfrm>
            <a:off x="633845" y="1035887"/>
            <a:ext cx="7886700" cy="3599100"/>
          </a:xfrm>
          <a:prstGeom prst="rect">
            <a:avLst/>
          </a:prstGeom>
          <a:noFill/>
          <a:ln>
            <a:noFill/>
          </a:ln>
        </p:spPr>
        <p:txBody>
          <a:bodyPr anchorCtr="0" anchor="t" bIns="34275" lIns="68575" spcFirstLastPara="1" rIns="68575" wrap="square" tIns="34275">
            <a:normAutofit/>
          </a:bodyPr>
          <a:lstStyle/>
          <a:p>
            <a:pPr indent="-317500" lvl="0" marL="457200" rtl="0" algn="l">
              <a:lnSpc>
                <a:spcPct val="90000"/>
              </a:lnSpc>
              <a:spcBef>
                <a:spcPts val="800"/>
              </a:spcBef>
              <a:spcAft>
                <a:spcPts val="0"/>
              </a:spcAft>
              <a:buSzPts val="1400"/>
              <a:buChar char="●"/>
            </a:pPr>
            <a:r>
              <a:rPr lang="en"/>
              <a:t>There is a function </a:t>
            </a:r>
            <a:r>
              <a:rPr i="1" lang="en"/>
              <a:t>is</a:t>
            </a:r>
            <a:r>
              <a:rPr lang="en"/>
              <a:t> - which takes two vars and returns True if both vars point to the same object</a:t>
            </a:r>
            <a:endParaRPr/>
          </a:p>
          <a:p>
            <a:pPr indent="-317500" lvl="1" marL="914400" rtl="0" algn="l">
              <a:lnSpc>
                <a:spcPct val="90000"/>
              </a:lnSpc>
              <a:spcBef>
                <a:spcPts val="0"/>
              </a:spcBef>
              <a:spcAft>
                <a:spcPts val="0"/>
              </a:spcAft>
              <a:buSzPts val="1400"/>
              <a:buChar char="●"/>
            </a:pPr>
            <a:r>
              <a:rPr lang="en"/>
              <a:t>This will work for user defined classes also - as it just needs to check the value of the two vars</a:t>
            </a:r>
            <a:endParaRPr/>
          </a:p>
          <a:p>
            <a:pPr indent="-317500" lvl="0" marL="457200" rtl="0" algn="l">
              <a:lnSpc>
                <a:spcPct val="90000"/>
              </a:lnSpc>
              <a:spcBef>
                <a:spcPts val="0"/>
              </a:spcBef>
              <a:spcAft>
                <a:spcPts val="0"/>
              </a:spcAft>
              <a:buSzPts val="1400"/>
              <a:buChar char="●"/>
            </a:pPr>
            <a:r>
              <a:rPr lang="en"/>
              <a:t>There is another function isinstance(</a:t>
            </a:r>
            <a:r>
              <a:rPr i="1" lang="en"/>
              <a:t>obj</a:t>
            </a:r>
            <a:r>
              <a:rPr lang="en"/>
              <a:t>, </a:t>
            </a:r>
            <a:r>
              <a:rPr i="1" lang="en"/>
              <a:t>type</a:t>
            </a:r>
            <a:r>
              <a:rPr lang="en"/>
              <a:t>) - this returns True if the object </a:t>
            </a:r>
            <a:r>
              <a:rPr i="1" lang="en"/>
              <a:t>obj</a:t>
            </a:r>
            <a:r>
              <a:rPr lang="en"/>
              <a:t> is of the type </a:t>
            </a:r>
            <a:r>
              <a:rPr i="1" lang="en"/>
              <a:t>type</a:t>
            </a:r>
            <a:endParaRPr i="1"/>
          </a:p>
          <a:p>
            <a:pPr indent="-317500" lvl="1" marL="914400" rtl="0" algn="l">
              <a:lnSpc>
                <a:spcPct val="90000"/>
              </a:lnSpc>
              <a:spcBef>
                <a:spcPts val="0"/>
              </a:spcBef>
              <a:spcAft>
                <a:spcPts val="0"/>
              </a:spcAft>
              <a:buSzPts val="1400"/>
              <a:buChar char="●"/>
            </a:pPr>
            <a:r>
              <a:rPr lang="en"/>
              <a:t>This will also work on class type objects</a:t>
            </a:r>
            <a:endParaRPr/>
          </a:p>
          <a:p>
            <a:pPr indent="-317500" lvl="0" marL="457200" rtl="0" algn="l">
              <a:lnSpc>
                <a:spcPct val="90000"/>
              </a:lnSpc>
              <a:spcBef>
                <a:spcPts val="0"/>
              </a:spcBef>
              <a:spcAft>
                <a:spcPts val="0"/>
              </a:spcAft>
              <a:buSzPts val="1400"/>
              <a:buChar char="●"/>
            </a:pPr>
            <a:r>
              <a:rPr lang="en"/>
              <a:t>These operations works for user defined class objects also</a:t>
            </a:r>
            <a:endParaRPr/>
          </a:p>
          <a:p>
            <a:pPr indent="0" lvl="0" marL="0" rtl="0" algn="l">
              <a:lnSpc>
                <a:spcPct val="90000"/>
              </a:lnSpc>
              <a:spcBef>
                <a:spcPts val="800"/>
              </a:spcBef>
              <a:spcAft>
                <a:spcPts val="0"/>
              </a:spcAft>
              <a:buSzPts val="1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Quiz : Single Correct</a:t>
            </a:r>
            <a:endParaRPr/>
          </a:p>
        </p:txBody>
      </p:sp>
      <p:sp>
        <p:nvSpPr>
          <p:cNvPr id="249" name="Google Shape;249;p14"/>
          <p:cNvSpPr txBox="1"/>
          <p:nvPr>
            <p:ph idx="1" type="body"/>
          </p:nvPr>
        </p:nvSpPr>
        <p:spPr>
          <a:xfrm>
            <a:off x="633850" y="1035874"/>
            <a:ext cx="7886700" cy="38388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90000"/>
              </a:lnSpc>
              <a:spcBef>
                <a:spcPts val="800"/>
              </a:spcBef>
              <a:spcAft>
                <a:spcPts val="0"/>
              </a:spcAft>
              <a:buSzPts val="1400"/>
              <a:buNone/>
            </a:pPr>
            <a:r>
              <a:rPr lang="en"/>
              <a:t>Q) What would be the output of the following code snippet:</a:t>
            </a:r>
            <a:endParaRPr/>
          </a:p>
          <a:p>
            <a:pPr indent="0" lvl="0" marL="0" rtl="0" algn="l">
              <a:lnSpc>
                <a:spcPct val="90000"/>
              </a:lnSpc>
              <a:spcBef>
                <a:spcPts val="800"/>
              </a:spcBef>
              <a:spcAft>
                <a:spcPts val="0"/>
              </a:spcAft>
              <a:buSzPts val="1400"/>
              <a:buNone/>
            </a:pPr>
            <a:r>
              <a:t/>
            </a:r>
            <a:endParaRPr/>
          </a:p>
          <a:p>
            <a:pPr indent="-349250" lvl="0" marL="457200" rtl="0" algn="l">
              <a:lnSpc>
                <a:spcPct val="90000"/>
              </a:lnSpc>
              <a:spcBef>
                <a:spcPts val="800"/>
              </a:spcBef>
              <a:spcAft>
                <a:spcPts val="0"/>
              </a:spcAft>
              <a:buSzPts val="1900"/>
              <a:buFont typeface="Arial"/>
              <a:buAutoNum type="alphaUcParenR"/>
            </a:pPr>
            <a:r>
              <a:rPr lang="en"/>
              <a:t>True</a:t>
            </a:r>
            <a:endParaRPr/>
          </a:p>
          <a:p>
            <a:pPr indent="0" lvl="0" marL="457200" rtl="0" algn="l">
              <a:lnSpc>
                <a:spcPct val="90000"/>
              </a:lnSpc>
              <a:spcBef>
                <a:spcPts val="800"/>
              </a:spcBef>
              <a:spcAft>
                <a:spcPts val="0"/>
              </a:spcAft>
              <a:buSzPts val="1400"/>
              <a:buNone/>
            </a:pPr>
            <a:r>
              <a:rPr lang="en"/>
              <a:t>10000</a:t>
            </a:r>
            <a:endParaRPr/>
          </a:p>
          <a:p>
            <a:pPr indent="-349250" lvl="0" marL="457200" rtl="0" algn="l">
              <a:lnSpc>
                <a:spcPct val="90000"/>
              </a:lnSpc>
              <a:spcBef>
                <a:spcPts val="800"/>
              </a:spcBef>
              <a:spcAft>
                <a:spcPts val="0"/>
              </a:spcAft>
              <a:buSzPts val="1900"/>
              <a:buFont typeface="Arial"/>
              <a:buAutoNum type="alphaUcParenR"/>
            </a:pPr>
            <a:r>
              <a:rPr lang="en"/>
              <a:t>False</a:t>
            </a:r>
            <a:endParaRPr/>
          </a:p>
          <a:p>
            <a:pPr indent="0" lvl="0" marL="457200" rtl="0" algn="l">
              <a:lnSpc>
                <a:spcPct val="90000"/>
              </a:lnSpc>
              <a:spcBef>
                <a:spcPts val="800"/>
              </a:spcBef>
              <a:spcAft>
                <a:spcPts val="0"/>
              </a:spcAft>
              <a:buSzPts val="1400"/>
              <a:buNone/>
            </a:pPr>
            <a:r>
              <a:rPr lang="en"/>
              <a:t>10000</a:t>
            </a:r>
            <a:endParaRPr/>
          </a:p>
          <a:p>
            <a:pPr indent="-349250" lvl="0" marL="457200" rtl="0" algn="l">
              <a:lnSpc>
                <a:spcPct val="90000"/>
              </a:lnSpc>
              <a:spcBef>
                <a:spcPts val="800"/>
              </a:spcBef>
              <a:spcAft>
                <a:spcPts val="0"/>
              </a:spcAft>
              <a:buSzPts val="1900"/>
              <a:buFont typeface="Arial"/>
              <a:buAutoNum type="alphaUcParenR"/>
            </a:pPr>
            <a:r>
              <a:rPr lang="en"/>
              <a:t>True</a:t>
            </a:r>
            <a:endParaRPr/>
          </a:p>
          <a:p>
            <a:pPr indent="0" lvl="0" marL="457200" rtl="0" algn="l">
              <a:lnSpc>
                <a:spcPct val="90000"/>
              </a:lnSpc>
              <a:spcBef>
                <a:spcPts val="800"/>
              </a:spcBef>
              <a:spcAft>
                <a:spcPts val="0"/>
              </a:spcAft>
              <a:buSzPts val="1400"/>
              <a:buNone/>
            </a:pPr>
            <a:r>
              <a:rPr lang="en"/>
              <a:t>20000</a:t>
            </a:r>
            <a:endParaRPr/>
          </a:p>
          <a:p>
            <a:pPr indent="-349250" lvl="0" marL="457200" rtl="0" algn="l">
              <a:lnSpc>
                <a:spcPct val="90000"/>
              </a:lnSpc>
              <a:spcBef>
                <a:spcPts val="800"/>
              </a:spcBef>
              <a:spcAft>
                <a:spcPts val="0"/>
              </a:spcAft>
              <a:buSzPts val="1900"/>
              <a:buFont typeface="Arial"/>
              <a:buAutoNum type="alphaUcParenR"/>
            </a:pPr>
            <a:r>
              <a:rPr lang="en"/>
              <a:t>False</a:t>
            </a:r>
            <a:endParaRPr/>
          </a:p>
          <a:p>
            <a:pPr indent="0" lvl="0" marL="457200" rtl="0" algn="l">
              <a:lnSpc>
                <a:spcPct val="90000"/>
              </a:lnSpc>
              <a:spcBef>
                <a:spcPts val="800"/>
              </a:spcBef>
              <a:spcAft>
                <a:spcPts val="0"/>
              </a:spcAft>
              <a:buSzPts val="1400"/>
              <a:buNone/>
            </a:pPr>
            <a:r>
              <a:rPr lang="en"/>
              <a:t>20000</a:t>
            </a:r>
            <a:endParaRPr/>
          </a:p>
        </p:txBody>
      </p:sp>
      <p:sp>
        <p:nvSpPr>
          <p:cNvPr id="250" name="Google Shape;250;p14"/>
          <p:cNvSpPr txBox="1"/>
          <p:nvPr/>
        </p:nvSpPr>
        <p:spPr>
          <a:xfrm>
            <a:off x="3762550" y="1625650"/>
            <a:ext cx="4758000" cy="3632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rgbClr val="000000"/>
                </a:solidFill>
                <a:latin typeface="Courier New"/>
                <a:ea typeface="Courier New"/>
                <a:cs typeface="Courier New"/>
                <a:sym typeface="Courier New"/>
              </a:rPr>
              <a:t>class Employee:</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rgbClr val="000000"/>
                </a:solidFill>
                <a:latin typeface="Courier New"/>
                <a:ea typeface="Courier New"/>
                <a:cs typeface="Courier New"/>
                <a:sym typeface="Courier New"/>
              </a:rPr>
              <a:t>	def __init__(self, name, salary):</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rgbClr val="000000"/>
                </a:solidFill>
                <a:latin typeface="Courier New"/>
                <a:ea typeface="Courier New"/>
                <a:cs typeface="Courier New"/>
                <a:sym typeface="Courier New"/>
              </a:rPr>
              <a:t>    	self.name = name</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rgbClr val="000000"/>
                </a:solidFill>
                <a:latin typeface="Courier New"/>
                <a:ea typeface="Courier New"/>
                <a:cs typeface="Courier New"/>
                <a:sym typeface="Courier New"/>
              </a:rPr>
              <a:t>    	self.salary = salary</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rgbClr val="000000"/>
                </a:solidFill>
                <a:latin typeface="Courier New"/>
                <a:ea typeface="Courier New"/>
                <a:cs typeface="Courier New"/>
                <a:sym typeface="Courier New"/>
              </a:rPr>
              <a:t>	def incrsalary(self, n):</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rgbClr val="000000"/>
                </a:solidFill>
                <a:latin typeface="Courier New"/>
                <a:ea typeface="Courier New"/>
                <a:cs typeface="Courier New"/>
                <a:sym typeface="Courier New"/>
              </a:rPr>
              <a:t>		self.salary += n</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rgbClr val="000000"/>
                </a:solidFill>
                <a:latin typeface="Courier New"/>
                <a:ea typeface="Courier New"/>
                <a:cs typeface="Courier New"/>
                <a:sym typeface="Courier New"/>
              </a:rPr>
              <a:t>		return salary</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rgbClr val="000000"/>
                </a:solidFill>
                <a:latin typeface="Courier New"/>
                <a:ea typeface="Courier New"/>
                <a:cs typeface="Courier New"/>
                <a:sym typeface="Courier New"/>
              </a:rPr>
              <a:t>emp1 = Employee("John",10000)</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rgbClr val="000000"/>
                </a:solidFill>
                <a:latin typeface="Courier New"/>
                <a:ea typeface="Courier New"/>
                <a:cs typeface="Courier New"/>
                <a:sym typeface="Courier New"/>
              </a:rPr>
              <a:t>emp2 = emp1</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rgbClr val="000000"/>
                </a:solidFill>
                <a:latin typeface="Courier New"/>
                <a:ea typeface="Courier New"/>
                <a:cs typeface="Courier New"/>
                <a:sym typeface="Courier New"/>
              </a:rPr>
              <a:t>sal = emp1.incrsalary(10000)</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rgbClr val="000000"/>
                </a:solidFill>
                <a:latin typeface="Courier New"/>
                <a:ea typeface="Courier New"/>
                <a:cs typeface="Courier New"/>
                <a:sym typeface="Courier New"/>
              </a:rPr>
              <a:t>print(emp1 is emp2)</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Courier New"/>
                <a:ea typeface="Courier New"/>
                <a:cs typeface="Courier New"/>
                <a:sym typeface="Courier New"/>
              </a:rPr>
              <a:t>print(sal)</a:t>
            </a:r>
            <a:endParaRPr b="1" i="0" sz="16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Quiz : Answer</a:t>
            </a:r>
            <a:endParaRPr/>
          </a:p>
        </p:txBody>
      </p:sp>
      <p:sp>
        <p:nvSpPr>
          <p:cNvPr id="256" name="Google Shape;256;p15"/>
          <p:cNvSpPr txBox="1"/>
          <p:nvPr>
            <p:ph idx="1" type="body"/>
          </p:nvPr>
        </p:nvSpPr>
        <p:spPr>
          <a:xfrm>
            <a:off x="633850" y="1035875"/>
            <a:ext cx="7886700" cy="4026000"/>
          </a:xfrm>
          <a:prstGeom prst="rect">
            <a:avLst/>
          </a:prstGeom>
          <a:noFill/>
          <a:ln>
            <a:noFill/>
          </a:ln>
        </p:spPr>
        <p:txBody>
          <a:bodyPr anchorCtr="0" anchor="t" bIns="34275" lIns="68575" spcFirstLastPara="1" rIns="68575" wrap="square" tIns="34275">
            <a:normAutofit fontScale="92500"/>
          </a:bodyPr>
          <a:lstStyle/>
          <a:p>
            <a:pPr indent="0" lvl="0" marL="0" rtl="0" algn="l">
              <a:lnSpc>
                <a:spcPct val="90000"/>
              </a:lnSpc>
              <a:spcBef>
                <a:spcPts val="800"/>
              </a:spcBef>
              <a:spcAft>
                <a:spcPts val="0"/>
              </a:spcAft>
              <a:buSzPct val="72072"/>
              <a:buNone/>
            </a:pPr>
            <a:r>
              <a:rPr lang="en"/>
              <a:t>Q) What would be the output of the following code snippet:</a:t>
            </a:r>
            <a:endParaRPr/>
          </a:p>
          <a:p>
            <a:pPr indent="-349250" lvl="0" marL="457200" rtl="0" algn="l">
              <a:lnSpc>
                <a:spcPct val="90000"/>
              </a:lnSpc>
              <a:spcBef>
                <a:spcPts val="800"/>
              </a:spcBef>
              <a:spcAft>
                <a:spcPts val="0"/>
              </a:spcAft>
              <a:buSzPct val="97812"/>
              <a:buFont typeface="Arial"/>
              <a:buAutoNum type="alphaUcParenR"/>
            </a:pPr>
            <a:r>
              <a:rPr lang="en"/>
              <a:t>True</a:t>
            </a:r>
            <a:endParaRPr/>
          </a:p>
          <a:p>
            <a:pPr indent="0" lvl="0" marL="457200" rtl="0" algn="l">
              <a:lnSpc>
                <a:spcPct val="90000"/>
              </a:lnSpc>
              <a:spcBef>
                <a:spcPts val="800"/>
              </a:spcBef>
              <a:spcAft>
                <a:spcPts val="0"/>
              </a:spcAft>
              <a:buSzPct val="72072"/>
              <a:buNone/>
            </a:pPr>
            <a:r>
              <a:rPr lang="en"/>
              <a:t>10000</a:t>
            </a:r>
            <a:endParaRPr/>
          </a:p>
          <a:p>
            <a:pPr indent="-349250" lvl="0" marL="457200" rtl="0" algn="l">
              <a:lnSpc>
                <a:spcPct val="90000"/>
              </a:lnSpc>
              <a:spcBef>
                <a:spcPts val="800"/>
              </a:spcBef>
              <a:spcAft>
                <a:spcPts val="0"/>
              </a:spcAft>
              <a:buSzPct val="97812"/>
              <a:buFont typeface="Arial"/>
              <a:buAutoNum type="alphaUcParenR"/>
            </a:pPr>
            <a:r>
              <a:rPr lang="en"/>
              <a:t>False</a:t>
            </a:r>
            <a:endParaRPr/>
          </a:p>
          <a:p>
            <a:pPr indent="0" lvl="0" marL="457200" rtl="0" algn="l">
              <a:lnSpc>
                <a:spcPct val="90000"/>
              </a:lnSpc>
              <a:spcBef>
                <a:spcPts val="800"/>
              </a:spcBef>
              <a:spcAft>
                <a:spcPts val="0"/>
              </a:spcAft>
              <a:buSzPct val="72072"/>
              <a:buNone/>
            </a:pPr>
            <a:r>
              <a:rPr lang="en"/>
              <a:t>10000</a:t>
            </a:r>
            <a:endParaRPr/>
          </a:p>
          <a:p>
            <a:pPr indent="-349250" lvl="0" marL="457200" rtl="0" algn="l">
              <a:lnSpc>
                <a:spcPct val="90000"/>
              </a:lnSpc>
              <a:spcBef>
                <a:spcPts val="800"/>
              </a:spcBef>
              <a:spcAft>
                <a:spcPts val="0"/>
              </a:spcAft>
              <a:buClr>
                <a:srgbClr val="FF0000"/>
              </a:buClr>
              <a:buSzPct val="97812"/>
              <a:buFont typeface="Arial"/>
              <a:buAutoNum type="alphaUcParenR"/>
            </a:pPr>
            <a:r>
              <a:rPr lang="en">
                <a:solidFill>
                  <a:srgbClr val="FF0000"/>
                </a:solidFill>
              </a:rPr>
              <a:t>True</a:t>
            </a:r>
            <a:endParaRPr>
              <a:solidFill>
                <a:srgbClr val="FF0000"/>
              </a:solidFill>
            </a:endParaRPr>
          </a:p>
          <a:p>
            <a:pPr indent="0" lvl="0" marL="457200" rtl="0" algn="l">
              <a:lnSpc>
                <a:spcPct val="90000"/>
              </a:lnSpc>
              <a:spcBef>
                <a:spcPts val="800"/>
              </a:spcBef>
              <a:spcAft>
                <a:spcPts val="0"/>
              </a:spcAft>
              <a:buSzPct val="72072"/>
              <a:buNone/>
            </a:pPr>
            <a:r>
              <a:rPr lang="en">
                <a:solidFill>
                  <a:srgbClr val="FF0000"/>
                </a:solidFill>
              </a:rPr>
              <a:t>20000</a:t>
            </a:r>
            <a:endParaRPr>
              <a:solidFill>
                <a:srgbClr val="FF0000"/>
              </a:solidFill>
            </a:endParaRPr>
          </a:p>
          <a:p>
            <a:pPr indent="-349250" lvl="0" marL="457200" rtl="0" algn="l">
              <a:lnSpc>
                <a:spcPct val="90000"/>
              </a:lnSpc>
              <a:spcBef>
                <a:spcPts val="800"/>
              </a:spcBef>
              <a:spcAft>
                <a:spcPts val="0"/>
              </a:spcAft>
              <a:buSzPct val="97812"/>
              <a:buFont typeface="Arial"/>
              <a:buAutoNum type="alphaUcParenR"/>
            </a:pPr>
            <a:r>
              <a:rPr lang="en"/>
              <a:t>False</a:t>
            </a:r>
            <a:endParaRPr/>
          </a:p>
          <a:p>
            <a:pPr indent="0" lvl="0" marL="457200" rtl="0" algn="l">
              <a:lnSpc>
                <a:spcPct val="90000"/>
              </a:lnSpc>
              <a:spcBef>
                <a:spcPts val="800"/>
              </a:spcBef>
              <a:spcAft>
                <a:spcPts val="0"/>
              </a:spcAft>
              <a:buSzPct val="72072"/>
              <a:buNone/>
            </a:pPr>
            <a:r>
              <a:rPr lang="en"/>
              <a:t>20000</a:t>
            </a:r>
            <a:endParaRPr/>
          </a:p>
          <a:p>
            <a:pPr indent="0" lvl="0" marL="0" rtl="0" algn="l">
              <a:lnSpc>
                <a:spcPct val="90000"/>
              </a:lnSpc>
              <a:spcBef>
                <a:spcPts val="800"/>
              </a:spcBef>
              <a:spcAft>
                <a:spcPts val="0"/>
              </a:spcAft>
              <a:buSzPct val="72072"/>
              <a:buNone/>
            </a:pPr>
            <a:r>
              <a:t/>
            </a:r>
            <a:endParaRPr/>
          </a:p>
          <a:p>
            <a:pPr indent="0" lvl="0" marL="0" rtl="0" algn="l">
              <a:lnSpc>
                <a:spcPct val="90000"/>
              </a:lnSpc>
              <a:spcBef>
                <a:spcPts val="800"/>
              </a:spcBef>
              <a:spcAft>
                <a:spcPts val="0"/>
              </a:spcAft>
              <a:buSzPct val="79658"/>
              <a:buNone/>
            </a:pPr>
            <a:r>
              <a:rPr lang="en" sz="1900"/>
              <a:t>Explanation : emp1 and emp2</a:t>
            </a:r>
            <a:endParaRPr sz="1900"/>
          </a:p>
          <a:p>
            <a:pPr indent="0" lvl="0" marL="0" rtl="0" algn="l">
              <a:lnSpc>
                <a:spcPct val="90000"/>
              </a:lnSpc>
              <a:spcBef>
                <a:spcPts val="800"/>
              </a:spcBef>
              <a:spcAft>
                <a:spcPts val="0"/>
              </a:spcAft>
              <a:buSzPct val="79658"/>
              <a:buNone/>
            </a:pPr>
            <a:r>
              <a:rPr lang="en" sz="1900"/>
              <a:t>point to the same object.</a:t>
            </a:r>
            <a:endParaRPr sz="1900"/>
          </a:p>
        </p:txBody>
      </p:sp>
      <p:sp>
        <p:nvSpPr>
          <p:cNvPr id="257" name="Google Shape;257;p15"/>
          <p:cNvSpPr txBox="1"/>
          <p:nvPr/>
        </p:nvSpPr>
        <p:spPr>
          <a:xfrm>
            <a:off x="3762550" y="1376200"/>
            <a:ext cx="4758000" cy="3632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Courier New"/>
                <a:ea typeface="Courier New"/>
                <a:cs typeface="Courier New"/>
                <a:sym typeface="Courier New"/>
              </a:rPr>
              <a:t>class Employee:</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Courier New"/>
                <a:ea typeface="Courier New"/>
                <a:cs typeface="Courier New"/>
                <a:sym typeface="Courier New"/>
              </a:rPr>
              <a:t>	def __init__(self, name, salary):</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Courier New"/>
                <a:ea typeface="Courier New"/>
                <a:cs typeface="Courier New"/>
                <a:sym typeface="Courier New"/>
              </a:rPr>
              <a:t>    	self.name = name</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Courier New"/>
                <a:ea typeface="Courier New"/>
                <a:cs typeface="Courier New"/>
                <a:sym typeface="Courier New"/>
              </a:rPr>
              <a:t>    	self.salary = salary</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Courier New"/>
                <a:ea typeface="Courier New"/>
                <a:cs typeface="Courier New"/>
                <a:sym typeface="Courier New"/>
              </a:rPr>
              <a:t>	def incrsalary(self, n):</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Courier New"/>
                <a:ea typeface="Courier New"/>
                <a:cs typeface="Courier New"/>
                <a:sym typeface="Courier New"/>
              </a:rPr>
              <a:t>		self.salary += n</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Courier New"/>
                <a:ea typeface="Courier New"/>
                <a:cs typeface="Courier New"/>
                <a:sym typeface="Courier New"/>
              </a:rPr>
              <a:t>		return salary</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Courier New"/>
                <a:ea typeface="Courier New"/>
                <a:cs typeface="Courier New"/>
                <a:sym typeface="Courier New"/>
              </a:rPr>
              <a:t>emp1 = Employee("John",10000)</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Courier New"/>
                <a:ea typeface="Courier New"/>
                <a:cs typeface="Courier New"/>
                <a:sym typeface="Courier New"/>
              </a:rPr>
              <a:t>emp2 = emp1</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Courier New"/>
                <a:ea typeface="Courier New"/>
                <a:cs typeface="Courier New"/>
                <a:sym typeface="Courier New"/>
              </a:rPr>
              <a:t>sal = emp1.incrsalary(10000)</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Courier New"/>
                <a:ea typeface="Courier New"/>
                <a:cs typeface="Courier New"/>
                <a:sym typeface="Courier New"/>
              </a:rPr>
              <a:t>print(emp1 is emp2)</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Courier New"/>
                <a:ea typeface="Courier New"/>
                <a:cs typeface="Courier New"/>
                <a:sym typeface="Courier New"/>
              </a:rPr>
              <a:t>print(sal)</a:t>
            </a:r>
            <a:endParaRPr b="1" i="0" sz="16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Using Queue for different object types</a:t>
            </a:r>
            <a:endParaRPr/>
          </a:p>
        </p:txBody>
      </p:sp>
      <p:sp>
        <p:nvSpPr>
          <p:cNvPr id="263" name="Google Shape;263;p16"/>
          <p:cNvSpPr txBox="1"/>
          <p:nvPr>
            <p:ph idx="1" type="body"/>
          </p:nvPr>
        </p:nvSpPr>
        <p:spPr>
          <a:xfrm>
            <a:off x="633845" y="1035887"/>
            <a:ext cx="7886700" cy="3435600"/>
          </a:xfrm>
          <a:prstGeom prst="rect">
            <a:avLst/>
          </a:prstGeom>
          <a:noFill/>
          <a:ln>
            <a:noFill/>
          </a:ln>
        </p:spPr>
        <p:txBody>
          <a:bodyPr anchorCtr="0" anchor="t" bIns="34275" lIns="68575" spcFirstLastPara="1" rIns="68575" wrap="square" tIns="34275">
            <a:spAutoFit/>
          </a:bodyPr>
          <a:lstStyle/>
          <a:p>
            <a:pPr indent="-317500" lvl="0" marL="457200" rtl="0" algn="just">
              <a:lnSpc>
                <a:spcPct val="90000"/>
              </a:lnSpc>
              <a:spcBef>
                <a:spcPts val="800"/>
              </a:spcBef>
              <a:spcAft>
                <a:spcPts val="0"/>
              </a:spcAft>
              <a:buSzPts val="1400"/>
              <a:buChar char="●"/>
            </a:pPr>
            <a:r>
              <a:rPr lang="en"/>
              <a:t>We have seen code for students waiting - using Queue</a:t>
            </a:r>
            <a:endParaRPr/>
          </a:p>
          <a:p>
            <a:pPr indent="-317500" lvl="0" marL="457200" rtl="0" algn="just">
              <a:lnSpc>
                <a:spcPct val="90000"/>
              </a:lnSpc>
              <a:spcBef>
                <a:spcPts val="0"/>
              </a:spcBef>
              <a:spcAft>
                <a:spcPts val="0"/>
              </a:spcAft>
              <a:buSzPts val="1400"/>
              <a:buChar char="●"/>
            </a:pPr>
            <a:r>
              <a:rPr lang="en"/>
              <a:t>We can use Queue for a waiting queue of patients in a hospital</a:t>
            </a:r>
            <a:endParaRPr/>
          </a:p>
          <a:p>
            <a:pPr indent="-317500" lvl="1" marL="914400" rtl="0" algn="just">
              <a:lnSpc>
                <a:spcPct val="90000"/>
              </a:lnSpc>
              <a:spcBef>
                <a:spcPts val="0"/>
              </a:spcBef>
              <a:spcAft>
                <a:spcPts val="0"/>
              </a:spcAft>
              <a:buSzPts val="1400"/>
              <a:buChar char="●"/>
            </a:pPr>
            <a:r>
              <a:rPr lang="en"/>
              <a:t>The Queue class can be used - objects of Patient types will be passed</a:t>
            </a:r>
            <a:endParaRPr/>
          </a:p>
          <a:p>
            <a:pPr indent="-317500" lvl="0" marL="457200" rtl="0" algn="just">
              <a:lnSpc>
                <a:spcPct val="90000"/>
              </a:lnSpc>
              <a:spcBef>
                <a:spcPts val="0"/>
              </a:spcBef>
              <a:spcAft>
                <a:spcPts val="0"/>
              </a:spcAft>
              <a:buSzPts val="1400"/>
              <a:buChar char="●"/>
            </a:pPr>
            <a:r>
              <a:rPr lang="en"/>
              <a:t>In Queue, type of obj not imp for add/remove/len..; but both object types have different attributes when info about object is to be shown, Queue has to be coded smartly </a:t>
            </a:r>
            <a:endParaRPr/>
          </a:p>
          <a:p>
            <a:pPr indent="-317500" lvl="1" marL="914400" rtl="0" algn="just">
              <a:lnSpc>
                <a:spcPct val="90000"/>
              </a:lnSpc>
              <a:spcBef>
                <a:spcPts val="0"/>
              </a:spcBef>
              <a:spcAft>
                <a:spcPts val="0"/>
              </a:spcAft>
              <a:buSzPts val="1400"/>
              <a:buChar char="●"/>
            </a:pPr>
            <a:r>
              <a:rPr lang="en"/>
              <a:t>To show information about the object - the queue method calls the str function on the object, which calls __str__</a:t>
            </a:r>
            <a:endParaRPr/>
          </a:p>
          <a:p>
            <a:pPr indent="-317500" lvl="0" marL="457200" rtl="0" algn="just">
              <a:lnSpc>
                <a:spcPct val="90000"/>
              </a:lnSpc>
              <a:spcBef>
                <a:spcPts val="0"/>
              </a:spcBef>
              <a:spcAft>
                <a:spcPts val="0"/>
              </a:spcAft>
              <a:buSzPts val="1400"/>
              <a:buChar char="●"/>
            </a:pPr>
            <a:r>
              <a:rPr lang="en"/>
              <a:t>With this Queue class can be used to create queues for different types of objects </a:t>
            </a:r>
            <a:endParaRPr/>
          </a:p>
          <a:p>
            <a:pPr indent="-317500" lvl="0" marL="457200" rtl="0" algn="just">
              <a:lnSpc>
                <a:spcPct val="90000"/>
              </a:lnSpc>
              <a:spcBef>
                <a:spcPts val="0"/>
              </a:spcBef>
              <a:spcAft>
                <a:spcPts val="0"/>
              </a:spcAft>
              <a:buSzPts val="1400"/>
              <a:buChar char="●"/>
            </a:pPr>
            <a:r>
              <a:rPr lang="en"/>
              <a:t>Methods like __str__, __len__ etc facilitate development of  general modules which can be used in multiple applications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Using Queue for Students</a:t>
            </a:r>
            <a:endParaRPr/>
          </a:p>
        </p:txBody>
      </p:sp>
      <p:sp>
        <p:nvSpPr>
          <p:cNvPr id="269" name="Google Shape;269;p17"/>
          <p:cNvSpPr txBox="1"/>
          <p:nvPr>
            <p:ph idx="1" type="body"/>
          </p:nvPr>
        </p:nvSpPr>
        <p:spPr>
          <a:xfrm>
            <a:off x="633850" y="1035875"/>
            <a:ext cx="3938100" cy="20703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34275" lIns="68575" spcFirstLastPara="1" rIns="68575" wrap="square" tIns="34275">
            <a:spAutoFit/>
          </a:bodyPr>
          <a:lstStyle/>
          <a:p>
            <a:pPr indent="0" lvl="0" marL="0" rtl="0" algn="l">
              <a:lnSpc>
                <a:spcPct val="100000"/>
              </a:lnSpc>
              <a:spcBef>
                <a:spcPts val="0"/>
              </a:spcBef>
              <a:spcAft>
                <a:spcPts val="0"/>
              </a:spcAft>
              <a:buClr>
                <a:schemeClr val="dk1"/>
              </a:buClr>
              <a:buSzPts val="852"/>
              <a:buFont typeface="Arial"/>
              <a:buNone/>
            </a:pPr>
            <a:r>
              <a:rPr b="1" lang="en" sz="1300">
                <a:solidFill>
                  <a:srgbClr val="FF0000"/>
                </a:solidFill>
                <a:latin typeface="Courier New"/>
                <a:ea typeface="Courier New"/>
                <a:cs typeface="Courier New"/>
                <a:sym typeface="Courier New"/>
              </a:rPr>
              <a:t>class Student:</a:t>
            </a:r>
            <a:endParaRPr b="1" sz="13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852"/>
              <a:buFont typeface="Arial"/>
              <a:buNone/>
            </a:pPr>
            <a:r>
              <a:rPr b="1" lang="en" sz="1300">
                <a:solidFill>
                  <a:srgbClr val="FF0000"/>
                </a:solidFill>
                <a:latin typeface="Courier New"/>
                <a:ea typeface="Courier New"/>
                <a:cs typeface="Courier New"/>
                <a:sym typeface="Courier New"/>
              </a:rPr>
              <a:t>    def __init__(self, name, rollno):</a:t>
            </a:r>
            <a:endParaRPr b="1" sz="13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852"/>
              <a:buFont typeface="Arial"/>
              <a:buNone/>
            </a:pPr>
            <a:r>
              <a:rPr b="1" lang="en" sz="1300">
                <a:solidFill>
                  <a:srgbClr val="0000FF"/>
                </a:solidFill>
                <a:latin typeface="Courier New"/>
                <a:ea typeface="Courier New"/>
                <a:cs typeface="Courier New"/>
                <a:sym typeface="Courier New"/>
              </a:rPr>
              <a:t>        self.name = name</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852"/>
              <a:buFont typeface="Arial"/>
              <a:buNone/>
            </a:pPr>
            <a:r>
              <a:rPr b="1" lang="en" sz="1300">
                <a:solidFill>
                  <a:srgbClr val="0000FF"/>
                </a:solidFill>
                <a:latin typeface="Courier New"/>
                <a:ea typeface="Courier New"/>
                <a:cs typeface="Courier New"/>
                <a:sym typeface="Courier New"/>
              </a:rPr>
              <a:t>        self.rollno = rollno</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852"/>
              <a:buFont typeface="Arial"/>
              <a:buNone/>
            </a:pPr>
            <a:r>
              <a:rPr b="1" lang="en" sz="1300">
                <a:solidFill>
                  <a:srgbClr val="0000FF"/>
                </a:solidFill>
                <a:latin typeface="Courier New"/>
                <a:ea typeface="Courier New"/>
                <a:cs typeface="Courier New"/>
                <a:sym typeface="Courier New"/>
              </a:rPr>
              <a:t>        self.gradyr = None</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852"/>
              <a:buFont typeface="Arial"/>
              <a:buNone/>
            </a:pPr>
            <a:r>
              <a:rPr b="1" lang="en" sz="1300">
                <a:solidFill>
                  <a:srgbClr val="FF0000"/>
                </a:solidFill>
                <a:latin typeface="Courier New"/>
                <a:ea typeface="Courier New"/>
                <a:cs typeface="Courier New"/>
                <a:sym typeface="Courier New"/>
              </a:rPr>
              <a:t>    def setgradyr(self, yr):</a:t>
            </a:r>
            <a:endParaRPr b="1" sz="13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852"/>
              <a:buFont typeface="Arial"/>
              <a:buNone/>
            </a:pPr>
            <a:r>
              <a:rPr b="1" lang="en" sz="1300">
                <a:solidFill>
                  <a:srgbClr val="0000FF"/>
                </a:solidFill>
                <a:latin typeface="Courier New"/>
                <a:ea typeface="Courier New"/>
                <a:cs typeface="Courier New"/>
                <a:sym typeface="Courier New"/>
              </a:rPr>
              <a:t>        self.gradyr = yr</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852"/>
              <a:buFont typeface="Arial"/>
              <a:buNone/>
            </a:pPr>
            <a:r>
              <a:rPr b="1" lang="en" sz="1300">
                <a:solidFill>
                  <a:srgbClr val="FF0000"/>
                </a:solidFill>
                <a:latin typeface="Courier New"/>
                <a:ea typeface="Courier New"/>
                <a:cs typeface="Courier New"/>
                <a:sym typeface="Courier New"/>
              </a:rPr>
              <a:t>    def __str__(self):</a:t>
            </a:r>
            <a:endParaRPr b="1" sz="13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852"/>
              <a:buFont typeface="Arial"/>
              <a:buNone/>
            </a:pPr>
            <a:r>
              <a:rPr b="1" lang="en" sz="1300">
                <a:solidFill>
                  <a:srgbClr val="0000FF"/>
                </a:solidFill>
                <a:latin typeface="Courier New"/>
                <a:ea typeface="Courier New"/>
                <a:cs typeface="Courier New"/>
                <a:sym typeface="Courier New"/>
              </a:rPr>
              <a:t>        return f'{self.name}, {self.rollno}, {self.gradyr}'</a:t>
            </a:r>
            <a:endParaRPr b="1" sz="1300">
              <a:solidFill>
                <a:srgbClr val="0000FF"/>
              </a:solidFill>
              <a:latin typeface="Courier New"/>
              <a:ea typeface="Courier New"/>
              <a:cs typeface="Courier New"/>
              <a:sym typeface="Courier New"/>
            </a:endParaRPr>
          </a:p>
        </p:txBody>
      </p:sp>
      <p:sp>
        <p:nvSpPr>
          <p:cNvPr id="270" name="Google Shape;270;p17"/>
          <p:cNvSpPr txBox="1"/>
          <p:nvPr>
            <p:ph idx="2" type="body"/>
          </p:nvPr>
        </p:nvSpPr>
        <p:spPr>
          <a:xfrm>
            <a:off x="4693575" y="1028700"/>
            <a:ext cx="3820200" cy="26706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34275" lIns="68575" spcFirstLastPara="1" rIns="68575" wrap="square" tIns="34275">
            <a:spAutoFit/>
          </a:bodyPr>
          <a:lstStyle/>
          <a:p>
            <a:pPr indent="0" lvl="0" marL="0" rtl="0" algn="l">
              <a:lnSpc>
                <a:spcPct val="100000"/>
              </a:lnSpc>
              <a:spcBef>
                <a:spcPts val="0"/>
              </a:spcBef>
              <a:spcAft>
                <a:spcPts val="0"/>
              </a:spcAft>
              <a:buSzPts val="1400"/>
              <a:buNone/>
            </a:pPr>
            <a:r>
              <a:rPr b="1" lang="en" sz="1300">
                <a:latin typeface="Courier New"/>
                <a:ea typeface="Courier New"/>
                <a:cs typeface="Courier New"/>
                <a:sym typeface="Courier New"/>
              </a:rPr>
              <a:t>from myqueue import Queue</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latin typeface="Courier New"/>
                <a:ea typeface="Courier New"/>
                <a:cs typeface="Courier New"/>
                <a:sym typeface="Courier New"/>
              </a:rPr>
              <a:t>def studentq():</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latin typeface="Courier New"/>
                <a:ea typeface="Courier New"/>
                <a:cs typeface="Courier New"/>
                <a:sym typeface="Courier New"/>
              </a:rPr>
              <a:t>    qs = Queue()</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latin typeface="Courier New"/>
                <a:ea typeface="Courier New"/>
                <a:cs typeface="Courier New"/>
                <a:sym typeface="Courier New"/>
              </a:rPr>
              <a:t>    s1 = Student("one", 11)</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latin typeface="Courier New"/>
                <a:ea typeface="Courier New"/>
                <a:cs typeface="Courier New"/>
                <a:sym typeface="Courier New"/>
              </a:rPr>
              <a:t>    qs.add(s1)</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latin typeface="Courier New"/>
                <a:ea typeface="Courier New"/>
                <a:cs typeface="Courier New"/>
                <a:sym typeface="Courier New"/>
              </a:rPr>
              <a:t>    s2 = Student("two", 22)</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latin typeface="Courier New"/>
                <a:ea typeface="Courier New"/>
                <a:cs typeface="Courier New"/>
                <a:sym typeface="Courier New"/>
              </a:rPr>
              <a:t>    qs.add(s2)</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latin typeface="Courier New"/>
                <a:ea typeface="Courier New"/>
                <a:cs typeface="Courier New"/>
                <a:sym typeface="Courier New"/>
              </a:rPr>
              <a:t>    s3 = Student("three", 33)</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latin typeface="Courier New"/>
                <a:ea typeface="Courier New"/>
                <a:cs typeface="Courier New"/>
                <a:sym typeface="Courier New"/>
              </a:rPr>
              <a:t>    s3.setgradyr(2022)</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latin typeface="Courier New"/>
                <a:ea typeface="Courier New"/>
                <a:cs typeface="Courier New"/>
                <a:sym typeface="Courier New"/>
              </a:rPr>
              <a:t>    qs.add(s3)</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latin typeface="Courier New"/>
                <a:ea typeface="Courier New"/>
                <a:cs typeface="Courier New"/>
                <a:sym typeface="Courier New"/>
              </a:rPr>
              <a:t>    print("Student queue:", len(qs))</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latin typeface="Courier New"/>
                <a:ea typeface="Courier New"/>
                <a:cs typeface="Courier New"/>
                <a:sym typeface="Courier New"/>
              </a:rPr>
              <a:t>    print("Students:", qs)</a:t>
            </a:r>
            <a:endParaRPr b="1" sz="13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8"/>
          <p:cNvSpPr txBox="1"/>
          <p:nvPr>
            <p:ph idx="1" type="body"/>
          </p:nvPr>
        </p:nvSpPr>
        <p:spPr>
          <a:xfrm>
            <a:off x="547000" y="1035875"/>
            <a:ext cx="4490700" cy="23781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FF0000"/>
                </a:solidFill>
                <a:latin typeface="Courier New"/>
                <a:ea typeface="Courier New"/>
                <a:cs typeface="Courier New"/>
                <a:sym typeface="Courier New"/>
              </a:rPr>
              <a:t>class Patient:</a:t>
            </a:r>
            <a:endParaRPr b="1" sz="12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solidFill>
                  <a:srgbClr val="FF0000"/>
                </a:solidFill>
                <a:latin typeface="Courier New"/>
                <a:ea typeface="Courier New"/>
                <a:cs typeface="Courier New"/>
                <a:sym typeface="Courier New"/>
              </a:rPr>
              <a:t>    def __init__(self, name, mobile, age, sex):</a:t>
            </a:r>
            <a:endParaRPr b="1" sz="12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solidFill>
                  <a:srgbClr val="0000FF"/>
                </a:solidFill>
                <a:latin typeface="Courier New"/>
                <a:ea typeface="Courier New"/>
                <a:cs typeface="Courier New"/>
                <a:sym typeface="Courier New"/>
              </a:rPr>
              <a:t>        self.name = name</a:t>
            </a:r>
            <a:endParaRPr b="1" sz="1200">
              <a:solidFill>
                <a:srgbClr val="0000F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solidFill>
                  <a:srgbClr val="0000FF"/>
                </a:solidFill>
                <a:latin typeface="Courier New"/>
                <a:ea typeface="Courier New"/>
                <a:cs typeface="Courier New"/>
                <a:sym typeface="Courier New"/>
              </a:rPr>
              <a:t>        self.mobile = mobile</a:t>
            </a:r>
            <a:endParaRPr b="1" sz="1200">
              <a:solidFill>
                <a:srgbClr val="0000F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solidFill>
                  <a:srgbClr val="0000FF"/>
                </a:solidFill>
                <a:latin typeface="Courier New"/>
                <a:ea typeface="Courier New"/>
                <a:cs typeface="Courier New"/>
                <a:sym typeface="Courier New"/>
              </a:rPr>
              <a:t>        self.age = age</a:t>
            </a:r>
            <a:endParaRPr b="1" sz="1200">
              <a:solidFill>
                <a:srgbClr val="0000F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solidFill>
                  <a:srgbClr val="0000FF"/>
                </a:solidFill>
                <a:latin typeface="Courier New"/>
                <a:ea typeface="Courier New"/>
                <a:cs typeface="Courier New"/>
                <a:sym typeface="Courier New"/>
              </a:rPr>
              <a:t>        self.sex = sex</a:t>
            </a:r>
            <a:endParaRPr b="1" sz="1200">
              <a:solidFill>
                <a:srgbClr val="0000F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solidFill>
                  <a:srgbClr val="0000FF"/>
                </a:solidFill>
                <a:latin typeface="Courier New"/>
                <a:ea typeface="Courier New"/>
                <a:cs typeface="Courier New"/>
                <a:sym typeface="Courier New"/>
              </a:rPr>
              <a:t>        self.disease = None</a:t>
            </a:r>
            <a:endParaRPr b="1" sz="1200">
              <a:solidFill>
                <a:srgbClr val="0000F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solidFill>
                  <a:srgbClr val="0000FF"/>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def __str__(self):</a:t>
            </a:r>
            <a:endParaRPr b="1" sz="12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solidFill>
                  <a:srgbClr val="0000FF"/>
                </a:solidFill>
                <a:latin typeface="Courier New"/>
                <a:ea typeface="Courier New"/>
                <a:cs typeface="Courier New"/>
                <a:sym typeface="Courier New"/>
              </a:rPr>
              <a:t>        return f'{self.name, self.age}'</a:t>
            </a:r>
            <a:endParaRPr b="1" sz="1200">
              <a:solidFill>
                <a:srgbClr val="0000F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solidFill>
                  <a:srgbClr val="0000FF"/>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def diagnosis(self, dname):</a:t>
            </a:r>
            <a:endParaRPr b="1" sz="12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solidFill>
                  <a:srgbClr val="0000FF"/>
                </a:solidFill>
                <a:latin typeface="Courier New"/>
                <a:ea typeface="Courier New"/>
                <a:cs typeface="Courier New"/>
                <a:sym typeface="Courier New"/>
              </a:rPr>
              <a:t>        self.disease = dname</a:t>
            </a:r>
            <a:endParaRPr b="1" sz="1200">
              <a:solidFill>
                <a:srgbClr val="0000FF"/>
              </a:solidFill>
              <a:latin typeface="Courier New"/>
              <a:ea typeface="Courier New"/>
              <a:cs typeface="Courier New"/>
              <a:sym typeface="Courier New"/>
            </a:endParaRPr>
          </a:p>
        </p:txBody>
      </p:sp>
      <p:sp>
        <p:nvSpPr>
          <p:cNvPr id="276" name="Google Shape;276;p18"/>
          <p:cNvSpPr txBox="1"/>
          <p:nvPr>
            <p:ph idx="2" type="body"/>
          </p:nvPr>
        </p:nvSpPr>
        <p:spPr>
          <a:xfrm>
            <a:off x="5096750" y="1035875"/>
            <a:ext cx="3549300" cy="1740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def patientq():</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    pq = Queue()</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    p1 = Patient("ek", 123, 25, "M")</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    p2 = Patient("do", 156, 36, "F")</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    pq.add(p1)</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    pq.add(p2)</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    print("Patient queue: ", len(pq))</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    print("Patient:", pq)</a:t>
            </a:r>
            <a:endParaRPr b="1" sz="1200">
              <a:latin typeface="Courier New"/>
              <a:ea typeface="Courier New"/>
              <a:cs typeface="Courier New"/>
              <a:sym typeface="Courier New"/>
            </a:endParaRPr>
          </a:p>
        </p:txBody>
      </p:sp>
      <p:sp>
        <p:nvSpPr>
          <p:cNvPr id="277" name="Google Shape;277;p1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Using Queue for Patients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9"/>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Object Comparisons</a:t>
            </a:r>
            <a:endParaRPr/>
          </a:p>
        </p:txBody>
      </p:sp>
      <p:sp>
        <p:nvSpPr>
          <p:cNvPr id="283" name="Google Shape;283;p19"/>
          <p:cNvSpPr txBox="1"/>
          <p:nvPr>
            <p:ph idx="1" type="body"/>
          </p:nvPr>
        </p:nvSpPr>
        <p:spPr>
          <a:xfrm>
            <a:off x="633845" y="1035887"/>
            <a:ext cx="7886700" cy="4114500"/>
          </a:xfrm>
          <a:prstGeom prst="rect">
            <a:avLst/>
          </a:prstGeom>
          <a:noFill/>
          <a:ln>
            <a:noFill/>
          </a:ln>
        </p:spPr>
        <p:txBody>
          <a:bodyPr anchorCtr="0" anchor="t" bIns="34275" lIns="68575" spcFirstLastPara="1" rIns="68575" wrap="square" tIns="34275">
            <a:spAutoFit/>
          </a:bodyPr>
          <a:lstStyle/>
          <a:p>
            <a:pPr indent="-304800" lvl="0" marL="457200" rtl="0" algn="l">
              <a:lnSpc>
                <a:spcPct val="90000"/>
              </a:lnSpc>
              <a:spcBef>
                <a:spcPts val="800"/>
              </a:spcBef>
              <a:spcAft>
                <a:spcPts val="0"/>
              </a:spcAft>
              <a:buSzPts val="1200"/>
              <a:buChar char="●"/>
            </a:pPr>
            <a:r>
              <a:rPr lang="en" sz="1900"/>
              <a:t>For list, strings, .. you are often provided operations like +, *, -..</a:t>
            </a:r>
            <a:endParaRPr sz="1900"/>
          </a:p>
          <a:p>
            <a:pPr indent="-304800" lvl="1" marL="914400" rtl="0" algn="l">
              <a:lnSpc>
                <a:spcPct val="90000"/>
              </a:lnSpc>
              <a:spcBef>
                <a:spcPts val="0"/>
              </a:spcBef>
              <a:spcAft>
                <a:spcPts val="0"/>
              </a:spcAft>
              <a:buSzPts val="1200"/>
              <a:buChar char="●"/>
            </a:pPr>
            <a:r>
              <a:rPr lang="en" sz="1600"/>
              <a:t>The result of these ops is also defined</a:t>
            </a:r>
            <a:endParaRPr sz="1600"/>
          </a:p>
          <a:p>
            <a:pPr indent="-304800" lvl="1" marL="914400" rtl="0" algn="l">
              <a:lnSpc>
                <a:spcPct val="90000"/>
              </a:lnSpc>
              <a:spcBef>
                <a:spcPts val="0"/>
              </a:spcBef>
              <a:spcAft>
                <a:spcPts val="0"/>
              </a:spcAft>
              <a:buSzPts val="1200"/>
              <a:buChar char="●"/>
            </a:pPr>
            <a:r>
              <a:rPr lang="en" sz="1600"/>
              <a:t>E.g. + adds two lists, * repeats the list</a:t>
            </a:r>
            <a:endParaRPr sz="1600"/>
          </a:p>
          <a:p>
            <a:pPr indent="-304800" lvl="0" marL="457200" rtl="0" algn="l">
              <a:lnSpc>
                <a:spcPct val="90000"/>
              </a:lnSpc>
              <a:spcBef>
                <a:spcPts val="0"/>
              </a:spcBef>
              <a:spcAft>
                <a:spcPts val="0"/>
              </a:spcAft>
              <a:buSzPts val="1200"/>
              <a:buChar char="●"/>
            </a:pPr>
            <a:r>
              <a:rPr lang="en" sz="1900"/>
              <a:t>You can also check if two objects are equal by == (or &lt;=, …)</a:t>
            </a:r>
            <a:endParaRPr sz="1900"/>
          </a:p>
          <a:p>
            <a:pPr indent="-304800" lvl="0" marL="457200" rtl="0" algn="just">
              <a:lnSpc>
                <a:spcPct val="90000"/>
              </a:lnSpc>
              <a:spcBef>
                <a:spcPts val="0"/>
              </a:spcBef>
              <a:spcAft>
                <a:spcPts val="0"/>
              </a:spcAft>
              <a:buSzPts val="1200"/>
              <a:buChar char="●"/>
            </a:pPr>
            <a:r>
              <a:rPr lang="en" sz="1900"/>
              <a:t>The operation == checks if two objects are equal (if they point to same (i.e. is is True), then clearly == will be True)</a:t>
            </a:r>
            <a:endParaRPr sz="1900"/>
          </a:p>
          <a:p>
            <a:pPr indent="-304800" lvl="0" marL="457200" rtl="0" algn="just">
              <a:lnSpc>
                <a:spcPct val="90000"/>
              </a:lnSpc>
              <a:spcBef>
                <a:spcPts val="0"/>
              </a:spcBef>
              <a:spcAft>
                <a:spcPts val="0"/>
              </a:spcAft>
              <a:buSzPts val="1200"/>
              <a:buChar char="●"/>
            </a:pPr>
            <a:r>
              <a:rPr lang="en" sz="1900"/>
              <a:t>But if they are not the same object, then equality has to be defined</a:t>
            </a:r>
            <a:endParaRPr sz="1900"/>
          </a:p>
          <a:p>
            <a:pPr indent="-304800" lvl="0" marL="457200" rtl="0" algn="just">
              <a:lnSpc>
                <a:spcPct val="90000"/>
              </a:lnSpc>
              <a:spcBef>
                <a:spcPts val="0"/>
              </a:spcBef>
              <a:spcAft>
                <a:spcPts val="0"/>
              </a:spcAft>
              <a:buSzPts val="1200"/>
              <a:buChar char="●"/>
            </a:pPr>
            <a:r>
              <a:rPr lang="en" sz="1900"/>
              <a:t>For lists, sets, strings .. defined by python</a:t>
            </a:r>
            <a:endParaRPr sz="1900"/>
          </a:p>
          <a:p>
            <a:pPr indent="-304800" lvl="0" marL="457200" rtl="0" algn="just">
              <a:lnSpc>
                <a:spcPct val="90000"/>
              </a:lnSpc>
              <a:spcBef>
                <a:spcPts val="0"/>
              </a:spcBef>
              <a:spcAft>
                <a:spcPts val="0"/>
              </a:spcAft>
              <a:buSzPts val="1200"/>
              <a:buChar char="●"/>
            </a:pPr>
            <a:r>
              <a:rPr lang="en" sz="1900"/>
              <a:t>For class, we can use these operations by suitably defining some dunder methods</a:t>
            </a:r>
            <a:endParaRPr sz="1900"/>
          </a:p>
          <a:p>
            <a:pPr indent="-304800" lvl="0" marL="457200" rtl="0" algn="just">
              <a:lnSpc>
                <a:spcPct val="90000"/>
              </a:lnSpc>
              <a:spcBef>
                <a:spcPts val="0"/>
              </a:spcBef>
              <a:spcAft>
                <a:spcPts val="0"/>
              </a:spcAft>
              <a:buSzPts val="1200"/>
              <a:buChar char="●"/>
            </a:pPr>
            <a:r>
              <a:rPr lang="en" sz="1900"/>
              <a:t>E.g. for ==, a method __eq__() needs to be defined </a:t>
            </a:r>
            <a:endParaRPr sz="1900"/>
          </a:p>
          <a:p>
            <a:pPr indent="-304800" lvl="1" marL="914400" rtl="0" algn="just">
              <a:lnSpc>
                <a:spcPct val="90000"/>
              </a:lnSpc>
              <a:spcBef>
                <a:spcPts val="0"/>
              </a:spcBef>
              <a:spcAft>
                <a:spcPts val="0"/>
              </a:spcAft>
              <a:buSzPts val="1200"/>
              <a:buChar char="●"/>
            </a:pPr>
            <a:r>
              <a:rPr lang="en" sz="1600"/>
              <a:t>If you check == on objects, without eq() definition, python converts it to checking for "is" (i.e. same)</a:t>
            </a:r>
            <a:endParaRPr sz="1600"/>
          </a:p>
          <a:p>
            <a:pPr indent="-304800" lvl="0" marL="457200" rtl="0" algn="just">
              <a:lnSpc>
                <a:spcPct val="90000"/>
              </a:lnSpc>
              <a:spcBef>
                <a:spcPts val="0"/>
              </a:spcBef>
              <a:spcAft>
                <a:spcPts val="0"/>
              </a:spcAft>
              <a:buSzPts val="1200"/>
              <a:buChar char="●"/>
            </a:pPr>
            <a:r>
              <a:rPr lang="en" sz="1900"/>
              <a:t>Similarly for other operations</a:t>
            </a:r>
            <a:endParaRPr sz="1900"/>
          </a:p>
          <a:p>
            <a:pPr indent="-304800" lvl="0" marL="457200" rtl="0" algn="just">
              <a:lnSpc>
                <a:spcPct val="90000"/>
              </a:lnSpc>
              <a:spcBef>
                <a:spcPts val="0"/>
              </a:spcBef>
              <a:spcAft>
                <a:spcPts val="0"/>
              </a:spcAft>
              <a:buSzPts val="1200"/>
              <a:buChar char="●"/>
            </a:pPr>
            <a:r>
              <a:rPr lang="en" sz="1900"/>
              <a:t>With these dunder methods defined, we can use the operations on objects</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solidFill>
                  <a:srgbClr val="2E75B5"/>
                </a:solidFill>
              </a:rPr>
              <a:t>Recap</a:t>
            </a:r>
            <a:endParaRPr>
              <a:solidFill>
                <a:srgbClr val="2E75B5"/>
              </a:solidFill>
            </a:endParaRPr>
          </a:p>
        </p:txBody>
      </p:sp>
      <p:sp>
        <p:nvSpPr>
          <p:cNvPr id="174" name="Google Shape;174;p2"/>
          <p:cNvSpPr txBox="1"/>
          <p:nvPr>
            <p:ph idx="1" type="body"/>
          </p:nvPr>
        </p:nvSpPr>
        <p:spPr>
          <a:xfrm>
            <a:off x="633845" y="1035887"/>
            <a:ext cx="7886700" cy="3599100"/>
          </a:xfrm>
          <a:prstGeom prst="rect">
            <a:avLst/>
          </a:prstGeom>
          <a:noFill/>
          <a:ln>
            <a:noFill/>
          </a:ln>
        </p:spPr>
        <p:txBody>
          <a:bodyPr anchorCtr="0" anchor="t" bIns="34275" lIns="68575" spcFirstLastPara="1" rIns="68575" wrap="square" tIns="34275">
            <a:normAutofit/>
          </a:bodyPr>
          <a:lstStyle/>
          <a:p>
            <a:pPr indent="-317500" lvl="0" marL="457200" rtl="0" algn="l">
              <a:lnSpc>
                <a:spcPct val="90000"/>
              </a:lnSpc>
              <a:spcBef>
                <a:spcPts val="800"/>
              </a:spcBef>
              <a:spcAft>
                <a:spcPts val="0"/>
              </a:spcAft>
              <a:buSzPts val="1400"/>
              <a:buChar char="●"/>
            </a:pPr>
            <a:r>
              <a:rPr lang="en"/>
              <a:t>Class allows programmer to define new user-defined types - with operations on the the type and attributes to perform them</a:t>
            </a:r>
            <a:endParaRPr/>
          </a:p>
          <a:p>
            <a:pPr indent="-317500" lvl="0" marL="457200" rtl="0" algn="l">
              <a:lnSpc>
                <a:spcPct val="90000"/>
              </a:lnSpc>
              <a:spcBef>
                <a:spcPts val="0"/>
              </a:spcBef>
              <a:spcAft>
                <a:spcPts val="0"/>
              </a:spcAft>
              <a:buSzPts val="1400"/>
              <a:buChar char="●"/>
            </a:pPr>
            <a:r>
              <a:rPr lang="en"/>
              <a:t>Objects can be created of this type - and operations defined in the class can be performed on these objects</a:t>
            </a:r>
            <a:endParaRPr/>
          </a:p>
          <a:p>
            <a:pPr indent="-317500" lvl="0" marL="457200" rtl="0" algn="l">
              <a:lnSpc>
                <a:spcPct val="90000"/>
              </a:lnSpc>
              <a:spcBef>
                <a:spcPts val="0"/>
              </a:spcBef>
              <a:spcAft>
                <a:spcPts val="0"/>
              </a:spcAft>
              <a:buSzPts val="1400"/>
              <a:buChar char="●"/>
            </a:pPr>
            <a:r>
              <a:rPr lang="en"/>
              <a:t>We have seen some types - Complex, Stack, Tree</a:t>
            </a:r>
            <a:endParaRPr/>
          </a:p>
          <a:p>
            <a:pPr indent="-317500" lvl="0" marL="457200" rtl="0" algn="l">
              <a:lnSpc>
                <a:spcPct val="90000"/>
              </a:lnSpc>
              <a:spcBef>
                <a:spcPts val="0"/>
              </a:spcBef>
              <a:spcAft>
                <a:spcPts val="0"/>
              </a:spcAft>
              <a:buSzPts val="1400"/>
              <a:buChar char="●"/>
            </a:pPr>
            <a:r>
              <a:rPr lang="en"/>
              <a:t>Using classes effectively and to use OO concepts in programming requires practice and use</a:t>
            </a:r>
            <a:endParaRPr/>
          </a:p>
          <a:p>
            <a:pPr indent="-317500" lvl="0" marL="457200" rtl="0" algn="l">
              <a:lnSpc>
                <a:spcPct val="90000"/>
              </a:lnSpc>
              <a:spcBef>
                <a:spcPts val="0"/>
              </a:spcBef>
              <a:spcAft>
                <a:spcPts val="0"/>
              </a:spcAft>
              <a:buSzPts val="1400"/>
              <a:buChar char="●"/>
            </a:pPr>
            <a:r>
              <a:rPr lang="en"/>
              <a:t>We will see some more examples today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0"/>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SzPct val="47138"/>
              <a:buNone/>
            </a:pPr>
            <a:r>
              <a:rPr lang="en"/>
              <a:t>Dunder methods for some common ops</a:t>
            </a:r>
            <a:endParaRPr/>
          </a:p>
        </p:txBody>
      </p:sp>
      <p:graphicFrame>
        <p:nvGraphicFramePr>
          <p:cNvPr id="289" name="Google Shape;289;p20"/>
          <p:cNvGraphicFramePr/>
          <p:nvPr/>
        </p:nvGraphicFramePr>
        <p:xfrm>
          <a:off x="1075675" y="1123975"/>
          <a:ext cx="3000000" cy="3000000"/>
        </p:xfrm>
        <a:graphic>
          <a:graphicData uri="http://schemas.openxmlformats.org/drawingml/2006/table">
            <a:tbl>
              <a:tblPr>
                <a:noFill/>
                <a:tableStyleId>{5FB8C619-4067-4813-B1CD-1CABD48DC4C1}</a:tableStyleId>
              </a:tblPr>
              <a:tblGrid>
                <a:gridCol w="1719850"/>
                <a:gridCol w="4683025"/>
              </a:tblGrid>
              <a:tr h="496100">
                <a:tc>
                  <a:txBody>
                    <a:bodyPr/>
                    <a:lstStyle/>
                    <a:p>
                      <a:pPr indent="0" lvl="0" marL="0" marR="0" rtl="0" algn="ctr">
                        <a:lnSpc>
                          <a:spcPct val="100000"/>
                        </a:lnSpc>
                        <a:spcBef>
                          <a:spcPts val="0"/>
                        </a:spcBef>
                        <a:spcAft>
                          <a:spcPts val="0"/>
                        </a:spcAft>
                        <a:buClr>
                          <a:srgbClr val="000000"/>
                        </a:buClr>
                        <a:buSzPts val="2000"/>
                        <a:buFont typeface="Arial"/>
                        <a:buNone/>
                      </a:pPr>
                      <a:r>
                        <a:rPr b="1" lang="en" sz="2000" u="none" cap="none" strike="noStrike">
                          <a:latin typeface="Calibri"/>
                          <a:ea typeface="Calibri"/>
                          <a:cs typeface="Calibri"/>
                          <a:sym typeface="Calibri"/>
                        </a:rPr>
                        <a:t>Operation</a:t>
                      </a:r>
                      <a:endParaRPr b="1" sz="2000" u="none" cap="none" strike="noStrike">
                        <a:latin typeface="Calibri"/>
                        <a:ea typeface="Calibri"/>
                        <a:cs typeface="Calibri"/>
                        <a:sym typeface="Calibri"/>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b="1" lang="en" sz="2000" u="none" cap="none" strike="noStrike">
                          <a:latin typeface="Calibri"/>
                          <a:ea typeface="Calibri"/>
                          <a:cs typeface="Calibri"/>
                          <a:sym typeface="Calibri"/>
                        </a:rPr>
                        <a:t>Dunder method</a:t>
                      </a:r>
                      <a:endParaRPr b="1" sz="2000" u="none" cap="none" strike="noStrike">
                        <a:latin typeface="Calibri"/>
                        <a:ea typeface="Calibri"/>
                        <a:cs typeface="Calibri"/>
                        <a:sym typeface="Calibri"/>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62825">
                <a:tc>
                  <a:txBody>
                    <a:bodyPr/>
                    <a:lstStyle/>
                    <a:p>
                      <a:pPr indent="0" lvl="0" marL="0" marR="0" rtl="0" algn="ctr">
                        <a:lnSpc>
                          <a:spcPct val="115000"/>
                        </a:lnSpc>
                        <a:spcBef>
                          <a:spcPts val="0"/>
                        </a:spcBef>
                        <a:spcAft>
                          <a:spcPts val="0"/>
                        </a:spcAft>
                        <a:buClr>
                          <a:srgbClr val="000000"/>
                        </a:buClr>
                        <a:buSzPts val="2000"/>
                        <a:buFont typeface="Arial"/>
                        <a:buNone/>
                      </a:pPr>
                      <a:r>
                        <a:rPr lang="en" sz="2000" u="none" cap="none" strike="noStrike">
                          <a:latin typeface="Calibri"/>
                          <a:ea typeface="Calibri"/>
                          <a:cs typeface="Calibri"/>
                          <a:sym typeface="Calibri"/>
                        </a:rPr>
                        <a:t>+</a:t>
                      </a:r>
                      <a:endParaRPr sz="2000" u="none" cap="none" strike="noStrike">
                        <a:latin typeface="Calibri"/>
                        <a:ea typeface="Calibri"/>
                        <a:cs typeface="Calibri"/>
                        <a:sym typeface="Calibri"/>
                      </a:endParaRPr>
                    </a:p>
                  </a:txBody>
                  <a:tcPr marT="41900" marB="41900" marR="41900" marL="419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1F8E9"/>
                    </a:solidFill>
                  </a:tcPr>
                </a:tc>
                <a:tc>
                  <a:txBody>
                    <a:bodyPr/>
                    <a:lstStyle/>
                    <a:p>
                      <a:pPr indent="0" lvl="0" marL="0" marR="0" rtl="0" algn="ctr">
                        <a:lnSpc>
                          <a:spcPct val="115000"/>
                        </a:lnSpc>
                        <a:spcBef>
                          <a:spcPts val="0"/>
                        </a:spcBef>
                        <a:spcAft>
                          <a:spcPts val="0"/>
                        </a:spcAft>
                        <a:buClr>
                          <a:srgbClr val="000000"/>
                        </a:buClr>
                        <a:buSzPts val="2000"/>
                        <a:buFont typeface="Arial"/>
                        <a:buNone/>
                      </a:pPr>
                      <a:r>
                        <a:rPr lang="en" sz="2000" u="none" cap="none" strike="noStrike">
                          <a:latin typeface="Calibri"/>
                          <a:ea typeface="Calibri"/>
                          <a:cs typeface="Calibri"/>
                          <a:sym typeface="Calibri"/>
                        </a:rPr>
                        <a:t>object.__add__(self, other)</a:t>
                      </a:r>
                      <a:endParaRPr sz="2000" u="none" cap="none" strike="noStrike">
                        <a:latin typeface="Calibri"/>
                        <a:ea typeface="Calibri"/>
                        <a:cs typeface="Calibri"/>
                        <a:sym typeface="Calibri"/>
                      </a:endParaRPr>
                    </a:p>
                  </a:txBody>
                  <a:tcPr marT="41900" marB="41900" marR="41900" marL="419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1F8E9"/>
                    </a:solidFill>
                  </a:tcPr>
                </a:tc>
              </a:tr>
              <a:tr h="481300">
                <a:tc>
                  <a:txBody>
                    <a:bodyPr/>
                    <a:lstStyle/>
                    <a:p>
                      <a:pPr indent="0" lvl="0" marL="0" marR="0" rtl="0" algn="ctr">
                        <a:lnSpc>
                          <a:spcPct val="115000"/>
                        </a:lnSpc>
                        <a:spcBef>
                          <a:spcPts val="0"/>
                        </a:spcBef>
                        <a:spcAft>
                          <a:spcPts val="0"/>
                        </a:spcAft>
                        <a:buClr>
                          <a:srgbClr val="000000"/>
                        </a:buClr>
                        <a:buSzPts val="2000"/>
                        <a:buFont typeface="Arial"/>
                        <a:buNone/>
                      </a:pPr>
                      <a:r>
                        <a:rPr lang="en" sz="2000" u="none" cap="none" strike="noStrike">
                          <a:latin typeface="Calibri"/>
                          <a:ea typeface="Calibri"/>
                          <a:cs typeface="Calibri"/>
                          <a:sym typeface="Calibri"/>
                        </a:rPr>
                        <a:t>-</a:t>
                      </a:r>
                      <a:endParaRPr sz="2000" u="none" cap="none" strike="noStrike">
                        <a:latin typeface="Calibri"/>
                        <a:ea typeface="Calibri"/>
                        <a:cs typeface="Calibri"/>
                        <a:sym typeface="Calibri"/>
                      </a:endParaRPr>
                    </a:p>
                  </a:txBody>
                  <a:tcPr marT="41900" marB="41900" marR="41900" marL="419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000"/>
                        <a:buFont typeface="Arial"/>
                        <a:buNone/>
                      </a:pPr>
                      <a:r>
                        <a:rPr lang="en" sz="2000" u="none" cap="none" strike="noStrike">
                          <a:latin typeface="Calibri"/>
                          <a:ea typeface="Calibri"/>
                          <a:cs typeface="Calibri"/>
                          <a:sym typeface="Calibri"/>
                        </a:rPr>
                        <a:t>object.__sub__(self, other)</a:t>
                      </a:r>
                      <a:endParaRPr sz="2000" u="none" cap="none" strike="noStrike">
                        <a:latin typeface="Calibri"/>
                        <a:ea typeface="Calibri"/>
                        <a:cs typeface="Calibri"/>
                        <a:sym typeface="Calibri"/>
                      </a:endParaRPr>
                    </a:p>
                  </a:txBody>
                  <a:tcPr marT="41900" marB="41900" marR="41900" marL="419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81300">
                <a:tc>
                  <a:txBody>
                    <a:bodyPr/>
                    <a:lstStyle/>
                    <a:p>
                      <a:pPr indent="0" lvl="0" marL="0" marR="0" rtl="0" algn="ctr">
                        <a:lnSpc>
                          <a:spcPct val="115000"/>
                        </a:lnSpc>
                        <a:spcBef>
                          <a:spcPts val="0"/>
                        </a:spcBef>
                        <a:spcAft>
                          <a:spcPts val="0"/>
                        </a:spcAft>
                        <a:buClr>
                          <a:srgbClr val="000000"/>
                        </a:buClr>
                        <a:buSzPts val="2000"/>
                        <a:buFont typeface="Arial"/>
                        <a:buNone/>
                      </a:pPr>
                      <a:r>
                        <a:rPr lang="en" sz="2000" u="none" cap="none" strike="noStrike">
                          <a:latin typeface="Calibri"/>
                          <a:ea typeface="Calibri"/>
                          <a:cs typeface="Calibri"/>
                          <a:sym typeface="Calibri"/>
                        </a:rPr>
                        <a:t>*</a:t>
                      </a:r>
                      <a:endParaRPr sz="2000" u="none" cap="none" strike="noStrike">
                        <a:latin typeface="Calibri"/>
                        <a:ea typeface="Calibri"/>
                        <a:cs typeface="Calibri"/>
                        <a:sym typeface="Calibri"/>
                      </a:endParaRPr>
                    </a:p>
                  </a:txBody>
                  <a:tcPr marT="41900" marB="41900" marR="41900" marL="419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1F8E9"/>
                    </a:solidFill>
                  </a:tcPr>
                </a:tc>
                <a:tc>
                  <a:txBody>
                    <a:bodyPr/>
                    <a:lstStyle/>
                    <a:p>
                      <a:pPr indent="0" lvl="0" marL="0" marR="0" rtl="0" algn="ctr">
                        <a:lnSpc>
                          <a:spcPct val="115000"/>
                        </a:lnSpc>
                        <a:spcBef>
                          <a:spcPts val="0"/>
                        </a:spcBef>
                        <a:spcAft>
                          <a:spcPts val="0"/>
                        </a:spcAft>
                        <a:buClr>
                          <a:srgbClr val="000000"/>
                        </a:buClr>
                        <a:buSzPts val="2000"/>
                        <a:buFont typeface="Arial"/>
                        <a:buNone/>
                      </a:pPr>
                      <a:r>
                        <a:rPr lang="en" sz="2000" u="none" cap="none" strike="noStrike">
                          <a:latin typeface="Calibri"/>
                          <a:ea typeface="Calibri"/>
                          <a:cs typeface="Calibri"/>
                          <a:sym typeface="Calibri"/>
                        </a:rPr>
                        <a:t>object.__mul__(self, other)</a:t>
                      </a:r>
                      <a:endParaRPr sz="2000" u="none" cap="none" strike="noStrike">
                        <a:latin typeface="Calibri"/>
                        <a:ea typeface="Calibri"/>
                        <a:cs typeface="Calibri"/>
                        <a:sym typeface="Calibri"/>
                      </a:endParaRPr>
                    </a:p>
                  </a:txBody>
                  <a:tcPr marT="41900" marB="41900" marR="41900" marL="419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1F8E9"/>
                    </a:solidFill>
                  </a:tcPr>
                </a:tc>
              </a:tr>
              <a:tr h="481300">
                <a:tc>
                  <a:txBody>
                    <a:bodyPr/>
                    <a:lstStyle/>
                    <a:p>
                      <a:pPr indent="0" lvl="0" marL="0" marR="0" rtl="0" algn="ctr">
                        <a:lnSpc>
                          <a:spcPct val="115000"/>
                        </a:lnSpc>
                        <a:spcBef>
                          <a:spcPts val="0"/>
                        </a:spcBef>
                        <a:spcAft>
                          <a:spcPts val="0"/>
                        </a:spcAft>
                        <a:buClr>
                          <a:srgbClr val="000000"/>
                        </a:buClr>
                        <a:buSzPts val="2000"/>
                        <a:buFont typeface="Arial"/>
                        <a:buNone/>
                      </a:pPr>
                      <a:r>
                        <a:rPr lang="en" sz="2000" u="none" cap="none" strike="noStrike">
                          <a:latin typeface="Calibri"/>
                          <a:ea typeface="Calibri"/>
                          <a:cs typeface="Calibri"/>
                          <a:sym typeface="Calibri"/>
                        </a:rPr>
                        <a:t>==</a:t>
                      </a:r>
                      <a:endParaRPr sz="2000" u="none" cap="none" strike="noStrike">
                        <a:latin typeface="Calibri"/>
                        <a:ea typeface="Calibri"/>
                        <a:cs typeface="Calibri"/>
                        <a:sym typeface="Calibri"/>
                      </a:endParaRPr>
                    </a:p>
                  </a:txBody>
                  <a:tcPr marT="41900" marB="41900" marR="41900" marL="419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1F8E9"/>
                    </a:solidFill>
                  </a:tcPr>
                </a:tc>
                <a:tc>
                  <a:txBody>
                    <a:bodyPr/>
                    <a:lstStyle/>
                    <a:p>
                      <a:pPr indent="0" lvl="0" marL="0" marR="0" rtl="0" algn="ctr">
                        <a:lnSpc>
                          <a:spcPct val="115000"/>
                        </a:lnSpc>
                        <a:spcBef>
                          <a:spcPts val="0"/>
                        </a:spcBef>
                        <a:spcAft>
                          <a:spcPts val="0"/>
                        </a:spcAft>
                        <a:buClr>
                          <a:srgbClr val="000000"/>
                        </a:buClr>
                        <a:buSzPts val="2000"/>
                        <a:buFont typeface="Arial"/>
                        <a:buNone/>
                      </a:pPr>
                      <a:r>
                        <a:rPr lang="en" sz="2000" u="none" cap="none" strike="noStrike">
                          <a:latin typeface="Calibri"/>
                          <a:ea typeface="Calibri"/>
                          <a:cs typeface="Calibri"/>
                          <a:sym typeface="Calibri"/>
                        </a:rPr>
                        <a:t>object.__eq__(self, other)</a:t>
                      </a:r>
                      <a:endParaRPr sz="2000" u="none" cap="none" strike="noStrike">
                        <a:latin typeface="Calibri"/>
                        <a:ea typeface="Calibri"/>
                        <a:cs typeface="Calibri"/>
                        <a:sym typeface="Calibri"/>
                      </a:endParaRPr>
                    </a:p>
                  </a:txBody>
                  <a:tcPr marT="41900" marB="41900" marR="41900" marL="419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1F8E9"/>
                    </a:solidFill>
                  </a:tcPr>
                </a:tc>
              </a:tr>
              <a:tr h="481300">
                <a:tc>
                  <a:txBody>
                    <a:bodyPr/>
                    <a:lstStyle/>
                    <a:p>
                      <a:pPr indent="0" lvl="0" marL="0" marR="0" rtl="0" algn="ctr">
                        <a:lnSpc>
                          <a:spcPct val="115000"/>
                        </a:lnSpc>
                        <a:spcBef>
                          <a:spcPts val="0"/>
                        </a:spcBef>
                        <a:spcAft>
                          <a:spcPts val="0"/>
                        </a:spcAft>
                        <a:buClr>
                          <a:srgbClr val="000000"/>
                        </a:buClr>
                        <a:buSzPts val="2000"/>
                        <a:buFont typeface="Arial"/>
                        <a:buNone/>
                      </a:pPr>
                      <a:r>
                        <a:rPr lang="en" sz="2000" u="none" cap="none" strike="noStrike">
                          <a:latin typeface="Calibri"/>
                          <a:ea typeface="Calibri"/>
                          <a:cs typeface="Calibri"/>
                          <a:sym typeface="Calibri"/>
                        </a:rPr>
                        <a:t>!=</a:t>
                      </a:r>
                      <a:endParaRPr sz="2000" u="none" cap="none" strike="noStrike">
                        <a:latin typeface="Calibri"/>
                        <a:ea typeface="Calibri"/>
                        <a:cs typeface="Calibri"/>
                        <a:sym typeface="Calibri"/>
                      </a:endParaRPr>
                    </a:p>
                  </a:txBody>
                  <a:tcPr marT="41900" marB="41900" marR="41900" marL="419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000"/>
                        <a:buFont typeface="Arial"/>
                        <a:buNone/>
                      </a:pPr>
                      <a:r>
                        <a:rPr lang="en" sz="2000" u="none" cap="none" strike="noStrike">
                          <a:latin typeface="Calibri"/>
                          <a:ea typeface="Calibri"/>
                          <a:cs typeface="Calibri"/>
                          <a:sym typeface="Calibri"/>
                        </a:rPr>
                        <a:t>object.__ne__(self, other)</a:t>
                      </a:r>
                      <a:endParaRPr sz="2000" u="none" cap="none" strike="noStrike">
                        <a:latin typeface="Calibri"/>
                        <a:ea typeface="Calibri"/>
                        <a:cs typeface="Calibri"/>
                        <a:sym typeface="Calibri"/>
                      </a:endParaRPr>
                    </a:p>
                  </a:txBody>
                  <a:tcPr marT="41900" marB="41900" marR="41900" marL="419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81300">
                <a:tc>
                  <a:txBody>
                    <a:bodyPr/>
                    <a:lstStyle/>
                    <a:p>
                      <a:pPr indent="0" lvl="0" marL="0" marR="0" rtl="0" algn="ctr">
                        <a:lnSpc>
                          <a:spcPct val="115000"/>
                        </a:lnSpc>
                        <a:spcBef>
                          <a:spcPts val="0"/>
                        </a:spcBef>
                        <a:spcAft>
                          <a:spcPts val="0"/>
                        </a:spcAft>
                        <a:buClr>
                          <a:srgbClr val="000000"/>
                        </a:buClr>
                        <a:buSzPts val="2000"/>
                        <a:buFont typeface="Arial"/>
                        <a:buNone/>
                      </a:pPr>
                      <a:r>
                        <a:rPr lang="en" sz="2000" u="none" cap="none" strike="noStrike">
                          <a:latin typeface="Calibri"/>
                          <a:ea typeface="Calibri"/>
                          <a:cs typeface="Calibri"/>
                          <a:sym typeface="Calibri"/>
                        </a:rPr>
                        <a:t>&gt;=</a:t>
                      </a:r>
                      <a:endParaRPr sz="2000" u="none" cap="none" strike="noStrike">
                        <a:latin typeface="Calibri"/>
                        <a:ea typeface="Calibri"/>
                        <a:cs typeface="Calibri"/>
                        <a:sym typeface="Calibri"/>
                      </a:endParaRPr>
                    </a:p>
                  </a:txBody>
                  <a:tcPr marT="41900" marB="41900" marR="41900" marL="419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1F8E9"/>
                    </a:solidFill>
                  </a:tcPr>
                </a:tc>
                <a:tc>
                  <a:txBody>
                    <a:bodyPr/>
                    <a:lstStyle/>
                    <a:p>
                      <a:pPr indent="0" lvl="0" marL="0" marR="0" rtl="0" algn="ctr">
                        <a:lnSpc>
                          <a:spcPct val="115000"/>
                        </a:lnSpc>
                        <a:spcBef>
                          <a:spcPts val="0"/>
                        </a:spcBef>
                        <a:spcAft>
                          <a:spcPts val="0"/>
                        </a:spcAft>
                        <a:buClr>
                          <a:srgbClr val="000000"/>
                        </a:buClr>
                        <a:buSzPts val="2000"/>
                        <a:buFont typeface="Arial"/>
                        <a:buNone/>
                      </a:pPr>
                      <a:r>
                        <a:rPr lang="en" sz="2000" u="none" cap="none" strike="noStrike">
                          <a:latin typeface="Calibri"/>
                          <a:ea typeface="Calibri"/>
                          <a:cs typeface="Calibri"/>
                          <a:sym typeface="Calibri"/>
                        </a:rPr>
                        <a:t>object.__ge__(self, other)</a:t>
                      </a:r>
                      <a:endParaRPr sz="2000" u="none" cap="none" strike="noStrike">
                        <a:latin typeface="Calibri"/>
                        <a:ea typeface="Calibri"/>
                        <a:cs typeface="Calibri"/>
                        <a:sym typeface="Calibri"/>
                      </a:endParaRPr>
                    </a:p>
                  </a:txBody>
                  <a:tcPr marT="41900" marB="41900" marR="41900" marL="419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1F8E9"/>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1"/>
          <p:cNvSpPr txBox="1"/>
          <p:nvPr>
            <p:ph idx="1" type="body"/>
          </p:nvPr>
        </p:nvSpPr>
        <p:spPr>
          <a:xfrm>
            <a:off x="1275900" y="1053525"/>
            <a:ext cx="6592200" cy="17931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34275" lIns="68575" spcFirstLastPara="1" rIns="68575" wrap="square" tIns="34275">
            <a:spAutoFit/>
          </a:bodyPr>
          <a:lstStyle/>
          <a:p>
            <a:pPr indent="0" lvl="0" marL="0" rtl="0" algn="l">
              <a:lnSpc>
                <a:spcPct val="100000"/>
              </a:lnSpc>
              <a:spcBef>
                <a:spcPts val="0"/>
              </a:spcBef>
              <a:spcAft>
                <a:spcPts val="0"/>
              </a:spcAft>
              <a:buSzPts val="1400"/>
              <a:buNone/>
            </a:pPr>
            <a:r>
              <a:rPr b="1" lang="en" sz="1400">
                <a:latin typeface="Courier New"/>
                <a:ea typeface="Courier New"/>
                <a:cs typeface="Courier New"/>
                <a:sym typeface="Courier New"/>
              </a:rPr>
              <a:t># For == operation</a:t>
            </a:r>
            <a:endParaRPr b="1"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def __eq__(self, q2):</a:t>
            </a:r>
            <a:endParaRPr b="1"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        if len(self) != len(q2):</a:t>
            </a:r>
            <a:endParaRPr b="1"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            return False</a:t>
            </a:r>
            <a:endParaRPr b="1"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        for i in range(len(self)):</a:t>
            </a:r>
            <a:endParaRPr b="1"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            if self.qdata[i] != q2.qdata[q2.front+i]:</a:t>
            </a:r>
            <a:endParaRPr b="1"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                return False</a:t>
            </a:r>
            <a:endParaRPr b="1"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        return True</a:t>
            </a:r>
            <a:endParaRPr b="1" sz="1400">
              <a:latin typeface="Courier New"/>
              <a:ea typeface="Courier New"/>
              <a:cs typeface="Courier New"/>
              <a:sym typeface="Courier New"/>
            </a:endParaRPr>
          </a:p>
        </p:txBody>
      </p:sp>
      <p:sp>
        <p:nvSpPr>
          <p:cNvPr id="295" name="Google Shape;295;p21"/>
          <p:cNvSpPr txBox="1"/>
          <p:nvPr>
            <p:ph idx="2" type="body"/>
          </p:nvPr>
        </p:nvSpPr>
        <p:spPr>
          <a:xfrm>
            <a:off x="1276025" y="3082700"/>
            <a:ext cx="6592200" cy="9312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34275" lIns="68575" spcFirstLastPara="1" rIns="68575" wrap="square" tIns="34275">
            <a:spAutoFit/>
          </a:bodyPr>
          <a:lstStyle/>
          <a:p>
            <a:pPr indent="0" lvl="0" marL="0" rtl="0" algn="l">
              <a:lnSpc>
                <a:spcPct val="100000"/>
              </a:lnSpc>
              <a:spcBef>
                <a:spcPts val="0"/>
              </a:spcBef>
              <a:spcAft>
                <a:spcPts val="0"/>
              </a:spcAft>
              <a:buSzPts val="1400"/>
              <a:buNone/>
            </a:pPr>
            <a:r>
              <a:rPr b="1" lang="en" sz="1400">
                <a:latin typeface="Courier New"/>
                <a:ea typeface="Courier New"/>
                <a:cs typeface="Courier New"/>
                <a:sym typeface="Courier New"/>
              </a:rPr>
              <a:t># for + operation</a:t>
            </a:r>
            <a:endParaRPr b="1"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def __add__(self, q2):</a:t>
            </a:r>
            <a:endParaRPr b="1"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        for i in range(q2.front, q2.end):</a:t>
            </a:r>
            <a:endParaRPr b="1"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            q1.add(q2.qdata[i])</a:t>
            </a:r>
            <a:endParaRPr b="1" sz="1400">
              <a:latin typeface="Courier New"/>
              <a:ea typeface="Courier New"/>
              <a:cs typeface="Courier New"/>
              <a:sym typeface="Courier New"/>
            </a:endParaRPr>
          </a:p>
        </p:txBody>
      </p:sp>
      <p:sp>
        <p:nvSpPr>
          <p:cNvPr id="296" name="Google Shape;296;p2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Example - Queue class ops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2"/>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Copying objects</a:t>
            </a:r>
            <a:endParaRPr/>
          </a:p>
        </p:txBody>
      </p:sp>
      <p:sp>
        <p:nvSpPr>
          <p:cNvPr id="302" name="Google Shape;302;p22"/>
          <p:cNvSpPr txBox="1"/>
          <p:nvPr>
            <p:ph idx="1" type="body"/>
          </p:nvPr>
        </p:nvSpPr>
        <p:spPr>
          <a:xfrm>
            <a:off x="633845" y="1035887"/>
            <a:ext cx="7886700" cy="3599100"/>
          </a:xfrm>
          <a:prstGeom prst="rect">
            <a:avLst/>
          </a:prstGeom>
          <a:noFill/>
          <a:ln>
            <a:noFill/>
          </a:ln>
        </p:spPr>
        <p:txBody>
          <a:bodyPr anchorCtr="0" anchor="t" bIns="34275" lIns="68575" spcFirstLastPara="1" rIns="68575" wrap="square" tIns="34275">
            <a:normAutofit/>
          </a:bodyPr>
          <a:lstStyle/>
          <a:p>
            <a:pPr indent="-317500" lvl="0" marL="457200" rtl="0" algn="just">
              <a:lnSpc>
                <a:spcPct val="90000"/>
              </a:lnSpc>
              <a:spcBef>
                <a:spcPts val="800"/>
              </a:spcBef>
              <a:spcAft>
                <a:spcPts val="0"/>
              </a:spcAft>
              <a:buSzPts val="1400"/>
              <a:buChar char="●"/>
            </a:pPr>
            <a:r>
              <a:rPr lang="en"/>
              <a:t>Class objects are mutable (by defn) - their states can be changed</a:t>
            </a:r>
            <a:endParaRPr/>
          </a:p>
          <a:p>
            <a:pPr indent="-317500" lvl="0" marL="457200" rtl="0" algn="just">
              <a:lnSpc>
                <a:spcPct val="90000"/>
              </a:lnSpc>
              <a:spcBef>
                <a:spcPts val="0"/>
              </a:spcBef>
              <a:spcAft>
                <a:spcPts val="0"/>
              </a:spcAft>
              <a:buSzPts val="1400"/>
              <a:buChar char="●"/>
            </a:pPr>
            <a:r>
              <a:rPr lang="en"/>
              <a:t>So, obj1 = obj2, only provides another pointer to obj</a:t>
            </a:r>
            <a:endParaRPr/>
          </a:p>
          <a:p>
            <a:pPr indent="-317500" lvl="0" marL="457200" rtl="0" algn="just">
              <a:lnSpc>
                <a:spcPct val="90000"/>
              </a:lnSpc>
              <a:spcBef>
                <a:spcPts val="0"/>
              </a:spcBef>
              <a:spcAft>
                <a:spcPts val="0"/>
              </a:spcAft>
              <a:buSzPts val="1400"/>
              <a:buChar char="●"/>
            </a:pPr>
            <a:r>
              <a:rPr lang="en"/>
              <a:t>For list we have lst.copy() method provided by python</a:t>
            </a:r>
            <a:endParaRPr/>
          </a:p>
          <a:p>
            <a:pPr indent="-317500" lvl="0" marL="457200" rtl="0" algn="just">
              <a:lnSpc>
                <a:spcPct val="90000"/>
              </a:lnSpc>
              <a:spcBef>
                <a:spcPts val="0"/>
              </a:spcBef>
              <a:spcAft>
                <a:spcPts val="0"/>
              </a:spcAft>
              <a:buSzPts val="1400"/>
              <a:buChar char="●"/>
            </a:pPr>
            <a:r>
              <a:rPr lang="en"/>
              <a:t>What about copying objects of classes? Can write a copy() method</a:t>
            </a:r>
            <a:endParaRPr/>
          </a:p>
          <a:p>
            <a:pPr indent="-317500" lvl="0" marL="457200" rtl="0" algn="just">
              <a:lnSpc>
                <a:spcPct val="90000"/>
              </a:lnSpc>
              <a:spcBef>
                <a:spcPts val="0"/>
              </a:spcBef>
              <a:spcAft>
                <a:spcPts val="0"/>
              </a:spcAft>
              <a:buSzPts val="1400"/>
              <a:buChar char="●"/>
            </a:pPr>
            <a:r>
              <a:rPr lang="en"/>
              <a:t>Better - use the copy module provided by python</a:t>
            </a:r>
            <a:endParaRPr/>
          </a:p>
          <a:p>
            <a:pPr indent="0" lvl="0" marL="914400" rtl="0" algn="just">
              <a:lnSpc>
                <a:spcPct val="90000"/>
              </a:lnSpc>
              <a:spcBef>
                <a:spcPts val="800"/>
              </a:spcBef>
              <a:spcAft>
                <a:spcPts val="0"/>
              </a:spcAft>
              <a:buSzPts val="1400"/>
              <a:buNone/>
            </a:pPr>
            <a:r>
              <a:rPr lang="en"/>
              <a:t>Import copy</a:t>
            </a:r>
            <a:endParaRPr/>
          </a:p>
          <a:p>
            <a:pPr indent="0" lvl="0" marL="914400" rtl="0" algn="just">
              <a:lnSpc>
                <a:spcPct val="90000"/>
              </a:lnSpc>
              <a:spcBef>
                <a:spcPts val="800"/>
              </a:spcBef>
              <a:spcAft>
                <a:spcPts val="0"/>
              </a:spcAft>
              <a:buSzPts val="1400"/>
              <a:buNone/>
            </a:pPr>
            <a:r>
              <a:rPr lang="en"/>
              <a:t>q3 = copy.copy(q1)  # copies the queue q1 to q3</a:t>
            </a:r>
            <a:endParaRPr/>
          </a:p>
          <a:p>
            <a:pPr indent="-317500" lvl="0" marL="457200" rtl="0" algn="just">
              <a:lnSpc>
                <a:spcPct val="90000"/>
              </a:lnSpc>
              <a:spcBef>
                <a:spcPts val="800"/>
              </a:spcBef>
              <a:spcAft>
                <a:spcPts val="0"/>
              </a:spcAft>
              <a:buSzPts val="1400"/>
              <a:buChar char="●"/>
            </a:pPr>
            <a:r>
              <a:rPr lang="en"/>
              <a:t>copy() does a shallow copy - copies only objects, but not nested objects - so they may be pointers</a:t>
            </a:r>
            <a:endParaRPr/>
          </a:p>
          <a:p>
            <a:pPr indent="-317500" lvl="0" marL="457200" rtl="0" algn="just">
              <a:lnSpc>
                <a:spcPct val="90000"/>
              </a:lnSpc>
              <a:spcBef>
                <a:spcPts val="0"/>
              </a:spcBef>
              <a:spcAft>
                <a:spcPts val="0"/>
              </a:spcAft>
              <a:buSzPts val="1400"/>
              <a:buChar char="●"/>
            </a:pPr>
            <a:r>
              <a:rPr lang="en"/>
              <a:t>copy.deepcopy() - copies recursively if nested objects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Quiz - Single correct</a:t>
            </a:r>
            <a:endParaRPr/>
          </a:p>
        </p:txBody>
      </p:sp>
      <p:sp>
        <p:nvSpPr>
          <p:cNvPr id="308" name="Google Shape;308;p23"/>
          <p:cNvSpPr txBox="1"/>
          <p:nvPr>
            <p:ph idx="1" type="body"/>
          </p:nvPr>
        </p:nvSpPr>
        <p:spPr>
          <a:xfrm>
            <a:off x="633850" y="1035875"/>
            <a:ext cx="3377700" cy="1093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rPr lang="en"/>
              <a:t>Which of the following is the output of the code?</a:t>
            </a:r>
            <a:endParaRPr i="1" sz="1900"/>
          </a:p>
        </p:txBody>
      </p:sp>
      <p:sp>
        <p:nvSpPr>
          <p:cNvPr id="309" name="Google Shape;309;p23"/>
          <p:cNvSpPr txBox="1"/>
          <p:nvPr>
            <p:ph idx="1" type="body"/>
          </p:nvPr>
        </p:nvSpPr>
        <p:spPr>
          <a:xfrm>
            <a:off x="4861675" y="1151850"/>
            <a:ext cx="4110000" cy="2839800"/>
          </a:xfrm>
          <a:prstGeom prst="rect">
            <a:avLst/>
          </a:prstGeom>
          <a:noFill/>
          <a:ln cap="flat" cmpd="sng" w="19050">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000000"/>
                </a:solidFill>
                <a:latin typeface="Courier New"/>
                <a:ea typeface="Courier New"/>
                <a:cs typeface="Courier New"/>
                <a:sym typeface="Courier New"/>
              </a:rPr>
              <a:t>class Add:</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000000"/>
                </a:solidFill>
                <a:latin typeface="Courier New"/>
                <a:ea typeface="Courier New"/>
                <a:cs typeface="Courier New"/>
                <a:sym typeface="Courier New"/>
              </a:rPr>
              <a:t>    def __init__(self, a, b, c):</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000000"/>
                </a:solidFill>
                <a:latin typeface="Courier New"/>
                <a:ea typeface="Courier New"/>
                <a:cs typeface="Courier New"/>
                <a:sym typeface="Courier New"/>
              </a:rPr>
              <a:t>        self.sum = a + b + c</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000000"/>
                </a:solidFill>
                <a:latin typeface="Courier New"/>
                <a:ea typeface="Courier New"/>
                <a:cs typeface="Courier New"/>
                <a:sym typeface="Courier New"/>
              </a:rPr>
              <a:t>    def __add__(self, b):</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000000"/>
                </a:solidFill>
                <a:latin typeface="Courier New"/>
                <a:ea typeface="Courier New"/>
                <a:cs typeface="Courier New"/>
                <a:sym typeface="Courier New"/>
              </a:rPr>
              <a:t>        return self.sum + b.sum</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000000"/>
                </a:solidFill>
                <a:latin typeface="Courier New"/>
                <a:ea typeface="Courier New"/>
                <a:cs typeface="Courier New"/>
                <a:sym typeface="Courier New"/>
              </a:rPr>
              <a:t>        </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000000"/>
                </a:solidFill>
                <a:latin typeface="Courier New"/>
                <a:ea typeface="Courier New"/>
                <a:cs typeface="Courier New"/>
                <a:sym typeface="Courier New"/>
              </a:rPr>
              <a:t>    def __str__(self):</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000000"/>
                </a:solidFill>
                <a:latin typeface="Courier New"/>
                <a:ea typeface="Courier New"/>
                <a:cs typeface="Courier New"/>
                <a:sym typeface="Courier New"/>
              </a:rPr>
              <a:t>        return str(self.sum + 1)</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obj_1 = Add(1,2,3) </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000000"/>
                </a:solidFill>
                <a:latin typeface="Courier New"/>
                <a:ea typeface="Courier New"/>
                <a:cs typeface="Courier New"/>
                <a:sym typeface="Courier New"/>
              </a:rPr>
              <a:t>obj_2 = Add(2,3,4)</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000000"/>
                </a:solidFill>
                <a:latin typeface="Courier New"/>
                <a:ea typeface="Courier New"/>
                <a:cs typeface="Courier New"/>
                <a:sym typeface="Courier New"/>
              </a:rPr>
              <a:t>obj_1.sum = obj_1 + obj_2</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print(obj_1.sum)</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print(obj_1)</a:t>
            </a:r>
            <a:endParaRPr b="1" sz="1200">
              <a:solidFill>
                <a:srgbClr val="000000"/>
              </a:solidFill>
              <a:latin typeface="Courier New"/>
              <a:ea typeface="Courier New"/>
              <a:cs typeface="Courier New"/>
              <a:sym typeface="Courier New"/>
            </a:endParaRPr>
          </a:p>
        </p:txBody>
      </p:sp>
      <p:sp>
        <p:nvSpPr>
          <p:cNvPr id="310" name="Google Shape;310;p23"/>
          <p:cNvSpPr txBox="1"/>
          <p:nvPr>
            <p:ph idx="1" type="body"/>
          </p:nvPr>
        </p:nvSpPr>
        <p:spPr>
          <a:xfrm>
            <a:off x="742875" y="2030525"/>
            <a:ext cx="3751800" cy="2482500"/>
          </a:xfrm>
          <a:prstGeom prst="rect">
            <a:avLst/>
          </a:prstGeom>
          <a:noFill/>
          <a:ln>
            <a:noFill/>
          </a:ln>
        </p:spPr>
        <p:txBody>
          <a:bodyPr anchorCtr="0" anchor="t" bIns="34275" lIns="68575" spcFirstLastPara="1" rIns="68575" wrap="square" tIns="34275">
            <a:normAutofit/>
          </a:bodyPr>
          <a:lstStyle/>
          <a:p>
            <a:pPr indent="0" lvl="0" marL="0" rtl="0" algn="l">
              <a:lnSpc>
                <a:spcPct val="80000"/>
              </a:lnSpc>
              <a:spcBef>
                <a:spcPts val="800"/>
              </a:spcBef>
              <a:spcAft>
                <a:spcPts val="0"/>
              </a:spcAft>
              <a:buSzPts val="1400"/>
              <a:buNone/>
            </a:pPr>
            <a:r>
              <a:rPr lang="en" sz="1900"/>
              <a:t>A.	15</a:t>
            </a:r>
            <a:br>
              <a:rPr lang="en" sz="1900"/>
            </a:br>
            <a:r>
              <a:rPr lang="en" sz="1900"/>
              <a:t>	15</a:t>
            </a:r>
            <a:endParaRPr b="1" sz="1800">
              <a:latin typeface="Courier New"/>
              <a:ea typeface="Courier New"/>
              <a:cs typeface="Courier New"/>
              <a:sym typeface="Courier New"/>
            </a:endParaRPr>
          </a:p>
          <a:p>
            <a:pPr indent="0" lvl="0" marL="0" rtl="0" algn="l">
              <a:lnSpc>
                <a:spcPct val="80000"/>
              </a:lnSpc>
              <a:spcBef>
                <a:spcPts val="800"/>
              </a:spcBef>
              <a:spcAft>
                <a:spcPts val="0"/>
              </a:spcAft>
              <a:buSzPts val="1400"/>
              <a:buNone/>
            </a:pPr>
            <a:r>
              <a:rPr lang="en" sz="1900"/>
              <a:t>B.	15</a:t>
            </a:r>
            <a:br>
              <a:rPr lang="en" sz="1900"/>
            </a:br>
            <a:r>
              <a:rPr lang="en" sz="1900"/>
              <a:t>	16</a:t>
            </a:r>
            <a:endParaRPr b="1" sz="1800">
              <a:latin typeface="Courier New"/>
              <a:ea typeface="Courier New"/>
              <a:cs typeface="Courier New"/>
              <a:sym typeface="Courier New"/>
            </a:endParaRPr>
          </a:p>
          <a:p>
            <a:pPr indent="0" lvl="0" marL="0" rtl="0" algn="l">
              <a:lnSpc>
                <a:spcPct val="80000"/>
              </a:lnSpc>
              <a:spcBef>
                <a:spcPts val="800"/>
              </a:spcBef>
              <a:spcAft>
                <a:spcPts val="0"/>
              </a:spcAft>
              <a:buSzPts val="1400"/>
              <a:buNone/>
            </a:pPr>
            <a:r>
              <a:rPr lang="en" sz="1900"/>
              <a:t>C.	16</a:t>
            </a:r>
            <a:br>
              <a:rPr lang="en" sz="1900"/>
            </a:br>
            <a:r>
              <a:rPr lang="en" sz="1900"/>
              <a:t>	15</a:t>
            </a:r>
            <a:endParaRPr sz="1800"/>
          </a:p>
          <a:p>
            <a:pPr indent="0" lvl="0" marL="0" rtl="0" algn="l">
              <a:lnSpc>
                <a:spcPct val="80000"/>
              </a:lnSpc>
              <a:spcBef>
                <a:spcPts val="800"/>
              </a:spcBef>
              <a:spcAft>
                <a:spcPts val="0"/>
              </a:spcAft>
              <a:buSzPts val="1400"/>
              <a:buNone/>
            </a:pPr>
            <a:r>
              <a:rPr lang="en" sz="1900"/>
              <a:t>D.	16</a:t>
            </a:r>
            <a:br>
              <a:rPr lang="en" sz="1900"/>
            </a:br>
            <a:r>
              <a:rPr lang="en" sz="1900"/>
              <a:t>	16</a:t>
            </a: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Quiz - Single correct</a:t>
            </a:r>
            <a:endParaRPr/>
          </a:p>
        </p:txBody>
      </p:sp>
      <p:sp>
        <p:nvSpPr>
          <p:cNvPr id="316" name="Google Shape;316;p24"/>
          <p:cNvSpPr txBox="1"/>
          <p:nvPr>
            <p:ph idx="1" type="body"/>
          </p:nvPr>
        </p:nvSpPr>
        <p:spPr>
          <a:xfrm>
            <a:off x="633850" y="1035875"/>
            <a:ext cx="3377700" cy="1093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rPr lang="en"/>
              <a:t>Which of the following is the output of the code?</a:t>
            </a:r>
            <a:endParaRPr i="1" sz="1900"/>
          </a:p>
        </p:txBody>
      </p:sp>
      <p:sp>
        <p:nvSpPr>
          <p:cNvPr id="317" name="Google Shape;317;p24"/>
          <p:cNvSpPr txBox="1"/>
          <p:nvPr>
            <p:ph idx="1" type="body"/>
          </p:nvPr>
        </p:nvSpPr>
        <p:spPr>
          <a:xfrm>
            <a:off x="4237900" y="1150625"/>
            <a:ext cx="4545300" cy="2839800"/>
          </a:xfrm>
          <a:prstGeom prst="rect">
            <a:avLst/>
          </a:prstGeom>
          <a:noFill/>
          <a:ln cap="flat" cmpd="sng" w="19050">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rtl="0" algn="l">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class Add:</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    def __init__(self, a, b, c):</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        self.sum = a + b + c</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    def __add__(self, b):</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        return self.sum + b.sum</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        </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    def __str__(self):</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        return str(self.sum + 1)</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obj_1 = Add(1,2,3) # sets obj_1 as 6</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obj_2 = Add(2,3,4) # sets obj_2 as 9</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obj_1.sum = obj_1 + obj_2 # 15 put in obj_1.sum</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print(obj_1.sum) # prints attribute; 15 (6+9)</a:t>
            </a:r>
            <a:endParaRPr b="1" sz="12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000000"/>
                </a:solidFill>
                <a:latin typeface="Courier New"/>
                <a:ea typeface="Courier New"/>
                <a:cs typeface="Courier New"/>
                <a:sym typeface="Courier New"/>
              </a:rPr>
              <a:t>print(obj_1) # prints __str__ function; 15+1</a:t>
            </a:r>
            <a:endParaRPr b="1" sz="1200">
              <a:solidFill>
                <a:srgbClr val="000000"/>
              </a:solidFill>
              <a:latin typeface="Courier New"/>
              <a:ea typeface="Courier New"/>
              <a:cs typeface="Courier New"/>
              <a:sym typeface="Courier New"/>
            </a:endParaRPr>
          </a:p>
        </p:txBody>
      </p:sp>
      <p:sp>
        <p:nvSpPr>
          <p:cNvPr id="318" name="Google Shape;318;p24"/>
          <p:cNvSpPr txBox="1"/>
          <p:nvPr>
            <p:ph idx="1" type="body"/>
          </p:nvPr>
        </p:nvSpPr>
        <p:spPr>
          <a:xfrm>
            <a:off x="742875" y="2030525"/>
            <a:ext cx="3751800" cy="2482500"/>
          </a:xfrm>
          <a:prstGeom prst="rect">
            <a:avLst/>
          </a:prstGeom>
          <a:noFill/>
          <a:ln>
            <a:noFill/>
          </a:ln>
        </p:spPr>
        <p:txBody>
          <a:bodyPr anchorCtr="0" anchor="t" bIns="34275" lIns="68575" spcFirstLastPara="1" rIns="68575" wrap="square" tIns="34275">
            <a:normAutofit/>
          </a:bodyPr>
          <a:lstStyle/>
          <a:p>
            <a:pPr indent="0" lvl="0" marL="0" rtl="0" algn="l">
              <a:lnSpc>
                <a:spcPct val="80000"/>
              </a:lnSpc>
              <a:spcBef>
                <a:spcPts val="800"/>
              </a:spcBef>
              <a:spcAft>
                <a:spcPts val="0"/>
              </a:spcAft>
              <a:buClr>
                <a:schemeClr val="dk1"/>
              </a:buClr>
              <a:buSzPts val="1100"/>
              <a:buFont typeface="Arial"/>
              <a:buNone/>
            </a:pPr>
            <a:r>
              <a:rPr lang="en" sz="1900"/>
              <a:t>A.	15</a:t>
            </a:r>
            <a:br>
              <a:rPr lang="en" sz="1900"/>
            </a:br>
            <a:r>
              <a:rPr lang="en" sz="1900"/>
              <a:t>	15</a:t>
            </a:r>
            <a:endParaRPr b="1" sz="1800">
              <a:latin typeface="Courier New"/>
              <a:ea typeface="Courier New"/>
              <a:cs typeface="Courier New"/>
              <a:sym typeface="Courier New"/>
            </a:endParaRPr>
          </a:p>
          <a:p>
            <a:pPr indent="0" lvl="0" marL="0" rtl="0" algn="l">
              <a:lnSpc>
                <a:spcPct val="80000"/>
              </a:lnSpc>
              <a:spcBef>
                <a:spcPts val="800"/>
              </a:spcBef>
              <a:spcAft>
                <a:spcPts val="0"/>
              </a:spcAft>
              <a:buClr>
                <a:schemeClr val="dk1"/>
              </a:buClr>
              <a:buSzPts val="1100"/>
              <a:buFont typeface="Arial"/>
              <a:buNone/>
            </a:pPr>
            <a:r>
              <a:rPr lang="en" sz="1900">
                <a:solidFill>
                  <a:srgbClr val="FF0000"/>
                </a:solidFill>
              </a:rPr>
              <a:t>B.	15</a:t>
            </a:r>
            <a:br>
              <a:rPr lang="en" sz="1900">
                <a:solidFill>
                  <a:srgbClr val="FF0000"/>
                </a:solidFill>
              </a:rPr>
            </a:br>
            <a:r>
              <a:rPr lang="en" sz="1900">
                <a:solidFill>
                  <a:srgbClr val="FF0000"/>
                </a:solidFill>
              </a:rPr>
              <a:t>	16</a:t>
            </a:r>
            <a:endParaRPr b="1" sz="1800">
              <a:solidFill>
                <a:srgbClr val="FF0000"/>
              </a:solidFill>
              <a:latin typeface="Courier New"/>
              <a:ea typeface="Courier New"/>
              <a:cs typeface="Courier New"/>
              <a:sym typeface="Courier New"/>
            </a:endParaRPr>
          </a:p>
          <a:p>
            <a:pPr indent="0" lvl="0" marL="0" rtl="0" algn="l">
              <a:lnSpc>
                <a:spcPct val="80000"/>
              </a:lnSpc>
              <a:spcBef>
                <a:spcPts val="800"/>
              </a:spcBef>
              <a:spcAft>
                <a:spcPts val="0"/>
              </a:spcAft>
              <a:buClr>
                <a:schemeClr val="dk1"/>
              </a:buClr>
              <a:buSzPts val="1100"/>
              <a:buFont typeface="Arial"/>
              <a:buNone/>
            </a:pPr>
            <a:r>
              <a:rPr lang="en" sz="1900"/>
              <a:t>C.	16</a:t>
            </a:r>
            <a:br>
              <a:rPr lang="en" sz="1900"/>
            </a:br>
            <a:r>
              <a:rPr lang="en" sz="1900"/>
              <a:t>	15</a:t>
            </a:r>
            <a:endParaRPr sz="1800"/>
          </a:p>
          <a:p>
            <a:pPr indent="0" lvl="0" marL="0" rtl="0" algn="l">
              <a:lnSpc>
                <a:spcPct val="80000"/>
              </a:lnSpc>
              <a:spcBef>
                <a:spcPts val="800"/>
              </a:spcBef>
              <a:spcAft>
                <a:spcPts val="0"/>
              </a:spcAft>
              <a:buClr>
                <a:schemeClr val="dk1"/>
              </a:buClr>
              <a:buSzPts val="1100"/>
              <a:buFont typeface="Arial"/>
              <a:buNone/>
            </a:pPr>
            <a:r>
              <a:rPr lang="en" sz="1900"/>
              <a:t>D.	16</a:t>
            </a:r>
            <a:br>
              <a:rPr lang="en" sz="1900"/>
            </a:br>
            <a:r>
              <a:rPr lang="en" sz="1900"/>
              <a:t>	16</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Feedback - for online students only</a:t>
            </a:r>
            <a:endParaRPr/>
          </a:p>
        </p:txBody>
      </p:sp>
      <p:sp>
        <p:nvSpPr>
          <p:cNvPr id="324" name="Google Shape;324;p25"/>
          <p:cNvSpPr txBox="1"/>
          <p:nvPr>
            <p:ph idx="1" type="body"/>
          </p:nvPr>
        </p:nvSpPr>
        <p:spPr>
          <a:xfrm>
            <a:off x="633845" y="1035887"/>
            <a:ext cx="7886700" cy="35991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rPr lang="en"/>
              <a:t>Today's online class in hybrid mode - how similar/different from fully online class</a:t>
            </a:r>
            <a:endParaRPr/>
          </a:p>
          <a:p>
            <a:pPr indent="0" lvl="0" marL="0" rtl="0" algn="l">
              <a:lnSpc>
                <a:spcPct val="90000"/>
              </a:lnSpc>
              <a:spcBef>
                <a:spcPts val="800"/>
              </a:spcBef>
              <a:spcAft>
                <a:spcPts val="0"/>
              </a:spcAft>
              <a:buSzPts val="1400"/>
              <a:buNone/>
            </a:pPr>
            <a:r>
              <a:t/>
            </a:r>
            <a:endParaRPr/>
          </a:p>
          <a:p>
            <a:pPr indent="0" lvl="0" marL="0" rtl="0" algn="l">
              <a:lnSpc>
                <a:spcPct val="90000"/>
              </a:lnSpc>
              <a:spcBef>
                <a:spcPts val="800"/>
              </a:spcBef>
              <a:spcAft>
                <a:spcPts val="0"/>
              </a:spcAft>
              <a:buSzPts val="1400"/>
              <a:buNone/>
            </a:pPr>
            <a:r>
              <a:rPr lang="en"/>
              <a:t>Green: Better</a:t>
            </a:r>
            <a:endParaRPr/>
          </a:p>
          <a:p>
            <a:pPr indent="0" lvl="0" marL="0" rtl="0" algn="l">
              <a:lnSpc>
                <a:spcPct val="90000"/>
              </a:lnSpc>
              <a:spcBef>
                <a:spcPts val="800"/>
              </a:spcBef>
              <a:spcAft>
                <a:spcPts val="0"/>
              </a:spcAft>
              <a:buSzPts val="1400"/>
              <a:buNone/>
            </a:pPr>
            <a:r>
              <a:rPr lang="en"/>
              <a:t>Yellow: Similar</a:t>
            </a:r>
            <a:endParaRPr/>
          </a:p>
          <a:p>
            <a:pPr indent="0" lvl="0" marL="0" rtl="0" algn="l">
              <a:lnSpc>
                <a:spcPct val="90000"/>
              </a:lnSpc>
              <a:spcBef>
                <a:spcPts val="800"/>
              </a:spcBef>
              <a:spcAft>
                <a:spcPts val="0"/>
              </a:spcAft>
              <a:buSzPts val="1400"/>
              <a:buNone/>
            </a:pPr>
            <a:r>
              <a:rPr lang="en"/>
              <a:t>Red: Worse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Another Example - Triangle</a:t>
            </a:r>
            <a:endParaRPr/>
          </a:p>
        </p:txBody>
      </p:sp>
      <p:sp>
        <p:nvSpPr>
          <p:cNvPr id="330" name="Google Shape;330;p26"/>
          <p:cNvSpPr txBox="1"/>
          <p:nvPr>
            <p:ph idx="1" type="body"/>
          </p:nvPr>
        </p:nvSpPr>
        <p:spPr>
          <a:xfrm>
            <a:off x="633845" y="1035887"/>
            <a:ext cx="7886700" cy="3024600"/>
          </a:xfrm>
          <a:prstGeom prst="rect">
            <a:avLst/>
          </a:prstGeom>
          <a:noFill/>
          <a:ln>
            <a:noFill/>
          </a:ln>
        </p:spPr>
        <p:txBody>
          <a:bodyPr anchorCtr="0" anchor="t" bIns="34275" lIns="68575" spcFirstLastPara="1" rIns="68575" wrap="square" tIns="34275">
            <a:spAutoFit/>
          </a:bodyPr>
          <a:lstStyle/>
          <a:p>
            <a:pPr indent="-317500" lvl="0" marL="457200" rtl="0" algn="just">
              <a:lnSpc>
                <a:spcPct val="100000"/>
              </a:lnSpc>
              <a:spcBef>
                <a:spcPts val="800"/>
              </a:spcBef>
              <a:spcAft>
                <a:spcPts val="0"/>
              </a:spcAft>
              <a:buSzPts val="1400"/>
              <a:buChar char="●"/>
            </a:pPr>
            <a:r>
              <a:rPr lang="en"/>
              <a:t>In geometry, we can specify a triangle by giving 3 points, each point being a tuple (x,y) coordinates</a:t>
            </a:r>
            <a:endParaRPr/>
          </a:p>
          <a:p>
            <a:pPr indent="-317500" lvl="1" marL="914400" rtl="0" algn="just">
              <a:lnSpc>
                <a:spcPct val="100000"/>
              </a:lnSpc>
              <a:spcBef>
                <a:spcPts val="0"/>
              </a:spcBef>
              <a:spcAft>
                <a:spcPts val="0"/>
              </a:spcAft>
              <a:buSzPts val="1400"/>
              <a:buChar char="●"/>
            </a:pPr>
            <a:r>
              <a:rPr lang="en"/>
              <a:t>We want to find properties of this triangle - perimeter, area, is it isosceles or right or equilateral, …</a:t>
            </a:r>
            <a:endParaRPr/>
          </a:p>
          <a:p>
            <a:pPr indent="-317500" lvl="0" marL="457200" rtl="0" algn="just">
              <a:lnSpc>
                <a:spcPct val="100000"/>
              </a:lnSpc>
              <a:spcBef>
                <a:spcPts val="0"/>
              </a:spcBef>
              <a:spcAft>
                <a:spcPts val="0"/>
              </a:spcAft>
              <a:buSzPts val="1400"/>
              <a:buChar char="●"/>
            </a:pPr>
            <a:r>
              <a:rPr lang="en"/>
              <a:t>We can define a class for this triangle, and have methods to determine the perimeter, area, type, …</a:t>
            </a:r>
            <a:endParaRPr/>
          </a:p>
          <a:p>
            <a:pPr indent="-317500" lvl="1" marL="914400" rtl="0" algn="just">
              <a:lnSpc>
                <a:spcPct val="100000"/>
              </a:lnSpc>
              <a:spcBef>
                <a:spcPts val="0"/>
              </a:spcBef>
              <a:spcAft>
                <a:spcPts val="0"/>
              </a:spcAft>
              <a:buSzPts val="1400"/>
              <a:buChar char="●"/>
            </a:pPr>
            <a:r>
              <a:rPr lang="en"/>
              <a:t>If coordinates of points are not important, can define class with attributes as three line lengths (determined by the three points given to init)</a:t>
            </a:r>
            <a:endParaRPr/>
          </a:p>
          <a:p>
            <a:pPr indent="-317500" lvl="1" marL="914400" rtl="0" algn="just">
              <a:lnSpc>
                <a:spcPct val="100000"/>
              </a:lnSpc>
              <a:spcBef>
                <a:spcPts val="0"/>
              </a:spcBef>
              <a:spcAft>
                <a:spcPts val="0"/>
              </a:spcAft>
              <a:buSzPts val="1400"/>
              <a:buChar char="●"/>
            </a:pPr>
            <a:r>
              <a:rPr lang="en"/>
              <a:t>If coordinates are important, then coordinates of three points are attributes and we can define a function to determine line length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Triangle (lines as attributes)</a:t>
            </a:r>
            <a:endParaRPr/>
          </a:p>
        </p:txBody>
      </p:sp>
      <p:sp>
        <p:nvSpPr>
          <p:cNvPr id="336" name="Google Shape;336;p27"/>
          <p:cNvSpPr txBox="1"/>
          <p:nvPr>
            <p:ph idx="1" type="body"/>
          </p:nvPr>
        </p:nvSpPr>
        <p:spPr>
          <a:xfrm>
            <a:off x="633850" y="1024025"/>
            <a:ext cx="7227000" cy="29475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34275" lIns="68575" spcFirstLastPara="1" rIns="68575" wrap="square" tIns="34275">
            <a:spAutoFit/>
          </a:bodyPr>
          <a:lstStyle/>
          <a:p>
            <a:pPr indent="0" lvl="0" marL="0" rtl="0" algn="l">
              <a:lnSpc>
                <a:spcPct val="100000"/>
              </a:lnSpc>
              <a:spcBef>
                <a:spcPts val="0"/>
              </a:spcBef>
              <a:spcAft>
                <a:spcPts val="0"/>
              </a:spcAft>
              <a:buSzPts val="1400"/>
              <a:buNone/>
            </a:pPr>
            <a:r>
              <a:rPr b="1" lang="en" sz="1100">
                <a:latin typeface="Courier New"/>
                <a:ea typeface="Courier New"/>
                <a:cs typeface="Courier New"/>
                <a:sym typeface="Courier New"/>
              </a:rPr>
              <a:t>import math</a:t>
            </a:r>
            <a:endParaRPr b="1" sz="1100">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100">
                <a:solidFill>
                  <a:srgbClr val="FF0000"/>
                </a:solidFill>
                <a:latin typeface="Courier New"/>
                <a:ea typeface="Courier New"/>
                <a:cs typeface="Courier New"/>
                <a:sym typeface="Courier New"/>
              </a:rPr>
              <a:t>class Triangle:</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100">
                <a:solidFill>
                  <a:srgbClr val="0000FF"/>
                </a:solidFill>
                <a:latin typeface="Courier New"/>
                <a:ea typeface="Courier New"/>
                <a:cs typeface="Courier New"/>
                <a:sym typeface="Courier New"/>
              </a:rPr>
              <a:t>    </a:t>
            </a:r>
            <a:r>
              <a:rPr b="1" lang="en" sz="1100">
                <a:solidFill>
                  <a:srgbClr val="980000"/>
                </a:solidFill>
                <a:latin typeface="Courier New"/>
                <a:ea typeface="Courier New"/>
                <a:cs typeface="Courier New"/>
                <a:sym typeface="Courier New"/>
              </a:rPr>
              <a:t>def __init__(self, p1, p2, p3):</a:t>
            </a:r>
            <a:endParaRPr b="1" sz="1100">
              <a:solidFill>
                <a:srgbClr val="98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100">
                <a:solidFill>
                  <a:srgbClr val="980000"/>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    if p1==p2 or p2 == p3 or p1 == p3:</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100">
                <a:solidFill>
                  <a:srgbClr val="0000FF"/>
                </a:solidFill>
                <a:latin typeface="Courier New"/>
                <a:ea typeface="Courier New"/>
                <a:cs typeface="Courier New"/>
                <a:sym typeface="Courier New"/>
              </a:rPr>
              <a:t>            print ("Not a Triangle: Two or more points are same")</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100">
                <a:solidFill>
                  <a:srgbClr val="0000FF"/>
                </a:solidFill>
                <a:latin typeface="Courier New"/>
                <a:ea typeface="Courier New"/>
                <a:cs typeface="Courier New"/>
                <a:sym typeface="Courier New"/>
              </a:rPr>
              <a:t>            return</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100">
                <a:solidFill>
                  <a:srgbClr val="0000FF"/>
                </a:solidFill>
                <a:latin typeface="Courier New"/>
                <a:ea typeface="Courier New"/>
                <a:cs typeface="Courier New"/>
                <a:sym typeface="Courier New"/>
              </a:rPr>
              <a:t>        self.l1 = math.sqrt((p1[0]-p2[0])**2 + (p1[1]-p2[1])**2)</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100">
                <a:solidFill>
                  <a:srgbClr val="0000FF"/>
                </a:solidFill>
                <a:latin typeface="Courier New"/>
                <a:ea typeface="Courier New"/>
                <a:cs typeface="Courier New"/>
                <a:sym typeface="Courier New"/>
              </a:rPr>
              <a:t>        self.l2 = math.sqrt((p1[0]-p3[0])**2 + (p1[1]-p3[1])**2)</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100">
                <a:solidFill>
                  <a:srgbClr val="0000FF"/>
                </a:solidFill>
                <a:latin typeface="Courier New"/>
                <a:ea typeface="Courier New"/>
                <a:cs typeface="Courier New"/>
                <a:sym typeface="Courier New"/>
              </a:rPr>
              <a:t>        self.l3 = math.sqrt((p3[0]-p2[0])**2 + (p3[1]-p2[1])**2)</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100">
                <a:solidFill>
                  <a:srgbClr val="0000FF"/>
                </a:solidFill>
                <a:latin typeface="Courier New"/>
                <a:ea typeface="Courier New"/>
                <a:cs typeface="Courier New"/>
                <a:sym typeface="Courier New"/>
              </a:rPr>
              <a:t>    </a:t>
            </a:r>
            <a:r>
              <a:rPr b="1" lang="en" sz="1100">
                <a:solidFill>
                  <a:srgbClr val="980000"/>
                </a:solidFill>
                <a:latin typeface="Courier New"/>
                <a:ea typeface="Courier New"/>
                <a:cs typeface="Courier New"/>
                <a:sym typeface="Courier New"/>
              </a:rPr>
              <a:t>def equilateral(self):</a:t>
            </a:r>
            <a:endParaRPr b="1" sz="1100">
              <a:solidFill>
                <a:srgbClr val="980000"/>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100">
                <a:solidFill>
                  <a:srgbClr val="0000FF"/>
                </a:solidFill>
                <a:latin typeface="Courier New"/>
                <a:ea typeface="Courier New"/>
                <a:cs typeface="Courier New"/>
                <a:sym typeface="Courier New"/>
              </a:rPr>
              <a:t>        return self.l1 == self.l2 and self.l2 == self.l3 and self.l1 == self.l3</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solidFill>
                  <a:srgbClr val="980000"/>
                </a:solidFill>
                <a:latin typeface="Courier New"/>
                <a:ea typeface="Courier New"/>
                <a:cs typeface="Courier New"/>
                <a:sym typeface="Courier New"/>
              </a:rPr>
              <a:t>    def perimeter(self):</a:t>
            </a:r>
            <a:endParaRPr b="1" sz="1100">
              <a:solidFill>
                <a:srgbClr val="98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solidFill>
                  <a:srgbClr val="0000FF"/>
                </a:solidFill>
                <a:latin typeface="Courier New"/>
                <a:ea typeface="Courier New"/>
                <a:cs typeface="Courier New"/>
                <a:sym typeface="Courier New"/>
              </a:rPr>
              <a:t>        return self.l1+self.l2+self.l3</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solidFill>
                  <a:srgbClr val="980000"/>
                </a:solidFill>
                <a:latin typeface="Courier New"/>
                <a:ea typeface="Courier New"/>
                <a:cs typeface="Courier New"/>
                <a:sym typeface="Courier New"/>
              </a:rPr>
              <a:t>    def area(self):</a:t>
            </a:r>
            <a:endParaRPr b="1" sz="1100">
              <a:solidFill>
                <a:srgbClr val="98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solidFill>
                  <a:srgbClr val="0000FF"/>
                </a:solidFill>
                <a:latin typeface="Courier New"/>
                <a:ea typeface="Courier New"/>
                <a:cs typeface="Courier New"/>
                <a:sym typeface="Courier New"/>
              </a:rPr>
              <a:t>        s = (self.l1+self.l2+self.l3)/2</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solidFill>
                  <a:srgbClr val="0000FF"/>
                </a:solidFill>
                <a:latin typeface="Courier New"/>
                <a:ea typeface="Courier New"/>
                <a:cs typeface="Courier New"/>
                <a:sym typeface="Courier New"/>
              </a:rPr>
              <a:t>        tmp = s*(s-self.l1)*(s-self.l2)*(s-self.l3)</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100">
                <a:solidFill>
                  <a:srgbClr val="0000FF"/>
                </a:solidFill>
                <a:latin typeface="Courier New"/>
                <a:ea typeface="Courier New"/>
                <a:cs typeface="Courier New"/>
                <a:sym typeface="Courier New"/>
              </a:rPr>
              <a:t>        return math.sqrt(tmp)</a:t>
            </a:r>
            <a:endParaRPr b="1" sz="1100">
              <a:solidFill>
                <a:srgbClr val="0000FF"/>
              </a:solidFill>
              <a:latin typeface="Courier New"/>
              <a:ea typeface="Courier New"/>
              <a:cs typeface="Courier New"/>
              <a:sym typeface="Courier New"/>
            </a:endParaRPr>
          </a:p>
        </p:txBody>
      </p:sp>
      <p:sp>
        <p:nvSpPr>
          <p:cNvPr id="337" name="Google Shape;337;p27"/>
          <p:cNvSpPr txBox="1"/>
          <p:nvPr>
            <p:ph idx="2" type="body"/>
          </p:nvPr>
        </p:nvSpPr>
        <p:spPr>
          <a:xfrm>
            <a:off x="633850" y="4065750"/>
            <a:ext cx="3592200" cy="7464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34275" lIns="68575" spcFirstLastPara="1" rIns="68575" wrap="square" tIns="34275">
            <a:spAutoFit/>
          </a:bodyPr>
          <a:lstStyle/>
          <a:p>
            <a:pPr indent="0" lvl="0" marL="0" rtl="0" algn="l">
              <a:lnSpc>
                <a:spcPct val="100000"/>
              </a:lnSpc>
              <a:spcBef>
                <a:spcPts val="0"/>
              </a:spcBef>
              <a:spcAft>
                <a:spcPts val="0"/>
              </a:spcAft>
              <a:buSzPts val="1400"/>
              <a:buNone/>
            </a:pPr>
            <a:r>
              <a:rPr b="1" lang="en" sz="1100">
                <a:latin typeface="Courier New"/>
                <a:ea typeface="Courier New"/>
                <a:cs typeface="Courier New"/>
                <a:sym typeface="Courier New"/>
              </a:rPr>
              <a:t>t0 = Triangle ((1,1), (2,3), (1,1))</a:t>
            </a:r>
            <a:endParaRPr b="1" sz="1100">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100">
                <a:latin typeface="Courier New"/>
                <a:ea typeface="Courier New"/>
                <a:cs typeface="Courier New"/>
                <a:sym typeface="Courier New"/>
              </a:rPr>
              <a:t>t1 = Triangle ((1,1), (1,3), (4, 5))</a:t>
            </a:r>
            <a:endParaRPr b="1" sz="1100">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100">
                <a:latin typeface="Courier New"/>
                <a:ea typeface="Courier New"/>
                <a:cs typeface="Courier New"/>
                <a:sym typeface="Courier New"/>
              </a:rPr>
              <a:t>print("Perimeter: ", t1.perimeter())</a:t>
            </a:r>
            <a:endParaRPr b="1" sz="1100">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100">
                <a:latin typeface="Courier New"/>
                <a:ea typeface="Courier New"/>
                <a:cs typeface="Courier New"/>
                <a:sym typeface="Courier New"/>
              </a:rPr>
              <a:t>print("Area: ", t1.area())</a:t>
            </a:r>
            <a:endParaRPr b="1" sz="1100">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Triangle … </a:t>
            </a:r>
            <a:endParaRPr/>
          </a:p>
        </p:txBody>
      </p:sp>
      <p:sp>
        <p:nvSpPr>
          <p:cNvPr id="343" name="Google Shape;343;p28"/>
          <p:cNvSpPr txBox="1"/>
          <p:nvPr>
            <p:ph idx="1" type="body"/>
          </p:nvPr>
        </p:nvSpPr>
        <p:spPr>
          <a:xfrm>
            <a:off x="633845" y="1035887"/>
            <a:ext cx="7886700" cy="2507400"/>
          </a:xfrm>
          <a:prstGeom prst="rect">
            <a:avLst/>
          </a:prstGeom>
          <a:noFill/>
          <a:ln>
            <a:noFill/>
          </a:ln>
        </p:spPr>
        <p:txBody>
          <a:bodyPr anchorCtr="0" anchor="t" bIns="34275" lIns="68575" spcFirstLastPara="1" rIns="68575" wrap="square" tIns="34275">
            <a:spAutoFit/>
          </a:bodyPr>
          <a:lstStyle/>
          <a:p>
            <a:pPr indent="-317500" lvl="0" marL="457200" rtl="0" algn="l">
              <a:lnSpc>
                <a:spcPct val="90000"/>
              </a:lnSpc>
              <a:spcBef>
                <a:spcPts val="800"/>
              </a:spcBef>
              <a:spcAft>
                <a:spcPts val="0"/>
              </a:spcAft>
              <a:buSzPts val="1400"/>
              <a:buChar char="●"/>
            </a:pPr>
            <a:r>
              <a:rPr lang="en" sz="1800"/>
              <a:t>In this class, the attributes are l1, l2, l3 - the coordinates of the three points are passed as params to init - local vars</a:t>
            </a:r>
            <a:endParaRPr sz="1800"/>
          </a:p>
          <a:p>
            <a:pPr indent="-317500" lvl="0" marL="457200" rtl="0" algn="l">
              <a:lnSpc>
                <a:spcPct val="90000"/>
              </a:lnSpc>
              <a:spcBef>
                <a:spcPts val="0"/>
              </a:spcBef>
              <a:spcAft>
                <a:spcPts val="0"/>
              </a:spcAft>
              <a:buSzPts val="1400"/>
              <a:buChar char="●"/>
            </a:pPr>
            <a:r>
              <a:rPr lang="en" sz="1800"/>
              <a:t>As only line lengths are maintained, only some type of operations can be performed - type of triangle, area, perimeter, …</a:t>
            </a:r>
            <a:endParaRPr sz="1800"/>
          </a:p>
          <a:p>
            <a:pPr indent="-317500" lvl="0" marL="457200" rtl="0" algn="l">
              <a:lnSpc>
                <a:spcPct val="90000"/>
              </a:lnSpc>
              <a:spcBef>
                <a:spcPts val="0"/>
              </a:spcBef>
              <a:spcAft>
                <a:spcPts val="0"/>
              </a:spcAft>
              <a:buSzPts val="1400"/>
              <a:buChar char="●"/>
            </a:pPr>
            <a:r>
              <a:rPr lang="en" sz="1800"/>
              <a:t>Cannot perform other types of operations, e.g. rotate a triangle, move it in the 2-D plane, …</a:t>
            </a:r>
            <a:endParaRPr sz="1800"/>
          </a:p>
          <a:p>
            <a:pPr indent="-317500" lvl="0" marL="457200" rtl="0" algn="l">
              <a:lnSpc>
                <a:spcPct val="90000"/>
              </a:lnSpc>
              <a:spcBef>
                <a:spcPts val="0"/>
              </a:spcBef>
              <a:spcAft>
                <a:spcPts val="0"/>
              </a:spcAft>
              <a:buSzPts val="1400"/>
              <a:buChar char="●"/>
            </a:pPr>
            <a:r>
              <a:rPr lang="en" sz="1800"/>
              <a:t>Can also implement it by keeping the coordinates, and then computing the lines whenever needed</a:t>
            </a:r>
            <a:endParaRPr sz="1800"/>
          </a:p>
          <a:p>
            <a:pPr indent="-304800" lvl="1" marL="914400" rtl="0" algn="l">
              <a:lnSpc>
                <a:spcPct val="90000"/>
              </a:lnSpc>
              <a:spcBef>
                <a:spcPts val="0"/>
              </a:spcBef>
              <a:spcAft>
                <a:spcPts val="0"/>
              </a:spcAft>
              <a:buSzPts val="1200"/>
              <a:buChar char="●"/>
            </a:pPr>
            <a:r>
              <a:rPr lang="en" sz="1600"/>
              <a:t>Note that to call a method from within a method, the object is referred to as "self" (which is the variable holding the pointer passed)</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9"/>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Triangle (points as attributes)</a:t>
            </a:r>
            <a:endParaRPr/>
          </a:p>
        </p:txBody>
      </p:sp>
      <p:sp>
        <p:nvSpPr>
          <p:cNvPr id="349" name="Google Shape;349;p29"/>
          <p:cNvSpPr txBox="1"/>
          <p:nvPr>
            <p:ph idx="1" type="body"/>
          </p:nvPr>
        </p:nvSpPr>
        <p:spPr>
          <a:xfrm>
            <a:off x="633850" y="1050400"/>
            <a:ext cx="3870000" cy="33939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rtl="0" algn="just">
              <a:lnSpc>
                <a:spcPct val="100000"/>
              </a:lnSpc>
              <a:spcBef>
                <a:spcPts val="0"/>
              </a:spcBef>
              <a:spcAft>
                <a:spcPts val="0"/>
              </a:spcAft>
              <a:buSzPts val="1400"/>
              <a:buNone/>
            </a:pPr>
            <a:r>
              <a:rPr b="1" lang="en" sz="1200">
                <a:latin typeface="Courier New"/>
                <a:ea typeface="Courier New"/>
                <a:cs typeface="Courier New"/>
                <a:sym typeface="Courier New"/>
              </a:rPr>
              <a:t>import math</a:t>
            </a:r>
            <a:endParaRPr b="1" sz="1200">
              <a:solidFill>
                <a:srgbClr val="FF0000"/>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FF0000"/>
                </a:solidFill>
                <a:latin typeface="Courier New"/>
                <a:ea typeface="Courier New"/>
                <a:cs typeface="Courier New"/>
                <a:sym typeface="Courier New"/>
              </a:rPr>
              <a:t>class Triangle:</a:t>
            </a:r>
            <a:endParaRPr b="1" sz="1200">
              <a:solidFill>
                <a:srgbClr val="FF0000"/>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FF0000"/>
                </a:solidFill>
                <a:latin typeface="Courier New"/>
                <a:ea typeface="Courier New"/>
                <a:cs typeface="Courier New"/>
                <a:sym typeface="Courier New"/>
              </a:rPr>
              <a:t>  </a:t>
            </a:r>
            <a:r>
              <a:rPr b="1" lang="en" sz="1200">
                <a:solidFill>
                  <a:srgbClr val="980000"/>
                </a:solidFill>
                <a:latin typeface="Courier New"/>
                <a:ea typeface="Courier New"/>
                <a:cs typeface="Courier New"/>
                <a:sym typeface="Courier New"/>
              </a:rPr>
              <a:t>def __init__(self, a,b,c):</a:t>
            </a:r>
            <a:endParaRPr b="1" sz="1200">
              <a:solidFill>
                <a:srgbClr val="980000"/>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self.a = a</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self.b = b</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self.c = c</a:t>
            </a:r>
            <a:endParaRPr b="1" sz="1200">
              <a:solidFill>
                <a:srgbClr val="FF0000"/>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FF0000"/>
                </a:solidFill>
                <a:latin typeface="Courier New"/>
                <a:ea typeface="Courier New"/>
                <a:cs typeface="Courier New"/>
                <a:sym typeface="Courier New"/>
              </a:rPr>
              <a:t>  </a:t>
            </a:r>
            <a:r>
              <a:rPr b="1" lang="en" sz="1200">
                <a:solidFill>
                  <a:srgbClr val="595959"/>
                </a:solidFill>
                <a:latin typeface="Courier New"/>
                <a:ea typeface="Courier New"/>
                <a:cs typeface="Courier New"/>
                <a:sym typeface="Courier New"/>
              </a:rPr>
              <a:t># Compute distance between two points</a:t>
            </a:r>
            <a:endParaRPr b="1" sz="1200">
              <a:solidFill>
                <a:srgbClr val="595959"/>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FF0000"/>
                </a:solidFill>
                <a:latin typeface="Courier New"/>
                <a:ea typeface="Courier New"/>
                <a:cs typeface="Courier New"/>
                <a:sym typeface="Courier New"/>
              </a:rPr>
              <a:t>  </a:t>
            </a:r>
            <a:r>
              <a:rPr b="1" lang="en" sz="1200">
                <a:solidFill>
                  <a:srgbClr val="980000"/>
                </a:solidFill>
                <a:latin typeface="Courier New"/>
                <a:ea typeface="Courier New"/>
                <a:cs typeface="Courier New"/>
                <a:sym typeface="Courier New"/>
              </a:rPr>
              <a:t>def distance(self, p, q):</a:t>
            </a:r>
            <a:endParaRPr b="1" sz="1200">
              <a:solidFill>
                <a:srgbClr val="980000"/>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temp1 = (p[0]-q[0])**2</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temp2 = (p[1]-q[1])**2</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d = math.sqrt(temp1+temp2)</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return d</a:t>
            </a:r>
            <a:endParaRPr b="1" sz="1200">
              <a:solidFill>
                <a:srgbClr val="FF0000"/>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FF0000"/>
                </a:solidFill>
                <a:latin typeface="Courier New"/>
                <a:ea typeface="Courier New"/>
                <a:cs typeface="Courier New"/>
                <a:sym typeface="Courier New"/>
              </a:rPr>
              <a:t> </a:t>
            </a:r>
            <a:r>
              <a:rPr b="1" lang="en" sz="1200">
                <a:solidFill>
                  <a:srgbClr val="595959"/>
                </a:solidFill>
                <a:latin typeface="Courier New"/>
                <a:ea typeface="Courier New"/>
                <a:cs typeface="Courier New"/>
                <a:sym typeface="Courier New"/>
              </a:rPr>
              <a:t># Compute the perimeter of the triangle</a:t>
            </a:r>
            <a:endParaRPr b="1" sz="1200">
              <a:solidFill>
                <a:srgbClr val="595959"/>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FF0000"/>
                </a:solidFill>
                <a:latin typeface="Courier New"/>
                <a:ea typeface="Courier New"/>
                <a:cs typeface="Courier New"/>
                <a:sym typeface="Courier New"/>
              </a:rPr>
              <a:t>  </a:t>
            </a:r>
            <a:r>
              <a:rPr b="1" lang="en" sz="1200">
                <a:solidFill>
                  <a:srgbClr val="980000"/>
                </a:solidFill>
                <a:latin typeface="Courier New"/>
                <a:ea typeface="Courier New"/>
                <a:cs typeface="Courier New"/>
                <a:sym typeface="Courier New"/>
              </a:rPr>
              <a:t>def perimeter(self):</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ab = self.distance(self.a, self.b)</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bc = self.distance(self.b, self.c)</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ac = self.distance(self.a, self.c)</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return ab+bc+ac</a:t>
            </a:r>
            <a:endParaRPr b="1" sz="1200">
              <a:solidFill>
                <a:srgbClr val="0000FF"/>
              </a:solidFill>
              <a:latin typeface="Courier New"/>
              <a:ea typeface="Courier New"/>
              <a:cs typeface="Courier New"/>
              <a:sym typeface="Courier New"/>
            </a:endParaRPr>
          </a:p>
        </p:txBody>
      </p:sp>
      <p:sp>
        <p:nvSpPr>
          <p:cNvPr id="350" name="Google Shape;350;p29"/>
          <p:cNvSpPr txBox="1"/>
          <p:nvPr>
            <p:ph idx="1" type="body"/>
          </p:nvPr>
        </p:nvSpPr>
        <p:spPr>
          <a:xfrm>
            <a:off x="4572000" y="1050400"/>
            <a:ext cx="4121700" cy="17316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rtl="0" algn="just">
              <a:lnSpc>
                <a:spcPct val="100000"/>
              </a:lnSpc>
              <a:spcBef>
                <a:spcPts val="0"/>
              </a:spcBef>
              <a:spcAft>
                <a:spcPts val="0"/>
              </a:spcAft>
              <a:buSzPts val="1400"/>
              <a:buNone/>
            </a:pPr>
            <a:r>
              <a:rPr b="1" lang="en" sz="1200">
                <a:solidFill>
                  <a:srgbClr val="595959"/>
                </a:solidFill>
                <a:latin typeface="Courier New"/>
                <a:ea typeface="Courier New"/>
                <a:cs typeface="Courier New"/>
                <a:sym typeface="Courier New"/>
              </a:rPr>
              <a:t> #Area computation by the Heron's formulae</a:t>
            </a:r>
            <a:endParaRPr b="1" sz="1200">
              <a:solidFill>
                <a:srgbClr val="595959"/>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FF0000"/>
                </a:solidFill>
                <a:latin typeface="Courier New"/>
                <a:ea typeface="Courier New"/>
                <a:cs typeface="Courier New"/>
                <a:sym typeface="Courier New"/>
              </a:rPr>
              <a:t>  </a:t>
            </a:r>
            <a:r>
              <a:rPr b="1" lang="en" sz="1200">
                <a:solidFill>
                  <a:srgbClr val="980000"/>
                </a:solidFill>
                <a:latin typeface="Courier New"/>
                <a:ea typeface="Courier New"/>
                <a:cs typeface="Courier New"/>
                <a:sym typeface="Courier New"/>
              </a:rPr>
              <a:t>def area(self):</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ab = self.distance(self.a, self.b)</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bc = self.distance(self.b, self.c)</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ac = self.distance(self.a, self.c)</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s = (ab+bc+ac)/2</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temp = s*(s-ab)*(s-bc)*(s-ac)</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res = math.sqrt(temp)</a:t>
            </a:r>
            <a:endParaRPr b="1" sz="1200">
              <a:solidFill>
                <a:srgbClr val="0000FF"/>
              </a:solidFill>
              <a:latin typeface="Courier New"/>
              <a:ea typeface="Courier New"/>
              <a:cs typeface="Courier New"/>
              <a:sym typeface="Courier New"/>
            </a:endParaRPr>
          </a:p>
          <a:p>
            <a:pPr indent="0" lvl="0" marL="0" rtl="0" algn="just">
              <a:lnSpc>
                <a:spcPct val="100000"/>
              </a:lnSpc>
              <a:spcBef>
                <a:spcPts val="0"/>
              </a:spcBef>
              <a:spcAft>
                <a:spcPts val="0"/>
              </a:spcAft>
              <a:buSzPts val="1400"/>
              <a:buNone/>
            </a:pPr>
            <a:r>
              <a:rPr b="1" lang="en" sz="1200">
                <a:solidFill>
                  <a:srgbClr val="0000FF"/>
                </a:solidFill>
                <a:latin typeface="Courier New"/>
                <a:ea typeface="Courier New"/>
                <a:cs typeface="Courier New"/>
                <a:sym typeface="Courier New"/>
              </a:rPr>
              <a:t>    return res</a:t>
            </a:r>
            <a:endParaRPr b="1" sz="1200">
              <a:solidFill>
                <a:srgbClr val="0000FF"/>
              </a:solidFill>
              <a:latin typeface="Courier New"/>
              <a:ea typeface="Courier New"/>
              <a:cs typeface="Courier New"/>
              <a:sym typeface="Courier New"/>
            </a:endParaRPr>
          </a:p>
        </p:txBody>
      </p:sp>
      <p:sp>
        <p:nvSpPr>
          <p:cNvPr id="351" name="Google Shape;351;p29"/>
          <p:cNvSpPr txBox="1"/>
          <p:nvPr>
            <p:ph idx="2" type="body"/>
          </p:nvPr>
        </p:nvSpPr>
        <p:spPr>
          <a:xfrm>
            <a:off x="4572000" y="2868275"/>
            <a:ext cx="4121700" cy="992700"/>
          </a:xfrm>
          <a:prstGeom prst="rect">
            <a:avLst/>
          </a:prstGeom>
          <a:solidFill>
            <a:srgbClr val="D9EAD3"/>
          </a:solid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rtl="0" algn="l">
              <a:lnSpc>
                <a:spcPct val="100000"/>
              </a:lnSpc>
              <a:spcBef>
                <a:spcPts val="0"/>
              </a:spcBef>
              <a:spcAft>
                <a:spcPts val="0"/>
              </a:spcAft>
              <a:buSzPts val="1400"/>
              <a:buNone/>
            </a:pPr>
            <a:r>
              <a:rPr b="1" lang="en" sz="1200">
                <a:latin typeface="Courier New"/>
                <a:ea typeface="Courier New"/>
                <a:cs typeface="Courier New"/>
                <a:sym typeface="Courier New"/>
              </a:rPr>
              <a:t>t = Triangle((1,2),(3,-4),(-4,5))</a:t>
            </a:r>
            <a:endParaRPr b="1" sz="1200">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latin typeface="Courier New"/>
                <a:ea typeface="Courier New"/>
                <a:cs typeface="Courier New"/>
                <a:sym typeface="Courier New"/>
              </a:rPr>
              <a:t>print(t.area()) </a:t>
            </a:r>
            <a:endParaRPr b="1" sz="1200">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595959"/>
                </a:solidFill>
                <a:latin typeface="Courier New"/>
                <a:ea typeface="Courier New"/>
                <a:cs typeface="Courier New"/>
                <a:sym typeface="Courier New"/>
              </a:rPr>
              <a:t># 11.999999999999986</a:t>
            </a:r>
            <a:endParaRPr b="1" sz="1200">
              <a:solidFill>
                <a:srgbClr val="595959"/>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latin typeface="Courier New"/>
                <a:ea typeface="Courier New"/>
                <a:cs typeface="Courier New"/>
                <a:sym typeface="Courier New"/>
              </a:rPr>
              <a:t>print(t.perimeter())</a:t>
            </a:r>
            <a:endParaRPr b="1" sz="1200">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 sz="1200">
                <a:solidFill>
                  <a:srgbClr val="595959"/>
                </a:solidFill>
                <a:latin typeface="Courier New"/>
                <a:ea typeface="Courier New"/>
                <a:cs typeface="Courier New"/>
                <a:sym typeface="Courier New"/>
              </a:rPr>
              <a:t># 23.557261466173436</a:t>
            </a:r>
            <a:endParaRPr b="1" sz="1200">
              <a:solidFill>
                <a:srgbClr val="595959"/>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Correction - tree traversal</a:t>
            </a:r>
            <a:endParaRPr/>
          </a:p>
        </p:txBody>
      </p:sp>
      <p:sp>
        <p:nvSpPr>
          <p:cNvPr id="180" name="Google Shape;180;p3"/>
          <p:cNvSpPr txBox="1"/>
          <p:nvPr>
            <p:ph idx="1" type="body"/>
          </p:nvPr>
        </p:nvSpPr>
        <p:spPr>
          <a:xfrm>
            <a:off x="633845" y="1035887"/>
            <a:ext cx="7886700" cy="35991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rPr lang="en"/>
              <a:t>Three traversal methods</a:t>
            </a:r>
            <a:endParaRPr/>
          </a:p>
          <a:p>
            <a:pPr indent="0" lvl="0" marL="0" rtl="0" algn="l">
              <a:lnSpc>
                <a:spcPct val="90000"/>
              </a:lnSpc>
              <a:spcBef>
                <a:spcPts val="800"/>
              </a:spcBef>
              <a:spcAft>
                <a:spcPts val="0"/>
              </a:spcAft>
              <a:buSzPts val="1400"/>
              <a:buNone/>
            </a:pPr>
            <a:r>
              <a:t/>
            </a:r>
            <a:endParaRPr/>
          </a:p>
          <a:p>
            <a:pPr indent="-317500" lvl="0" marL="457200" rtl="0" algn="l">
              <a:lnSpc>
                <a:spcPct val="90000"/>
              </a:lnSpc>
              <a:spcBef>
                <a:spcPts val="800"/>
              </a:spcBef>
              <a:spcAft>
                <a:spcPts val="0"/>
              </a:spcAft>
              <a:buSzPts val="1400"/>
              <a:buAutoNum type="alphaUcPeriod"/>
            </a:pPr>
            <a:r>
              <a:rPr lang="en"/>
              <a:t>inorder() # left first, node , then right: node is "in"</a:t>
            </a:r>
            <a:endParaRPr/>
          </a:p>
          <a:p>
            <a:pPr indent="-317500" lvl="0" marL="457200" rtl="0" algn="l">
              <a:lnSpc>
                <a:spcPct val="90000"/>
              </a:lnSpc>
              <a:spcBef>
                <a:spcPts val="0"/>
              </a:spcBef>
              <a:spcAft>
                <a:spcPts val="0"/>
              </a:spcAft>
              <a:buSzPts val="1400"/>
              <a:buAutoNum type="alphaUcPeriod"/>
            </a:pPr>
            <a:r>
              <a:rPr lang="en"/>
              <a:t>preorder() # node first (i.e. "pre"), left, right</a:t>
            </a:r>
            <a:endParaRPr/>
          </a:p>
          <a:p>
            <a:pPr indent="-317500" lvl="0" marL="457200" rtl="0" algn="l">
              <a:lnSpc>
                <a:spcPct val="90000"/>
              </a:lnSpc>
              <a:spcBef>
                <a:spcPts val="0"/>
              </a:spcBef>
              <a:spcAft>
                <a:spcPts val="0"/>
              </a:spcAft>
              <a:buSzPts val="1400"/>
              <a:buAutoNum type="alphaUcPeriod"/>
            </a:pPr>
            <a:r>
              <a:rPr lang="en"/>
              <a:t>postorder() # left, right, node: is "post"/after</a:t>
            </a:r>
            <a:endParaRPr/>
          </a:p>
          <a:p>
            <a:pPr indent="0" lvl="0" marL="0" rtl="0" algn="l">
              <a:lnSpc>
                <a:spcPct val="90000"/>
              </a:lnSpc>
              <a:spcBef>
                <a:spcPts val="800"/>
              </a:spcBef>
              <a:spcAft>
                <a:spcPts val="0"/>
              </a:spcAft>
              <a:buSzPts val="1400"/>
              <a:buNone/>
            </a:pPr>
            <a:r>
              <a:t/>
            </a:r>
            <a:endParaRPr/>
          </a:p>
          <a:p>
            <a:pPr indent="0" lvl="0" marL="0" rtl="0" algn="l">
              <a:lnSpc>
                <a:spcPct val="90000"/>
              </a:lnSpc>
              <a:spcBef>
                <a:spcPts val="800"/>
              </a:spcBef>
              <a:spcAft>
                <a:spcPts val="0"/>
              </a:spcAft>
              <a:buSzPts val="1400"/>
              <a:buNone/>
            </a:pPr>
            <a:r>
              <a:rPr lang="en"/>
              <a:t>In each generally you travel left subtree first and then right; can traverse right first</a:t>
            </a:r>
            <a:endParaRPr/>
          </a:p>
          <a:p>
            <a:pPr indent="0" lvl="0" marL="0" rtl="0" algn="l">
              <a:lnSpc>
                <a:spcPct val="90000"/>
              </a:lnSpc>
              <a:spcBef>
                <a:spcPts val="800"/>
              </a:spcBef>
              <a:spcAft>
                <a:spcPts val="0"/>
              </a:spcAft>
              <a:buSzPts val="1400"/>
              <a:buNone/>
            </a:pPr>
            <a:r>
              <a:rPr lang="en"/>
              <a:t>In inorder, traversing right first will give sorted in reverse order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Triangle</a:t>
            </a:r>
            <a:endParaRPr/>
          </a:p>
        </p:txBody>
      </p:sp>
      <p:sp>
        <p:nvSpPr>
          <p:cNvPr id="357" name="Google Shape;357;p30"/>
          <p:cNvSpPr txBox="1"/>
          <p:nvPr>
            <p:ph idx="1" type="body"/>
          </p:nvPr>
        </p:nvSpPr>
        <p:spPr>
          <a:xfrm>
            <a:off x="633845" y="1035887"/>
            <a:ext cx="7886700" cy="3599100"/>
          </a:xfrm>
          <a:prstGeom prst="rect">
            <a:avLst/>
          </a:prstGeom>
          <a:noFill/>
          <a:ln>
            <a:noFill/>
          </a:ln>
        </p:spPr>
        <p:txBody>
          <a:bodyPr anchorCtr="0" anchor="t" bIns="34275" lIns="68575" spcFirstLastPara="1" rIns="68575" wrap="square" tIns="34275">
            <a:normAutofit/>
          </a:bodyPr>
          <a:lstStyle/>
          <a:p>
            <a:pPr indent="-317500" lvl="0" marL="457200" rtl="0" algn="l">
              <a:lnSpc>
                <a:spcPct val="90000"/>
              </a:lnSpc>
              <a:spcBef>
                <a:spcPts val="800"/>
              </a:spcBef>
              <a:spcAft>
                <a:spcPts val="0"/>
              </a:spcAft>
              <a:buSzPts val="1400"/>
              <a:buChar char="●"/>
            </a:pPr>
            <a:r>
              <a:rPr lang="en"/>
              <a:t>In this implementation, distance() is an internal method - used for providing the external facing methods - area(), perimeter()</a:t>
            </a:r>
            <a:endParaRPr/>
          </a:p>
          <a:p>
            <a:pPr indent="-317500" lvl="0" marL="457200" rtl="0" algn="l">
              <a:lnSpc>
                <a:spcPct val="90000"/>
              </a:lnSpc>
              <a:spcBef>
                <a:spcPts val="0"/>
              </a:spcBef>
              <a:spcAft>
                <a:spcPts val="0"/>
              </a:spcAft>
              <a:buSzPts val="1400"/>
              <a:buChar char="●"/>
            </a:pPr>
            <a:r>
              <a:rPr lang="en"/>
              <a:t>It should not really be invoked from outside</a:t>
            </a:r>
            <a:endParaRPr/>
          </a:p>
          <a:p>
            <a:pPr indent="-317500" lvl="1" marL="914400" rtl="0" algn="l">
              <a:lnSpc>
                <a:spcPct val="90000"/>
              </a:lnSpc>
              <a:spcBef>
                <a:spcPts val="0"/>
              </a:spcBef>
              <a:spcAft>
                <a:spcPts val="0"/>
              </a:spcAft>
              <a:buSzPts val="1400"/>
              <a:buChar char="●"/>
            </a:pPr>
            <a:r>
              <a:rPr lang="en"/>
              <a:t>Note the args and parameters</a:t>
            </a:r>
            <a:endParaRPr/>
          </a:p>
          <a:p>
            <a:pPr indent="-317500" lvl="0" marL="457200" rtl="0" algn="l">
              <a:lnSpc>
                <a:spcPct val="90000"/>
              </a:lnSpc>
              <a:spcBef>
                <a:spcPts val="0"/>
              </a:spcBef>
              <a:spcAft>
                <a:spcPts val="0"/>
              </a:spcAft>
              <a:buSzPts val="1400"/>
              <a:buChar char="●"/>
            </a:pPr>
            <a:r>
              <a:rPr lang="en"/>
              <a:t>Ideally such methods should be "private" to the class and not visible outside </a:t>
            </a:r>
            <a:endParaRPr/>
          </a:p>
          <a:p>
            <a:pPr indent="-317500" lvl="1" marL="914400" rtl="0" algn="l">
              <a:lnSpc>
                <a:spcPct val="90000"/>
              </a:lnSpc>
              <a:spcBef>
                <a:spcPts val="0"/>
              </a:spcBef>
              <a:spcAft>
                <a:spcPts val="0"/>
              </a:spcAft>
              <a:buSzPts val="1400"/>
              <a:buChar char="●"/>
            </a:pPr>
            <a:r>
              <a:rPr lang="en"/>
              <a:t>Some languages provide such mechanisms - some of the methods are declared as private and cannot be invoked from outside</a:t>
            </a:r>
            <a:endParaRPr/>
          </a:p>
          <a:p>
            <a:pPr indent="-317500" lvl="1" marL="914400" rtl="0" algn="l">
              <a:lnSpc>
                <a:spcPct val="90000"/>
              </a:lnSpc>
              <a:spcBef>
                <a:spcPts val="0"/>
              </a:spcBef>
              <a:spcAft>
                <a:spcPts val="0"/>
              </a:spcAft>
              <a:buSzPts val="1400"/>
              <a:buChar char="●"/>
            </a:pPr>
            <a:r>
              <a:rPr lang="en"/>
              <a:t>However, python does not have a clean way (there is a way - we may discuss it later)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Feedback from in-person students</a:t>
            </a:r>
            <a:endParaRPr/>
          </a:p>
        </p:txBody>
      </p:sp>
      <p:sp>
        <p:nvSpPr>
          <p:cNvPr id="363" name="Google Shape;363;p31"/>
          <p:cNvSpPr txBox="1"/>
          <p:nvPr>
            <p:ph idx="1" type="body"/>
          </p:nvPr>
        </p:nvSpPr>
        <p:spPr>
          <a:xfrm>
            <a:off x="633845" y="1035887"/>
            <a:ext cx="7886700" cy="35991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rPr lang="en"/>
              <a:t>How will you compare your lecture understanding (incl all factors like attention, sitting, …) in the in-person class as compared to online</a:t>
            </a:r>
            <a:endParaRPr/>
          </a:p>
          <a:p>
            <a:pPr indent="0" lvl="0" marL="0" rtl="0" algn="l">
              <a:lnSpc>
                <a:spcPct val="90000"/>
              </a:lnSpc>
              <a:spcBef>
                <a:spcPts val="800"/>
              </a:spcBef>
              <a:spcAft>
                <a:spcPts val="0"/>
              </a:spcAft>
              <a:buSzPts val="1400"/>
              <a:buNone/>
            </a:pPr>
            <a:r>
              <a:t/>
            </a:r>
            <a:endParaRPr/>
          </a:p>
          <a:p>
            <a:pPr indent="0" lvl="0" marL="0" rtl="0" algn="l">
              <a:lnSpc>
                <a:spcPct val="90000"/>
              </a:lnSpc>
              <a:spcBef>
                <a:spcPts val="800"/>
              </a:spcBef>
              <a:spcAft>
                <a:spcPts val="0"/>
              </a:spcAft>
              <a:buSzPts val="1400"/>
              <a:buNone/>
            </a:pPr>
            <a:r>
              <a:rPr lang="en"/>
              <a:t>Green: In-class is better </a:t>
            </a:r>
            <a:endParaRPr/>
          </a:p>
          <a:p>
            <a:pPr indent="0" lvl="0" marL="0" rtl="0" algn="l">
              <a:lnSpc>
                <a:spcPct val="90000"/>
              </a:lnSpc>
              <a:spcBef>
                <a:spcPts val="800"/>
              </a:spcBef>
              <a:spcAft>
                <a:spcPts val="0"/>
              </a:spcAft>
              <a:buSzPts val="1400"/>
              <a:buNone/>
            </a:pPr>
            <a:r>
              <a:rPr lang="en"/>
              <a:t>Yellow: About the same</a:t>
            </a:r>
            <a:endParaRPr/>
          </a:p>
          <a:p>
            <a:pPr indent="0" lvl="0" marL="0" rtl="0" algn="l">
              <a:lnSpc>
                <a:spcPct val="90000"/>
              </a:lnSpc>
              <a:spcBef>
                <a:spcPts val="800"/>
              </a:spcBef>
              <a:spcAft>
                <a:spcPts val="0"/>
              </a:spcAft>
              <a:buSzPts val="1400"/>
              <a:buNone/>
            </a:pPr>
            <a:r>
              <a:rPr lang="en"/>
              <a:t>Red: In-class worse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2"/>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solidFill>
                  <a:srgbClr val="2E75B5"/>
                </a:solidFill>
              </a:rPr>
              <a:t>Summary - Classes and Objects</a:t>
            </a:r>
            <a:endParaRPr>
              <a:solidFill>
                <a:srgbClr val="2E75B5"/>
              </a:solidFill>
            </a:endParaRPr>
          </a:p>
        </p:txBody>
      </p:sp>
      <p:sp>
        <p:nvSpPr>
          <p:cNvPr id="369" name="Google Shape;369;p32"/>
          <p:cNvSpPr txBox="1"/>
          <p:nvPr>
            <p:ph idx="1" type="body"/>
          </p:nvPr>
        </p:nvSpPr>
        <p:spPr>
          <a:xfrm>
            <a:off x="633845" y="1035887"/>
            <a:ext cx="7886700" cy="3599100"/>
          </a:xfrm>
          <a:prstGeom prst="rect">
            <a:avLst/>
          </a:prstGeom>
          <a:noFill/>
          <a:ln>
            <a:noFill/>
          </a:ln>
        </p:spPr>
        <p:txBody>
          <a:bodyPr anchorCtr="0" anchor="t" bIns="34275" lIns="68575" spcFirstLastPara="1" rIns="68575" wrap="square" tIns="34275">
            <a:normAutofit/>
          </a:bodyPr>
          <a:lstStyle/>
          <a:p>
            <a:pPr indent="-317500" lvl="0" marL="457200" rtl="0" algn="l">
              <a:lnSpc>
                <a:spcPct val="90000"/>
              </a:lnSpc>
              <a:spcBef>
                <a:spcPts val="800"/>
              </a:spcBef>
              <a:spcAft>
                <a:spcPts val="0"/>
              </a:spcAft>
              <a:buSzPts val="1400"/>
              <a:buChar char="●"/>
            </a:pPr>
            <a:r>
              <a:rPr lang="en"/>
              <a:t>Classes provide a way to define new data types</a:t>
            </a:r>
            <a:endParaRPr/>
          </a:p>
          <a:p>
            <a:pPr indent="-317500" lvl="0" marL="457200" rtl="0" algn="l">
              <a:lnSpc>
                <a:spcPct val="90000"/>
              </a:lnSpc>
              <a:spcBef>
                <a:spcPts val="0"/>
              </a:spcBef>
              <a:spcAft>
                <a:spcPts val="0"/>
              </a:spcAft>
              <a:buSzPts val="1400"/>
              <a:buChar char="●"/>
            </a:pPr>
            <a:r>
              <a:rPr lang="en"/>
              <a:t>Provides another abstraction / construct to write modular code</a:t>
            </a:r>
            <a:endParaRPr/>
          </a:p>
          <a:p>
            <a:pPr indent="-317500" lvl="0" marL="457200" rtl="0" algn="l">
              <a:lnSpc>
                <a:spcPct val="90000"/>
              </a:lnSpc>
              <a:spcBef>
                <a:spcPts val="0"/>
              </a:spcBef>
              <a:spcAft>
                <a:spcPts val="0"/>
              </a:spcAft>
              <a:buSzPts val="1400"/>
              <a:buChar char="●"/>
            </a:pPr>
            <a:r>
              <a:rPr lang="en"/>
              <a:t>For smaller problems / code in python - functions suffice; for large problems, classes and objects are common </a:t>
            </a:r>
            <a:endParaRPr/>
          </a:p>
          <a:p>
            <a:pPr indent="-317500" lvl="0" marL="457200" rtl="0" algn="l">
              <a:lnSpc>
                <a:spcPct val="90000"/>
              </a:lnSpc>
              <a:spcBef>
                <a:spcPts val="0"/>
              </a:spcBef>
              <a:spcAft>
                <a:spcPts val="0"/>
              </a:spcAft>
              <a:buSzPts val="1400"/>
              <a:buChar char="●"/>
            </a:pPr>
            <a:r>
              <a:rPr lang="en"/>
              <a:t>Basic OOP approach - define classes suitable for the problem, define methods on those, develop them separately (maybe as modules), then use them for problem solving by just using the operations on objects (and not worrying about internals)</a:t>
            </a:r>
            <a:endParaRPr/>
          </a:p>
          <a:p>
            <a:pPr indent="-317500" lvl="0" marL="457200" rtl="0" algn="l">
              <a:lnSpc>
                <a:spcPct val="90000"/>
              </a:lnSpc>
              <a:spcBef>
                <a:spcPts val="0"/>
              </a:spcBef>
              <a:spcAft>
                <a:spcPts val="0"/>
              </a:spcAft>
              <a:buSzPts val="1400"/>
              <a:buChar char="●"/>
            </a:pPr>
            <a:r>
              <a:rPr lang="en"/>
              <a:t>To use common functions (like print, len, …) and common relational operations (like ==, !=), dunder methods are useful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Example</a:t>
            </a:r>
            <a:endParaRPr/>
          </a:p>
        </p:txBody>
      </p:sp>
      <p:sp>
        <p:nvSpPr>
          <p:cNvPr id="186" name="Google Shape;186;p4"/>
          <p:cNvSpPr txBox="1"/>
          <p:nvPr>
            <p:ph idx="1" type="body"/>
          </p:nvPr>
        </p:nvSpPr>
        <p:spPr>
          <a:xfrm>
            <a:off x="633845" y="1035887"/>
            <a:ext cx="7886700" cy="3599100"/>
          </a:xfrm>
          <a:prstGeom prst="rect">
            <a:avLst/>
          </a:prstGeom>
          <a:noFill/>
          <a:ln>
            <a:noFill/>
          </a:ln>
        </p:spPr>
        <p:txBody>
          <a:bodyPr anchorCtr="0" anchor="t" bIns="34275" lIns="68575" spcFirstLastPara="1" rIns="68575" wrap="square" tIns="34275">
            <a:normAutofit/>
          </a:bodyPr>
          <a:lstStyle/>
          <a:p>
            <a:pPr indent="-317500" lvl="0" marL="457200" rtl="0" algn="just">
              <a:lnSpc>
                <a:spcPct val="90000"/>
              </a:lnSpc>
              <a:spcBef>
                <a:spcPts val="800"/>
              </a:spcBef>
              <a:spcAft>
                <a:spcPts val="0"/>
              </a:spcAft>
              <a:buSzPts val="1400"/>
              <a:buChar char="●"/>
            </a:pPr>
            <a:r>
              <a:rPr lang="en"/>
              <a:t>Let’s take another common abstract type - wait queue</a:t>
            </a:r>
            <a:endParaRPr/>
          </a:p>
          <a:p>
            <a:pPr indent="-317500" lvl="0" marL="457200" rtl="0" algn="just">
              <a:lnSpc>
                <a:spcPct val="90000"/>
              </a:lnSpc>
              <a:spcBef>
                <a:spcPts val="0"/>
              </a:spcBef>
              <a:spcAft>
                <a:spcPts val="0"/>
              </a:spcAft>
              <a:buSzPts val="1400"/>
              <a:buChar char="●"/>
            </a:pPr>
            <a:r>
              <a:rPr lang="en"/>
              <a:t>It is used in a host of applications - to maintain a queue of people waiting to be served (at a doctor, hospital, test, some restaurant, office hour of a faculty..)</a:t>
            </a:r>
            <a:endParaRPr/>
          </a:p>
          <a:p>
            <a:pPr indent="-317500" lvl="0" marL="457200" rtl="0" algn="just">
              <a:lnSpc>
                <a:spcPct val="90000"/>
              </a:lnSpc>
              <a:spcBef>
                <a:spcPts val="0"/>
              </a:spcBef>
              <a:spcAft>
                <a:spcPts val="0"/>
              </a:spcAft>
              <a:buSzPts val="1400"/>
              <a:buChar char="●"/>
            </a:pPr>
            <a:r>
              <a:rPr lang="en"/>
              <a:t>Let us create a type for waiting queue, which we can then use for creating the waiting queue</a:t>
            </a:r>
            <a:endParaRPr/>
          </a:p>
          <a:p>
            <a:pPr indent="-317500" lvl="0" marL="457200" rtl="0" algn="just">
              <a:lnSpc>
                <a:spcPct val="90000"/>
              </a:lnSpc>
              <a:spcBef>
                <a:spcPts val="0"/>
              </a:spcBef>
              <a:spcAft>
                <a:spcPts val="0"/>
              </a:spcAft>
              <a:buSzPts val="1400"/>
              <a:buChar char="●"/>
            </a:pPr>
            <a:r>
              <a:rPr lang="en"/>
              <a:t>Let us first see a use case of this queue - and from that identify the set of operations (methods) needed; then build the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A use-case for the queue</a:t>
            </a:r>
            <a:endParaRPr/>
          </a:p>
        </p:txBody>
      </p:sp>
      <p:sp>
        <p:nvSpPr>
          <p:cNvPr id="192" name="Google Shape;192;p5"/>
          <p:cNvSpPr txBox="1"/>
          <p:nvPr>
            <p:ph idx="1" type="body"/>
          </p:nvPr>
        </p:nvSpPr>
        <p:spPr>
          <a:xfrm>
            <a:off x="633845" y="1035887"/>
            <a:ext cx="7886700" cy="3599100"/>
          </a:xfrm>
          <a:prstGeom prst="rect">
            <a:avLst/>
          </a:prstGeom>
          <a:noFill/>
          <a:ln>
            <a:noFill/>
          </a:ln>
        </p:spPr>
        <p:txBody>
          <a:bodyPr anchorCtr="0" anchor="t" bIns="34275" lIns="68575" spcFirstLastPara="1" rIns="68575" wrap="square" tIns="34275">
            <a:normAutofit/>
          </a:bodyPr>
          <a:lstStyle/>
          <a:p>
            <a:pPr indent="-317500" lvl="0" marL="457200" rtl="0" algn="just">
              <a:lnSpc>
                <a:spcPct val="90000"/>
              </a:lnSpc>
              <a:spcBef>
                <a:spcPts val="800"/>
              </a:spcBef>
              <a:spcAft>
                <a:spcPts val="0"/>
              </a:spcAft>
              <a:buSzPts val="1400"/>
              <a:buChar char="●"/>
            </a:pPr>
            <a:r>
              <a:rPr lang="en"/>
              <a:t>Suppose we want to build a program to manage wait queue for a prof's office hour - in this application</a:t>
            </a:r>
            <a:endParaRPr/>
          </a:p>
          <a:p>
            <a:pPr indent="-317500" lvl="1" marL="914400" rtl="0" algn="just">
              <a:lnSpc>
                <a:spcPct val="90000"/>
              </a:lnSpc>
              <a:spcBef>
                <a:spcPts val="0"/>
              </a:spcBef>
              <a:spcAft>
                <a:spcPts val="0"/>
              </a:spcAft>
              <a:buSzPts val="1400"/>
              <a:buChar char="●"/>
            </a:pPr>
            <a:r>
              <a:rPr lang="en"/>
              <a:t>A student comes,  the assistant adds him/her to the queue </a:t>
            </a:r>
            <a:endParaRPr/>
          </a:p>
          <a:p>
            <a:pPr indent="-317500" lvl="1" marL="914400" rtl="0" algn="just">
              <a:lnSpc>
                <a:spcPct val="90000"/>
              </a:lnSpc>
              <a:spcBef>
                <a:spcPts val="0"/>
              </a:spcBef>
              <a:spcAft>
                <a:spcPts val="0"/>
              </a:spcAft>
              <a:buSzPts val="1400"/>
              <a:buChar char="●"/>
            </a:pPr>
            <a:r>
              <a:rPr lang="en"/>
              <a:t>When prof is free, the asst removes the first student in the queue, prints info about the student; if queue is empty, then lets the prof know</a:t>
            </a:r>
            <a:endParaRPr/>
          </a:p>
          <a:p>
            <a:pPr indent="-317500" lvl="1" marL="914400" rtl="0" algn="just">
              <a:lnSpc>
                <a:spcPct val="90000"/>
              </a:lnSpc>
              <a:spcBef>
                <a:spcPts val="0"/>
              </a:spcBef>
              <a:spcAft>
                <a:spcPts val="0"/>
              </a:spcAft>
              <a:buSzPts val="1400"/>
              <a:buChar char="●"/>
            </a:pPr>
            <a:r>
              <a:rPr lang="en"/>
              <a:t>If Prof wants to know many students are still waiting - give the number</a:t>
            </a:r>
            <a:endParaRPr/>
          </a:p>
          <a:p>
            <a:pPr indent="-317500" lvl="1" marL="914400" rtl="0" algn="just">
              <a:lnSpc>
                <a:spcPct val="90000"/>
              </a:lnSpc>
              <a:spcBef>
                <a:spcPts val="0"/>
              </a:spcBef>
              <a:spcAft>
                <a:spcPts val="0"/>
              </a:spcAft>
              <a:buSzPts val="1400"/>
              <a:buChar char="●"/>
            </a:pPr>
            <a:r>
              <a:rPr lang="en"/>
              <a:t>When the office hour ends, gives a list of students who could not be served</a:t>
            </a:r>
            <a:endParaRPr/>
          </a:p>
          <a:p>
            <a:pPr indent="-317500" lvl="1" marL="914400" rtl="0" algn="just">
              <a:lnSpc>
                <a:spcPct val="90000"/>
              </a:lnSpc>
              <a:spcBef>
                <a:spcPts val="0"/>
              </a:spcBef>
              <a:spcAft>
                <a:spcPts val="0"/>
              </a:spcAft>
              <a:buSzPts val="1400"/>
              <a:buChar char="●"/>
            </a:pPr>
            <a:r>
              <a:rPr lang="en"/>
              <a:t>…</a:t>
            </a:r>
            <a:endParaRPr/>
          </a:p>
          <a:p>
            <a:pPr indent="-317500" lvl="0" marL="457200" rtl="0" algn="just">
              <a:lnSpc>
                <a:spcPct val="90000"/>
              </a:lnSpc>
              <a:spcBef>
                <a:spcPts val="0"/>
              </a:spcBef>
              <a:spcAft>
                <a:spcPts val="0"/>
              </a:spcAft>
              <a:buSzPts val="1400"/>
              <a:buChar char="●"/>
            </a:pPr>
            <a:r>
              <a:rPr lang="en"/>
              <a:t>We will develop a Queue of persons to manage the wait queue of students for the prof</a:t>
            </a:r>
            <a:endParaRPr/>
          </a:p>
          <a:p>
            <a:pPr indent="-317500" lvl="1" marL="914400" rtl="0" algn="just">
              <a:lnSpc>
                <a:spcPct val="90000"/>
              </a:lnSpc>
              <a:spcBef>
                <a:spcPts val="0"/>
              </a:spcBef>
              <a:spcAft>
                <a:spcPts val="0"/>
              </a:spcAft>
              <a:buSzPts val="1400"/>
              <a:buChar char="●"/>
            </a:pPr>
            <a:r>
              <a:rPr lang="en"/>
              <a:t>This Queue type can be used in other such applications also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Methods/Operations on Queue</a:t>
            </a:r>
            <a:endParaRPr/>
          </a:p>
        </p:txBody>
      </p:sp>
      <p:sp>
        <p:nvSpPr>
          <p:cNvPr id="198" name="Google Shape;198;p6"/>
          <p:cNvSpPr txBox="1"/>
          <p:nvPr>
            <p:ph idx="1" type="body"/>
          </p:nvPr>
        </p:nvSpPr>
        <p:spPr>
          <a:xfrm>
            <a:off x="633845" y="1035887"/>
            <a:ext cx="7886700" cy="3599100"/>
          </a:xfrm>
          <a:prstGeom prst="rect">
            <a:avLst/>
          </a:prstGeom>
          <a:noFill/>
          <a:ln>
            <a:noFill/>
          </a:ln>
        </p:spPr>
        <p:txBody>
          <a:bodyPr anchorCtr="0" anchor="t" bIns="34275" lIns="68575" spcFirstLastPara="1" rIns="68575" wrap="square" tIns="34275">
            <a:normAutofit/>
          </a:bodyPr>
          <a:lstStyle/>
          <a:p>
            <a:pPr indent="-317500" lvl="0" marL="457200" rtl="0" algn="just">
              <a:lnSpc>
                <a:spcPct val="90000"/>
              </a:lnSpc>
              <a:spcBef>
                <a:spcPts val="800"/>
              </a:spcBef>
              <a:spcAft>
                <a:spcPts val="0"/>
              </a:spcAft>
              <a:buSzPts val="1400"/>
              <a:buChar char="●"/>
            </a:pPr>
            <a:r>
              <a:rPr lang="en"/>
              <a:t>What operations do we want in this queue in which we will maintain the people (students) waiting</a:t>
            </a:r>
            <a:endParaRPr/>
          </a:p>
          <a:p>
            <a:pPr indent="-317500" lvl="1" marL="914400" rtl="0" algn="just">
              <a:lnSpc>
                <a:spcPct val="90000"/>
              </a:lnSpc>
              <a:spcBef>
                <a:spcPts val="0"/>
              </a:spcBef>
              <a:spcAft>
                <a:spcPts val="0"/>
              </a:spcAft>
              <a:buSzPts val="1400"/>
              <a:buChar char="●"/>
            </a:pPr>
            <a:r>
              <a:rPr lang="en"/>
              <a:t>add(person): when a new person comes - he/she is added</a:t>
            </a:r>
            <a:endParaRPr/>
          </a:p>
          <a:p>
            <a:pPr indent="-317500" lvl="1" marL="914400" rtl="0" algn="just">
              <a:lnSpc>
                <a:spcPct val="90000"/>
              </a:lnSpc>
              <a:spcBef>
                <a:spcPts val="0"/>
              </a:spcBef>
              <a:spcAft>
                <a:spcPts val="0"/>
              </a:spcAft>
              <a:buSzPts val="1400"/>
              <a:buChar char="●"/>
            </a:pPr>
            <a:r>
              <a:rPr lang="en"/>
              <a:t>remove(): returns the person who is to be now helped</a:t>
            </a:r>
            <a:endParaRPr/>
          </a:p>
          <a:p>
            <a:pPr indent="-317500" lvl="1" marL="914400" rtl="0" algn="just">
              <a:lnSpc>
                <a:spcPct val="90000"/>
              </a:lnSpc>
              <a:spcBef>
                <a:spcPts val="0"/>
              </a:spcBef>
              <a:spcAft>
                <a:spcPts val="0"/>
              </a:spcAft>
              <a:buSzPts val="1400"/>
              <a:buChar char="●"/>
            </a:pPr>
            <a:r>
              <a:rPr lang="en"/>
              <a:t>isempty(): is the queue empty</a:t>
            </a:r>
            <a:endParaRPr/>
          </a:p>
          <a:p>
            <a:pPr indent="-317500" lvl="0" marL="457200" rtl="0" algn="just">
              <a:lnSpc>
                <a:spcPct val="90000"/>
              </a:lnSpc>
              <a:spcBef>
                <a:spcPts val="0"/>
              </a:spcBef>
              <a:spcAft>
                <a:spcPts val="0"/>
              </a:spcAft>
              <a:buSzPts val="1400"/>
              <a:buChar char="●"/>
            </a:pPr>
            <a:r>
              <a:rPr lang="en"/>
              <a:t>We also need methods to </a:t>
            </a:r>
            <a:endParaRPr/>
          </a:p>
          <a:p>
            <a:pPr indent="-317500" lvl="1" marL="914400" rtl="0" algn="just">
              <a:lnSpc>
                <a:spcPct val="90000"/>
              </a:lnSpc>
              <a:spcBef>
                <a:spcPts val="0"/>
              </a:spcBef>
              <a:spcAft>
                <a:spcPts val="0"/>
              </a:spcAft>
              <a:buSzPts val="1400"/>
              <a:buChar char="●"/>
            </a:pPr>
            <a:r>
              <a:rPr lang="en"/>
              <a:t>Give the length of the queue: how many people are in the queue</a:t>
            </a:r>
            <a:endParaRPr/>
          </a:p>
          <a:p>
            <a:pPr indent="-317500" lvl="1" marL="914400" rtl="0" algn="just">
              <a:lnSpc>
                <a:spcPct val="90000"/>
              </a:lnSpc>
              <a:spcBef>
                <a:spcPts val="0"/>
              </a:spcBef>
              <a:spcAft>
                <a:spcPts val="0"/>
              </a:spcAft>
              <a:buSzPts val="1400"/>
              <a:buChar char="●"/>
            </a:pPr>
            <a:r>
              <a:rPr lang="en"/>
              <a:t>Print the list of people waiting in the queue</a:t>
            </a:r>
            <a:endParaRPr/>
          </a:p>
          <a:p>
            <a:pPr indent="-317500" lvl="0" marL="457200" rtl="0" algn="just">
              <a:lnSpc>
                <a:spcPct val="90000"/>
              </a:lnSpc>
              <a:spcBef>
                <a:spcPts val="0"/>
              </a:spcBef>
              <a:spcAft>
                <a:spcPts val="0"/>
              </a:spcAft>
              <a:buSzPts val="1400"/>
              <a:buChar char="●"/>
            </a:pPr>
            <a:r>
              <a:rPr lang="en"/>
              <a:t>Let us now define a class Queue to implement this type - we will first implement the first few operations</a:t>
            </a:r>
            <a:endParaRPr/>
          </a:p>
          <a:p>
            <a:pPr indent="0" lvl="0" marL="0" rtl="0" algn="just">
              <a:lnSpc>
                <a:spcPct val="90000"/>
              </a:lnSpc>
              <a:spcBef>
                <a:spcPts val="800"/>
              </a:spcBef>
              <a:spcAft>
                <a:spcPts val="0"/>
              </a:spcAft>
              <a:buSzPts val="1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Class Queue</a:t>
            </a:r>
            <a:endParaRPr/>
          </a:p>
        </p:txBody>
      </p:sp>
      <p:sp>
        <p:nvSpPr>
          <p:cNvPr id="204" name="Google Shape;204;p7"/>
          <p:cNvSpPr txBox="1"/>
          <p:nvPr>
            <p:ph idx="1" type="body"/>
          </p:nvPr>
        </p:nvSpPr>
        <p:spPr>
          <a:xfrm>
            <a:off x="633850" y="1035875"/>
            <a:ext cx="3309900" cy="18702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34275" lIns="68575" spcFirstLastPara="1" rIns="68575" wrap="square" tIns="34275">
            <a:spAutoFit/>
          </a:bodyPr>
          <a:lstStyle/>
          <a:p>
            <a:pPr indent="0" lvl="0" marL="0" rtl="0" algn="l">
              <a:lnSpc>
                <a:spcPct val="100000"/>
              </a:lnSpc>
              <a:spcBef>
                <a:spcPts val="0"/>
              </a:spcBef>
              <a:spcAft>
                <a:spcPts val="0"/>
              </a:spcAft>
              <a:buClr>
                <a:schemeClr val="dk1"/>
              </a:buClr>
              <a:buSzPts val="1100"/>
              <a:buFont typeface="Arial"/>
              <a:buNone/>
            </a:pPr>
            <a:r>
              <a:rPr b="1" lang="en" sz="1300">
                <a:solidFill>
                  <a:srgbClr val="FF0000"/>
                </a:solidFill>
                <a:latin typeface="Courier New"/>
                <a:ea typeface="Courier New"/>
                <a:cs typeface="Courier New"/>
                <a:sym typeface="Courier New"/>
              </a:rPr>
              <a:t>class Queue:</a:t>
            </a:r>
            <a:endParaRPr b="1" sz="13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FF0000"/>
                </a:solidFill>
                <a:latin typeface="Courier New"/>
                <a:ea typeface="Courier New"/>
                <a:cs typeface="Courier New"/>
                <a:sym typeface="Courier New"/>
              </a:rPr>
              <a:t>    def __init__(self):</a:t>
            </a:r>
            <a:endParaRPr b="1" sz="13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0000FF"/>
                </a:solidFill>
                <a:latin typeface="Courier New"/>
                <a:ea typeface="Courier New"/>
                <a:cs typeface="Courier New"/>
                <a:sym typeface="Courier New"/>
              </a:rPr>
              <a:t>        self.qdata = []</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0000FF"/>
                </a:solidFill>
                <a:latin typeface="Courier New"/>
                <a:ea typeface="Courier New"/>
                <a:cs typeface="Courier New"/>
                <a:sym typeface="Courier New"/>
              </a:rPr>
              <a:t>        self.front = 0  </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0000FF"/>
                </a:solidFill>
                <a:latin typeface="Courier New"/>
                <a:ea typeface="Courier New"/>
                <a:cs typeface="Courier New"/>
                <a:sym typeface="Courier New"/>
              </a:rPr>
              <a:t>        self.end = 0  </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FF0000"/>
                </a:solidFill>
                <a:latin typeface="Courier New"/>
                <a:ea typeface="Courier New"/>
                <a:cs typeface="Courier New"/>
                <a:sym typeface="Courier New"/>
              </a:rPr>
              <a:t>    def add(self, obj):</a:t>
            </a:r>
            <a:endParaRPr b="1" sz="13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0000FF"/>
                </a:solidFill>
                <a:latin typeface="Courier New"/>
                <a:ea typeface="Courier New"/>
                <a:cs typeface="Courier New"/>
                <a:sym typeface="Courier New"/>
              </a:rPr>
              <a:t>        self.qdata.append(obj)</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0000FF"/>
                </a:solidFill>
                <a:latin typeface="Courier New"/>
                <a:ea typeface="Courier New"/>
                <a:cs typeface="Courier New"/>
                <a:sym typeface="Courier New"/>
              </a:rPr>
              <a:t>        self.end += 1</a:t>
            </a:r>
            <a:endParaRPr b="1" sz="1300">
              <a:solidFill>
                <a:srgbClr val="0000FF"/>
              </a:solidFill>
              <a:latin typeface="Courier New"/>
              <a:ea typeface="Courier New"/>
              <a:cs typeface="Courier New"/>
              <a:sym typeface="Courier New"/>
            </a:endParaRPr>
          </a:p>
        </p:txBody>
      </p:sp>
      <p:sp>
        <p:nvSpPr>
          <p:cNvPr id="205" name="Google Shape;205;p7"/>
          <p:cNvSpPr txBox="1"/>
          <p:nvPr>
            <p:ph idx="2" type="body"/>
          </p:nvPr>
        </p:nvSpPr>
        <p:spPr>
          <a:xfrm>
            <a:off x="4243600" y="1035875"/>
            <a:ext cx="4271700" cy="26706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34275" lIns="68575" spcFirstLastPara="1" rIns="68575" wrap="square" tIns="34275">
            <a:spAutoFit/>
          </a:bodyPr>
          <a:lstStyle/>
          <a:p>
            <a:pPr indent="0" lvl="0" marL="0" rtl="0" algn="l">
              <a:lnSpc>
                <a:spcPct val="100000"/>
              </a:lnSpc>
              <a:spcBef>
                <a:spcPts val="0"/>
              </a:spcBef>
              <a:spcAft>
                <a:spcPts val="0"/>
              </a:spcAft>
              <a:buClr>
                <a:schemeClr val="dk1"/>
              </a:buClr>
              <a:buSzPts val="1100"/>
              <a:buFont typeface="Arial"/>
              <a:buNone/>
            </a:pPr>
            <a:r>
              <a:rPr b="1" lang="en" sz="1300">
                <a:solidFill>
                  <a:srgbClr val="FF0000"/>
                </a:solidFill>
                <a:latin typeface="Courier New"/>
                <a:ea typeface="Courier New"/>
                <a:cs typeface="Courier New"/>
                <a:sym typeface="Courier New"/>
              </a:rPr>
              <a:t>def remove(self):</a:t>
            </a:r>
            <a:endParaRPr b="1" sz="13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0000FF"/>
                </a:solidFill>
                <a:latin typeface="Courier New"/>
                <a:ea typeface="Courier New"/>
                <a:cs typeface="Courier New"/>
                <a:sym typeface="Courier New"/>
              </a:rPr>
              <a:t>        if self.isempty():</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0000FF"/>
                </a:solidFill>
                <a:latin typeface="Courier New"/>
                <a:ea typeface="Courier New"/>
                <a:cs typeface="Courier New"/>
                <a:sym typeface="Courier New"/>
              </a:rPr>
              <a:t>            return None</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0000FF"/>
                </a:solidFill>
                <a:latin typeface="Courier New"/>
                <a:ea typeface="Courier New"/>
                <a:cs typeface="Courier New"/>
                <a:sym typeface="Courier New"/>
              </a:rPr>
              <a:t>        else:</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0000FF"/>
                </a:solidFill>
                <a:latin typeface="Courier New"/>
                <a:ea typeface="Courier New"/>
                <a:cs typeface="Courier New"/>
                <a:sym typeface="Courier New"/>
              </a:rPr>
              <a:t>            obj = self.qdata[self.front]</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0000FF"/>
                </a:solidFill>
                <a:latin typeface="Courier New"/>
                <a:ea typeface="Courier New"/>
                <a:cs typeface="Courier New"/>
                <a:sym typeface="Courier New"/>
              </a:rPr>
              <a:t>            self.front += 1</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0000FF"/>
                </a:solidFill>
                <a:latin typeface="Courier New"/>
                <a:ea typeface="Courier New"/>
                <a:cs typeface="Courier New"/>
                <a:sym typeface="Courier New"/>
              </a:rPr>
              <a:t>            return obj</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FF0000"/>
                </a:solidFill>
                <a:latin typeface="Courier New"/>
                <a:ea typeface="Courier New"/>
                <a:cs typeface="Courier New"/>
                <a:sym typeface="Courier New"/>
              </a:rPr>
              <a:t>def isempty(self):</a:t>
            </a:r>
            <a:endParaRPr b="1" sz="13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0000FF"/>
                </a:solidFill>
                <a:latin typeface="Courier New"/>
                <a:ea typeface="Courier New"/>
                <a:cs typeface="Courier New"/>
                <a:sym typeface="Courier New"/>
              </a:rPr>
              <a:t>      if self.front == self.end:</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0000FF"/>
                </a:solidFill>
                <a:latin typeface="Courier New"/>
                <a:ea typeface="Courier New"/>
                <a:cs typeface="Courier New"/>
                <a:sym typeface="Courier New"/>
              </a:rPr>
              <a:t>            return True</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0000FF"/>
                </a:solidFill>
                <a:latin typeface="Courier New"/>
                <a:ea typeface="Courier New"/>
                <a:cs typeface="Courier New"/>
                <a:sym typeface="Courier New"/>
              </a:rPr>
              <a:t>      else:</a:t>
            </a:r>
            <a:endParaRPr b="1" sz="13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300">
                <a:solidFill>
                  <a:srgbClr val="0000FF"/>
                </a:solidFill>
                <a:latin typeface="Courier New"/>
                <a:ea typeface="Courier New"/>
                <a:cs typeface="Courier New"/>
                <a:sym typeface="Courier New"/>
              </a:rPr>
              <a:t>            return False</a:t>
            </a:r>
            <a:endParaRPr b="1" sz="1300">
              <a:solidFill>
                <a:srgbClr val="0000FF"/>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8"/>
          <p:cNvSpPr txBox="1"/>
          <p:nvPr>
            <p:ph idx="1" type="body"/>
          </p:nvPr>
        </p:nvSpPr>
        <p:spPr>
          <a:xfrm>
            <a:off x="633850" y="1035875"/>
            <a:ext cx="4474500" cy="31170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34275" lIns="68575" spcFirstLastPara="1" rIns="68575" wrap="square" tIns="34275">
            <a:spAutoFit/>
          </a:bodyPr>
          <a:lstStyle/>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def studentq():</a:t>
            </a:r>
            <a:endParaRPr b="1"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waitroom = Queue()</a:t>
            </a:r>
            <a:endParaRPr b="1"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while True:</a:t>
            </a:r>
            <a:endParaRPr b="1"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op = input("1: add, 2: remove, -1: exit: ")</a:t>
            </a:r>
            <a:endParaRPr b="1"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op = int(op)</a:t>
            </a:r>
            <a:endParaRPr b="1"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if op == 1:</a:t>
            </a:r>
            <a:endParaRPr b="1"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rollno = input("Give roll no: ")</a:t>
            </a:r>
            <a:endParaRPr b="1"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waitroom.add(rollno)</a:t>
            </a:r>
            <a:endParaRPr b="1"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elif op == 2:</a:t>
            </a:r>
            <a:endParaRPr b="1"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obj = waitroom.remove()</a:t>
            </a:r>
            <a:endParaRPr b="1"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if obj == None:</a:t>
            </a:r>
            <a:endParaRPr b="1"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print("No student waiting")</a:t>
            </a:r>
            <a:endParaRPr b="1"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else:</a:t>
            </a:r>
            <a:endParaRPr b="1"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print(f'Next student: {rollno}')</a:t>
            </a:r>
            <a:endParaRPr b="1"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elif op == -1:</a:t>
            </a:r>
            <a:endParaRPr b="1"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break</a:t>
            </a:r>
            <a:endParaRPr b="1"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latin typeface="Courier New"/>
                <a:ea typeface="Courier New"/>
                <a:cs typeface="Courier New"/>
                <a:sym typeface="Courier New"/>
              </a:rPr>
              <a:t>        else:</a:t>
            </a:r>
            <a:endParaRPr b="1" sz="1100">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en" sz="1100">
                <a:latin typeface="Courier New"/>
                <a:ea typeface="Courier New"/>
                <a:cs typeface="Courier New"/>
                <a:sym typeface="Courier New"/>
              </a:rPr>
              <a:t>             print("Incorrect command, try again")</a:t>
            </a:r>
            <a:endParaRPr b="1" sz="1100">
              <a:latin typeface="Courier New"/>
              <a:ea typeface="Courier New"/>
              <a:cs typeface="Courier New"/>
              <a:sym typeface="Courier New"/>
            </a:endParaRPr>
          </a:p>
        </p:txBody>
      </p:sp>
      <p:sp>
        <p:nvSpPr>
          <p:cNvPr id="211" name="Google Shape;211;p8"/>
          <p:cNvSpPr txBox="1"/>
          <p:nvPr>
            <p:ph idx="2" type="body"/>
          </p:nvPr>
        </p:nvSpPr>
        <p:spPr>
          <a:xfrm>
            <a:off x="5108200" y="1035875"/>
            <a:ext cx="3387900" cy="3837300"/>
          </a:xfrm>
          <a:prstGeom prst="rect">
            <a:avLst/>
          </a:prstGeom>
          <a:noFill/>
          <a:ln>
            <a:noFill/>
          </a:ln>
        </p:spPr>
        <p:txBody>
          <a:bodyPr anchorCtr="0" anchor="t" bIns="34275" lIns="68575" spcFirstLastPara="1" rIns="68575" wrap="square" tIns="34275">
            <a:spAutoFit/>
          </a:bodyPr>
          <a:lstStyle/>
          <a:p>
            <a:pPr indent="-304800" lvl="0" marL="457200" rtl="0" algn="just">
              <a:lnSpc>
                <a:spcPct val="90000"/>
              </a:lnSpc>
              <a:spcBef>
                <a:spcPts val="800"/>
              </a:spcBef>
              <a:spcAft>
                <a:spcPts val="0"/>
              </a:spcAft>
              <a:buSzPts val="1200"/>
              <a:buChar char="●"/>
            </a:pPr>
            <a:r>
              <a:rPr lang="en" sz="1600"/>
              <a:t>The program / appl is used by the prof's asst - who gives  commands</a:t>
            </a:r>
            <a:endParaRPr sz="1600"/>
          </a:p>
          <a:p>
            <a:pPr indent="-304800" lvl="0" marL="457200" rtl="0" algn="just">
              <a:lnSpc>
                <a:spcPct val="90000"/>
              </a:lnSpc>
              <a:spcBef>
                <a:spcPts val="0"/>
              </a:spcBef>
              <a:spcAft>
                <a:spcPts val="0"/>
              </a:spcAft>
              <a:buSzPts val="1200"/>
              <a:buChar char="●"/>
            </a:pPr>
            <a:r>
              <a:rPr lang="en" sz="1600"/>
              <a:t>This appl not need to know internals of how the Queue is implemented</a:t>
            </a:r>
            <a:endParaRPr sz="1600"/>
          </a:p>
          <a:p>
            <a:pPr indent="-304800" lvl="1" marL="914400" rtl="0" algn="just">
              <a:lnSpc>
                <a:spcPct val="90000"/>
              </a:lnSpc>
              <a:spcBef>
                <a:spcPts val="0"/>
              </a:spcBef>
              <a:spcAft>
                <a:spcPts val="0"/>
              </a:spcAft>
              <a:buSzPts val="1200"/>
              <a:buChar char="●"/>
            </a:pPr>
            <a:r>
              <a:rPr lang="en" sz="1600"/>
              <a:t>Just like you don’t need to know how list, dir … are implemented</a:t>
            </a:r>
            <a:endParaRPr sz="1600"/>
          </a:p>
          <a:p>
            <a:pPr indent="-304800" lvl="0" marL="457200" rtl="0" algn="just">
              <a:lnSpc>
                <a:spcPct val="90000"/>
              </a:lnSpc>
              <a:spcBef>
                <a:spcPts val="0"/>
              </a:spcBef>
              <a:spcAft>
                <a:spcPts val="0"/>
              </a:spcAft>
              <a:buSzPts val="1200"/>
              <a:buChar char="●"/>
            </a:pPr>
            <a:r>
              <a:rPr lang="en" sz="1600"/>
              <a:t>Code for class Queue can be written by one programmer and provided to another, who can use it by importing it as a module</a:t>
            </a:r>
            <a:endParaRPr sz="1600"/>
          </a:p>
          <a:p>
            <a:pPr indent="-304800" lvl="1" marL="914400" rtl="0" algn="just">
              <a:lnSpc>
                <a:spcPct val="90000"/>
              </a:lnSpc>
              <a:spcBef>
                <a:spcPts val="0"/>
              </a:spcBef>
              <a:spcAft>
                <a:spcPts val="0"/>
              </a:spcAft>
              <a:buSzPts val="1200"/>
              <a:buChar char="●"/>
            </a:pPr>
            <a:r>
              <a:rPr lang="en" sz="1600"/>
              <a:t>We have put the user code in the same file for simplicity. We will see its use as a module</a:t>
            </a:r>
            <a:endParaRPr sz="1600"/>
          </a:p>
        </p:txBody>
      </p:sp>
      <p:sp>
        <p:nvSpPr>
          <p:cNvPr id="212" name="Google Shape;212;p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Using the Queue - office hour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ph type="title"/>
          </p:nvPr>
        </p:nvSpPr>
        <p:spPr>
          <a:xfrm>
            <a:off x="633845" y="274320"/>
            <a:ext cx="7084200" cy="401700"/>
          </a:xfrm>
          <a:prstGeom prst="rect">
            <a:avLst/>
          </a:prstGeom>
          <a:noFill/>
          <a:ln>
            <a:noFill/>
          </a:ln>
        </p:spPr>
        <p:txBody>
          <a:bodyPr anchorCtr="0" anchor="ctr" bIns="34275" lIns="68575" spcFirstLastPara="1" rIns="68575" wrap="square" tIns="34275">
            <a:spAutoFit/>
          </a:bodyPr>
          <a:lstStyle/>
          <a:p>
            <a:pPr indent="0" lvl="0" marL="0" rtl="0" algn="l">
              <a:lnSpc>
                <a:spcPct val="90000"/>
              </a:lnSpc>
              <a:spcBef>
                <a:spcPts val="0"/>
              </a:spcBef>
              <a:spcAft>
                <a:spcPts val="0"/>
              </a:spcAft>
              <a:buSzPts val="1400"/>
              <a:buNone/>
            </a:pPr>
            <a:r>
              <a:rPr lang="en" sz="2400"/>
              <a:t>Dunder methods - impl. some std fns work</a:t>
            </a:r>
            <a:endParaRPr sz="2400"/>
          </a:p>
        </p:txBody>
      </p:sp>
      <p:sp>
        <p:nvSpPr>
          <p:cNvPr id="218" name="Google Shape;218;p9"/>
          <p:cNvSpPr txBox="1"/>
          <p:nvPr>
            <p:ph idx="1" type="body"/>
          </p:nvPr>
        </p:nvSpPr>
        <p:spPr>
          <a:xfrm>
            <a:off x="633845" y="1035887"/>
            <a:ext cx="7886700" cy="3599100"/>
          </a:xfrm>
          <a:prstGeom prst="rect">
            <a:avLst/>
          </a:prstGeom>
          <a:noFill/>
          <a:ln>
            <a:noFill/>
          </a:ln>
        </p:spPr>
        <p:txBody>
          <a:bodyPr anchorCtr="0" anchor="t" bIns="34275" lIns="68575" spcFirstLastPara="1" rIns="68575" wrap="square" tIns="34275">
            <a:normAutofit lnSpcReduction="10000"/>
          </a:bodyPr>
          <a:lstStyle/>
          <a:p>
            <a:pPr indent="-317500" lvl="0" marL="457200" rtl="0" algn="l">
              <a:lnSpc>
                <a:spcPct val="90000"/>
              </a:lnSpc>
              <a:spcBef>
                <a:spcPts val="800"/>
              </a:spcBef>
              <a:spcAft>
                <a:spcPts val="0"/>
              </a:spcAft>
              <a:buSzPts val="1400"/>
              <a:buChar char="●"/>
            </a:pPr>
            <a:r>
              <a:rPr lang="en"/>
              <a:t>With objects of list, dir, set, … you can perform some std ops</a:t>
            </a:r>
            <a:endParaRPr/>
          </a:p>
          <a:p>
            <a:pPr indent="-317500" lvl="0" marL="457200" rtl="0" algn="l">
              <a:lnSpc>
                <a:spcPct val="90000"/>
              </a:lnSpc>
              <a:spcBef>
                <a:spcPts val="0"/>
              </a:spcBef>
              <a:spcAft>
                <a:spcPts val="0"/>
              </a:spcAft>
              <a:buSzPts val="1400"/>
              <a:buChar char="●"/>
            </a:pPr>
            <a:r>
              <a:rPr lang="en"/>
              <a:t>E.g. print () for a list, dir… prints the object</a:t>
            </a:r>
            <a:endParaRPr/>
          </a:p>
          <a:p>
            <a:pPr indent="-317500" lvl="0" marL="457200" rtl="0" algn="l">
              <a:lnSpc>
                <a:spcPct val="90000"/>
              </a:lnSpc>
              <a:spcBef>
                <a:spcPts val="0"/>
              </a:spcBef>
              <a:spcAft>
                <a:spcPts val="0"/>
              </a:spcAft>
              <a:buSzPts val="1400"/>
              <a:buChar char="●"/>
            </a:pPr>
            <a:r>
              <a:rPr lang="en"/>
              <a:t>E.g. calling len() on list, dir, set .. gives you the number of items</a:t>
            </a:r>
            <a:endParaRPr/>
          </a:p>
          <a:p>
            <a:pPr indent="-317500" lvl="0" marL="457200" rtl="0" algn="l">
              <a:lnSpc>
                <a:spcPct val="90000"/>
              </a:lnSpc>
              <a:spcBef>
                <a:spcPts val="0"/>
              </a:spcBef>
              <a:spcAft>
                <a:spcPts val="0"/>
              </a:spcAft>
              <a:buSzPts val="1400"/>
              <a:buChar char="●"/>
            </a:pPr>
            <a:r>
              <a:rPr lang="en"/>
              <a:t>If these were available for Queue, we can use them to provide the # waiting, or students in the queue</a:t>
            </a:r>
            <a:endParaRPr/>
          </a:p>
          <a:p>
            <a:pPr indent="-317500" lvl="0" marL="457200" rtl="0" algn="l">
              <a:lnSpc>
                <a:spcPct val="90000"/>
              </a:lnSpc>
              <a:spcBef>
                <a:spcPts val="0"/>
              </a:spcBef>
              <a:spcAft>
                <a:spcPts val="0"/>
              </a:spcAft>
              <a:buSzPts val="1400"/>
              <a:buChar char="●"/>
            </a:pPr>
            <a:r>
              <a:rPr lang="en"/>
              <a:t>The semantics of each of these depends on the type - so python only defines it for the types it has </a:t>
            </a:r>
            <a:endParaRPr/>
          </a:p>
          <a:p>
            <a:pPr indent="-228600" lvl="0" marL="457200" rtl="0" algn="l">
              <a:lnSpc>
                <a:spcPct val="90000"/>
              </a:lnSpc>
              <a:spcBef>
                <a:spcPts val="0"/>
              </a:spcBef>
              <a:spcAft>
                <a:spcPts val="0"/>
              </a:spcAft>
              <a:buSzPts val="1400"/>
              <a:buNone/>
            </a:pPr>
            <a:r>
              <a:t/>
            </a:r>
            <a:endParaRPr/>
          </a:p>
          <a:p>
            <a:pPr indent="-317500" lvl="0" marL="457200" rtl="0" algn="l">
              <a:lnSpc>
                <a:spcPct val="90000"/>
              </a:lnSpc>
              <a:spcBef>
                <a:spcPts val="0"/>
              </a:spcBef>
              <a:spcAft>
                <a:spcPts val="0"/>
              </a:spcAft>
              <a:buSzPts val="1400"/>
              <a:buChar char="●"/>
            </a:pPr>
            <a:r>
              <a:rPr lang="en"/>
              <a:t>How can we provide these for user defined classes?</a:t>
            </a:r>
            <a:endParaRPr/>
          </a:p>
          <a:p>
            <a:pPr indent="-317500" lvl="0" marL="457200" rtl="0" algn="l">
              <a:lnSpc>
                <a:spcPct val="90000"/>
              </a:lnSpc>
              <a:spcBef>
                <a:spcPts val="0"/>
              </a:spcBef>
              <a:spcAft>
                <a:spcPts val="0"/>
              </a:spcAft>
              <a:buSzPts val="1400"/>
              <a:buChar char="●"/>
            </a:pPr>
            <a:r>
              <a:rPr lang="en"/>
              <a:t>Dunder methods provide this - these are methods whose name starts with "__" (</a:t>
            </a:r>
            <a:r>
              <a:rPr b="1" lang="en"/>
              <a:t>d</a:t>
            </a:r>
            <a:r>
              <a:rPr lang="en"/>
              <a:t>ouble </a:t>
            </a:r>
            <a:r>
              <a:rPr b="1" lang="en"/>
              <a:t>under</a:t>
            </a:r>
            <a:r>
              <a:rPr lang="en"/>
              <a:t>score - hence the name)</a:t>
            </a:r>
            <a:endParaRPr/>
          </a:p>
          <a:p>
            <a:pPr indent="-317500" lvl="0" marL="457200" rtl="0" algn="l">
              <a:lnSpc>
                <a:spcPct val="90000"/>
              </a:lnSpc>
              <a:spcBef>
                <a:spcPts val="0"/>
              </a:spcBef>
              <a:spcAft>
                <a:spcPts val="0"/>
              </a:spcAft>
              <a:buSzPts val="1400"/>
              <a:buChar char="●"/>
            </a:pPr>
            <a:r>
              <a:rPr lang="en"/>
              <a:t>Dunder methods cannot be directly called on objects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coreProperties>
</file>