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21"/>
  </p:notesMasterIdLst>
  <p:sldIdLst>
    <p:sldId id="256" r:id="rId2"/>
    <p:sldId id="332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</p:sldIdLst>
  <p:sldSz cx="9144000" cy="5143500" type="screen16x9"/>
  <p:notesSz cx="6858000" cy="9144000"/>
  <p:embeddedFontLst>
    <p:embeddedFont>
      <p:font typeface="Quattrocento Sans" charset="0"/>
      <p:regular r:id="rId22"/>
      <p:bold r:id="rId23"/>
      <p:italic r:id="rId24"/>
      <p:boldItalic r:id="rId25"/>
    </p:embeddedFont>
    <p:embeddedFont>
      <p:font typeface="Calibri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uneet Anand" initials="" lastIdx="3" clrIdx="0"/>
  <p:cmAuthor id="1" name="Vishwesh Kumar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41EC83C-DE14-4600-A918-61D4E10D83F0}">
  <a:tblStyle styleId="{841EC83C-DE14-4600-A918-61D4E10D83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-456" y="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3-18T13:27:47.484" idx="1">
    <p:pos x="399" y="172"/>
    <p:text>Added - This example was covered earlier using dictionary and focuses on graphs.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3-21T18:53:14.577" idx="2">
    <p:pos x="399" y="694"/>
    <p:text>Added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3-18T13:27:16.001" idx="3">
    <p:pos x="399" y="172"/>
    <p:text>Added - This example showcase one class storing objects of another class.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4T23:57:41.932" idx="1">
    <p:pos x="399" y="172"/>
    <p:text>Added for ALT-R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3200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11e15d16d6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11e15d16d6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11e8b9c64ab_1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11e8b9c64ab_1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11840cb8593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11840cb8593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11e8b9c64ab_1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11e8b9c64ab_1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11e8b9c64ab_1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11e8b9c64ab_1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11e8b9c64ab_1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11e8b9c64ab_1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11e8b9c64ab_1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11e8b9c64ab_1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11e8b9c64ab_1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11e8b9c64ab_1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11e8b9c64ab_1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11e8b9c64ab_1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11e8b9c64ab_1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11e8b9c64ab_1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11e8b9c64ab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11e8b9c64ab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19e77015f0_5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19e77015f0_5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11e8b9c64ab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11e8b9c64ab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1df62f726e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1df62f726e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1e8b9c64ab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11e8b9c64ab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11e84bad238_3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11e84bad238_3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11e15d16d6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11e15d16d6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11e84bad238_3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11e84bad238_3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3EADA7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 descr="IIITD_pptslide_jpeg-03.jpg"/>
          <p:cNvPicPr preferRelativeResize="0"/>
          <p:nvPr/>
        </p:nvPicPr>
        <p:blipFill rotWithShape="1">
          <a:blip r:embed="rId2">
            <a:alphaModFix/>
          </a:blip>
          <a:srcRect l="72917" t="69259"/>
          <a:stretch/>
        </p:blipFill>
        <p:spPr>
          <a:xfrm>
            <a:off x="7286625" y="3562350"/>
            <a:ext cx="1857374" cy="158115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143000" y="797753"/>
            <a:ext cx="7315200" cy="1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Quattrocento Sans"/>
              <a:buNone/>
              <a:defRPr sz="4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4114800" y="2430433"/>
            <a:ext cx="4343400" cy="15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9F7F6"/>
              </a:buClr>
              <a:buSzPts val="1800"/>
              <a:buNone/>
              <a:defRPr sz="1800">
                <a:solidFill>
                  <a:srgbClr val="E9F7F6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41148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" name="Google Shape;17;p2"/>
          <p:cNvCxnSpPr/>
          <p:nvPr/>
        </p:nvCxnSpPr>
        <p:spPr>
          <a:xfrm>
            <a:off x="685800" y="2317221"/>
            <a:ext cx="7772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3401088"/>
            <a:ext cx="2260623" cy="1244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1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1"/>
          <p:cNvSpPr txBox="1">
            <a:spLocks noGrp="1"/>
          </p:cNvSpPr>
          <p:nvPr>
            <p:ph type="body" idx="1"/>
          </p:nvPr>
        </p:nvSpPr>
        <p:spPr>
          <a:xfrm rot="5400000">
            <a:off x="2777646" y="-1107913"/>
            <a:ext cx="35991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96" name="Google Shape;96;p11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7" name="Google Shape;9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>
            <a:spLocks noGrp="1"/>
          </p:cNvSpPr>
          <p:nvPr>
            <p:ph type="title"/>
          </p:nvPr>
        </p:nvSpPr>
        <p:spPr>
          <a:xfrm rot="5400000">
            <a:off x="5350050" y="1463972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body" idx="1"/>
          </p:nvPr>
        </p:nvSpPr>
        <p:spPr>
          <a:xfrm rot="5400000">
            <a:off x="1349475" y="-450628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4" name="Google Shape;104;p12"/>
          <p:cNvCxnSpPr/>
          <p:nvPr/>
        </p:nvCxnSpPr>
        <p:spPr>
          <a:xfrm>
            <a:off x="6543675" y="277589"/>
            <a:ext cx="0" cy="435480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3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3"/>
          <p:cNvSpPr txBox="1">
            <a:spLocks noGrp="1"/>
          </p:cNvSpPr>
          <p:nvPr>
            <p:ph type="body" idx="1"/>
          </p:nvPr>
        </p:nvSpPr>
        <p:spPr>
          <a:xfrm>
            <a:off x="685799" y="1035886"/>
            <a:ext cx="3834300" cy="3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body" idx="2"/>
          </p:nvPr>
        </p:nvSpPr>
        <p:spPr>
          <a:xfrm>
            <a:off x="4683577" y="1035886"/>
            <a:ext cx="3828900" cy="3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13" name="Google Shape;113;p13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4" name="Google Shape;11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">
  <p:cSld name="1_Compariso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4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 txBox="1">
            <a:spLocks noGrp="1"/>
          </p:cNvSpPr>
          <p:nvPr>
            <p:ph type="body" idx="1"/>
          </p:nvPr>
        </p:nvSpPr>
        <p:spPr>
          <a:xfrm>
            <a:off x="685799" y="946718"/>
            <a:ext cx="38151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body" idx="2"/>
          </p:nvPr>
        </p:nvSpPr>
        <p:spPr>
          <a:xfrm>
            <a:off x="685799" y="1616168"/>
            <a:ext cx="3815100" cy="30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body" idx="3"/>
          </p:nvPr>
        </p:nvSpPr>
        <p:spPr>
          <a:xfrm>
            <a:off x="4672693" y="946716"/>
            <a:ext cx="38289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body" idx="4"/>
          </p:nvPr>
        </p:nvSpPr>
        <p:spPr>
          <a:xfrm>
            <a:off x="4672693" y="1616168"/>
            <a:ext cx="3828900" cy="30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14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25" name="Google Shape;125;p14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5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33" name="Google Shape;133;p15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with Caption">
  <p:cSld name="1_Content with 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6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6"/>
          <p:cNvSpPr txBox="1">
            <a:spLocks noGrp="1"/>
          </p:cNvSpPr>
          <p:nvPr>
            <p:ph type="body" idx="1"/>
          </p:nvPr>
        </p:nvSpPr>
        <p:spPr>
          <a:xfrm>
            <a:off x="3886200" y="742950"/>
            <a:ext cx="46290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5pPr>
            <a:lvl6pPr marL="2743200" lvl="5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6pPr>
            <a:lvl7pPr marL="3200400" lvl="6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7pPr>
            <a:lvl8pPr marL="3657600" lvl="7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8pPr>
            <a:lvl9pPr marL="4114800" lvl="8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9pPr>
          </a:lstStyle>
          <a:p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2"/>
          </p:nvPr>
        </p:nvSpPr>
        <p:spPr>
          <a:xfrm>
            <a:off x="630936" y="1643745"/>
            <a:ext cx="2949000" cy="27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6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16"/>
          <p:cNvSpPr txBox="1">
            <a:spLocks noGrp="1"/>
          </p:cNvSpPr>
          <p:nvPr>
            <p:ph type="title"/>
          </p:nvPr>
        </p:nvSpPr>
        <p:spPr>
          <a:xfrm>
            <a:off x="630936" y="342900"/>
            <a:ext cx="2949000" cy="11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sz="2400" b="0">
                <a:solidFill>
                  <a:srgbClr val="3EADA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43" name="Google Shape;143;p16"/>
          <p:cNvCxnSpPr/>
          <p:nvPr/>
        </p:nvCxnSpPr>
        <p:spPr>
          <a:xfrm>
            <a:off x="645450" y="1545772"/>
            <a:ext cx="29490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4" name="Google Shape;14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Picture with Caption">
  <p:cSld name="1_Picture with Ca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7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7"/>
          <p:cNvSpPr>
            <a:spLocks noGrp="1"/>
          </p:cNvSpPr>
          <p:nvPr>
            <p:ph type="pic" idx="2"/>
          </p:nvPr>
        </p:nvSpPr>
        <p:spPr>
          <a:xfrm>
            <a:off x="3886200" y="742950"/>
            <a:ext cx="4629000" cy="3657600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p17"/>
          <p:cNvSpPr txBox="1">
            <a:spLocks noGrp="1"/>
          </p:cNvSpPr>
          <p:nvPr>
            <p:ph type="body" idx="1"/>
          </p:nvPr>
        </p:nvSpPr>
        <p:spPr>
          <a:xfrm>
            <a:off x="630936" y="1643745"/>
            <a:ext cx="2949000" cy="27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630936" y="342900"/>
            <a:ext cx="2949000" cy="11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sz="2400" b="0">
                <a:solidFill>
                  <a:srgbClr val="3EADA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53" name="Google Shape;153;p17"/>
          <p:cNvCxnSpPr/>
          <p:nvPr/>
        </p:nvCxnSpPr>
        <p:spPr>
          <a:xfrm>
            <a:off x="645450" y="1545772"/>
            <a:ext cx="29490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Vertical Text">
  <p:cSld name="1_Title and Vertical 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8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8"/>
          <p:cNvSpPr txBox="1">
            <a:spLocks noGrp="1"/>
          </p:cNvSpPr>
          <p:nvPr>
            <p:ph type="body" idx="1"/>
          </p:nvPr>
        </p:nvSpPr>
        <p:spPr>
          <a:xfrm rot="5400000">
            <a:off x="2786946" y="-1122314"/>
            <a:ext cx="3575400" cy="78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158" name="Google Shape;158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8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18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62" name="Google Shape;162;p18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3" name="Google Shape;16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" name="Google Shape;26;p3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7" name="Google Shape;2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623888" y="1284317"/>
            <a:ext cx="7886700" cy="21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500"/>
              <a:buFont typeface="Quattrocento Sans"/>
              <a:buNone/>
              <a:defRPr sz="4500" b="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623888" y="3414475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5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3886200" cy="3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29150" y="1035887"/>
            <a:ext cx="3886200" cy="3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43" name="Google Shape;43;p5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4" name="Google Shape;4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6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633845" y="1035886"/>
            <a:ext cx="38670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633845" y="1655160"/>
            <a:ext cx="3867000" cy="29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3"/>
          </p:nvPr>
        </p:nvSpPr>
        <p:spPr>
          <a:xfrm>
            <a:off x="4629150" y="1035887"/>
            <a:ext cx="38862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4"/>
          </p:nvPr>
        </p:nvSpPr>
        <p:spPr>
          <a:xfrm>
            <a:off x="4629150" y="1655160"/>
            <a:ext cx="3886200" cy="29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55" name="Google Shape;55;p6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6" name="Google Shape;5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7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7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4" name="Google Shape;6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9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9"/>
          <p:cNvSpPr txBox="1">
            <a:spLocks noGrp="1"/>
          </p:cNvSpPr>
          <p:nvPr>
            <p:ph type="title"/>
          </p:nvPr>
        </p:nvSpPr>
        <p:spPr>
          <a:xfrm>
            <a:off x="630936" y="342900"/>
            <a:ext cx="29490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1"/>
          </p:nvPr>
        </p:nvSpPr>
        <p:spPr>
          <a:xfrm>
            <a:off x="3886200" y="742950"/>
            <a:ext cx="46290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5pPr>
            <a:lvl6pPr marL="2743200" lvl="5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6pPr>
            <a:lvl7pPr marL="3200400" lvl="6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7pPr>
            <a:lvl8pPr marL="3657600" lvl="7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8pPr>
            <a:lvl9pPr marL="4114800" lvl="8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body" idx="2"/>
          </p:nvPr>
        </p:nvSpPr>
        <p:spPr>
          <a:xfrm>
            <a:off x="630936" y="1543049"/>
            <a:ext cx="29490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7" name="Google Shape;77;p9"/>
          <p:cNvCxnSpPr/>
          <p:nvPr/>
        </p:nvCxnSpPr>
        <p:spPr>
          <a:xfrm>
            <a:off x="645450" y="1545772"/>
            <a:ext cx="29490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8" name="Google Shape;7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0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630936" y="342900"/>
            <a:ext cx="29490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>
            <a:spLocks noGrp="1"/>
          </p:cNvSpPr>
          <p:nvPr>
            <p:ph type="pic" idx="2"/>
          </p:nvPr>
        </p:nvSpPr>
        <p:spPr>
          <a:xfrm>
            <a:off x="3886200" y="742950"/>
            <a:ext cx="4629000" cy="36576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0"/>
          <p:cNvSpPr txBox="1">
            <a:spLocks noGrp="1"/>
          </p:cNvSpPr>
          <p:nvPr>
            <p:ph type="body" idx="1"/>
          </p:nvPr>
        </p:nvSpPr>
        <p:spPr>
          <a:xfrm>
            <a:off x="630936" y="1543050"/>
            <a:ext cx="29490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7" name="Google Shape;87;p10"/>
          <p:cNvCxnSpPr/>
          <p:nvPr/>
        </p:nvCxnSpPr>
        <p:spPr>
          <a:xfrm>
            <a:off x="645450" y="1545772"/>
            <a:ext cx="29490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8" name="Google Shape;8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300"/>
              <a:buFont typeface="Quattrocento Sans"/>
              <a:buNone/>
              <a:defRPr sz="3300" b="0" i="0" u="none" strike="noStrike" cap="non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33845" y="137160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>
            <a:spLocks noGrp="1"/>
          </p:cNvSpPr>
          <p:nvPr>
            <p:ph type="ctrTitle"/>
          </p:nvPr>
        </p:nvSpPr>
        <p:spPr>
          <a:xfrm>
            <a:off x="1143000" y="797753"/>
            <a:ext cx="7315200" cy="1406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Oriented Programming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03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Calendar</a:t>
            </a:r>
            <a:endParaRPr/>
          </a:p>
        </p:txBody>
      </p:sp>
      <p:sp>
        <p:nvSpPr>
          <p:cNvPr id="705" name="Google Shape;705;p103"/>
          <p:cNvSpPr txBox="1"/>
          <p:nvPr/>
        </p:nvSpPr>
        <p:spPr>
          <a:xfrm>
            <a:off x="170600" y="1058700"/>
            <a:ext cx="5096400" cy="3417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class Event: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def __init__(self, name, date, time, location):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self.name = name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self.date = date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self.time = time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self.location = location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def update_date_time(self, date, time):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self.date = date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self.time = time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def __str__(self):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self.name+" "+self.date+" "+self.time+" "+self.location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6" name="Google Shape;706;p103"/>
          <p:cNvSpPr txBox="1"/>
          <p:nvPr/>
        </p:nvSpPr>
        <p:spPr>
          <a:xfrm>
            <a:off x="5364050" y="1058700"/>
            <a:ext cx="3780000" cy="4079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class Calendar:</a:t>
            </a:r>
            <a:endParaRPr sz="11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def __init__(self):</a:t>
            </a:r>
            <a:endParaRPr sz="11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self.events = {</a:t>
            </a:r>
            <a:endParaRPr sz="11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"birthdays": [],</a:t>
            </a:r>
            <a:endParaRPr sz="11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"holidays": [],</a:t>
            </a:r>
            <a:endParaRPr sz="11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"meetings": [],</a:t>
            </a:r>
            <a:endParaRPr sz="11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"other": []</a:t>
            </a:r>
            <a:endParaRPr sz="11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1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def add_event(self, event, category):</a:t>
            </a:r>
            <a:endParaRPr sz="11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category in self.events:</a:t>
            </a:r>
            <a:endParaRPr sz="11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self.events[category].append(event)</a:t>
            </a:r>
            <a:endParaRPr sz="11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def get_events(self, date):</a:t>
            </a:r>
            <a:endParaRPr sz="11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events = []</a:t>
            </a:r>
            <a:endParaRPr sz="11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 category in self.events:</a:t>
            </a:r>
            <a:endParaRPr sz="11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for event in self.events[category]:</a:t>
            </a:r>
            <a:endParaRPr sz="11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if event.date == date:</a:t>
            </a:r>
            <a:endParaRPr sz="11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events.append(event)</a:t>
            </a:r>
            <a:endParaRPr sz="11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events</a:t>
            </a:r>
            <a:endParaRPr sz="11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104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Calendar…</a:t>
            </a:r>
            <a:endParaRPr/>
          </a:p>
        </p:txBody>
      </p:sp>
      <p:sp>
        <p:nvSpPr>
          <p:cNvPr id="712" name="Google Shape;712;p104"/>
          <p:cNvSpPr txBox="1"/>
          <p:nvPr/>
        </p:nvSpPr>
        <p:spPr>
          <a:xfrm>
            <a:off x="258600" y="1337750"/>
            <a:ext cx="5632200" cy="3848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if __name__ == "__main__":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   calendar = Calendar()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   event1 = Event("Rahul's Birthday", "12/12/22", "12:00", "Home")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   event2 = Event("Christmas", "25/12/22", "12:00", "Home")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   event3 = Event("Board Meeting", "7/12/22", "17:00", "IIITD")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   event4 = Event("ML Seminar", "12/12/22", "14:00", "IIITD")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   calendar.add_event(event1, "birthdays")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   calendar.add_event(event2, "holidays")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   calendar.add_event(event3, "meetings")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   calendar.add_event(event4, "other")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   query = calendar.get_events("12/12/22")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   for event in query: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       print(event)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3" name="Google Shape;713;p104"/>
          <p:cNvSpPr txBox="1"/>
          <p:nvPr/>
        </p:nvSpPr>
        <p:spPr>
          <a:xfrm>
            <a:off x="6053400" y="2000625"/>
            <a:ext cx="3090600" cy="12930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Rahul's Birthday 12/12/22 12:00 Home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ML Seminar 12/12/22 14:00 IIITD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4" name="Google Shape;714;p104"/>
          <p:cNvSpPr txBox="1"/>
          <p:nvPr/>
        </p:nvSpPr>
        <p:spPr>
          <a:xfrm>
            <a:off x="6190075" y="1337750"/>
            <a:ext cx="1455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12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105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- Composition</a:t>
            </a:r>
            <a:endParaRPr/>
          </a:p>
        </p:txBody>
      </p:sp>
      <p:sp>
        <p:nvSpPr>
          <p:cNvPr id="720" name="Google Shape;720;p105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599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Classes define new Types  - simple classes use objects of types defined in Python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Classes can, however, also use objects of other class types - this allows composition, where a composite class is defined using objects of component types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allows for progressively building higher levels of abstraction / complexity using components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Is a useful method for developing large OO programs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106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</a:t>
            </a:r>
            <a:endParaRPr/>
          </a:p>
        </p:txBody>
      </p:sp>
      <p:sp>
        <p:nvSpPr>
          <p:cNvPr id="726" name="Google Shape;726;p106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599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We did not do any quiz in today’s lecture. Please provide this feedback: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How attentive/engaged you were in today's lecture as compared to lectures with quizzes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Red - Attention/engagement was lesser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Yellow - Was about the same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Green - Attention/engagement was more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107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</a:t>
            </a:r>
            <a:endParaRPr/>
          </a:p>
        </p:txBody>
      </p:sp>
      <p:sp>
        <p:nvSpPr>
          <p:cNvPr id="732" name="Google Shape;732;p107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599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How well do you feel the concepts taught today were understood by you?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Answer in three options :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Red - Low Understanding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Yellow - Medium understanding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Green - Good understanding</a:t>
            </a:r>
            <a:endParaRPr/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108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Searching </a:t>
            </a:r>
            <a:endParaRPr/>
          </a:p>
        </p:txBody>
      </p:sp>
      <p:sp>
        <p:nvSpPr>
          <p:cNvPr id="738" name="Google Shape;738;p108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599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often have a collection of objects (integers, strings/words, word-meaning pairs, students, books, …)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have seen List, Sets, Dictionaries data structures to store a collection of objects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can create new ones also - e.g. a binary tree, a queue, …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Searching if an item/object exists in a collection of objects is a very common function - e.g. search for a name, search for a word, …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All built-in data structures provide the </a:t>
            </a:r>
            <a:r>
              <a:rPr lang="en" i="1"/>
              <a:t>in</a:t>
            </a:r>
            <a:r>
              <a:rPr lang="en"/>
              <a:t> operation, or a method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 a set or a dictionary, as they internally use hashing, searching is fast - you dont really have to "search" - you just check directly if the element is present (using hashing)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Let us briefly look at how searching can be done when the collection of objects is kept as a  list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109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Searching and Sorting</a:t>
            </a:r>
            <a:endParaRPr/>
          </a:p>
        </p:txBody>
      </p:sp>
      <p:sp>
        <p:nvSpPr>
          <p:cNvPr id="744" name="Google Shape;744;p109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599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the list is not sorted - then we will have to search for an </a:t>
            </a:r>
            <a:r>
              <a:rPr lang="en" i="1"/>
              <a:t>item</a:t>
            </a:r>
            <a:r>
              <a:rPr lang="en"/>
              <a:t> by traversing the </a:t>
            </a:r>
            <a:r>
              <a:rPr lang="en" i="1"/>
              <a:t>lst</a:t>
            </a:r>
            <a:r>
              <a:rPr lang="en"/>
              <a:t> from start to end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Eg. for i in lst, if item==i, return True … return False at loop end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Very slow - up to len(list) comparisons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we can sort the list - then searching is faster: we check with the middle element, if not found, search the left or the right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Can write this as a loop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Or write a recursive function for it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Python provides a index function for finding the index - let us understand how they may work by writing our own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110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Searching in a sorted list</a:t>
            </a:r>
            <a:endParaRPr/>
          </a:p>
        </p:txBody>
      </p:sp>
      <p:sp>
        <p:nvSpPr>
          <p:cNvPr id="750" name="Google Shape;750;p110"/>
          <p:cNvSpPr txBox="1">
            <a:spLocks noGrp="1"/>
          </p:cNvSpPr>
          <p:nvPr>
            <p:ph type="body" idx="1"/>
          </p:nvPr>
        </p:nvSpPr>
        <p:spPr>
          <a:xfrm>
            <a:off x="258600" y="1035875"/>
            <a:ext cx="3390900" cy="3599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/>
              <a:t>def search(arr, x):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/>
              <a:t>    low, mid = 0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/>
              <a:t>    high = len(arr) - 1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/>
              <a:t>    while low &lt;= high: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/>
              <a:t>        mid = (high + low) // 2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/>
              <a:t>        if arr[mid] &lt; x: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/>
              <a:t>            low = mid + 1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/>
              <a:t>        elif arr[mid] &gt; x: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/>
              <a:t>            high = mid - 1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/>
              <a:t>        else: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/>
              <a:t>            return mid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    return -1</a:t>
            </a:r>
            <a:endParaRPr/>
          </a:p>
        </p:txBody>
      </p:sp>
      <p:sp>
        <p:nvSpPr>
          <p:cNvPr id="751" name="Google Shape;751;p110"/>
          <p:cNvSpPr txBox="1">
            <a:spLocks noGrp="1"/>
          </p:cNvSpPr>
          <p:nvPr>
            <p:ph type="body" idx="2"/>
          </p:nvPr>
        </p:nvSpPr>
        <p:spPr>
          <a:xfrm>
            <a:off x="3476900" y="1035875"/>
            <a:ext cx="5038500" cy="3599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Find the mid-point of list, with low and high as end points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item is at mid - found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item &lt; mid, search from low till mid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item &gt; mid, search from mid to hig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Repeat this till low and high are same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Can write a recursive equivalent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111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</a:t>
            </a:r>
            <a:endParaRPr/>
          </a:p>
        </p:txBody>
      </p:sp>
      <p:sp>
        <p:nvSpPr>
          <p:cNvPr id="757" name="Google Shape;757;p111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599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Searching is facilitated if the list is sorted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Hence, if we want to search for items frequently, we should keep the list sorted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Python provides sort() method to sort the list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Let us understand how sorting works - by looking at a simple approach to sort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112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</a:t>
            </a:r>
            <a:endParaRPr/>
          </a:p>
        </p:txBody>
      </p:sp>
      <p:sp>
        <p:nvSpPr>
          <p:cNvPr id="763" name="Google Shape;763;p112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3886200" cy="3599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Traverse the list till n-1 item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Compare i, i+1 items - swap the bigger one to right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one traversal biggest item will be the right most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Then traverse list again but till n-2; keep repeating till we reach the start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algo is implemented as a nested loop</a:t>
            </a:r>
            <a:endParaRPr/>
          </a:p>
        </p:txBody>
      </p:sp>
      <p:sp>
        <p:nvSpPr>
          <p:cNvPr id="764" name="Google Shape;764;p112"/>
          <p:cNvSpPr txBox="1">
            <a:spLocks noGrp="1"/>
          </p:cNvSpPr>
          <p:nvPr>
            <p:ph type="body" idx="2"/>
          </p:nvPr>
        </p:nvSpPr>
        <p:spPr>
          <a:xfrm>
            <a:off x="4629150" y="1035887"/>
            <a:ext cx="3886200" cy="3599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#bubble sort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def mysort(lst):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    n = len(lst)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    for i in range(n-1):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        for j in range(n-i-1):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            if lst[j] &gt; lst[j+1]: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                lst[j], lst[j+1] = lst[j+1], lst[j]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95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655" name="Google Shape;655;p95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599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Class defines types; objects can be created of this class type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class definition specifies attributes that keep the state of an object, and defines methods that can be invoked on objects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 far we have looked at class definitions that use attributes of standard python types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will now look at composing classes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will briefly look at searching and sorting (a little digression)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96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Combining Classes</a:t>
            </a:r>
            <a:endParaRPr/>
          </a:p>
        </p:txBody>
      </p:sp>
      <p:sp>
        <p:nvSpPr>
          <p:cNvPr id="661" name="Google Shape;661;p96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3939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457200" lvl="0" indent="-317500" algn="just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 far, we have looked at defining new types through a class definition - using mostly objects of standard python types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have looked at how to make a class definition more general so it can be used for objects of different types using dunder methods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class can also use objects of other classes - this allows </a:t>
            </a:r>
            <a:r>
              <a:rPr lang="en" i="1"/>
              <a:t>composition</a:t>
            </a:r>
            <a:r>
              <a:rPr lang="en"/>
              <a:t> and ability to handle more complex problems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enables creating complex types by combining objects of other types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Objects of a Composite class can contain an object of another class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composition, a class definition uses objects of other user defined classes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Large problems often will have some Class defined for some type of objects, and then other classes will use these definitions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97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Composition…</a:t>
            </a:r>
            <a:endParaRPr/>
          </a:p>
        </p:txBody>
      </p:sp>
      <p:sp>
        <p:nvSpPr>
          <p:cNvPr id="667" name="Google Shape;667;p97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599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Composition of classes requires properly defining classes, so they can be easily used in other classes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Creating a </a:t>
            </a:r>
            <a:r>
              <a:rPr lang="en" i="1"/>
              <a:t>composite</a:t>
            </a:r>
            <a:r>
              <a:rPr lang="en"/>
              <a:t> class using </a:t>
            </a:r>
            <a:r>
              <a:rPr lang="en" i="1"/>
              <a:t>component</a:t>
            </a:r>
            <a:r>
              <a:rPr lang="en"/>
              <a:t> classes, requires understanding of the component class attributes/methods (but not the implementation)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Creating composite classes is a common approach for large applications using OOP - it also aids developing OO thinking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will illustrate composition through a few examples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98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- Book Collection</a:t>
            </a:r>
            <a:endParaRPr/>
          </a:p>
        </p:txBody>
      </p:sp>
      <p:sp>
        <p:nvSpPr>
          <p:cNvPr id="673" name="Google Shape;673;p98"/>
          <p:cNvSpPr txBox="1">
            <a:spLocks noGrp="1"/>
          </p:cNvSpPr>
          <p:nvPr>
            <p:ph type="body" idx="1"/>
          </p:nvPr>
        </p:nvSpPr>
        <p:spPr>
          <a:xfrm>
            <a:off x="301725" y="970325"/>
            <a:ext cx="4270200" cy="3701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class Book: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def __init__(self, title, author, price):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self.title = title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self.author = author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self.price = price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class Member: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def __init__(self, name, books):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self.name = name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self.books = books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def add_book(self, book):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self.books.append(book)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def remove_book(self, book):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self.books.remove(book)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4" name="Google Shape;674;p98"/>
          <p:cNvSpPr txBox="1">
            <a:spLocks noGrp="1"/>
          </p:cNvSpPr>
          <p:nvPr>
            <p:ph type="body" idx="1"/>
          </p:nvPr>
        </p:nvSpPr>
        <p:spPr>
          <a:xfrm>
            <a:off x="4645375" y="970325"/>
            <a:ext cx="4334100" cy="3686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class BookClub:</a:t>
            </a:r>
            <a:endParaRPr sz="1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def __init__(self, name, members):</a:t>
            </a:r>
            <a:endParaRPr sz="1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self.name = name</a:t>
            </a:r>
            <a:endParaRPr sz="1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self.members = members</a:t>
            </a:r>
            <a:endParaRPr sz="1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def add_member(self, member):</a:t>
            </a:r>
            <a:endParaRPr sz="1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self.members.append(member)</a:t>
            </a:r>
            <a:endParaRPr sz="1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def remove_member(self, member):</a:t>
            </a:r>
            <a:endParaRPr sz="1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self.members.remove(member)</a:t>
            </a:r>
            <a:endParaRPr sz="1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def find_book(self, book):</a:t>
            </a:r>
            <a:endParaRPr sz="1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 member in self.members:</a:t>
            </a:r>
            <a:endParaRPr sz="1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if book in member.books:</a:t>
            </a:r>
            <a:endParaRPr sz="1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return member</a:t>
            </a:r>
            <a:endParaRPr sz="1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def transfer_book(self, m1, m2, book):</a:t>
            </a:r>
            <a:endParaRPr sz="1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m1.remove_book(book)</a:t>
            </a:r>
            <a:endParaRPr sz="1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m2.add_book(book)</a:t>
            </a:r>
            <a:endParaRPr sz="1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99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 Collection</a:t>
            </a:r>
            <a:endParaRPr/>
          </a:p>
        </p:txBody>
      </p:sp>
      <p:sp>
        <p:nvSpPr>
          <p:cNvPr id="680" name="Google Shape;680;p99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599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have a class Books - to define objects of type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Have defined another class Member - to represent people who will be members of the book club - they own the books (so we have add / remove books for them)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These two are indep classes - we can create objects of these types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BookClub has a name and a list of members - and has methods to add and remove members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BookClub allows one to search which of the members may have a book (so you can contact him/her), and also transfer of books from one member to another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100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- Book Collection</a:t>
            </a:r>
            <a:endParaRPr/>
          </a:p>
        </p:txBody>
      </p:sp>
      <p:sp>
        <p:nvSpPr>
          <p:cNvPr id="686" name="Google Shape;686;p100"/>
          <p:cNvSpPr txBox="1">
            <a:spLocks noGrp="1"/>
          </p:cNvSpPr>
          <p:nvPr>
            <p:ph type="body" idx="1"/>
          </p:nvPr>
        </p:nvSpPr>
        <p:spPr>
          <a:xfrm>
            <a:off x="633850" y="825900"/>
            <a:ext cx="7789200" cy="43176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if __name__ == "__main__":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  book1 = Book("The Great Gatsby", "F. Scott Fitzgerald", 10)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  book2 = Book("The Catcher in the Rye", "J. D. Salinger", 8)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  book3 = Book('The 4-Hour Workweek', 'Tim Ferriss', 15)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  book4 = Book('The Lean Startup', 'Eric Ries', 10)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  book5 = Book('The 7 Habits of Highly Effective People', 'Stephen Covey', 5)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  book6 = Book('The Business School', 'Robert Kiyosaki', 25)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  member1 = Member("David", [book2])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  member2 = Member("Aaron", [book3, book4, book5])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  member3 = Member("Emily", [book1, book6])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  book_club = BookClub("IIITD Book Club", [])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  book_club.add_member(member1)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  book_club.add_member(member2)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  book_club.add_member(member3)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  book = book1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  member = book_club.find_book(book)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  print(member.name) # Emily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  book_club.transfer_book(member3, member2, book)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  member = book_club.find_book(book)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  print(member.name) #Aaron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101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Social Media</a:t>
            </a:r>
            <a:endParaRPr/>
          </a:p>
        </p:txBody>
      </p:sp>
      <p:sp>
        <p:nvSpPr>
          <p:cNvPr id="692" name="Google Shape;692;p101"/>
          <p:cNvSpPr txBox="1"/>
          <p:nvPr/>
        </p:nvSpPr>
        <p:spPr>
          <a:xfrm>
            <a:off x="633850" y="955500"/>
            <a:ext cx="3938100" cy="2955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class Person:</a:t>
            </a:r>
            <a:endParaRPr sz="9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def __init__(self, username, age, bio, interests):</a:t>
            </a:r>
            <a:endParaRPr sz="9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self.username = username</a:t>
            </a:r>
            <a:endParaRPr sz="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self.age = age</a:t>
            </a:r>
            <a:endParaRPr sz="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self.bio = bio</a:t>
            </a:r>
            <a:endParaRPr sz="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self.interests = interests</a:t>
            </a:r>
            <a:endParaRPr sz="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def update_bio(self, new_bio):</a:t>
            </a:r>
            <a:endParaRPr sz="9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self.bio = new_bio</a:t>
            </a:r>
            <a:endParaRPr sz="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def add_interest(self, new_interest):</a:t>
            </a:r>
            <a:endParaRPr sz="9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self.interests.append(new_interest)</a:t>
            </a:r>
            <a:endParaRPr sz="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9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def remove_interest(self, interest):</a:t>
            </a:r>
            <a:endParaRPr sz="9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self.interests.remove(interest)</a:t>
            </a:r>
            <a:endParaRPr sz="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def __str__(self):</a:t>
            </a:r>
            <a:endParaRPr sz="9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 f"username: {self.username}\nAge: {self.age}\nBio: {self.bio}\nInterests: {self.interests}"</a:t>
            </a:r>
            <a:endParaRPr sz="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3" name="Google Shape;693;p101"/>
          <p:cNvSpPr txBox="1"/>
          <p:nvPr/>
        </p:nvSpPr>
        <p:spPr>
          <a:xfrm>
            <a:off x="4694075" y="983225"/>
            <a:ext cx="3871500" cy="3786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class SocialGraph:</a:t>
            </a:r>
            <a:endParaRPr sz="9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def __init__(self):</a:t>
            </a:r>
            <a:endParaRPr sz="9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self.people = {}</a:t>
            </a:r>
            <a:endParaRPr sz="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def add_person(self, person):</a:t>
            </a:r>
            <a:endParaRPr sz="9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self.people[person] = []</a:t>
            </a:r>
            <a:endParaRPr sz="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def add_connection(self, person1, person2):</a:t>
            </a:r>
            <a:endParaRPr sz="9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person1 in self.people:</a:t>
            </a:r>
            <a:endParaRPr sz="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self.people[person1].append(person2)</a:t>
            </a:r>
            <a:endParaRPr sz="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else:</a:t>
            </a:r>
            <a:endParaRPr sz="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self.people[person1] = [person2]</a:t>
            </a:r>
            <a:endParaRPr sz="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person2 in self.people:</a:t>
            </a:r>
            <a:endParaRPr sz="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self.people[person2].append(person1)</a:t>
            </a:r>
            <a:endParaRPr sz="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else:</a:t>
            </a:r>
            <a:endParaRPr sz="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self.people[person2] = [person1]</a:t>
            </a:r>
            <a:endParaRPr sz="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def remove_connection(self, person1, person2):</a:t>
            </a:r>
            <a:endParaRPr sz="9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person1 in self.people:</a:t>
            </a:r>
            <a:endParaRPr sz="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self.people[person1].remove(person2)        </a:t>
            </a:r>
            <a:endParaRPr sz="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person2 in self.people:</a:t>
            </a:r>
            <a:endParaRPr sz="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self.people[person2].remove(person1)</a:t>
            </a:r>
            <a:endParaRPr sz="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def get_common_friends(self, person1, person2):</a:t>
            </a:r>
            <a:endParaRPr sz="9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common_friends = []</a:t>
            </a:r>
            <a:endParaRPr sz="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person1 in self.people:</a:t>
            </a:r>
            <a:endParaRPr sz="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for friend in self.people[person1]:</a:t>
            </a:r>
            <a:endParaRPr sz="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if friend in self.people[person2]:</a:t>
            </a:r>
            <a:endParaRPr sz="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common_friends.append(friend)</a:t>
            </a:r>
            <a:endParaRPr sz="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common_friends</a:t>
            </a:r>
            <a:endParaRPr sz="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102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Social Media</a:t>
            </a:r>
            <a:endParaRPr/>
          </a:p>
        </p:txBody>
      </p:sp>
      <p:sp>
        <p:nvSpPr>
          <p:cNvPr id="699" name="Google Shape;699;p102"/>
          <p:cNvSpPr txBox="1"/>
          <p:nvPr/>
        </p:nvSpPr>
        <p:spPr>
          <a:xfrm>
            <a:off x="633850" y="1102775"/>
            <a:ext cx="7879200" cy="34170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if __name__ == "__main__":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graph = SocialGraph()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user1 = Person("johan", 28, "I am a programmer", ["football", "coding"])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user2 = Person("joe", 25, "I am a doctor", ["chess", "singing", "football"])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user3 = Person("jane", 23, "I am a lawyer", ["dancing", "singing", "football"])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user4 = Person("jim", 21, "I am a student", ["painting", "basketball"])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graph.add_person(user1)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graph.add_person(user2)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graph.add_person(user3)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graph.add_person(user4)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graph.add_connection(user1, user3)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graph.add_connection(user1, user4)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graph.add_connection(user2, user3)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graph.add_connection(user4, user2)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user1.update_bio("I am a programmer and I love to code")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user2.add_interest("skiing")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query = graph.get_common_friends(user1, user2)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2106</Words>
  <Application>Microsoft Office PowerPoint</Application>
  <PresentationFormat>On-screen Show (16:9)</PresentationFormat>
  <Paragraphs>277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Quattrocento Sans</vt:lpstr>
      <vt:lpstr>Calibri</vt:lpstr>
      <vt:lpstr>Courier New</vt:lpstr>
      <vt:lpstr>Noto Sans Symbols</vt:lpstr>
      <vt:lpstr>Office Theme</vt:lpstr>
      <vt:lpstr>Object Oriented Programming</vt:lpstr>
      <vt:lpstr>Recap</vt:lpstr>
      <vt:lpstr>Combining Classes</vt:lpstr>
      <vt:lpstr>Composition…</vt:lpstr>
      <vt:lpstr>Examples - Book Collection</vt:lpstr>
      <vt:lpstr>Book Collection</vt:lpstr>
      <vt:lpstr>Examples - Book Collection</vt:lpstr>
      <vt:lpstr>Example - Social Media</vt:lpstr>
      <vt:lpstr>Example - Social Media</vt:lpstr>
      <vt:lpstr>Example - Calendar</vt:lpstr>
      <vt:lpstr>Example - Calendar…</vt:lpstr>
      <vt:lpstr>Summary - Composition</vt:lpstr>
      <vt:lpstr>Feedback</vt:lpstr>
      <vt:lpstr>Feedback</vt:lpstr>
      <vt:lpstr>Searching </vt:lpstr>
      <vt:lpstr>Searching and Sorting</vt:lpstr>
      <vt:lpstr>Searching in a sorted list</vt:lpstr>
      <vt:lpstr>Sorting</vt:lpstr>
      <vt:lpstr>Sorting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LENOVO</dc:creator>
  <cp:lastModifiedBy>LENOVO</cp:lastModifiedBy>
  <cp:revision>1</cp:revision>
  <dcterms:modified xsi:type="dcterms:W3CDTF">2022-03-26T06:16:18Z</dcterms:modified>
</cp:coreProperties>
</file>