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Quattrocento Sans"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chit Trivedi" initials="" lastIdx="2" clrIdx="0"/>
  <p:cmAuthor id="1" name="Rhythm Patel"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223942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ser.oc-static.com/upload/2020/09/28/16012786219438_P2C4-use%20Inheritance%20and%20Multiple%20Inheritance_static.p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d8a92443f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d8a92443f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d8a92443f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d8a92443f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06c45945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06c45945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80a21914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80a21914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06c45945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06c45945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840cb8593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840cb859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80a2191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80a2191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0a21914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80a2191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f2a639cb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f2a639c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r>
              <a:rPr lang="en" u="sng">
                <a:solidFill>
                  <a:schemeClr val="hlink"/>
                </a:solidFill>
                <a:hlinkClick r:id="rId3"/>
              </a:rPr>
              <a:t>16012786219438_P2C4-use Inheritance and Multiple Inheritance_static.png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80a21914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180a21914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80a21914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80a21914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d8a92443f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d8a92443f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80a21914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80a21914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91" name="Google Shape;91;p11"/>
          <p:cNvSpPr txBox="1">
            <a:spLocks noGrp="1"/>
          </p:cNvSpPr>
          <p:nvPr>
            <p:ph type="body" idx="1"/>
          </p:nvPr>
        </p:nvSpPr>
        <p:spPr>
          <a:xfrm rot="5400000">
            <a:off x="2777646" y="-1107913"/>
            <a:ext cx="35991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07" name="Google Shape;107;p13"/>
          <p:cNvSpPr txBox="1">
            <a:spLocks noGrp="1"/>
          </p:cNvSpPr>
          <p:nvPr>
            <p:ph type="body" idx="1"/>
          </p:nvPr>
        </p:nvSpPr>
        <p:spPr>
          <a:xfrm>
            <a:off x="685799" y="1035886"/>
            <a:ext cx="38343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37" name="Google Shape;137;p16"/>
          <p:cNvSpPr txBox="1">
            <a:spLocks noGrp="1"/>
          </p:cNvSpPr>
          <p:nvPr>
            <p:ph type="body" idx="1"/>
          </p:nvPr>
        </p:nvSpPr>
        <p:spPr>
          <a:xfrm>
            <a:off x="3886200" y="742950"/>
            <a:ext cx="46290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16"/>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43" name="Google Shape;143;p16"/>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47" name="Google Shape;147;p17"/>
          <p:cNvSpPr>
            <a:spLocks noGrp="1"/>
          </p:cNvSpPr>
          <p:nvPr>
            <p:ph type="pic" idx="2"/>
          </p:nvPr>
        </p:nvSpPr>
        <p:spPr>
          <a:xfrm>
            <a:off x="3886200" y="742950"/>
            <a:ext cx="4629000" cy="3657600"/>
          </a:xfrm>
          <a:prstGeom prst="rect">
            <a:avLst/>
          </a:prstGeom>
          <a:noFill/>
          <a:ln>
            <a:noFill/>
          </a:ln>
        </p:spPr>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17"/>
          <p:cNvSpPr txBox="1">
            <a:spLocks noGrp="1"/>
          </p:cNvSpPr>
          <p:nvPr>
            <p:ph type="body" idx="1"/>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53" name="Google Shape;153;p17"/>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21" name="Google Shape;21;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3"/>
          <p:cNvSpPr txBox="1">
            <a:spLocks noGrp="1"/>
          </p:cNvSpPr>
          <p:nvPr>
            <p:ph type="body" idx="1"/>
          </p:nvPr>
        </p:nvSpPr>
        <p:spPr>
          <a:xfrm>
            <a:off x="633845" y="1035887"/>
            <a:ext cx="78867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26" name="Google Shape;26;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27" name="Google Shape;27;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30" name="Google Shape;30;p4"/>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4500"/>
              <a:buFont typeface="Quattrocento Sans"/>
              <a:buNone/>
              <a:defRPr sz="45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 name="Google Shape;31;p4"/>
          <p:cNvSpPr txBox="1">
            <a:spLocks noGrp="1"/>
          </p:cNvSpPr>
          <p:nvPr>
            <p:ph type="body" idx="1"/>
          </p:nvPr>
        </p:nvSpPr>
        <p:spPr>
          <a:xfrm>
            <a:off x="623888" y="3414475"/>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800"/>
              <a:buNone/>
              <a:defRPr sz="1800">
                <a:solidFill>
                  <a:srgbClr val="3F3F3F"/>
                </a:solidFil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32" name="Google Shape;32;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 name="Google Shape;33;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 name="Google Shape;34;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37" name="Google Shape;37;p5"/>
          <p:cNvSpPr txBox="1">
            <a:spLocks noGrp="1"/>
          </p:cNvSpPr>
          <p:nvPr>
            <p:ph type="body" idx="1"/>
          </p:nvPr>
        </p:nvSpPr>
        <p:spPr>
          <a:xfrm>
            <a:off x="633845" y="1035887"/>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8" name="Google Shape;38;p5"/>
          <p:cNvSpPr txBox="1">
            <a:spLocks noGrp="1"/>
          </p:cNvSpPr>
          <p:nvPr>
            <p:ph type="body" idx="2"/>
          </p:nvPr>
        </p:nvSpPr>
        <p:spPr>
          <a:xfrm>
            <a:off x="4629150" y="1035887"/>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9" name="Google Shape;39;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 name="Google Shape;40;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43" name="Google Shape;43;p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4" name="Google Shape;44;p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47" name="Google Shape;47;p6"/>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48" name="Google Shape;48;p6"/>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49" name="Google Shape;49;p6"/>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50" name="Google Shape;50;p6"/>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71" name="Google Shape;71;p9"/>
          <p:cNvSpPr txBox="1">
            <a:spLocks noGrp="1"/>
          </p:cNvSpPr>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0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81" name="Google Shape;81;p10"/>
          <p:cNvSpPr txBox="1">
            <a:spLocks noGrp="1"/>
          </p:cNvSpPr>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000" cy="3657600"/>
          </a:xfrm>
          <a:prstGeom prst="rect">
            <a:avLst/>
          </a:prstGeom>
          <a:noFill/>
          <a:ln>
            <a:noFill/>
          </a:ln>
        </p:spPr>
      </p:sp>
      <p:sp>
        <p:nvSpPr>
          <p:cNvPr id="83" name="Google Shape;83;p10"/>
          <p:cNvSpPr txBox="1">
            <a:spLocks noGrp="1"/>
          </p:cNvSpPr>
          <p:nvPr>
            <p:ph type="body" idx="1"/>
          </p:nvPr>
        </p:nvSpPr>
        <p:spPr>
          <a:xfrm>
            <a:off x="630936" y="1543050"/>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ctrTitle"/>
          </p:nvPr>
        </p:nvSpPr>
        <p:spPr>
          <a:xfrm>
            <a:off x="1143000" y="797753"/>
            <a:ext cx="7315200" cy="1406400"/>
          </a:xfrm>
          <a:prstGeom prst="rect">
            <a:avLst/>
          </a:prstGeom>
        </p:spPr>
        <p:txBody>
          <a:bodyPr spcFirstLastPara="1" wrap="square" lIns="68575" tIns="34275" rIns="68575" bIns="34275" anchor="b" anchorCtr="0">
            <a:normAutofit/>
          </a:bodyPr>
          <a:lstStyle/>
          <a:p>
            <a:pPr marL="0" lvl="0" indent="0" algn="r" rtl="0">
              <a:spcBef>
                <a:spcPts val="0"/>
              </a:spcBef>
              <a:spcAft>
                <a:spcPts val="0"/>
              </a:spcAft>
              <a:buNone/>
            </a:pPr>
            <a:r>
              <a:rPr lang="en"/>
              <a:t>Inheritance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Polygon - Triangle</a:t>
            </a:r>
            <a:endParaRPr/>
          </a:p>
        </p:txBody>
      </p:sp>
      <p:sp>
        <p:nvSpPr>
          <p:cNvPr id="224" name="Google Shape;224;p28"/>
          <p:cNvSpPr txBox="1">
            <a:spLocks noGrp="1"/>
          </p:cNvSpPr>
          <p:nvPr>
            <p:ph type="body" idx="1"/>
          </p:nvPr>
        </p:nvSpPr>
        <p:spPr>
          <a:xfrm>
            <a:off x="143675" y="1346600"/>
            <a:ext cx="5304900" cy="37326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class Polygon:</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def __init__(self, num):</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self.nosides = num</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self.sides = [0]*num</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def setsides(self, l):</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if self.nosides != len(l):</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print ("Error-no of sides not correct")</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return</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for i in range(self.nosides):</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self.sides[i] = l[i]</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def perim(self):</a:t>
            </a:r>
            <a:endParaRPr sz="17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700" b="1">
                <a:latin typeface="Arial"/>
                <a:ea typeface="Arial"/>
                <a:cs typeface="Arial"/>
                <a:sym typeface="Arial"/>
              </a:rPr>
              <a:t>        return sum(self.sides)</a:t>
            </a:r>
            <a:endParaRPr sz="1700">
              <a:latin typeface="Arial"/>
              <a:ea typeface="Arial"/>
              <a:cs typeface="Arial"/>
              <a:sym typeface="Arial"/>
            </a:endParaRPr>
          </a:p>
        </p:txBody>
      </p:sp>
      <p:sp>
        <p:nvSpPr>
          <p:cNvPr id="225" name="Google Shape;225;p28"/>
          <p:cNvSpPr txBox="1">
            <a:spLocks noGrp="1"/>
          </p:cNvSpPr>
          <p:nvPr>
            <p:ph type="body" idx="2"/>
          </p:nvPr>
        </p:nvSpPr>
        <p:spPr>
          <a:xfrm>
            <a:off x="5348800" y="1035875"/>
            <a:ext cx="3166500" cy="3310800"/>
          </a:xfrm>
          <a:prstGeom prst="rect">
            <a:avLst/>
          </a:prstGeom>
        </p:spPr>
        <p:txBody>
          <a:bodyPr spcFirstLastPara="1" wrap="square" lIns="68575" tIns="34275" rIns="68575" bIns="34275" anchor="t" anchorCtr="0">
            <a:spAutoFit/>
          </a:bodyPr>
          <a:lstStyle/>
          <a:p>
            <a:pPr marL="457200" lvl="0" indent="-298450" algn="l" rtl="0">
              <a:spcBef>
                <a:spcPts val="800"/>
              </a:spcBef>
              <a:spcAft>
                <a:spcPts val="0"/>
              </a:spcAft>
              <a:buSzPts val="1100"/>
              <a:buChar char="●"/>
            </a:pPr>
            <a:r>
              <a:rPr lang="en" sz="1800"/>
              <a:t>Polygon is the base class - has </a:t>
            </a:r>
            <a:r>
              <a:rPr lang="en" sz="1800" i="1"/>
              <a:t>nosides</a:t>
            </a:r>
            <a:r>
              <a:rPr lang="en" sz="1800"/>
              <a:t> and </a:t>
            </a:r>
            <a:r>
              <a:rPr lang="en" sz="1800" i="1"/>
              <a:t>sides</a:t>
            </a:r>
            <a:r>
              <a:rPr lang="en" sz="1800"/>
              <a:t> as the main attributes</a:t>
            </a:r>
            <a:endParaRPr sz="1800"/>
          </a:p>
          <a:p>
            <a:pPr marL="457200" lvl="0" indent="-298450" algn="l" rtl="0">
              <a:spcBef>
                <a:spcPts val="0"/>
              </a:spcBef>
              <a:spcAft>
                <a:spcPts val="0"/>
              </a:spcAft>
              <a:buSzPts val="1100"/>
              <a:buChar char="●"/>
            </a:pPr>
            <a:r>
              <a:rPr lang="en" sz="1800"/>
              <a:t>Polygon is created by specifying the nosides, and initializing a list of sides</a:t>
            </a:r>
            <a:endParaRPr sz="1800"/>
          </a:p>
          <a:p>
            <a:pPr marL="457200" lvl="0" indent="-298450" algn="l" rtl="0">
              <a:spcBef>
                <a:spcPts val="0"/>
              </a:spcBef>
              <a:spcAft>
                <a:spcPts val="0"/>
              </a:spcAft>
              <a:buSzPts val="1100"/>
              <a:buChar char="●"/>
            </a:pPr>
            <a:r>
              <a:rPr lang="en" sz="1800"/>
              <a:t>Provides method to set the sides</a:t>
            </a:r>
            <a:endParaRPr sz="1800"/>
          </a:p>
          <a:p>
            <a:pPr marL="457200" lvl="0" indent="-298450" algn="l" rtl="0">
              <a:spcBef>
                <a:spcPts val="0"/>
              </a:spcBef>
              <a:spcAft>
                <a:spcPts val="0"/>
              </a:spcAft>
              <a:buSzPts val="1100"/>
              <a:buChar char="●"/>
            </a:pPr>
            <a:r>
              <a:rPr lang="en" sz="1800"/>
              <a:t>A method to compute the perimeter of the polygon</a:t>
            </a:r>
            <a:endParaRPr sz="1800"/>
          </a:p>
          <a:p>
            <a:pPr marL="457200" lvl="0" indent="-298450" algn="l" rtl="0">
              <a:spcBef>
                <a:spcPts val="0"/>
              </a:spcBef>
              <a:spcAft>
                <a:spcPts val="0"/>
              </a:spcAft>
              <a:buSzPts val="1100"/>
              <a:buChar char="●"/>
            </a:pPr>
            <a:r>
              <a:rPr lang="en" sz="1800"/>
              <a:t>But nothing to compute area - as there is no general formula</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body" idx="1"/>
          </p:nvPr>
        </p:nvSpPr>
        <p:spPr>
          <a:xfrm>
            <a:off x="633850" y="1035875"/>
            <a:ext cx="4348800" cy="40242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class Triangle(Polygon):</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def __init__(self):</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self.nosides = 3</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self.sides = [0]*3</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a:t>
            </a:r>
            <a:r>
              <a:rPr lang="en" sz="1916" b="1">
                <a:solidFill>
                  <a:srgbClr val="FF0000"/>
                </a:solidFill>
                <a:latin typeface="Arial"/>
                <a:ea typeface="Arial"/>
                <a:cs typeface="Arial"/>
                <a:sym typeface="Arial"/>
              </a:rPr>
              <a:t># Polygon.__init__(self, 3)</a:t>
            </a:r>
            <a:endParaRPr sz="1916" b="1">
              <a:solidFill>
                <a:srgbClr val="FF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def area(self):</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s=((self.sides[0]+self.sides[1]+\</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self.sides[2])/2)</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tmp = s*(s-self.sides[0])*\       	 </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(s-self.sides[1])*\</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(s-self.sides[2])</a:t>
            </a:r>
            <a:endParaRPr sz="1916"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916" b="1">
                <a:latin typeface="Arial"/>
                <a:ea typeface="Arial"/>
                <a:cs typeface="Arial"/>
                <a:sym typeface="Arial"/>
              </a:rPr>
              <a:t>      return math.sqrt(tmp)</a:t>
            </a:r>
            <a:r>
              <a:rPr lang="en" sz="2700" b="1">
                <a:latin typeface="Arial"/>
                <a:ea typeface="Arial"/>
                <a:cs typeface="Arial"/>
                <a:sym typeface="Arial"/>
              </a:rPr>
              <a:t> </a:t>
            </a:r>
            <a:r>
              <a:rPr lang="en" b="1"/>
              <a:t>                                          </a:t>
            </a:r>
            <a:endParaRPr b="1"/>
          </a:p>
        </p:txBody>
      </p:sp>
      <p:sp>
        <p:nvSpPr>
          <p:cNvPr id="231" name="Google Shape;231;p29"/>
          <p:cNvSpPr txBox="1">
            <a:spLocks noGrp="1"/>
          </p:cNvSpPr>
          <p:nvPr>
            <p:ph type="body" idx="2"/>
          </p:nvPr>
        </p:nvSpPr>
        <p:spPr>
          <a:xfrm>
            <a:off x="5166525" y="1035875"/>
            <a:ext cx="3772800" cy="3117000"/>
          </a:xfrm>
          <a:prstGeom prst="rect">
            <a:avLst/>
          </a:prstGeom>
        </p:spPr>
        <p:txBody>
          <a:bodyPr spcFirstLastPara="1" wrap="square" lIns="68575" tIns="34275" rIns="68575" bIns="34275" anchor="t" anchorCtr="0">
            <a:spAutoFit/>
          </a:bodyPr>
          <a:lstStyle/>
          <a:p>
            <a:pPr marL="457200" lvl="0" indent="-330200" algn="l" rtl="0">
              <a:spcBef>
                <a:spcPts val="800"/>
              </a:spcBef>
              <a:spcAft>
                <a:spcPts val="0"/>
              </a:spcAft>
              <a:buSzPts val="1600"/>
              <a:buChar char="●"/>
            </a:pPr>
            <a:r>
              <a:rPr lang="en" sz="2000"/>
              <a:t>Class Triangle inherits from Polygon </a:t>
            </a:r>
            <a:endParaRPr sz="2000"/>
          </a:p>
          <a:p>
            <a:pPr marL="457200" lvl="0" indent="-330200" algn="l" rtl="0">
              <a:spcBef>
                <a:spcPts val="0"/>
              </a:spcBef>
              <a:spcAft>
                <a:spcPts val="0"/>
              </a:spcAft>
              <a:buSzPts val="1600"/>
              <a:buChar char="●"/>
            </a:pPr>
            <a:r>
              <a:rPr lang="en" sz="2000"/>
              <a:t>At creation, attributes available - init() sets them</a:t>
            </a:r>
            <a:endParaRPr sz="2000"/>
          </a:p>
          <a:p>
            <a:pPr marL="457200" lvl="0" indent="-330200" algn="l" rtl="0">
              <a:spcBef>
                <a:spcPts val="0"/>
              </a:spcBef>
              <a:spcAft>
                <a:spcPts val="0"/>
              </a:spcAft>
              <a:buSzPts val="1600"/>
              <a:buChar char="●"/>
            </a:pPr>
            <a:r>
              <a:rPr lang="en" sz="2000"/>
              <a:t>More natural - call init() of Polygon(Highlighted)</a:t>
            </a:r>
            <a:endParaRPr sz="2000"/>
          </a:p>
          <a:p>
            <a:pPr marL="457200" lvl="0" indent="-330200" algn="l" rtl="0">
              <a:spcBef>
                <a:spcPts val="0"/>
              </a:spcBef>
              <a:spcAft>
                <a:spcPts val="0"/>
              </a:spcAft>
              <a:buSzPts val="1600"/>
              <a:buChar char="●"/>
            </a:pPr>
            <a:r>
              <a:rPr lang="en" sz="2000"/>
              <a:t>(You can call a method by class_name.method - the object has to be explicitly passed)</a:t>
            </a:r>
            <a:endParaRPr sz="2000"/>
          </a:p>
          <a:p>
            <a:pPr marL="457200" lvl="0" indent="-330200" algn="l" rtl="0">
              <a:spcBef>
                <a:spcPts val="0"/>
              </a:spcBef>
              <a:spcAft>
                <a:spcPts val="0"/>
              </a:spcAft>
              <a:buSzPts val="1600"/>
              <a:buChar char="●"/>
            </a:pPr>
            <a:r>
              <a:rPr lang="en" sz="2000"/>
              <a:t>Defines a new method area</a:t>
            </a:r>
            <a:endParaRPr sz="2000"/>
          </a:p>
        </p:txBody>
      </p:sp>
      <p:sp>
        <p:nvSpPr>
          <p:cNvPr id="232" name="Google Shape;232;p2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Polygon - Triangle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body" idx="1"/>
          </p:nvPr>
        </p:nvSpPr>
        <p:spPr>
          <a:xfrm>
            <a:off x="633845" y="1035887"/>
            <a:ext cx="3886200" cy="3253500"/>
          </a:xfrm>
          <a:prstGeom prst="rect">
            <a:avLst/>
          </a:prstGeom>
        </p:spPr>
        <p:txBody>
          <a:bodyPr spcFirstLastPara="1" wrap="square" lIns="68575" tIns="34275" rIns="68575" bIns="34275" anchor="t" anchorCtr="0">
            <a:spAutoFit/>
          </a:bodyPr>
          <a:lstStyle/>
          <a:p>
            <a:pPr marL="0" lvl="0" indent="0" algn="l" rtl="0">
              <a:spcBef>
                <a:spcPts val="800"/>
              </a:spcBef>
              <a:spcAft>
                <a:spcPts val="0"/>
              </a:spcAft>
              <a:buNone/>
            </a:pPr>
            <a:r>
              <a:rPr lang="en" sz="2200" b="1">
                <a:latin typeface="Arial"/>
                <a:ea typeface="Arial"/>
                <a:cs typeface="Arial"/>
                <a:sym typeface="Arial"/>
              </a:rPr>
              <a:t># Using Triangle</a:t>
            </a:r>
            <a:endParaRPr sz="2200" b="1">
              <a:latin typeface="Arial"/>
              <a:ea typeface="Arial"/>
              <a:cs typeface="Arial"/>
              <a:sym typeface="Arial"/>
            </a:endParaRPr>
          </a:p>
          <a:p>
            <a:pPr marL="0" lvl="0" indent="0" algn="l" rtl="0">
              <a:spcBef>
                <a:spcPts val="800"/>
              </a:spcBef>
              <a:spcAft>
                <a:spcPts val="0"/>
              </a:spcAft>
              <a:buNone/>
            </a:pPr>
            <a:endParaRPr sz="2200" b="1">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 sz="2200" b="1">
                <a:latin typeface="Arial"/>
                <a:ea typeface="Arial"/>
                <a:cs typeface="Arial"/>
                <a:sym typeface="Arial"/>
              </a:rPr>
              <a:t>t = Triangle()</a:t>
            </a:r>
            <a:endParaRPr sz="2200" b="1">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 sz="2200" b="1">
                <a:latin typeface="Arial"/>
                <a:ea typeface="Arial"/>
                <a:cs typeface="Arial"/>
                <a:sym typeface="Arial"/>
              </a:rPr>
              <a:t>t.setsides([4, 5, 6])</a:t>
            </a:r>
            <a:endParaRPr sz="2200" b="1">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 sz="2200" b="1">
                <a:latin typeface="Arial"/>
                <a:ea typeface="Arial"/>
                <a:cs typeface="Arial"/>
                <a:sym typeface="Arial"/>
              </a:rPr>
              <a:t>print("Perim: ", t.perim())</a:t>
            </a:r>
            <a:endParaRPr sz="2200" b="1">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 sz="2200" b="1">
                <a:latin typeface="Arial"/>
                <a:ea typeface="Arial"/>
                <a:cs typeface="Arial"/>
                <a:sym typeface="Arial"/>
              </a:rPr>
              <a:t>print("Area: ", t.area())</a:t>
            </a:r>
            <a:endParaRPr sz="2200" b="1">
              <a:latin typeface="Arial"/>
              <a:ea typeface="Arial"/>
              <a:cs typeface="Arial"/>
              <a:sym typeface="Arial"/>
            </a:endParaRPr>
          </a:p>
          <a:p>
            <a:pPr marL="0" lvl="0" indent="0" algn="l" rtl="0">
              <a:spcBef>
                <a:spcPts val="800"/>
              </a:spcBef>
              <a:spcAft>
                <a:spcPts val="0"/>
              </a:spcAft>
              <a:buNone/>
            </a:pPr>
            <a:endParaRPr sz="2500">
              <a:latin typeface="Arial"/>
              <a:ea typeface="Arial"/>
              <a:cs typeface="Arial"/>
              <a:sym typeface="Arial"/>
            </a:endParaRPr>
          </a:p>
          <a:p>
            <a:pPr marL="0" lvl="0" indent="0" algn="l" rtl="0">
              <a:spcBef>
                <a:spcPts val="800"/>
              </a:spcBef>
              <a:spcAft>
                <a:spcPts val="0"/>
              </a:spcAft>
              <a:buNone/>
            </a:pPr>
            <a:endParaRPr/>
          </a:p>
        </p:txBody>
      </p:sp>
      <p:sp>
        <p:nvSpPr>
          <p:cNvPr id="238" name="Google Shape;238;p30"/>
          <p:cNvSpPr txBox="1">
            <a:spLocks noGrp="1"/>
          </p:cNvSpPr>
          <p:nvPr>
            <p:ph type="body" idx="2"/>
          </p:nvPr>
        </p:nvSpPr>
        <p:spPr>
          <a:xfrm>
            <a:off x="4629150" y="1035875"/>
            <a:ext cx="4364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Object t is of Triangle type</a:t>
            </a:r>
            <a:endParaRPr/>
          </a:p>
          <a:p>
            <a:pPr marL="0" lvl="0" indent="0" algn="l" rtl="0">
              <a:spcBef>
                <a:spcPts val="800"/>
              </a:spcBef>
              <a:spcAft>
                <a:spcPts val="0"/>
              </a:spcAft>
              <a:buNone/>
            </a:pPr>
            <a:r>
              <a:rPr lang="en"/>
              <a:t>Note that on t method setsides() from is permitted</a:t>
            </a:r>
            <a:endParaRPr/>
          </a:p>
          <a:p>
            <a:pPr marL="0" lvl="0" indent="0" algn="l" rtl="0">
              <a:spcBef>
                <a:spcPts val="800"/>
              </a:spcBef>
              <a:spcAft>
                <a:spcPts val="0"/>
              </a:spcAft>
              <a:buNone/>
            </a:pPr>
            <a:r>
              <a:rPr lang="en"/>
              <a:t>Method perim() from Polygon used</a:t>
            </a:r>
            <a:endParaRPr/>
          </a:p>
          <a:p>
            <a:pPr marL="0" lvl="0" indent="0" algn="l" rtl="0">
              <a:spcBef>
                <a:spcPts val="800"/>
              </a:spcBef>
              <a:spcAft>
                <a:spcPts val="0"/>
              </a:spcAft>
              <a:buNone/>
            </a:pPr>
            <a:r>
              <a:rPr lang="en"/>
              <a:t>Method area() of Triangle will be used</a:t>
            </a:r>
            <a:endParaRPr/>
          </a:p>
          <a:p>
            <a:pPr marL="0" lvl="0" indent="0" algn="l" rtl="0">
              <a:spcBef>
                <a:spcPts val="800"/>
              </a:spcBef>
              <a:spcAft>
                <a:spcPts val="0"/>
              </a:spcAft>
              <a:buNone/>
            </a:pPr>
            <a:r>
              <a:rPr lang="en"/>
              <a:t>So, all attributes of Polygon and Triangle are available</a:t>
            </a:r>
            <a:endParaRPr/>
          </a:p>
          <a:p>
            <a:pPr marL="0" lvl="0" indent="0" algn="l" rtl="0">
              <a:spcBef>
                <a:spcPts val="800"/>
              </a:spcBef>
              <a:spcAft>
                <a:spcPts val="0"/>
              </a:spcAft>
              <a:buNone/>
            </a:pPr>
            <a:r>
              <a:rPr lang="en"/>
              <a:t>dir (t) gives attributes: 'area', 'dispsides', 'nosides', 'perim', 'setsides', 'sides'</a:t>
            </a:r>
            <a:endParaRPr/>
          </a:p>
        </p:txBody>
      </p:sp>
      <p:sp>
        <p:nvSpPr>
          <p:cNvPr id="239" name="Google Shape;239;p3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Polygon-Triangle use</a:t>
            </a:r>
            <a:endParaRPr/>
          </a:p>
        </p:txBody>
      </p:sp>
      <p:sp>
        <p:nvSpPr>
          <p:cNvPr id="240" name="Google Shape;240;p30"/>
          <p:cNvSpPr txBox="1"/>
          <p:nvPr/>
        </p:nvSpPr>
        <p:spPr>
          <a:xfrm>
            <a:off x="633850" y="3885525"/>
            <a:ext cx="2759400" cy="10542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spcBef>
                <a:spcPts val="0"/>
              </a:spcBef>
              <a:spcAft>
                <a:spcPts val="0"/>
              </a:spcAft>
              <a:buNone/>
            </a:pPr>
            <a:r>
              <a:rPr lang="en" sz="1600" b="1">
                <a:solidFill>
                  <a:srgbClr val="FF0000"/>
                </a:solidFill>
              </a:rPr>
              <a:t>Output:</a:t>
            </a:r>
            <a:endParaRPr sz="1600" b="1">
              <a:solidFill>
                <a:srgbClr val="FF0000"/>
              </a:solidFill>
            </a:endParaRPr>
          </a:p>
          <a:p>
            <a:pPr marL="0" lvl="0" indent="0" algn="l" rtl="0">
              <a:spcBef>
                <a:spcPts val="0"/>
              </a:spcBef>
              <a:spcAft>
                <a:spcPts val="0"/>
              </a:spcAft>
              <a:buNone/>
            </a:pPr>
            <a:endParaRPr sz="1600" b="1">
              <a:solidFill>
                <a:srgbClr val="FF0000"/>
              </a:solidFill>
            </a:endParaRPr>
          </a:p>
          <a:p>
            <a:pPr marL="0" lvl="0" indent="0" algn="l" rtl="0">
              <a:spcBef>
                <a:spcPts val="0"/>
              </a:spcBef>
              <a:spcAft>
                <a:spcPts val="0"/>
              </a:spcAft>
              <a:buNone/>
            </a:pPr>
            <a:r>
              <a:rPr lang="en" sz="1600" b="1">
                <a:solidFill>
                  <a:schemeClr val="dk1"/>
                </a:solidFill>
              </a:rPr>
              <a:t>Perim:  15</a:t>
            </a:r>
            <a:endParaRPr sz="1600" b="1">
              <a:solidFill>
                <a:schemeClr val="dk1"/>
              </a:solidFill>
            </a:endParaRPr>
          </a:p>
          <a:p>
            <a:pPr marL="0" lvl="0" indent="0" algn="l" rtl="0">
              <a:spcBef>
                <a:spcPts val="0"/>
              </a:spcBef>
              <a:spcAft>
                <a:spcPts val="0"/>
              </a:spcAft>
              <a:buNone/>
            </a:pPr>
            <a:r>
              <a:rPr lang="en" sz="1600" b="1">
                <a:solidFill>
                  <a:schemeClr val="dk1"/>
                </a:solidFill>
              </a:rPr>
              <a:t>Area:  9.921567416492215</a:t>
            </a:r>
            <a:endParaRPr sz="1600"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Inheritance: Base Class, Derived Class</a:t>
            </a:r>
            <a:endParaRPr/>
          </a:p>
        </p:txBody>
      </p:sp>
      <p:sp>
        <p:nvSpPr>
          <p:cNvPr id="246" name="Google Shape;246;p31"/>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A class definition can inherit (and extend) another class's definition</a:t>
            </a:r>
            <a:endParaRPr/>
          </a:p>
          <a:p>
            <a:pPr marL="914400" lvl="1" indent="-317500" algn="l" rtl="0">
              <a:spcBef>
                <a:spcPts val="0"/>
              </a:spcBef>
              <a:spcAft>
                <a:spcPts val="0"/>
              </a:spcAft>
              <a:buSzPts val="1400"/>
              <a:buChar char="●"/>
            </a:pPr>
            <a:r>
              <a:rPr lang="en"/>
              <a:t>Base class: Whose definition is being inherited (extended)</a:t>
            </a:r>
            <a:endParaRPr/>
          </a:p>
          <a:p>
            <a:pPr marL="914400" lvl="1" indent="-317500" algn="l" rtl="0">
              <a:spcBef>
                <a:spcPts val="0"/>
              </a:spcBef>
              <a:spcAft>
                <a:spcPts val="0"/>
              </a:spcAft>
              <a:buSzPts val="1400"/>
              <a:buChar char="●"/>
            </a:pPr>
            <a:r>
              <a:rPr lang="en"/>
              <a:t>Derived class: The class which is derived using the base class</a:t>
            </a:r>
            <a:endParaRPr/>
          </a:p>
          <a:p>
            <a:pPr marL="457200" lvl="0" indent="-317500" algn="l" rtl="0">
              <a:spcBef>
                <a:spcPts val="0"/>
              </a:spcBef>
              <a:spcAft>
                <a:spcPts val="0"/>
              </a:spcAft>
              <a:buSzPts val="1400"/>
              <a:buChar char="●"/>
            </a:pPr>
            <a:r>
              <a:rPr lang="en"/>
              <a:t>On inheriting, all attributes and all methods of base class are automatically defined for the objects of the derived class</a:t>
            </a:r>
            <a:endParaRPr/>
          </a:p>
          <a:p>
            <a:pPr marL="457200" lvl="0" indent="-317500" algn="l" rtl="0">
              <a:spcBef>
                <a:spcPts val="0"/>
              </a:spcBef>
              <a:spcAft>
                <a:spcPts val="0"/>
              </a:spcAft>
              <a:buSzPts val="1400"/>
              <a:buChar char="●"/>
            </a:pPr>
            <a:r>
              <a:rPr lang="en"/>
              <a:t>A derived class can add new attributes, as well as new methods</a:t>
            </a:r>
            <a:endParaRPr/>
          </a:p>
          <a:p>
            <a:pPr marL="457200" lvl="0" indent="-317500" algn="l" rtl="0">
              <a:spcBef>
                <a:spcPts val="0"/>
              </a:spcBef>
              <a:spcAft>
                <a:spcPts val="0"/>
              </a:spcAft>
              <a:buSzPts val="1400"/>
              <a:buChar char="●"/>
            </a:pPr>
            <a:r>
              <a:rPr lang="en"/>
              <a:t>Objects can be created of base class or derived class</a:t>
            </a:r>
            <a:endParaRPr/>
          </a:p>
          <a:p>
            <a:pPr marL="914400" lvl="1" indent="-317500" algn="l" rtl="0">
              <a:spcBef>
                <a:spcPts val="0"/>
              </a:spcBef>
              <a:spcAft>
                <a:spcPts val="0"/>
              </a:spcAft>
              <a:buSzPts val="1400"/>
              <a:buChar char="●"/>
            </a:pPr>
            <a:r>
              <a:rPr lang="en"/>
              <a:t>Methods of base class - avail on objects of derived class</a:t>
            </a:r>
            <a:endParaRPr/>
          </a:p>
          <a:p>
            <a:pPr marL="914400" lvl="1" indent="-317500" algn="l" rtl="0">
              <a:spcBef>
                <a:spcPts val="0"/>
              </a:spcBef>
              <a:spcAft>
                <a:spcPts val="0"/>
              </a:spcAft>
              <a:buSzPts val="1400"/>
              <a:buChar char="●"/>
            </a:pPr>
            <a:r>
              <a:rPr lang="en"/>
              <a:t>New methods of derived class not there for base class obj</a:t>
            </a:r>
            <a:endParaRPr/>
          </a:p>
          <a:p>
            <a:pPr marL="457200" lvl="0" indent="-317500" algn="l" rtl="0">
              <a:spcBef>
                <a:spcPts val="0"/>
              </a:spcBef>
              <a:spcAft>
                <a:spcPts val="0"/>
              </a:spcAft>
              <a:buSzPts val="1400"/>
              <a:buChar char="●"/>
            </a:pPr>
            <a:r>
              <a:rPr lang="en"/>
              <a:t>So objects of derived class are also objects of base class, but not vice versa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252" name="Google Shape;252;p32"/>
          <p:cNvSpPr txBox="1">
            <a:spLocks noGrp="1"/>
          </p:cNvSpPr>
          <p:nvPr>
            <p:ph type="body" idx="1"/>
          </p:nvPr>
        </p:nvSpPr>
        <p:spPr>
          <a:xfrm>
            <a:off x="633850" y="1035875"/>
            <a:ext cx="3377700" cy="10938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Which of the following is the output of the code?</a:t>
            </a:r>
            <a:endParaRPr/>
          </a:p>
          <a:p>
            <a:pPr marL="0" lvl="0" indent="0" algn="l" rtl="0">
              <a:spcBef>
                <a:spcPts val="800"/>
              </a:spcBef>
              <a:spcAft>
                <a:spcPts val="0"/>
              </a:spcAft>
              <a:buNone/>
            </a:pPr>
            <a:r>
              <a:rPr lang="en" sz="1400" i="1"/>
              <a:t>Note: Different than previous question</a:t>
            </a:r>
            <a:endParaRPr sz="1400" i="1"/>
          </a:p>
        </p:txBody>
      </p:sp>
      <p:sp>
        <p:nvSpPr>
          <p:cNvPr id="253" name="Google Shape;253;p32"/>
          <p:cNvSpPr txBox="1">
            <a:spLocks noGrp="1"/>
          </p:cNvSpPr>
          <p:nvPr>
            <p:ph type="body" idx="1"/>
          </p:nvPr>
        </p:nvSpPr>
        <p:spPr>
          <a:xfrm>
            <a:off x="4716175" y="791625"/>
            <a:ext cx="4110000" cy="4517700"/>
          </a:xfrm>
          <a:prstGeom prst="rect">
            <a:avLst/>
          </a:prstGeom>
          <a:ln w="1905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class A:</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    def __init__(self, x):</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        self.x = x</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    def incr(self, x):</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        self.x += x</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class B(A):</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    def __init__(self, x, y):</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        A.__init__(self, x)</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        self.y = y</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    def decr(self, x):</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        self.x -= 2</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o = B(10,2)</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o.incr(1)</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o.decr(o.y)</a:t>
            </a:r>
            <a:endParaRPr sz="17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700" b="1">
                <a:solidFill>
                  <a:srgbClr val="000000"/>
                </a:solidFill>
                <a:latin typeface="Arial"/>
                <a:ea typeface="Arial"/>
                <a:cs typeface="Arial"/>
                <a:sym typeface="Arial"/>
              </a:rPr>
              <a:t>print(o.x, o.y)</a:t>
            </a:r>
            <a:endParaRPr sz="1200" b="1">
              <a:solidFill>
                <a:srgbClr val="000000"/>
              </a:solidFill>
              <a:latin typeface="Courier New"/>
              <a:ea typeface="Courier New"/>
              <a:cs typeface="Courier New"/>
              <a:sym typeface="Courier New"/>
            </a:endParaRPr>
          </a:p>
        </p:txBody>
      </p:sp>
      <p:sp>
        <p:nvSpPr>
          <p:cNvPr id="254" name="Google Shape;254;p32"/>
          <p:cNvSpPr txBox="1">
            <a:spLocks noGrp="1"/>
          </p:cNvSpPr>
          <p:nvPr>
            <p:ph type="body" idx="1"/>
          </p:nvPr>
        </p:nvSpPr>
        <p:spPr>
          <a:xfrm>
            <a:off x="742875" y="2271725"/>
            <a:ext cx="3751800" cy="2482500"/>
          </a:xfrm>
          <a:prstGeom prst="rect">
            <a:avLst/>
          </a:prstGeom>
        </p:spPr>
        <p:txBody>
          <a:bodyPr spcFirstLastPara="1" wrap="square" lIns="68575" tIns="34275" rIns="68575" bIns="34275" anchor="t" anchorCtr="0">
            <a:normAutofit/>
          </a:bodyPr>
          <a:lstStyle/>
          <a:p>
            <a:pPr marL="0" lvl="0" indent="0" algn="l" rtl="0">
              <a:lnSpc>
                <a:spcPct val="80000"/>
              </a:lnSpc>
              <a:spcBef>
                <a:spcPts val="800"/>
              </a:spcBef>
              <a:spcAft>
                <a:spcPts val="0"/>
              </a:spcAft>
              <a:buNone/>
            </a:pPr>
            <a:r>
              <a:rPr lang="en" sz="1900"/>
              <a:t>A.	9, 2</a:t>
            </a:r>
            <a:endParaRPr sz="1800" b="1">
              <a:latin typeface="Courier New"/>
              <a:ea typeface="Courier New"/>
              <a:cs typeface="Courier New"/>
              <a:sym typeface="Courier New"/>
            </a:endParaRPr>
          </a:p>
          <a:p>
            <a:pPr marL="0" lvl="0" indent="0" algn="l" rtl="0">
              <a:lnSpc>
                <a:spcPct val="80000"/>
              </a:lnSpc>
              <a:spcBef>
                <a:spcPts val="800"/>
              </a:spcBef>
              <a:spcAft>
                <a:spcPts val="0"/>
              </a:spcAft>
              <a:buNone/>
            </a:pPr>
            <a:r>
              <a:rPr lang="en" sz="1900"/>
              <a:t>B.	10,2</a:t>
            </a:r>
            <a:endParaRPr sz="1800" b="1">
              <a:latin typeface="Courier New"/>
              <a:ea typeface="Courier New"/>
              <a:cs typeface="Courier New"/>
              <a:sym typeface="Courier New"/>
            </a:endParaRPr>
          </a:p>
          <a:p>
            <a:pPr marL="0" lvl="0" indent="0" algn="l" rtl="0">
              <a:lnSpc>
                <a:spcPct val="80000"/>
              </a:lnSpc>
              <a:spcBef>
                <a:spcPts val="800"/>
              </a:spcBef>
              <a:spcAft>
                <a:spcPts val="0"/>
              </a:spcAft>
              <a:buNone/>
            </a:pPr>
            <a:r>
              <a:rPr lang="en" sz="1900"/>
              <a:t>C.	11,2</a:t>
            </a:r>
            <a:endParaRPr sz="1900"/>
          </a:p>
          <a:p>
            <a:pPr marL="0" lvl="0" indent="0" algn="l" rtl="0">
              <a:lnSpc>
                <a:spcPct val="80000"/>
              </a:lnSpc>
              <a:spcBef>
                <a:spcPts val="800"/>
              </a:spcBef>
              <a:spcAft>
                <a:spcPts val="0"/>
              </a:spcAft>
              <a:buNone/>
            </a:pPr>
            <a:r>
              <a:rPr lang="en" sz="1900"/>
              <a:t>D.	12,2</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Summary - Classes and Objects</a:t>
            </a:r>
            <a:endParaRPr/>
          </a:p>
        </p:txBody>
      </p:sp>
      <p:sp>
        <p:nvSpPr>
          <p:cNvPr id="174" name="Google Shape;174;p20"/>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We have seen composite types can be created by using objects of component types - i.e. a new class is defined using other class definitions</a:t>
            </a:r>
            <a:endParaRPr/>
          </a:p>
          <a:p>
            <a:pPr marL="914400" lvl="1" indent="-317500" algn="just" rtl="0">
              <a:spcBef>
                <a:spcPts val="0"/>
              </a:spcBef>
              <a:spcAft>
                <a:spcPts val="0"/>
              </a:spcAft>
              <a:buSzPts val="1400"/>
              <a:buChar char="●"/>
            </a:pPr>
            <a:r>
              <a:rPr lang="en"/>
              <a:t>With this, an object of composite class has objects of component classes</a:t>
            </a:r>
            <a:endParaRPr/>
          </a:p>
          <a:p>
            <a:pPr marL="914400" lvl="1" indent="-317500" algn="just" rtl="0">
              <a:spcBef>
                <a:spcPts val="0"/>
              </a:spcBef>
              <a:spcAft>
                <a:spcPts val="0"/>
              </a:spcAft>
              <a:buSzPts val="1400"/>
              <a:buChar char="●"/>
            </a:pPr>
            <a:r>
              <a:rPr lang="en"/>
              <a:t>The relationship between the types is ‘</a:t>
            </a:r>
            <a:r>
              <a:rPr lang="en" b="1" i="1"/>
              <a:t>has’</a:t>
            </a:r>
            <a:r>
              <a:rPr lang="en"/>
              <a:t> , i.e. a class C has objects of class D</a:t>
            </a:r>
            <a:endParaRPr/>
          </a:p>
          <a:p>
            <a:pPr marL="457200" lvl="0" indent="-317500" algn="just" rtl="0">
              <a:spcBef>
                <a:spcPts val="0"/>
              </a:spcBef>
              <a:spcAft>
                <a:spcPts val="0"/>
              </a:spcAft>
              <a:buSzPts val="1400"/>
              <a:buChar char="●"/>
            </a:pPr>
            <a:r>
              <a:rPr lang="en"/>
              <a:t>We will now look at another way how class definitions can be used in defining new classes - a very different type of relationship between classes, where a new class </a:t>
            </a:r>
            <a:r>
              <a:rPr lang="en" i="1"/>
              <a:t>inherits</a:t>
            </a:r>
            <a:r>
              <a:rPr lang="en"/>
              <a:t> from another class</a:t>
            </a:r>
            <a:endParaRPr/>
          </a:p>
          <a:p>
            <a:pPr marL="457200" lvl="0" indent="-317500" algn="just" rtl="0">
              <a:spcBef>
                <a:spcPts val="0"/>
              </a:spcBef>
              <a:spcAft>
                <a:spcPts val="0"/>
              </a:spcAft>
              <a:buSzPts val="1400"/>
              <a:buChar char="●"/>
            </a:pPr>
            <a:r>
              <a:rPr lang="en"/>
              <a:t>Inheritance is a fundamental property and strength of OO</a:t>
            </a:r>
            <a:endParaRPr/>
          </a:p>
          <a:p>
            <a:pPr marL="457200" lvl="0" indent="-317500" algn="just" rtl="0">
              <a:spcBef>
                <a:spcPts val="0"/>
              </a:spcBef>
              <a:spcAft>
                <a:spcPts val="0"/>
              </a:spcAft>
              <a:buSzPts val="1400"/>
              <a:buChar char="●"/>
            </a:pPr>
            <a:r>
              <a:rPr lang="en"/>
              <a:t>It is an advanced concept - we will just familiarize you with it so you understand (can come in useful when using modules)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Inheritance</a:t>
            </a:r>
            <a:endParaRPr/>
          </a:p>
        </p:txBody>
      </p:sp>
      <p:sp>
        <p:nvSpPr>
          <p:cNvPr id="180" name="Google Shape;180;p21"/>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Motivation - we have a class definition; we want to define a similar class which has more methods and more attributes</a:t>
            </a:r>
            <a:endParaRPr/>
          </a:p>
          <a:p>
            <a:pPr marL="457200" lvl="0" indent="-317500" algn="just" rtl="0">
              <a:spcBef>
                <a:spcPts val="0"/>
              </a:spcBef>
              <a:spcAft>
                <a:spcPts val="0"/>
              </a:spcAft>
              <a:buSzPts val="1400"/>
              <a:buChar char="●"/>
            </a:pPr>
            <a:r>
              <a:rPr lang="en"/>
              <a:t>We can define a new class, then the two classes are independent - and we will have to code the new class independently. Changes made in one class on parts that are common to both need to be copied over in the other class </a:t>
            </a:r>
            <a:endParaRPr/>
          </a:p>
          <a:p>
            <a:pPr marL="457200" lvl="0" indent="-317500" algn="just" rtl="0">
              <a:spcBef>
                <a:spcPts val="0"/>
              </a:spcBef>
              <a:spcAft>
                <a:spcPts val="0"/>
              </a:spcAft>
              <a:buSzPts val="1400"/>
              <a:buChar char="●"/>
            </a:pPr>
            <a:r>
              <a:rPr lang="en"/>
              <a:t>We can take the existing class, and "refine" it: by borrowing attributes and methods, and adding some more</a:t>
            </a:r>
            <a:endParaRPr/>
          </a:p>
          <a:p>
            <a:pPr marL="457200" lvl="0" indent="-317500" algn="just" rtl="0">
              <a:spcBef>
                <a:spcPts val="0"/>
              </a:spcBef>
              <a:spcAft>
                <a:spcPts val="0"/>
              </a:spcAft>
              <a:buSzPts val="1400"/>
              <a:buChar char="●"/>
            </a:pPr>
            <a:r>
              <a:rPr lang="en"/>
              <a:t>This helps in reusing the definitions of the existing class - a very useful property when writing big code</a:t>
            </a:r>
            <a:endParaRPr/>
          </a:p>
          <a:p>
            <a:pPr marL="457200" lvl="0" indent="-317500" algn="just" rtl="0">
              <a:spcBef>
                <a:spcPts val="0"/>
              </a:spcBef>
              <a:spcAft>
                <a:spcPts val="0"/>
              </a:spcAft>
              <a:buSzPts val="1400"/>
              <a:buChar char="●"/>
            </a:pPr>
            <a:r>
              <a:rPr lang="en"/>
              <a:t>Inheritance provides this facility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Inheritance</a:t>
            </a:r>
            <a:endParaRPr/>
          </a:p>
        </p:txBody>
      </p:sp>
      <p:sp>
        <p:nvSpPr>
          <p:cNvPr id="186" name="Google Shape;186;p22"/>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With inheritance we define a new class using an existing class definition and specifying some modifications/enhancements to it</a:t>
            </a:r>
            <a:endParaRPr/>
          </a:p>
          <a:p>
            <a:pPr marL="457200" lvl="0" indent="-317500" algn="just" rtl="0">
              <a:spcBef>
                <a:spcPts val="0"/>
              </a:spcBef>
              <a:spcAft>
                <a:spcPts val="0"/>
              </a:spcAft>
              <a:buSzPts val="1400"/>
              <a:buChar char="●"/>
            </a:pPr>
            <a:r>
              <a:rPr lang="en"/>
              <a:t>I.e. we derive a new type (class) from an existing type (class)</a:t>
            </a:r>
            <a:endParaRPr/>
          </a:p>
          <a:p>
            <a:pPr marL="457200" lvl="0" indent="-317500" algn="just" rtl="0">
              <a:spcBef>
                <a:spcPts val="0"/>
              </a:spcBef>
              <a:spcAft>
                <a:spcPts val="0"/>
              </a:spcAft>
              <a:buSzPts val="1400"/>
              <a:buChar char="●"/>
            </a:pPr>
            <a:r>
              <a:rPr lang="en"/>
              <a:t>The new class is called derived class, child class or subclass, and the one from which it inherits is called the base class or parent/super class</a:t>
            </a:r>
            <a:endParaRPr/>
          </a:p>
          <a:p>
            <a:pPr marL="457200" lvl="0" indent="-317500" algn="just" rtl="0">
              <a:spcBef>
                <a:spcPts val="0"/>
              </a:spcBef>
              <a:spcAft>
                <a:spcPts val="0"/>
              </a:spcAft>
              <a:buSzPts val="1400"/>
              <a:buChar char="●"/>
            </a:pPr>
            <a:r>
              <a:rPr lang="en"/>
              <a:t>Inheritance also define a class hierarchy - this hierarchy allows modeling of many real life hierarchies easily in programs</a:t>
            </a:r>
            <a:endParaRPr/>
          </a:p>
          <a:p>
            <a:pPr marL="457200" lvl="0" indent="-317500" algn="just" rtl="0">
              <a:spcBef>
                <a:spcPts val="0"/>
              </a:spcBef>
              <a:spcAft>
                <a:spcPts val="0"/>
              </a:spcAft>
              <a:buSzPts val="1400"/>
              <a:buChar char="●"/>
            </a:pPr>
            <a:r>
              <a:rPr lang="en"/>
              <a:t>We will mostly discuss two-level hierarchy only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Inheritance as an image</a:t>
            </a:r>
            <a:endParaRPr/>
          </a:p>
        </p:txBody>
      </p:sp>
      <p:sp>
        <p:nvSpPr>
          <p:cNvPr id="192" name="Google Shape;192;p23"/>
          <p:cNvSpPr txBox="1">
            <a:spLocks noGrp="1"/>
          </p:cNvSpPr>
          <p:nvPr>
            <p:ph type="body" idx="1"/>
          </p:nvPr>
        </p:nvSpPr>
        <p:spPr>
          <a:xfrm>
            <a:off x="491850" y="3676375"/>
            <a:ext cx="8160300" cy="958500"/>
          </a:xfrm>
          <a:prstGeom prst="rect">
            <a:avLst/>
          </a:prstGeom>
        </p:spPr>
        <p:txBody>
          <a:bodyPr spcFirstLastPara="1" wrap="square" lIns="68575" tIns="34275" rIns="68575" bIns="34275" anchor="t" anchorCtr="0">
            <a:normAutofit fontScale="92500"/>
          </a:bodyPr>
          <a:lstStyle/>
          <a:p>
            <a:pPr marL="457200" lvl="0" indent="-310832" algn="l" rtl="0">
              <a:spcBef>
                <a:spcPts val="800"/>
              </a:spcBef>
              <a:spcAft>
                <a:spcPts val="0"/>
              </a:spcAft>
              <a:buSzPct val="66666"/>
              <a:buChar char="●"/>
            </a:pPr>
            <a:r>
              <a:rPr lang="en"/>
              <a:t>Employee and Customer are child classes of Person</a:t>
            </a:r>
            <a:endParaRPr/>
          </a:p>
          <a:p>
            <a:pPr marL="457200" lvl="0" indent="-310832" algn="l" rtl="0">
              <a:spcBef>
                <a:spcPts val="0"/>
              </a:spcBef>
              <a:spcAft>
                <a:spcPts val="0"/>
              </a:spcAft>
              <a:buSzPct val="66666"/>
              <a:buChar char="●"/>
            </a:pPr>
            <a:r>
              <a:rPr lang="en"/>
              <a:t>Manager and Developer are child classes of Employee</a:t>
            </a:r>
            <a:endParaRPr/>
          </a:p>
          <a:p>
            <a:pPr marL="457200" lvl="0" indent="-310832" algn="l" rtl="0">
              <a:spcBef>
                <a:spcPts val="0"/>
              </a:spcBef>
              <a:spcAft>
                <a:spcPts val="0"/>
              </a:spcAft>
              <a:buSzPct val="66666"/>
              <a:buChar char="●"/>
            </a:pPr>
            <a:r>
              <a:rPr lang="en"/>
              <a:t>We can also say Manager and Developer classes are inherited from Person</a:t>
            </a:r>
            <a:endParaRPr/>
          </a:p>
        </p:txBody>
      </p:sp>
      <p:pic>
        <p:nvPicPr>
          <p:cNvPr id="193" name="Google Shape;193;p23"/>
          <p:cNvPicPr preferRelativeResize="0"/>
          <p:nvPr/>
        </p:nvPicPr>
        <p:blipFill>
          <a:blip r:embed="rId3">
            <a:alphaModFix/>
          </a:blip>
          <a:stretch>
            <a:fillRect/>
          </a:stretch>
        </p:blipFill>
        <p:spPr>
          <a:xfrm>
            <a:off x="2771638" y="1174149"/>
            <a:ext cx="3600725" cy="207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Inheritance Syntax</a:t>
            </a:r>
            <a:endParaRPr/>
          </a:p>
        </p:txBody>
      </p:sp>
      <p:sp>
        <p:nvSpPr>
          <p:cNvPr id="199" name="Google Shape;199;p24"/>
          <p:cNvSpPr txBox="1">
            <a:spLocks noGrp="1"/>
          </p:cNvSpPr>
          <p:nvPr>
            <p:ph type="body" idx="1"/>
          </p:nvPr>
        </p:nvSpPr>
        <p:spPr>
          <a:xfrm>
            <a:off x="416650" y="1035875"/>
            <a:ext cx="4439400" cy="2699400"/>
          </a:xfrm>
          <a:prstGeom prst="rect">
            <a:avLst/>
          </a:prstGeom>
        </p:spPr>
        <p:txBody>
          <a:bodyPr spcFirstLastPara="1" wrap="square" lIns="68575" tIns="34275" rIns="68575" bIns="34275" anchor="t" anchorCtr="0">
            <a:spAutoFit/>
          </a:bodyPr>
          <a:lstStyle/>
          <a:p>
            <a:pPr marL="0" lvl="0" indent="0" algn="l" rtl="0">
              <a:spcBef>
                <a:spcPts val="800"/>
              </a:spcBef>
              <a:spcAft>
                <a:spcPts val="0"/>
              </a:spcAft>
              <a:buNone/>
            </a:pPr>
            <a:endParaRPr sz="1400">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800" b="1">
                <a:latin typeface="Courier New"/>
                <a:ea typeface="Courier New"/>
                <a:cs typeface="Courier New"/>
                <a:sym typeface="Courier New"/>
              </a:rPr>
              <a:t>class BaseClass:</a:t>
            </a:r>
            <a:endParaRPr sz="18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800" b="1">
                <a:latin typeface="Courier New"/>
                <a:ea typeface="Courier New"/>
                <a:cs typeface="Courier New"/>
                <a:sym typeface="Courier New"/>
              </a:rPr>
              <a:t>	&lt;body of base class&gt;</a:t>
            </a:r>
            <a:endParaRPr sz="18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800" b="1">
                <a:latin typeface="Courier New"/>
                <a:ea typeface="Courier New"/>
                <a:cs typeface="Courier New"/>
                <a:sym typeface="Courier New"/>
              </a:rPr>
              <a:t>	# attributes and methods</a:t>
            </a:r>
            <a:endParaRPr sz="18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endParaRPr sz="18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800" b="1">
                <a:latin typeface="Courier New"/>
                <a:ea typeface="Courier New"/>
                <a:cs typeface="Courier New"/>
                <a:sym typeface="Courier New"/>
              </a:rPr>
              <a:t>class DerivedClass (BaseClass):</a:t>
            </a:r>
            <a:endParaRPr sz="18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800" b="1">
                <a:latin typeface="Courier New"/>
                <a:ea typeface="Courier New"/>
                <a:cs typeface="Courier New"/>
                <a:sym typeface="Courier New"/>
              </a:rPr>
              <a:t>	&lt;body of derived class&gt;</a:t>
            </a:r>
            <a:endParaRPr sz="1800" b="1">
              <a:latin typeface="Courier New"/>
              <a:ea typeface="Courier New"/>
              <a:cs typeface="Courier New"/>
              <a:sym typeface="Courier New"/>
            </a:endParaRPr>
          </a:p>
          <a:p>
            <a:pPr marL="0" lvl="0" indent="0" algn="l" rtl="0">
              <a:spcBef>
                <a:spcPts val="800"/>
              </a:spcBef>
              <a:spcAft>
                <a:spcPts val="0"/>
              </a:spcAft>
              <a:buNone/>
            </a:pPr>
            <a:endParaRPr sz="1600">
              <a:latin typeface="Courier New"/>
              <a:ea typeface="Courier New"/>
              <a:cs typeface="Courier New"/>
              <a:sym typeface="Courier New"/>
            </a:endParaRPr>
          </a:p>
        </p:txBody>
      </p:sp>
      <p:sp>
        <p:nvSpPr>
          <p:cNvPr id="200" name="Google Shape;200;p24"/>
          <p:cNvSpPr txBox="1">
            <a:spLocks noGrp="1"/>
          </p:cNvSpPr>
          <p:nvPr>
            <p:ph type="body" idx="2"/>
          </p:nvPr>
        </p:nvSpPr>
        <p:spPr>
          <a:xfrm>
            <a:off x="4945225" y="1035887"/>
            <a:ext cx="3886200" cy="3599100"/>
          </a:xfrm>
          <a:prstGeom prst="rect">
            <a:avLst/>
          </a:prstGeom>
        </p:spPr>
        <p:txBody>
          <a:bodyPr spcFirstLastPara="1" wrap="square" lIns="68575" tIns="34275" rIns="68575" bIns="34275" anchor="t" anchorCtr="0">
            <a:normAutofit lnSpcReduction="10000"/>
          </a:bodyPr>
          <a:lstStyle/>
          <a:p>
            <a:pPr marL="457200" lvl="0" indent="-317500" algn="l" rtl="0">
              <a:spcBef>
                <a:spcPts val="800"/>
              </a:spcBef>
              <a:spcAft>
                <a:spcPts val="0"/>
              </a:spcAft>
              <a:buSzPts val="1400"/>
              <a:buChar char="●"/>
            </a:pPr>
            <a:r>
              <a:rPr lang="en"/>
              <a:t>The DerivedClass specifies the BaseClass it is inheriting from</a:t>
            </a:r>
            <a:endParaRPr/>
          </a:p>
          <a:p>
            <a:pPr marL="457200" lvl="0" indent="-317500" algn="l" rtl="0">
              <a:spcBef>
                <a:spcPts val="0"/>
              </a:spcBef>
              <a:spcAft>
                <a:spcPts val="0"/>
              </a:spcAft>
              <a:buSzPts val="1400"/>
              <a:buChar char="●"/>
            </a:pPr>
            <a:r>
              <a:rPr lang="en"/>
              <a:t>On inheriting, all attributes and methods of BaseClass are available to this class</a:t>
            </a:r>
            <a:endParaRPr/>
          </a:p>
          <a:p>
            <a:pPr marL="457200" lvl="0" indent="-317500" algn="l" rtl="0">
              <a:spcBef>
                <a:spcPts val="0"/>
              </a:spcBef>
              <a:spcAft>
                <a:spcPts val="0"/>
              </a:spcAft>
              <a:buSzPts val="1400"/>
              <a:buChar char="●"/>
            </a:pPr>
            <a:r>
              <a:rPr lang="en"/>
              <a:t>DerivedClass can add new features and new methods</a:t>
            </a:r>
            <a:endParaRPr/>
          </a:p>
          <a:p>
            <a:pPr marL="457200" lvl="0" indent="-317500" algn="l" rtl="0">
              <a:spcBef>
                <a:spcPts val="0"/>
              </a:spcBef>
              <a:spcAft>
                <a:spcPts val="0"/>
              </a:spcAft>
              <a:buSzPts val="1400"/>
              <a:buChar char="●"/>
            </a:pPr>
            <a:r>
              <a:rPr lang="en"/>
              <a:t>DerivedClass is said to </a:t>
            </a:r>
            <a:r>
              <a:rPr lang="en" i="1"/>
              <a:t>extend</a:t>
            </a:r>
            <a:r>
              <a:rPr lang="en"/>
              <a:t> the BaseClass</a:t>
            </a:r>
            <a:endParaRPr/>
          </a:p>
          <a:p>
            <a:pPr marL="457200" lvl="0" indent="-317500" algn="l" rtl="0">
              <a:spcBef>
                <a:spcPts val="0"/>
              </a:spcBef>
              <a:spcAft>
                <a:spcPts val="0"/>
              </a:spcAft>
              <a:buSzPts val="1400"/>
              <a:buChar char="●"/>
            </a:pPr>
            <a:r>
              <a:rPr lang="en"/>
              <a:t>(A class can inherit from multiple classes - we will not discuss it)</a:t>
            </a:r>
            <a:endParaRPr/>
          </a:p>
          <a:p>
            <a:pPr marL="0" lvl="0" indent="0" algn="l" rtl="0">
              <a:spcBef>
                <a:spcPts val="8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Objects of Base/Derived class</a:t>
            </a:r>
            <a:endParaRPr/>
          </a:p>
        </p:txBody>
      </p:sp>
      <p:sp>
        <p:nvSpPr>
          <p:cNvPr id="206" name="Google Shape;206;p25"/>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A derived class can define additional attributes and methods</a:t>
            </a:r>
            <a:endParaRPr/>
          </a:p>
          <a:p>
            <a:pPr marL="457200" lvl="0" indent="-317500" algn="l" rtl="0">
              <a:spcBef>
                <a:spcPts val="0"/>
              </a:spcBef>
              <a:spcAft>
                <a:spcPts val="0"/>
              </a:spcAft>
              <a:buSzPts val="1400"/>
              <a:buChar char="●"/>
            </a:pPr>
            <a:r>
              <a:rPr lang="en"/>
              <a:t>An object of derived class has all attributes of base class, and can perform all operations of base class; + it has attributes of derived class and all its methods (</a:t>
            </a:r>
            <a:r>
              <a:rPr lang="en" i="1"/>
              <a:t>extends</a:t>
            </a:r>
            <a:r>
              <a:rPr lang="en"/>
              <a:t> the base class)</a:t>
            </a:r>
            <a:endParaRPr/>
          </a:p>
          <a:p>
            <a:pPr marL="457200" lvl="0" indent="-317500" algn="l" rtl="0">
              <a:spcBef>
                <a:spcPts val="0"/>
              </a:spcBef>
              <a:spcAft>
                <a:spcPts val="0"/>
              </a:spcAft>
              <a:buSzPts val="1400"/>
              <a:buChar char="●"/>
            </a:pPr>
            <a:r>
              <a:rPr lang="en"/>
              <a:t>So an object of derived class is also on object of base class - as has all the base class attributes and can perform those methods</a:t>
            </a:r>
            <a:endParaRPr/>
          </a:p>
          <a:p>
            <a:pPr marL="457200" lvl="0" indent="-317500" algn="l" rtl="0">
              <a:spcBef>
                <a:spcPts val="0"/>
              </a:spcBef>
              <a:spcAft>
                <a:spcPts val="0"/>
              </a:spcAft>
              <a:buSzPts val="1400"/>
              <a:buChar char="●"/>
            </a:pPr>
            <a:r>
              <a:rPr lang="en"/>
              <a:t>But an object of base class is not an object of derived class</a:t>
            </a:r>
            <a:endParaRPr/>
          </a:p>
          <a:p>
            <a:pPr marL="457200" lvl="0" indent="-317500" algn="l" rtl="0">
              <a:spcBef>
                <a:spcPts val="0"/>
              </a:spcBef>
              <a:spcAft>
                <a:spcPts val="0"/>
              </a:spcAft>
              <a:buSzPts val="1400"/>
              <a:buChar char="●"/>
            </a:pPr>
            <a:r>
              <a:rPr lang="en"/>
              <a:t>This defines an </a:t>
            </a:r>
            <a:r>
              <a:rPr lang="en" b="1"/>
              <a:t>"is-a"</a:t>
            </a:r>
            <a:r>
              <a:rPr lang="en"/>
              <a:t> relationship between the classes - an object of derived class is an object of the base class also, but not the other way around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Objects of Base/Derived class</a:t>
            </a:r>
            <a:endParaRPr/>
          </a:p>
        </p:txBody>
      </p:sp>
      <p:sp>
        <p:nvSpPr>
          <p:cNvPr id="212" name="Google Shape;212;p26"/>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Creating an object of any base class is as with regular class</a:t>
            </a:r>
            <a:endParaRPr/>
          </a:p>
          <a:p>
            <a:pPr marL="457200" lvl="0" indent="-317500" algn="l" rtl="0">
              <a:spcBef>
                <a:spcPts val="0"/>
              </a:spcBef>
              <a:spcAft>
                <a:spcPts val="0"/>
              </a:spcAft>
              <a:buSzPts val="1400"/>
              <a:buChar char="●"/>
            </a:pPr>
            <a:r>
              <a:rPr lang="en"/>
              <a:t>Creating an object of derived class - the attributes of the base class automatically get defined, and methods become available</a:t>
            </a:r>
            <a:endParaRPr/>
          </a:p>
          <a:p>
            <a:pPr marL="914400" lvl="1" indent="-317500" algn="l" rtl="0">
              <a:spcBef>
                <a:spcPts val="0"/>
              </a:spcBef>
              <a:spcAft>
                <a:spcPts val="0"/>
              </a:spcAft>
              <a:buSzPts val="1400"/>
              <a:buChar char="●"/>
            </a:pPr>
            <a:r>
              <a:rPr lang="en"/>
              <a:t>Often __init__() of base class called to initialize that part of state</a:t>
            </a:r>
            <a:endParaRPr/>
          </a:p>
          <a:p>
            <a:pPr marL="457200" lvl="0" indent="-317500" algn="l" rtl="0">
              <a:spcBef>
                <a:spcPts val="0"/>
              </a:spcBef>
              <a:spcAft>
                <a:spcPts val="0"/>
              </a:spcAft>
              <a:buSzPts val="1400"/>
              <a:buChar char="●"/>
            </a:pPr>
            <a:r>
              <a:rPr lang="en"/>
              <a:t>When an attribute is accessed/method performed on the object, python first searches in the derived class - if it exists that is used</a:t>
            </a:r>
            <a:endParaRPr/>
          </a:p>
          <a:p>
            <a:pPr marL="457200" lvl="0" indent="-317500" algn="l" rtl="0">
              <a:spcBef>
                <a:spcPts val="0"/>
              </a:spcBef>
              <a:spcAft>
                <a:spcPts val="0"/>
              </a:spcAft>
              <a:buSzPts val="1400"/>
              <a:buChar char="●"/>
            </a:pPr>
            <a:r>
              <a:rPr lang="en"/>
              <a:t>If it does not exist, then it searches in the base class - if it exists then it is used (this is applied recursively)</a:t>
            </a:r>
            <a:endParaRPr/>
          </a:p>
          <a:p>
            <a:pPr marL="457200" lvl="0" indent="-317500" algn="l" rtl="0">
              <a:spcBef>
                <a:spcPts val="0"/>
              </a:spcBef>
              <a:spcAft>
                <a:spcPts val="0"/>
              </a:spcAft>
              <a:buSzPts val="1400"/>
              <a:buChar char="●"/>
            </a:pPr>
            <a:r>
              <a:rPr lang="en"/>
              <a:t>(So, attributes/methods defined in derived class get selected over those defined in base class, if they have same names)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An Example</a:t>
            </a:r>
            <a:endParaRPr/>
          </a:p>
        </p:txBody>
      </p:sp>
      <p:sp>
        <p:nvSpPr>
          <p:cNvPr id="218" name="Google Shape;218;p27"/>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Consider a polygon - it is a general type of geometric structure</a:t>
            </a:r>
            <a:endParaRPr/>
          </a:p>
          <a:p>
            <a:pPr marL="457200" lvl="0" indent="-317500" algn="l" rtl="0">
              <a:spcBef>
                <a:spcPts val="0"/>
              </a:spcBef>
              <a:spcAft>
                <a:spcPts val="0"/>
              </a:spcAft>
              <a:buSzPts val="1400"/>
              <a:buChar char="●"/>
            </a:pPr>
            <a:r>
              <a:rPr lang="en"/>
              <a:t>Then there are specialized polygons - triangle, quadrilateral, hexagon, octagon, …</a:t>
            </a:r>
            <a:endParaRPr/>
          </a:p>
          <a:p>
            <a:pPr marL="457200" lvl="0" indent="-317500" algn="l" rtl="0">
              <a:spcBef>
                <a:spcPts val="0"/>
              </a:spcBef>
              <a:spcAft>
                <a:spcPts val="0"/>
              </a:spcAft>
              <a:buSzPts val="1400"/>
              <a:buChar char="●"/>
            </a:pPr>
            <a:r>
              <a:rPr lang="en"/>
              <a:t>There are some common properties of a polygon - e.g. the number of sides it has, length of each side, perimeter</a:t>
            </a:r>
            <a:endParaRPr/>
          </a:p>
          <a:p>
            <a:pPr marL="457200" lvl="0" indent="-317500" algn="l" rtl="0">
              <a:spcBef>
                <a:spcPts val="0"/>
              </a:spcBef>
              <a:spcAft>
                <a:spcPts val="0"/>
              </a:spcAft>
              <a:buSzPts val="1400"/>
              <a:buChar char="●"/>
            </a:pPr>
            <a:r>
              <a:rPr lang="en"/>
              <a:t>Then there are some special features for different types of polygons - e.g. area for each polygon is a different formula, and other types of polygons may need more information (e.g. angles)</a:t>
            </a:r>
            <a:endParaRPr/>
          </a:p>
          <a:p>
            <a:pPr marL="457200" lvl="0" indent="-317500" algn="l" rtl="0">
              <a:spcBef>
                <a:spcPts val="0"/>
              </a:spcBef>
              <a:spcAft>
                <a:spcPts val="0"/>
              </a:spcAft>
              <a:buSzPts val="1400"/>
              <a:buChar char="●"/>
            </a:pPr>
            <a:r>
              <a:rPr lang="en"/>
              <a:t>We can define polygon as a base class, and defined inherited classes for specialized polygons</a:t>
            </a:r>
            <a:endParaRPr/>
          </a:p>
          <a:p>
            <a:pPr marL="457200" lvl="0" indent="-317500" algn="l" rtl="0">
              <a:spcBef>
                <a:spcPts val="0"/>
              </a:spcBef>
              <a:spcAft>
                <a:spcPts val="0"/>
              </a:spcAft>
              <a:buSzPts val="1400"/>
              <a:buChar char="●"/>
            </a:pPr>
            <a:r>
              <a:rPr lang="en"/>
              <a:t>Let’s start with defining a polygon and inherit it to define a triangle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1329</Words>
  <Application>Microsoft Office PowerPoint</Application>
  <PresentationFormat>On-screen Show (16:9)</PresentationFormat>
  <Paragraphs>148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Quattrocento Sans</vt:lpstr>
      <vt:lpstr>Noto Sans Symbols</vt:lpstr>
      <vt:lpstr>Calibri</vt:lpstr>
      <vt:lpstr>Office Theme</vt:lpstr>
      <vt:lpstr>Inheritance in Python</vt:lpstr>
      <vt:lpstr>Summary - Classes and Objects</vt:lpstr>
      <vt:lpstr>Inheritance</vt:lpstr>
      <vt:lpstr>Inheritance</vt:lpstr>
      <vt:lpstr>Inheritance as an image</vt:lpstr>
      <vt:lpstr>Inheritance Syntax</vt:lpstr>
      <vt:lpstr>Objects of Base/Derived class</vt:lpstr>
      <vt:lpstr>Objects of Base/Derived class</vt:lpstr>
      <vt:lpstr>An Example</vt:lpstr>
      <vt:lpstr>Polygon - Triangle</vt:lpstr>
      <vt:lpstr>Polygon - Triangle</vt:lpstr>
      <vt:lpstr>Polygon-Triangle use</vt:lpstr>
      <vt:lpstr>Inheritance: Base Class, Derived Class</vt:lpstr>
      <vt:lpstr>Quiz - Single correct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Python</dc:title>
  <dc:creator>LENOVO</dc:creator>
  <cp:lastModifiedBy>LENOVO</cp:lastModifiedBy>
  <cp:revision>1</cp:revision>
  <dcterms:modified xsi:type="dcterms:W3CDTF">2022-03-29T14:51:33Z</dcterms:modified>
</cp:coreProperties>
</file>