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Selma Yilma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80EA33-3837-436A-B346-10D751EDF07E}">
  <a:tblStyle styleId="{9B80EA33-3837-436A-B346-10D751EDF0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FC138C5-393A-434A-833F-E8F9D1B1E892}"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25T18:53:53.428">
    <p:pos x="572" y="2260"/>
    <p:text>For future reference:
Please add date, class, period, teacher, and which project this is (i.e. Quarter 1 Project)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0-25T18:54:52.966">
    <p:pos x="821" y="1051"/>
    <p:text>What was the percentages?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0-25T18:57:22.026">
    <p:pos x="821" y="377"/>
    <p:text>Nice tables, and variety of metrics.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6287b531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6287b53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3813e7e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3813e7e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6287b531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6287b531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6287b531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6287b531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4a947458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4a947458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4a947458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4a947458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4a947458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4a947458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b50081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b50081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b595f6c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b595f6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6287b531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f6287b531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8d0227e9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8d0227e9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3813e7e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3813e7e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6287b531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6287b531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3813e7e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3813e7e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6287b53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6287b53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b053186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b053186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3813e7e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3813e7e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6287b53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6287b53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751d4a7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751d4a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6287b531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6287b531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openml.org/search?type=data&amp;sort=runs&amp;id=41162&amp;status=active" TargetMode="External"/><Relationship Id="rId4" Type="http://schemas.openxmlformats.org/officeDocument/2006/relationships/hyperlink" Target="https://weka.sourceforge.io/doc.dev/weka/classifiers/trees/RandomForest.html" TargetMode="External"/><Relationship Id="rId11" Type="http://schemas.openxmlformats.org/officeDocument/2006/relationships/hyperlink" Target="https://weka.sourceforge.io/doc.dev/weka/attributeSelection/InfoGainAttributeEval.html" TargetMode="External"/><Relationship Id="rId10" Type="http://schemas.openxmlformats.org/officeDocument/2006/relationships/hyperlink" Target="https://weka.sourceforge.io/doc.dev/weka/attributeSelection/GainRatioAttributeEval.html" TargetMode="External"/><Relationship Id="rId9" Type="http://schemas.openxmlformats.org/officeDocument/2006/relationships/hyperlink" Target="https://weka.sourceforge.io/doc.dev/weka/attributeSelection/ReliefFAttributeEval.html" TargetMode="External"/><Relationship Id="rId5" Type="http://schemas.openxmlformats.org/officeDocument/2006/relationships/hyperlink" Target="https://weka.sourceforge.io/doc.dev/weka/classifiers/bayes/NaiveBayes.html" TargetMode="External"/><Relationship Id="rId6" Type="http://schemas.openxmlformats.org/officeDocument/2006/relationships/hyperlink" Target="https://weka.sourceforge.io/doc.dev/weka/classifiers/trees/J48.html" TargetMode="External"/><Relationship Id="rId7" Type="http://schemas.openxmlformats.org/officeDocument/2006/relationships/hyperlink" Target="https://weka.sourceforge.io/doc.packages/realAdaBoost/" TargetMode="External"/><Relationship Id="rId8" Type="http://schemas.openxmlformats.org/officeDocument/2006/relationships/hyperlink" Target="https://weka.sourceforge.io/doc.dev/weka/attributeSelection/CorrelationAttributeEv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  Quarter 2 Project Presentation</a:t>
            </a:r>
            <a:endParaRPr/>
          </a:p>
        </p:txBody>
      </p:sp>
      <p:sp>
        <p:nvSpPr>
          <p:cNvPr id="278" name="Google Shape;278;p13"/>
          <p:cNvSpPr txBox="1"/>
          <p:nvPr>
            <p:ph idx="1" type="subTitle"/>
          </p:nvPr>
        </p:nvSpPr>
        <p:spPr>
          <a:xfrm>
            <a:off x="908150" y="3589275"/>
            <a:ext cx="4255500" cy="113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Vishal Kotha, Arnav Jain</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1191"/>
              <a:t>Dr. Yilmaz’s Period 1 Machine Learning 2 Class</a:t>
            </a:r>
            <a:endParaRPr sz="1191"/>
          </a:p>
          <a:p>
            <a:pPr indent="0" lvl="0" marL="0" rtl="0" algn="l">
              <a:spcBef>
                <a:spcPts val="0"/>
              </a:spcBef>
              <a:spcAft>
                <a:spcPts val="0"/>
              </a:spcAft>
              <a:buNone/>
            </a:pPr>
            <a:r>
              <a:rPr lang="en" sz="1191"/>
              <a:t>February 6, 2023</a:t>
            </a:r>
            <a:endParaRPr sz="119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Model</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4 models were used</a:t>
            </a:r>
            <a:endParaRPr sz="1700"/>
          </a:p>
          <a:p>
            <a:pPr indent="-323850" lvl="1" marL="914400" rtl="0" algn="l">
              <a:spcBef>
                <a:spcPts val="0"/>
              </a:spcBef>
              <a:spcAft>
                <a:spcPts val="0"/>
              </a:spcAft>
              <a:buSzPts val="1500"/>
              <a:buChar char="○"/>
            </a:pPr>
            <a:r>
              <a:rPr lang="en" sz="1500"/>
              <a:t>Random Forest </a:t>
            </a:r>
            <a:endParaRPr sz="1500"/>
          </a:p>
          <a:p>
            <a:pPr indent="-323850" lvl="1" marL="914400" rtl="0" algn="l">
              <a:spcBef>
                <a:spcPts val="0"/>
              </a:spcBef>
              <a:spcAft>
                <a:spcPts val="0"/>
              </a:spcAft>
              <a:buSzPts val="1500"/>
              <a:buChar char="○"/>
            </a:pPr>
            <a:r>
              <a:rPr lang="en" sz="1500"/>
              <a:t>J48 Decision Tree</a:t>
            </a:r>
            <a:endParaRPr sz="1500"/>
          </a:p>
          <a:p>
            <a:pPr indent="-323850" lvl="1" marL="914400" rtl="0" algn="l">
              <a:spcBef>
                <a:spcPts val="0"/>
              </a:spcBef>
              <a:spcAft>
                <a:spcPts val="0"/>
              </a:spcAft>
              <a:buSzPts val="1500"/>
              <a:buChar char="○"/>
            </a:pPr>
            <a:r>
              <a:rPr lang="en" sz="1500"/>
              <a:t>AdaBoost M1</a:t>
            </a:r>
            <a:endParaRPr sz="1500"/>
          </a:p>
          <a:p>
            <a:pPr indent="-323850" lvl="1" marL="914400" rtl="0" algn="l">
              <a:spcBef>
                <a:spcPts val="0"/>
              </a:spcBef>
              <a:spcAft>
                <a:spcPts val="0"/>
              </a:spcAft>
              <a:buSzPts val="1500"/>
              <a:buChar char="○"/>
            </a:pPr>
            <a:r>
              <a:rPr lang="en" sz="1500"/>
              <a:t>Naive Bayes</a:t>
            </a:r>
            <a:endParaRPr sz="1500"/>
          </a:p>
          <a:p>
            <a:pPr indent="-336550" lvl="0" marL="457200" rtl="0" algn="l">
              <a:spcBef>
                <a:spcPts val="0"/>
              </a:spcBef>
              <a:spcAft>
                <a:spcPts val="0"/>
              </a:spcAft>
              <a:buSzPts val="1700"/>
              <a:buChar char="●"/>
            </a:pPr>
            <a:r>
              <a:rPr lang="en" sz="1700"/>
              <a:t>All models implemented on WEKA</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and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Results</a:t>
            </a:r>
            <a:endParaRPr/>
          </a:p>
        </p:txBody>
      </p:sp>
      <p:sp>
        <p:nvSpPr>
          <p:cNvPr id="344" name="Google Shape;344;p24"/>
          <p:cNvSpPr txBox="1"/>
          <p:nvPr>
            <p:ph idx="1" type="body"/>
          </p:nvPr>
        </p:nvSpPr>
        <p:spPr>
          <a:xfrm>
            <a:off x="1199550" y="1172375"/>
            <a:ext cx="7030500" cy="51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17"/>
              <a:t>We have attached tables summarizing and comparing different performance metrics. </a:t>
            </a:r>
            <a:endParaRPr sz="1517"/>
          </a:p>
          <a:p>
            <a:pPr indent="0" lvl="0" marL="457200" rtl="0" algn="l">
              <a:lnSpc>
                <a:spcPct val="95000"/>
              </a:lnSpc>
              <a:spcBef>
                <a:spcPts val="1200"/>
              </a:spcBef>
              <a:spcAft>
                <a:spcPts val="1200"/>
              </a:spcAft>
              <a:buSzPts val="523"/>
              <a:buNone/>
            </a:pPr>
            <a:r>
              <a:t/>
            </a:r>
            <a:endParaRPr sz="617"/>
          </a:p>
        </p:txBody>
      </p:sp>
      <p:sp>
        <p:nvSpPr>
          <p:cNvPr id="345" name="Google Shape;345;p24"/>
          <p:cNvSpPr txBox="1"/>
          <p:nvPr/>
        </p:nvSpPr>
        <p:spPr>
          <a:xfrm>
            <a:off x="3630750" y="1771600"/>
            <a:ext cx="18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cxnSp>
        <p:nvCxnSpPr>
          <p:cNvPr id="346" name="Google Shape;346;p24"/>
          <p:cNvCxnSpPr/>
          <p:nvPr/>
        </p:nvCxnSpPr>
        <p:spPr>
          <a:xfrm rot="10800000">
            <a:off x="964425" y="2180025"/>
            <a:ext cx="1446600" cy="5826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24"/>
          <p:cNvSpPr txBox="1"/>
          <p:nvPr/>
        </p:nvSpPr>
        <p:spPr>
          <a:xfrm>
            <a:off x="1717850" y="2095600"/>
            <a:ext cx="97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Model</a:t>
            </a:r>
            <a:endParaRPr sz="1000">
              <a:latin typeface="Nunito"/>
              <a:ea typeface="Nunito"/>
              <a:cs typeface="Nunito"/>
              <a:sym typeface="Nunito"/>
            </a:endParaRPr>
          </a:p>
        </p:txBody>
      </p:sp>
      <p:sp>
        <p:nvSpPr>
          <p:cNvPr id="348" name="Google Shape;348;p24"/>
          <p:cNvSpPr txBox="1"/>
          <p:nvPr/>
        </p:nvSpPr>
        <p:spPr>
          <a:xfrm>
            <a:off x="964425" y="2346225"/>
            <a:ext cx="97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Attribute Selector</a:t>
            </a:r>
            <a:endParaRPr sz="1000">
              <a:latin typeface="Nunito"/>
              <a:ea typeface="Nunito"/>
              <a:cs typeface="Nunito"/>
              <a:sym typeface="Nunito"/>
            </a:endParaRPr>
          </a:p>
        </p:txBody>
      </p:sp>
      <p:graphicFrame>
        <p:nvGraphicFramePr>
          <p:cNvPr id="349" name="Google Shape;349;p24"/>
          <p:cNvGraphicFramePr/>
          <p:nvPr/>
        </p:nvGraphicFramePr>
        <p:xfrm>
          <a:off x="964425" y="1818150"/>
          <a:ext cx="3000000" cy="3000000"/>
        </p:xfrm>
        <a:graphic>
          <a:graphicData uri="http://schemas.openxmlformats.org/drawingml/2006/table">
            <a:tbl>
              <a:tblPr>
                <a:noFill/>
                <a:tableStyleId>{CFC138C5-393A-434A-833F-E8F9D1B1E892}</a:tableStyleId>
              </a:tblPr>
              <a:tblGrid>
                <a:gridCol w="1422650"/>
                <a:gridCol w="1342125"/>
                <a:gridCol w="1342125"/>
                <a:gridCol w="1342125"/>
                <a:gridCol w="1342125"/>
              </a:tblGrid>
              <a:tr h="328425">
                <a:tc gridSpan="5">
                  <a:txBody>
                    <a:bodyPr/>
                    <a:lstStyle/>
                    <a:p>
                      <a:pPr indent="0" lvl="0" marL="0" rtl="0" algn="ctr">
                        <a:lnSpc>
                          <a:spcPct val="115000"/>
                        </a:lnSpc>
                        <a:spcBef>
                          <a:spcPts val="0"/>
                        </a:spcBef>
                        <a:spcAft>
                          <a:spcPts val="0"/>
                        </a:spcAft>
                        <a:buNone/>
                      </a:pPr>
                      <a:r>
                        <a:rPr lang="en" sz="1000"/>
                        <a:t>Testing Accuracy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c hMerge="1"/>
              </a:tr>
              <a:tr h="581775">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Random Forests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Naive Bayes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J48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Adaboost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8425">
                <a:tc>
                  <a:txBody>
                    <a:bodyPr/>
                    <a:lstStyle/>
                    <a:p>
                      <a:pPr indent="0" lvl="0" marL="0" rtl="0" algn="l">
                        <a:lnSpc>
                          <a:spcPct val="115000"/>
                        </a:lnSpc>
                        <a:spcBef>
                          <a:spcPts val="0"/>
                        </a:spcBef>
                        <a:spcAft>
                          <a:spcPts val="0"/>
                        </a:spcAft>
                        <a:buNone/>
                      </a:pPr>
                      <a:r>
                        <a:rPr lang="en" sz="1000"/>
                        <a:t>Normal Dataset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87.4957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75.4711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8425">
                <a:tc>
                  <a:txBody>
                    <a:bodyPr/>
                    <a:lstStyle/>
                    <a:p>
                      <a:pPr indent="0" lvl="0" marL="0" rtl="0" algn="l">
                        <a:lnSpc>
                          <a:spcPct val="115000"/>
                        </a:lnSpc>
                        <a:spcBef>
                          <a:spcPts val="0"/>
                        </a:spcBef>
                        <a:spcAft>
                          <a:spcPts val="0"/>
                        </a:spcAft>
                        <a:buNone/>
                      </a:pPr>
                      <a:r>
                        <a:rPr lang="en" sz="1000"/>
                        <a:t>Correlation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87.1531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74.8201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86.9818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8425">
                <a:tc>
                  <a:txBody>
                    <a:bodyPr/>
                    <a:lstStyle/>
                    <a:p>
                      <a:pPr indent="0" lvl="0" marL="0" rtl="0" algn="l">
                        <a:lnSpc>
                          <a:spcPct val="115000"/>
                        </a:lnSpc>
                        <a:spcBef>
                          <a:spcPts val="0"/>
                        </a:spcBef>
                        <a:spcAft>
                          <a:spcPts val="0"/>
                        </a:spcAft>
                        <a:buNone/>
                      </a:pPr>
                      <a:r>
                        <a:rPr lang="en" sz="1000"/>
                        <a:t>ReliefF</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87.0846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83.1792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8425">
                <a:tc>
                  <a:txBody>
                    <a:bodyPr/>
                    <a:lstStyle/>
                    <a:p>
                      <a:pPr indent="0" lvl="0" marL="0" rtl="0" algn="l">
                        <a:lnSpc>
                          <a:spcPct val="115000"/>
                        </a:lnSpc>
                        <a:spcBef>
                          <a:spcPts val="0"/>
                        </a:spcBef>
                        <a:spcAft>
                          <a:spcPts val="0"/>
                        </a:spcAft>
                        <a:buNone/>
                      </a:pPr>
                      <a:r>
                        <a:rPr lang="en" sz="1000"/>
                        <a:t>Gain Ratio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86.1254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75.9164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8425">
                <a:tc>
                  <a:txBody>
                    <a:bodyPr/>
                    <a:lstStyle/>
                    <a:p>
                      <a:pPr indent="0" lvl="0" marL="0" rtl="0" algn="l">
                        <a:lnSpc>
                          <a:spcPct val="115000"/>
                        </a:lnSpc>
                        <a:spcBef>
                          <a:spcPts val="0"/>
                        </a:spcBef>
                        <a:spcAft>
                          <a:spcPts val="0"/>
                        </a:spcAft>
                        <a:buNone/>
                      </a:pPr>
                      <a:r>
                        <a:rPr lang="en" sz="1000"/>
                        <a:t>Information Gain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87.2902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76.3275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87.7013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Results</a:t>
            </a:r>
            <a:endParaRPr/>
          </a:p>
        </p:txBody>
      </p:sp>
      <p:sp>
        <p:nvSpPr>
          <p:cNvPr id="355" name="Google Shape;355;p25"/>
          <p:cNvSpPr txBox="1"/>
          <p:nvPr>
            <p:ph idx="1" type="body"/>
          </p:nvPr>
        </p:nvSpPr>
        <p:spPr>
          <a:xfrm>
            <a:off x="1199550" y="1300950"/>
            <a:ext cx="7030500" cy="517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517"/>
          </a:p>
          <a:p>
            <a:pPr indent="0" lvl="0" marL="457200" rtl="0" algn="l">
              <a:lnSpc>
                <a:spcPct val="95000"/>
              </a:lnSpc>
              <a:spcBef>
                <a:spcPts val="1200"/>
              </a:spcBef>
              <a:spcAft>
                <a:spcPts val="1200"/>
              </a:spcAft>
              <a:buSzPts val="523"/>
              <a:buNone/>
            </a:pPr>
            <a:r>
              <a:t/>
            </a:r>
            <a:endParaRPr sz="617"/>
          </a:p>
        </p:txBody>
      </p:sp>
      <p:sp>
        <p:nvSpPr>
          <p:cNvPr id="356" name="Google Shape;356;p25"/>
          <p:cNvSpPr txBox="1"/>
          <p:nvPr/>
        </p:nvSpPr>
        <p:spPr>
          <a:xfrm>
            <a:off x="3630750" y="1818150"/>
            <a:ext cx="18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cxnSp>
        <p:nvCxnSpPr>
          <p:cNvPr id="357" name="Google Shape;357;p25"/>
          <p:cNvCxnSpPr/>
          <p:nvPr/>
        </p:nvCxnSpPr>
        <p:spPr>
          <a:xfrm rot="10800000">
            <a:off x="964425" y="2180025"/>
            <a:ext cx="1446600" cy="582600"/>
          </a:xfrm>
          <a:prstGeom prst="straightConnector1">
            <a:avLst/>
          </a:prstGeom>
          <a:noFill/>
          <a:ln cap="flat" cmpd="sng" w="9525">
            <a:solidFill>
              <a:schemeClr val="dk2"/>
            </a:solidFill>
            <a:prstDash val="solid"/>
            <a:round/>
            <a:headEnd len="med" w="med" type="none"/>
            <a:tailEnd len="med" w="med" type="none"/>
          </a:ln>
        </p:spPr>
      </p:cxnSp>
      <p:sp>
        <p:nvSpPr>
          <p:cNvPr id="358" name="Google Shape;358;p25"/>
          <p:cNvSpPr txBox="1"/>
          <p:nvPr/>
        </p:nvSpPr>
        <p:spPr>
          <a:xfrm>
            <a:off x="1717850" y="2095600"/>
            <a:ext cx="97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Model</a:t>
            </a:r>
            <a:endParaRPr sz="1000">
              <a:latin typeface="Nunito"/>
              <a:ea typeface="Nunito"/>
              <a:cs typeface="Nunito"/>
              <a:sym typeface="Nunito"/>
            </a:endParaRPr>
          </a:p>
        </p:txBody>
      </p:sp>
      <p:sp>
        <p:nvSpPr>
          <p:cNvPr id="359" name="Google Shape;359;p25"/>
          <p:cNvSpPr txBox="1"/>
          <p:nvPr/>
        </p:nvSpPr>
        <p:spPr>
          <a:xfrm>
            <a:off x="964425" y="2346225"/>
            <a:ext cx="97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Attribute Selector</a:t>
            </a:r>
            <a:endParaRPr sz="1000">
              <a:latin typeface="Nunito"/>
              <a:ea typeface="Nunito"/>
              <a:cs typeface="Nunito"/>
              <a:sym typeface="Nunito"/>
            </a:endParaRPr>
          </a:p>
        </p:txBody>
      </p:sp>
      <p:graphicFrame>
        <p:nvGraphicFramePr>
          <p:cNvPr id="360" name="Google Shape;360;p25"/>
          <p:cNvGraphicFramePr/>
          <p:nvPr/>
        </p:nvGraphicFramePr>
        <p:xfrm>
          <a:off x="964425" y="1753850"/>
          <a:ext cx="3000000" cy="3000000"/>
        </p:xfrm>
        <a:graphic>
          <a:graphicData uri="http://schemas.openxmlformats.org/drawingml/2006/table">
            <a:tbl>
              <a:tblPr>
                <a:noFill/>
                <a:tableStyleId>{CFC138C5-393A-434A-833F-E8F9D1B1E892}</a:tableStyleId>
              </a:tblPr>
              <a:tblGrid>
                <a:gridCol w="1389700"/>
                <a:gridCol w="1389700"/>
                <a:gridCol w="1389700"/>
                <a:gridCol w="1389700"/>
                <a:gridCol w="1389700"/>
              </a:tblGrid>
              <a:tr h="364000">
                <a:tc gridSpan="5">
                  <a:txBody>
                    <a:bodyPr/>
                    <a:lstStyle/>
                    <a:p>
                      <a:pPr indent="0" lvl="0" marL="0" rtl="0" algn="ctr">
                        <a:lnSpc>
                          <a:spcPct val="115000"/>
                        </a:lnSpc>
                        <a:spcBef>
                          <a:spcPts val="0"/>
                        </a:spcBef>
                        <a:spcAft>
                          <a:spcPts val="0"/>
                        </a:spcAft>
                        <a:buNone/>
                      </a:pPr>
                      <a:r>
                        <a:rPr lang="en" sz="1000"/>
                        <a:t>Weighted </a:t>
                      </a:r>
                      <a:r>
                        <a:rPr lang="en" sz="1000"/>
                        <a:t>True Positive Rate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c hMerge="1"/>
              </a:tr>
              <a:tr h="644775">
                <a:tc>
                  <a:txBody>
                    <a:bodyPr/>
                    <a:lstStyle/>
                    <a:p>
                      <a:pPr indent="0" lvl="0" marL="0" rtl="0" algn="ctr">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Random Forests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Naive Bayes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J48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Adaboost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Normal Dataset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0.755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Correlation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0.748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ReliefF</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0.832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Gain Ratio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0.759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4775">
                <a:tc>
                  <a:txBody>
                    <a:bodyPr/>
                    <a:lstStyle/>
                    <a:p>
                      <a:pPr indent="0" lvl="0" marL="0" rtl="0" algn="ctr">
                        <a:lnSpc>
                          <a:spcPct val="115000"/>
                        </a:lnSpc>
                        <a:spcBef>
                          <a:spcPts val="0"/>
                        </a:spcBef>
                        <a:spcAft>
                          <a:spcPts val="0"/>
                        </a:spcAft>
                        <a:buNone/>
                      </a:pPr>
                      <a:r>
                        <a:rPr lang="en" sz="1000"/>
                        <a:t>Information Gain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0.763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Results</a:t>
            </a:r>
            <a:endParaRPr/>
          </a:p>
        </p:txBody>
      </p:sp>
      <p:sp>
        <p:nvSpPr>
          <p:cNvPr id="366" name="Google Shape;366;p26"/>
          <p:cNvSpPr txBox="1"/>
          <p:nvPr>
            <p:ph idx="1" type="body"/>
          </p:nvPr>
        </p:nvSpPr>
        <p:spPr>
          <a:xfrm>
            <a:off x="1199550" y="1300950"/>
            <a:ext cx="7030500" cy="517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517"/>
          </a:p>
          <a:p>
            <a:pPr indent="0" lvl="0" marL="457200" rtl="0" algn="l">
              <a:lnSpc>
                <a:spcPct val="95000"/>
              </a:lnSpc>
              <a:spcBef>
                <a:spcPts val="1200"/>
              </a:spcBef>
              <a:spcAft>
                <a:spcPts val="1200"/>
              </a:spcAft>
              <a:buSzPts val="523"/>
              <a:buNone/>
            </a:pPr>
            <a:r>
              <a:t/>
            </a:r>
            <a:endParaRPr sz="617"/>
          </a:p>
        </p:txBody>
      </p:sp>
      <p:sp>
        <p:nvSpPr>
          <p:cNvPr id="367" name="Google Shape;367;p26"/>
          <p:cNvSpPr txBox="1"/>
          <p:nvPr/>
        </p:nvSpPr>
        <p:spPr>
          <a:xfrm>
            <a:off x="3630750" y="1818150"/>
            <a:ext cx="18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cxnSp>
        <p:nvCxnSpPr>
          <p:cNvPr id="368" name="Google Shape;368;p26"/>
          <p:cNvCxnSpPr/>
          <p:nvPr/>
        </p:nvCxnSpPr>
        <p:spPr>
          <a:xfrm rot="10800000">
            <a:off x="964425" y="2180025"/>
            <a:ext cx="1446600" cy="582600"/>
          </a:xfrm>
          <a:prstGeom prst="straightConnector1">
            <a:avLst/>
          </a:prstGeom>
          <a:noFill/>
          <a:ln cap="flat" cmpd="sng" w="9525">
            <a:solidFill>
              <a:schemeClr val="dk2"/>
            </a:solidFill>
            <a:prstDash val="solid"/>
            <a:round/>
            <a:headEnd len="med" w="med" type="none"/>
            <a:tailEnd len="med" w="med" type="none"/>
          </a:ln>
        </p:spPr>
      </p:cxnSp>
      <p:sp>
        <p:nvSpPr>
          <p:cNvPr id="369" name="Google Shape;369;p26"/>
          <p:cNvSpPr txBox="1"/>
          <p:nvPr/>
        </p:nvSpPr>
        <p:spPr>
          <a:xfrm>
            <a:off x="1717850" y="2095600"/>
            <a:ext cx="97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Model</a:t>
            </a:r>
            <a:endParaRPr sz="1000">
              <a:latin typeface="Nunito"/>
              <a:ea typeface="Nunito"/>
              <a:cs typeface="Nunito"/>
              <a:sym typeface="Nunito"/>
            </a:endParaRPr>
          </a:p>
        </p:txBody>
      </p:sp>
      <p:sp>
        <p:nvSpPr>
          <p:cNvPr id="370" name="Google Shape;370;p26"/>
          <p:cNvSpPr txBox="1"/>
          <p:nvPr/>
        </p:nvSpPr>
        <p:spPr>
          <a:xfrm>
            <a:off x="964425" y="2346225"/>
            <a:ext cx="97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Attribute Selector</a:t>
            </a:r>
            <a:endParaRPr sz="1000">
              <a:latin typeface="Nunito"/>
              <a:ea typeface="Nunito"/>
              <a:cs typeface="Nunito"/>
              <a:sym typeface="Nunito"/>
            </a:endParaRPr>
          </a:p>
        </p:txBody>
      </p:sp>
      <p:graphicFrame>
        <p:nvGraphicFramePr>
          <p:cNvPr id="371" name="Google Shape;371;p26"/>
          <p:cNvGraphicFramePr/>
          <p:nvPr/>
        </p:nvGraphicFramePr>
        <p:xfrm>
          <a:off x="964425" y="1753850"/>
          <a:ext cx="3000000" cy="3000000"/>
        </p:xfrm>
        <a:graphic>
          <a:graphicData uri="http://schemas.openxmlformats.org/drawingml/2006/table">
            <a:tbl>
              <a:tblPr>
                <a:noFill/>
                <a:tableStyleId>{CFC138C5-393A-434A-833F-E8F9D1B1E892}</a:tableStyleId>
              </a:tblPr>
              <a:tblGrid>
                <a:gridCol w="1389700"/>
                <a:gridCol w="1389700"/>
                <a:gridCol w="1389700"/>
                <a:gridCol w="1389700"/>
                <a:gridCol w="1389700"/>
              </a:tblGrid>
              <a:tr h="364000">
                <a:tc gridSpan="5">
                  <a:txBody>
                    <a:bodyPr/>
                    <a:lstStyle/>
                    <a:p>
                      <a:pPr indent="0" lvl="0" marL="0" rtl="0" algn="ctr">
                        <a:lnSpc>
                          <a:spcPct val="115000"/>
                        </a:lnSpc>
                        <a:spcBef>
                          <a:spcPts val="0"/>
                        </a:spcBef>
                        <a:spcAft>
                          <a:spcPts val="0"/>
                        </a:spcAft>
                        <a:buNone/>
                      </a:pPr>
                      <a:r>
                        <a:rPr lang="en" sz="1000"/>
                        <a:t>Weighted False </a:t>
                      </a:r>
                      <a:r>
                        <a:rPr lang="en" sz="1000"/>
                        <a:t>Positive Rate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c hMerge="1"/>
              </a:tr>
              <a:tr h="644775">
                <a:tc>
                  <a:txBody>
                    <a:bodyPr/>
                    <a:lstStyle/>
                    <a:p>
                      <a:pPr indent="0" lvl="0" marL="0" rtl="0" algn="ctr">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Random Forests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Naive Bayes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J48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Adaboost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Normal Dataset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0.851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0.571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Correlation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0.854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0.557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0.856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ReliefF</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Gain Ratio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0.817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0.57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4775">
                <a:tc>
                  <a:txBody>
                    <a:bodyPr/>
                    <a:lstStyle/>
                    <a:p>
                      <a:pPr indent="0" lvl="0" marL="0" rtl="0" algn="ctr">
                        <a:lnSpc>
                          <a:spcPct val="115000"/>
                        </a:lnSpc>
                        <a:spcBef>
                          <a:spcPts val="0"/>
                        </a:spcBef>
                        <a:spcAft>
                          <a:spcPts val="0"/>
                        </a:spcAft>
                        <a:buNone/>
                      </a:pPr>
                      <a:r>
                        <a:rPr lang="en" sz="1000"/>
                        <a:t>Information Gain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0.842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0.567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Results</a:t>
            </a:r>
            <a:endParaRPr/>
          </a:p>
        </p:txBody>
      </p:sp>
      <p:sp>
        <p:nvSpPr>
          <p:cNvPr id="377" name="Google Shape;377;p27"/>
          <p:cNvSpPr txBox="1"/>
          <p:nvPr>
            <p:ph idx="1" type="body"/>
          </p:nvPr>
        </p:nvSpPr>
        <p:spPr>
          <a:xfrm>
            <a:off x="1199550" y="1300950"/>
            <a:ext cx="7030500" cy="517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517"/>
          </a:p>
          <a:p>
            <a:pPr indent="0" lvl="0" marL="457200" rtl="0" algn="l">
              <a:lnSpc>
                <a:spcPct val="95000"/>
              </a:lnSpc>
              <a:spcBef>
                <a:spcPts val="1200"/>
              </a:spcBef>
              <a:spcAft>
                <a:spcPts val="1200"/>
              </a:spcAft>
              <a:buSzPts val="523"/>
              <a:buNone/>
            </a:pPr>
            <a:r>
              <a:t/>
            </a:r>
            <a:endParaRPr sz="617"/>
          </a:p>
        </p:txBody>
      </p:sp>
      <p:sp>
        <p:nvSpPr>
          <p:cNvPr id="378" name="Google Shape;378;p27"/>
          <p:cNvSpPr txBox="1"/>
          <p:nvPr/>
        </p:nvSpPr>
        <p:spPr>
          <a:xfrm>
            <a:off x="3630750" y="1818150"/>
            <a:ext cx="18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cxnSp>
        <p:nvCxnSpPr>
          <p:cNvPr id="379" name="Google Shape;379;p27"/>
          <p:cNvCxnSpPr/>
          <p:nvPr/>
        </p:nvCxnSpPr>
        <p:spPr>
          <a:xfrm rot="10800000">
            <a:off x="964425" y="2180025"/>
            <a:ext cx="1446600" cy="582600"/>
          </a:xfrm>
          <a:prstGeom prst="straightConnector1">
            <a:avLst/>
          </a:prstGeom>
          <a:noFill/>
          <a:ln cap="flat" cmpd="sng" w="9525">
            <a:solidFill>
              <a:schemeClr val="dk2"/>
            </a:solidFill>
            <a:prstDash val="solid"/>
            <a:round/>
            <a:headEnd len="med" w="med" type="none"/>
            <a:tailEnd len="med" w="med" type="none"/>
          </a:ln>
        </p:spPr>
      </p:cxnSp>
      <p:sp>
        <p:nvSpPr>
          <p:cNvPr id="380" name="Google Shape;380;p27"/>
          <p:cNvSpPr txBox="1"/>
          <p:nvPr/>
        </p:nvSpPr>
        <p:spPr>
          <a:xfrm>
            <a:off x="1717850" y="2095600"/>
            <a:ext cx="97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Model</a:t>
            </a:r>
            <a:endParaRPr sz="1000">
              <a:latin typeface="Nunito"/>
              <a:ea typeface="Nunito"/>
              <a:cs typeface="Nunito"/>
              <a:sym typeface="Nunito"/>
            </a:endParaRPr>
          </a:p>
        </p:txBody>
      </p:sp>
      <p:sp>
        <p:nvSpPr>
          <p:cNvPr id="381" name="Google Shape;381;p27"/>
          <p:cNvSpPr txBox="1"/>
          <p:nvPr/>
        </p:nvSpPr>
        <p:spPr>
          <a:xfrm>
            <a:off x="964425" y="2346225"/>
            <a:ext cx="97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Attribute Selector</a:t>
            </a:r>
            <a:endParaRPr sz="1000">
              <a:latin typeface="Nunito"/>
              <a:ea typeface="Nunito"/>
              <a:cs typeface="Nunito"/>
              <a:sym typeface="Nunito"/>
            </a:endParaRPr>
          </a:p>
        </p:txBody>
      </p:sp>
      <p:graphicFrame>
        <p:nvGraphicFramePr>
          <p:cNvPr id="382" name="Google Shape;382;p27"/>
          <p:cNvGraphicFramePr/>
          <p:nvPr/>
        </p:nvGraphicFramePr>
        <p:xfrm>
          <a:off x="964425" y="1753850"/>
          <a:ext cx="3000000" cy="3000000"/>
        </p:xfrm>
        <a:graphic>
          <a:graphicData uri="http://schemas.openxmlformats.org/drawingml/2006/table">
            <a:tbl>
              <a:tblPr>
                <a:noFill/>
                <a:tableStyleId>{CFC138C5-393A-434A-833F-E8F9D1B1E892}</a:tableStyleId>
              </a:tblPr>
              <a:tblGrid>
                <a:gridCol w="1389700"/>
                <a:gridCol w="1389700"/>
                <a:gridCol w="1389700"/>
                <a:gridCol w="1389700"/>
                <a:gridCol w="1389700"/>
              </a:tblGrid>
              <a:tr h="364000">
                <a:tc gridSpan="5">
                  <a:txBody>
                    <a:bodyPr/>
                    <a:lstStyle/>
                    <a:p>
                      <a:pPr indent="0" lvl="0" marL="0" rtl="0" algn="ctr">
                        <a:lnSpc>
                          <a:spcPct val="115000"/>
                        </a:lnSpc>
                        <a:spcBef>
                          <a:spcPts val="0"/>
                        </a:spcBef>
                        <a:spcAft>
                          <a:spcPts val="0"/>
                        </a:spcAft>
                        <a:buNone/>
                      </a:pPr>
                      <a:r>
                        <a:rPr lang="en" sz="1000"/>
                        <a:t>AUC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c hMerge="1"/>
              </a:tr>
              <a:tr h="644775">
                <a:tc>
                  <a:txBody>
                    <a:bodyPr/>
                    <a:lstStyle/>
                    <a:p>
                      <a:pPr indent="0" lvl="0" marL="0" rtl="0" algn="ctr">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Random Forests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Naive Bayes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J48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Adaboost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Normal Dataset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0.649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0.679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Correlation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0.641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0.579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ReliefF</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0.642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0.514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Gain Ratio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0.618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0.671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4775">
                <a:tc>
                  <a:txBody>
                    <a:bodyPr/>
                    <a:lstStyle/>
                    <a:p>
                      <a:pPr indent="0" lvl="0" marL="0" rtl="0" algn="ctr">
                        <a:lnSpc>
                          <a:spcPct val="115000"/>
                        </a:lnSpc>
                        <a:spcBef>
                          <a:spcPts val="0"/>
                        </a:spcBef>
                        <a:spcAft>
                          <a:spcPts val="0"/>
                        </a:spcAft>
                        <a:buNone/>
                      </a:pPr>
                      <a:r>
                        <a:rPr lang="en" sz="1000"/>
                        <a:t>Information Gain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Results</a:t>
            </a:r>
            <a:endParaRPr/>
          </a:p>
        </p:txBody>
      </p:sp>
      <p:sp>
        <p:nvSpPr>
          <p:cNvPr id="388" name="Google Shape;388;p28"/>
          <p:cNvSpPr txBox="1"/>
          <p:nvPr>
            <p:ph idx="1" type="body"/>
          </p:nvPr>
        </p:nvSpPr>
        <p:spPr>
          <a:xfrm>
            <a:off x="1199550" y="1300950"/>
            <a:ext cx="7030500" cy="517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517"/>
          </a:p>
          <a:p>
            <a:pPr indent="0" lvl="0" marL="457200" rtl="0" algn="l">
              <a:lnSpc>
                <a:spcPct val="95000"/>
              </a:lnSpc>
              <a:spcBef>
                <a:spcPts val="1200"/>
              </a:spcBef>
              <a:spcAft>
                <a:spcPts val="1200"/>
              </a:spcAft>
              <a:buSzPts val="523"/>
              <a:buNone/>
            </a:pPr>
            <a:r>
              <a:t/>
            </a:r>
            <a:endParaRPr sz="617"/>
          </a:p>
        </p:txBody>
      </p:sp>
      <p:sp>
        <p:nvSpPr>
          <p:cNvPr id="389" name="Google Shape;389;p28"/>
          <p:cNvSpPr txBox="1"/>
          <p:nvPr/>
        </p:nvSpPr>
        <p:spPr>
          <a:xfrm>
            <a:off x="3630750" y="1818150"/>
            <a:ext cx="18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cxnSp>
        <p:nvCxnSpPr>
          <p:cNvPr id="390" name="Google Shape;390;p28"/>
          <p:cNvCxnSpPr/>
          <p:nvPr/>
        </p:nvCxnSpPr>
        <p:spPr>
          <a:xfrm rot="10800000">
            <a:off x="964425" y="2180025"/>
            <a:ext cx="1446600" cy="582600"/>
          </a:xfrm>
          <a:prstGeom prst="straightConnector1">
            <a:avLst/>
          </a:prstGeom>
          <a:noFill/>
          <a:ln cap="flat" cmpd="sng" w="9525">
            <a:solidFill>
              <a:schemeClr val="dk2"/>
            </a:solidFill>
            <a:prstDash val="solid"/>
            <a:round/>
            <a:headEnd len="med" w="med" type="none"/>
            <a:tailEnd len="med" w="med" type="none"/>
          </a:ln>
        </p:spPr>
      </p:cxnSp>
      <p:sp>
        <p:nvSpPr>
          <p:cNvPr id="391" name="Google Shape;391;p28"/>
          <p:cNvSpPr txBox="1"/>
          <p:nvPr/>
        </p:nvSpPr>
        <p:spPr>
          <a:xfrm>
            <a:off x="1717850" y="2095600"/>
            <a:ext cx="97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Model</a:t>
            </a:r>
            <a:endParaRPr sz="1000">
              <a:latin typeface="Nunito"/>
              <a:ea typeface="Nunito"/>
              <a:cs typeface="Nunito"/>
              <a:sym typeface="Nunito"/>
            </a:endParaRPr>
          </a:p>
        </p:txBody>
      </p:sp>
      <p:sp>
        <p:nvSpPr>
          <p:cNvPr id="392" name="Google Shape;392;p28"/>
          <p:cNvSpPr txBox="1"/>
          <p:nvPr/>
        </p:nvSpPr>
        <p:spPr>
          <a:xfrm>
            <a:off x="964425" y="2346225"/>
            <a:ext cx="97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Attribute Selector</a:t>
            </a:r>
            <a:endParaRPr sz="1000">
              <a:latin typeface="Nunito"/>
              <a:ea typeface="Nunito"/>
              <a:cs typeface="Nunito"/>
              <a:sym typeface="Nunito"/>
            </a:endParaRPr>
          </a:p>
        </p:txBody>
      </p:sp>
      <p:graphicFrame>
        <p:nvGraphicFramePr>
          <p:cNvPr id="393" name="Google Shape;393;p28"/>
          <p:cNvGraphicFramePr/>
          <p:nvPr/>
        </p:nvGraphicFramePr>
        <p:xfrm>
          <a:off x="964425" y="1753850"/>
          <a:ext cx="3000000" cy="3000000"/>
        </p:xfrm>
        <a:graphic>
          <a:graphicData uri="http://schemas.openxmlformats.org/drawingml/2006/table">
            <a:tbl>
              <a:tblPr>
                <a:noFill/>
                <a:tableStyleId>{CFC138C5-393A-434A-833F-E8F9D1B1E892}</a:tableStyleId>
              </a:tblPr>
              <a:tblGrid>
                <a:gridCol w="1389700"/>
                <a:gridCol w="1389700"/>
                <a:gridCol w="1389700"/>
                <a:gridCol w="1389700"/>
                <a:gridCol w="1389700"/>
              </a:tblGrid>
              <a:tr h="364000">
                <a:tc gridSpan="5">
                  <a:txBody>
                    <a:bodyPr/>
                    <a:lstStyle/>
                    <a:p>
                      <a:pPr indent="0" lvl="0" marL="0" rtl="0" algn="ctr">
                        <a:lnSpc>
                          <a:spcPct val="115000"/>
                        </a:lnSpc>
                        <a:spcBef>
                          <a:spcPts val="0"/>
                        </a:spcBef>
                        <a:spcAft>
                          <a:spcPts val="0"/>
                        </a:spcAft>
                        <a:buNone/>
                      </a:pPr>
                      <a:r>
                        <a:rPr lang="en" sz="1000"/>
                        <a:t>Recall (for the “kick” instances)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c hMerge="1"/>
              </a:tr>
              <a:tr h="644775">
                <a:tc>
                  <a:txBody>
                    <a:bodyPr/>
                    <a:lstStyle/>
                    <a:p>
                      <a:pPr indent="0" lvl="0" marL="0" rtl="0" algn="ctr">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Random Forests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Naive Bayes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J48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Adaboost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Normal Dataset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0.031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0.376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Correlation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0.028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0.393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0.025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ReliefF</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0.045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0.089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64000">
                <a:tc>
                  <a:txBody>
                    <a:bodyPr/>
                    <a:lstStyle/>
                    <a:p>
                      <a:pPr indent="0" lvl="0" marL="0" rtl="0" algn="ctr">
                        <a:lnSpc>
                          <a:spcPct val="115000"/>
                        </a:lnSpc>
                        <a:spcBef>
                          <a:spcPts val="0"/>
                        </a:spcBef>
                        <a:spcAft>
                          <a:spcPts val="0"/>
                        </a:spcAft>
                        <a:buNone/>
                      </a:pPr>
                      <a:r>
                        <a:rPr lang="en" sz="1000"/>
                        <a:t>Gain Ratio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0.072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0.376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4775">
                <a:tc>
                  <a:txBody>
                    <a:bodyPr/>
                    <a:lstStyle/>
                    <a:p>
                      <a:pPr indent="0" lvl="0" marL="0" rtl="0" algn="ctr">
                        <a:lnSpc>
                          <a:spcPct val="115000"/>
                        </a:lnSpc>
                        <a:spcBef>
                          <a:spcPts val="0"/>
                        </a:spcBef>
                        <a:spcAft>
                          <a:spcPts val="0"/>
                        </a:spcAft>
                        <a:buNone/>
                      </a:pPr>
                      <a:r>
                        <a:rPr lang="en" sz="1000"/>
                        <a:t>Information Gain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0.042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0.379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Important Features</a:t>
            </a:r>
            <a:endParaRPr/>
          </a:p>
        </p:txBody>
      </p:sp>
      <p:sp>
        <p:nvSpPr>
          <p:cNvPr id="399" name="Google Shape;399;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These typically varied from attribute selection algorithm to attribute selection algorithm; however, these were pretty high overall</a:t>
            </a:r>
            <a:endParaRPr sz="1900"/>
          </a:p>
          <a:p>
            <a:pPr indent="-349250" lvl="0" marL="457200" rtl="0" algn="l">
              <a:spcBef>
                <a:spcPts val="1200"/>
              </a:spcBef>
              <a:spcAft>
                <a:spcPts val="0"/>
              </a:spcAft>
              <a:buSzPts val="1900"/>
              <a:buChar char="●"/>
            </a:pPr>
            <a:r>
              <a:rPr lang="en" sz="1900"/>
              <a:t>Model</a:t>
            </a:r>
            <a:endParaRPr sz="1900"/>
          </a:p>
          <a:p>
            <a:pPr indent="-349250" lvl="0" marL="457200" rtl="0" algn="l">
              <a:spcBef>
                <a:spcPts val="0"/>
              </a:spcBef>
              <a:spcAft>
                <a:spcPts val="0"/>
              </a:spcAft>
              <a:buSzPts val="1900"/>
              <a:buChar char="●"/>
            </a:pPr>
            <a:r>
              <a:rPr lang="en" sz="1900"/>
              <a:t>Submodel</a:t>
            </a:r>
            <a:endParaRPr sz="1900"/>
          </a:p>
          <a:p>
            <a:pPr indent="-349250" lvl="0" marL="457200" rtl="0" algn="l">
              <a:spcBef>
                <a:spcPts val="0"/>
              </a:spcBef>
              <a:spcAft>
                <a:spcPts val="0"/>
              </a:spcAft>
              <a:buSzPts val="1900"/>
              <a:buChar char="●"/>
            </a:pPr>
            <a:r>
              <a:rPr lang="en" sz="1900"/>
              <a:t>VehicleAge</a:t>
            </a:r>
            <a:endParaRPr sz="1900"/>
          </a:p>
          <a:p>
            <a:pPr indent="0" lvl="0" marL="0" rtl="0" algn="l">
              <a:spcBef>
                <a:spcPts val="1200"/>
              </a:spcBef>
              <a:spcAft>
                <a:spcPts val="120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accuracy is bad metric?</a:t>
            </a:r>
            <a:endParaRPr/>
          </a:p>
        </p:txBody>
      </p:sp>
      <p:sp>
        <p:nvSpPr>
          <p:cNvPr id="405" name="Google Shape;405;p30"/>
          <p:cNvSpPr txBox="1"/>
          <p:nvPr>
            <p:ph idx="1" type="body"/>
          </p:nvPr>
        </p:nvSpPr>
        <p:spPr>
          <a:xfrm>
            <a:off x="1303800" y="1990050"/>
            <a:ext cx="7030500" cy="3303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Heavy class imbalance (lot more “not a kick” instances than “kick” instances)</a:t>
            </a:r>
            <a:endParaRPr sz="1700"/>
          </a:p>
          <a:p>
            <a:pPr indent="-336550" lvl="0" marL="457200" rtl="0" algn="l">
              <a:spcBef>
                <a:spcPts val="0"/>
              </a:spcBef>
              <a:spcAft>
                <a:spcPts val="0"/>
              </a:spcAft>
              <a:buSzPts val="1700"/>
              <a:buChar char="●"/>
            </a:pPr>
            <a:r>
              <a:rPr lang="en" sz="1700"/>
              <a:t>Some models just predicting “not a kick” for every instance</a:t>
            </a:r>
            <a:endParaRPr sz="1700"/>
          </a:p>
          <a:p>
            <a:pPr indent="-336550" lvl="1" marL="914400" rtl="0" algn="l">
              <a:spcBef>
                <a:spcPts val="0"/>
              </a:spcBef>
              <a:spcAft>
                <a:spcPts val="0"/>
              </a:spcAft>
              <a:buSzPts val="1700"/>
              <a:buChar char="○"/>
            </a:pPr>
            <a:r>
              <a:rPr lang="en" sz="1700"/>
              <a:t>Results in a high accuracy, weighted true positive rate, and weighted false positive rate</a:t>
            </a:r>
            <a:endParaRPr sz="1700"/>
          </a:p>
          <a:p>
            <a:pPr indent="-336550" lvl="0" marL="457200" rtl="0" algn="l">
              <a:spcBef>
                <a:spcPts val="0"/>
              </a:spcBef>
              <a:spcAft>
                <a:spcPts val="0"/>
              </a:spcAft>
              <a:buSzPts val="1700"/>
              <a:buChar char="●"/>
            </a:pPr>
            <a:r>
              <a:rPr lang="en" sz="1700"/>
              <a:t>Use of alternate metrics to better evaluate performance:</a:t>
            </a:r>
            <a:endParaRPr sz="1700"/>
          </a:p>
          <a:p>
            <a:pPr indent="-336550" lvl="1" marL="914400" rtl="0" algn="l">
              <a:spcBef>
                <a:spcPts val="0"/>
              </a:spcBef>
              <a:spcAft>
                <a:spcPts val="0"/>
              </a:spcAft>
              <a:buSzPts val="1700"/>
              <a:buChar char="○"/>
            </a:pPr>
            <a:r>
              <a:rPr lang="en" sz="1700"/>
              <a:t>AUC</a:t>
            </a:r>
            <a:endParaRPr sz="1700"/>
          </a:p>
          <a:p>
            <a:pPr indent="-336550" lvl="1" marL="914400" rtl="0" algn="l">
              <a:spcBef>
                <a:spcPts val="0"/>
              </a:spcBef>
              <a:spcAft>
                <a:spcPts val="0"/>
              </a:spcAft>
              <a:buSzPts val="1700"/>
              <a:buChar char="○"/>
            </a:pPr>
            <a:r>
              <a:rPr lang="en" sz="1700"/>
              <a:t>Recall (only for negative class)</a:t>
            </a:r>
            <a:endParaRPr sz="1700"/>
          </a:p>
          <a:p>
            <a:pPr indent="0" lvl="0" marL="0" rtl="0" algn="l">
              <a:spcBef>
                <a:spcPts val="1200"/>
              </a:spcBef>
              <a:spcAft>
                <a:spcPts val="12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Analysis/Conclusion</a:t>
            </a:r>
            <a:endParaRPr/>
          </a:p>
        </p:txBody>
      </p:sp>
      <p:sp>
        <p:nvSpPr>
          <p:cNvPr id="411" name="Google Shape;411;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We were able to achieve a maximum recall of .393 with correlation attribute selection for naive bayes which is slightly higher than our highest recall without attribute selection, which was 0.376. Therefore, attribute selection was beneficial for this dataset. </a:t>
            </a:r>
            <a:endParaRPr/>
          </a:p>
          <a:p>
            <a:pPr indent="-311150" lvl="0" marL="457200" rtl="0" algn="l">
              <a:spcBef>
                <a:spcPts val="0"/>
              </a:spcBef>
              <a:spcAft>
                <a:spcPts val="0"/>
              </a:spcAft>
              <a:buSzPts val="1300"/>
              <a:buChar char="-"/>
            </a:pPr>
            <a:r>
              <a:rPr lang="en"/>
              <a:t>In general, the naive bayes model performed the best, followed by the random forest, with the J48 decision tree and the Adaboost M1 classifier performing poorly (usually predicted “not a kick” every time)</a:t>
            </a:r>
            <a:endParaRPr/>
          </a:p>
          <a:p>
            <a:pPr indent="-311150" lvl="0" marL="457200" rtl="0" algn="l">
              <a:spcBef>
                <a:spcPts val="0"/>
              </a:spcBef>
              <a:spcAft>
                <a:spcPts val="0"/>
              </a:spcAft>
              <a:buSzPts val="1300"/>
              <a:buChar char="-"/>
            </a:pPr>
            <a:r>
              <a:rPr lang="en"/>
              <a:t>All of the models achieved recalls from 0-0.1 except for the Naive Bayes; the Naive Bayes achieved a max recall of 0.393. Although this may not be high enough for definite classification, it could serve as an intermediary that other classifiers and researchers could reference.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Statement/Project Goal</a:t>
            </a:r>
            <a:endParaRPr/>
          </a:p>
          <a:p>
            <a:pPr indent="-311150" lvl="0" marL="457200" rtl="0" algn="l">
              <a:spcBef>
                <a:spcPts val="0"/>
              </a:spcBef>
              <a:spcAft>
                <a:spcPts val="0"/>
              </a:spcAft>
              <a:buSzPts val="1300"/>
              <a:buAutoNum type="arabicPeriod"/>
            </a:pPr>
            <a:r>
              <a:rPr lang="en"/>
              <a:t>Description of Dataset</a:t>
            </a:r>
            <a:endParaRPr/>
          </a:p>
          <a:p>
            <a:pPr indent="-311150" lvl="0" marL="457200" rtl="0" algn="l">
              <a:spcBef>
                <a:spcPts val="0"/>
              </a:spcBef>
              <a:spcAft>
                <a:spcPts val="0"/>
              </a:spcAft>
              <a:buSzPts val="1300"/>
              <a:buAutoNum type="arabicPeriod"/>
            </a:pPr>
            <a:r>
              <a:rPr lang="en"/>
              <a:t>Attribute Selection/Preprocessing</a:t>
            </a:r>
            <a:endParaRPr/>
          </a:p>
          <a:p>
            <a:pPr indent="-311150" lvl="0" marL="457200" rtl="0" algn="l">
              <a:spcBef>
                <a:spcPts val="0"/>
              </a:spcBef>
              <a:spcAft>
                <a:spcPts val="0"/>
              </a:spcAft>
              <a:buSzPts val="1300"/>
              <a:buAutoNum type="arabicPeriod"/>
            </a:pPr>
            <a:r>
              <a:rPr lang="en"/>
              <a:t>Model Classifiers</a:t>
            </a:r>
            <a:endParaRPr/>
          </a:p>
          <a:p>
            <a:pPr indent="-311150" lvl="0" marL="457200" rtl="0" algn="l">
              <a:spcBef>
                <a:spcPts val="0"/>
              </a:spcBef>
              <a:spcAft>
                <a:spcPts val="0"/>
              </a:spcAft>
              <a:buSzPts val="1300"/>
              <a:buAutoNum type="arabicPeriod"/>
            </a:pPr>
            <a:r>
              <a:rPr lang="en"/>
              <a:t>Results and Analysis</a:t>
            </a:r>
            <a:endParaRPr/>
          </a:p>
          <a:p>
            <a:pPr indent="-311150" lvl="0" marL="457200" rtl="0" algn="l">
              <a:spcBef>
                <a:spcPts val="0"/>
              </a:spcBef>
              <a:spcAft>
                <a:spcPts val="0"/>
              </a:spcAft>
              <a:buSzPts val="1300"/>
              <a:buAutoNum type="arabicPeriod"/>
            </a:pPr>
            <a:r>
              <a:rPr lang="en"/>
              <a:t>Conclusion</a:t>
            </a:r>
            <a:endParaRPr/>
          </a:p>
          <a:p>
            <a:pPr indent="-311150" lvl="0" marL="457200" rtl="0" algn="l">
              <a:spcBef>
                <a:spcPts val="0"/>
              </a:spcBef>
              <a:spcAft>
                <a:spcPts val="0"/>
              </a:spcAft>
              <a:buSzPts val="1300"/>
              <a:buAutoNum type="arabicPeriod"/>
            </a:pPr>
            <a:r>
              <a:rPr lang="en"/>
              <a:t>Appendix/Sources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Appendix/Sources</a:t>
            </a: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Sources/References</a:t>
            </a:r>
            <a:endParaRPr/>
          </a:p>
        </p:txBody>
      </p:sp>
      <p:sp>
        <p:nvSpPr>
          <p:cNvPr id="422" name="Google Shape;422;p33"/>
          <p:cNvSpPr txBox="1"/>
          <p:nvPr>
            <p:ph idx="1" type="body"/>
          </p:nvPr>
        </p:nvSpPr>
        <p:spPr>
          <a:xfrm>
            <a:off x="1303800" y="1990050"/>
            <a:ext cx="7030500" cy="28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Data Source: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https://www.openml.org/search?type=data&amp;sort=runs&amp;id=41162&amp;status=active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Models: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https://weka.sourceforge.io/doc.dev/weka/classifiers/trees/RandomForest.html</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https://weka.sourceforge.io/doc.dev/weka/classifiers/bayes/NaiveBayes.html</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https://weka.sourceforge.io/doc.dev/weka/classifiers/trees/J48.html</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https://weka.sourceforge.io/doc.packages/realAdaBoost/</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Attribute Selectors: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https://weka.sourceforge.io/doc.dev/weka/attributeSelection/CorrelationAttributeEval.html</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https://weka.sourceforge.io/doc.dev/weka/attributeSelection/ReliefFAttributeEval.html</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https://weka.sourceforge.io/doc.dev/weka/attributeSelection/GainRatioAttributeEval.html</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u="sng">
                <a:solidFill>
                  <a:srgbClr val="1155CC"/>
                </a:solidFill>
                <a:latin typeface="Times New Roman"/>
                <a:ea typeface="Times New Roman"/>
                <a:cs typeface="Times New Roman"/>
                <a:sym typeface="Times New Roman"/>
                <a:hlinkClick r:id="rId11">
                  <a:extLst>
                    <a:ext uri="{A12FA001-AC4F-418D-AE19-62706E023703}">
                      <ahyp:hlinkClr val="tx"/>
                    </a:ext>
                  </a:extLst>
                </a:hlinkClick>
              </a:rPr>
              <a:t>https://weka.sourceforge.io/doc.dev/weka/attributeSelection/InfoGainAttributeEval.html</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a:t>
            </a:r>
            <a:endParaRPr/>
          </a:p>
        </p:txBody>
      </p:sp>
      <p:sp>
        <p:nvSpPr>
          <p:cNvPr id="290" name="Google Shape;290;p15"/>
          <p:cNvSpPr txBox="1"/>
          <p:nvPr>
            <p:ph idx="1" type="body"/>
          </p:nvPr>
        </p:nvSpPr>
        <p:spPr>
          <a:xfrm>
            <a:off x="1303800" y="1789125"/>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Creating an appropriate model that predicts whether or not cars bought at an auction are unsellable for dealerships due to some malfunction (termed a “kick”)</a:t>
            </a:r>
            <a:endParaRPr/>
          </a:p>
          <a:p>
            <a:pPr indent="-311150" lvl="0" marL="457200" rtl="0" algn="l">
              <a:lnSpc>
                <a:spcPct val="150000"/>
              </a:lnSpc>
              <a:spcBef>
                <a:spcPts val="0"/>
              </a:spcBef>
              <a:spcAft>
                <a:spcPts val="0"/>
              </a:spcAft>
              <a:buSzPts val="1300"/>
              <a:buChar char="-"/>
            </a:pPr>
            <a:r>
              <a:rPr lang="en"/>
              <a:t>Achieving a testing accuracy that is viable for actual prediction</a:t>
            </a:r>
            <a:endParaRPr/>
          </a:p>
          <a:p>
            <a:pPr indent="0" lvl="0" marL="457200" rtl="0" algn="l">
              <a:lnSpc>
                <a:spcPct val="150000"/>
              </a:lnSpc>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3613175" y="3285025"/>
            <a:ext cx="1917651" cy="1278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Dataset</a:t>
            </a:r>
            <a:endParaRPr/>
          </a:p>
        </p:txBody>
      </p:sp>
      <p:sp>
        <p:nvSpPr>
          <p:cNvPr id="297" name="Google Shape;297;p16"/>
          <p:cNvSpPr txBox="1"/>
          <p:nvPr>
            <p:ph idx="1" type="body"/>
          </p:nvPr>
        </p:nvSpPr>
        <p:spPr>
          <a:xfrm>
            <a:off x="1303800" y="1668575"/>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Our dataset included data with 32 attributes and 72,983 instances of car </a:t>
            </a:r>
            <a:r>
              <a:rPr lang="en"/>
              <a:t>information.</a:t>
            </a:r>
            <a:endParaRPr/>
          </a:p>
          <a:p>
            <a:pPr indent="-298450" lvl="1" marL="914400" rtl="0" algn="l">
              <a:lnSpc>
                <a:spcPct val="150000"/>
              </a:lnSpc>
              <a:spcBef>
                <a:spcPts val="0"/>
              </a:spcBef>
              <a:spcAft>
                <a:spcPts val="0"/>
              </a:spcAft>
              <a:buSzPts val="1100"/>
              <a:buChar char="-"/>
            </a:pPr>
            <a:r>
              <a:rPr lang="en"/>
              <a:t>Heavy Class Imbalance</a:t>
            </a:r>
            <a:endParaRPr/>
          </a:p>
          <a:p>
            <a:pPr indent="-311150" lvl="0" marL="457200" rtl="0" algn="l">
              <a:lnSpc>
                <a:spcPct val="150000"/>
              </a:lnSpc>
              <a:spcBef>
                <a:spcPts val="0"/>
              </a:spcBef>
              <a:spcAft>
                <a:spcPts val="0"/>
              </a:spcAft>
              <a:buSzPts val="1300"/>
              <a:buChar char="-"/>
            </a:pPr>
            <a:r>
              <a:rPr lang="en"/>
              <a:t>The attributes included information about the car like the information pertaining to the auction it was sold at and characteristics specific to the car (like color)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Snippet</a:t>
            </a:r>
            <a:endParaRPr/>
          </a:p>
        </p:txBody>
      </p:sp>
      <p:graphicFrame>
        <p:nvGraphicFramePr>
          <p:cNvPr id="303" name="Google Shape;303;p17"/>
          <p:cNvGraphicFramePr/>
          <p:nvPr/>
        </p:nvGraphicFramePr>
        <p:xfrm>
          <a:off x="1488275" y="4759100"/>
          <a:ext cx="3000000" cy="3000000"/>
        </p:xfrm>
        <a:graphic>
          <a:graphicData uri="http://schemas.openxmlformats.org/drawingml/2006/table">
            <a:tbl>
              <a:tblPr>
                <a:noFill/>
                <a:tableStyleId>{9B80EA33-3837-436A-B346-10D751EDF07E}</a:tableStyleId>
              </a:tblPr>
              <a:tblGrid>
                <a:gridCol w="1809750"/>
                <a:gridCol w="1809750"/>
                <a:gridCol w="1809750"/>
              </a:tblGrid>
              <a:tr h="381000">
                <a:tc>
                  <a:txBody>
                    <a:bodyPr/>
                    <a:lstStyle/>
                    <a:p>
                      <a:pPr indent="0" lvl="0" marL="0" rtl="0" algn="l">
                        <a:spcBef>
                          <a:spcPts val="0"/>
                        </a:spcBef>
                        <a:spcAft>
                          <a:spcPts val="0"/>
                        </a:spcAft>
                        <a:buNone/>
                      </a:pPr>
                      <a:r>
                        <a:rPr lang="en"/>
                        <a:t>Labels (isBadBuy)</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t>0 (“not a kick”)</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t>1 (“was a kick”)</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304" name="Google Shape;304;p17"/>
          <p:cNvPicPr preferRelativeResize="0"/>
          <p:nvPr/>
        </p:nvPicPr>
        <p:blipFill>
          <a:blip r:embed="rId3">
            <a:alphaModFix/>
          </a:blip>
          <a:stretch>
            <a:fillRect/>
          </a:stretch>
        </p:blipFill>
        <p:spPr>
          <a:xfrm>
            <a:off x="0" y="1175600"/>
            <a:ext cx="9144000" cy="3583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Preprocessing/Modeling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Part 1</a:t>
            </a:r>
            <a:endParaRPr/>
          </a:p>
        </p:txBody>
      </p:sp>
      <p:sp>
        <p:nvSpPr>
          <p:cNvPr id="315" name="Google Shape;315;p19"/>
          <p:cNvSpPr txBox="1"/>
          <p:nvPr>
            <p:ph idx="1" type="body"/>
          </p:nvPr>
        </p:nvSpPr>
        <p:spPr>
          <a:xfrm>
            <a:off x="1303800" y="1990050"/>
            <a:ext cx="7030500" cy="2982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Data was split into training/testing with 80-20 random stratified split</a:t>
            </a:r>
            <a:endParaRPr sz="1700"/>
          </a:p>
          <a:p>
            <a:pPr indent="-336550" lvl="0" marL="457200" rtl="0" algn="l">
              <a:spcBef>
                <a:spcPts val="0"/>
              </a:spcBef>
              <a:spcAft>
                <a:spcPts val="0"/>
              </a:spcAft>
              <a:buSzPts val="1700"/>
              <a:buChar char="-"/>
            </a:pPr>
            <a:r>
              <a:rPr lang="en" sz="1700"/>
              <a:t>Numerical data was separated from categorical</a:t>
            </a:r>
            <a:endParaRPr sz="1700"/>
          </a:p>
          <a:p>
            <a:pPr indent="-336550" lvl="0" marL="457200" rtl="0" algn="l">
              <a:spcBef>
                <a:spcPts val="0"/>
              </a:spcBef>
              <a:spcAft>
                <a:spcPts val="0"/>
              </a:spcAft>
              <a:buSzPts val="1700"/>
              <a:buChar char="-"/>
            </a:pPr>
            <a:r>
              <a:rPr lang="en" sz="1700"/>
              <a:t>Numerical Attributes with missing data were filled in with the mean</a:t>
            </a:r>
            <a:endParaRPr b="1" sz="1700"/>
          </a:p>
          <a:p>
            <a:pPr indent="-336550" lvl="0" marL="457200" rtl="0" algn="l">
              <a:spcBef>
                <a:spcPts val="0"/>
              </a:spcBef>
              <a:spcAft>
                <a:spcPts val="0"/>
              </a:spcAft>
              <a:buSzPts val="1700"/>
              <a:buChar char="-"/>
            </a:pPr>
            <a:r>
              <a:rPr lang="en" sz="1700"/>
              <a:t>Categorical Attributes with missing data were filled in with most frequent value</a:t>
            </a:r>
            <a:endParaRPr sz="1700"/>
          </a:p>
          <a:p>
            <a:pPr indent="-336550" lvl="0" marL="457200" rtl="0" algn="l">
              <a:spcBef>
                <a:spcPts val="0"/>
              </a:spcBef>
              <a:spcAft>
                <a:spcPts val="0"/>
              </a:spcAft>
              <a:buSzPts val="1700"/>
              <a:buChar char="-"/>
            </a:pPr>
            <a:r>
              <a:rPr lang="en" sz="1700"/>
              <a:t>Train and test datasets too large; we stratified sampled 20% without replacement and made samples the new datasets</a:t>
            </a:r>
            <a:endParaRPr sz="1700"/>
          </a:p>
          <a:p>
            <a:pPr indent="-336550" lvl="0" marL="457200" rtl="0" algn="l">
              <a:spcBef>
                <a:spcPts val="0"/>
              </a:spcBef>
              <a:spcAft>
                <a:spcPts val="0"/>
              </a:spcAft>
              <a:buSzPts val="1700"/>
              <a:buChar char="-"/>
            </a:pPr>
            <a:r>
              <a:rPr lang="en" sz="1700"/>
              <a:t>All these steps were performed using WEKA</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Attribute Selection</a:t>
            </a:r>
            <a:endParaRPr/>
          </a:p>
        </p:txBody>
      </p:sp>
      <p:sp>
        <p:nvSpPr>
          <p:cNvPr id="321" name="Google Shape;321;p20"/>
          <p:cNvSpPr txBox="1"/>
          <p:nvPr>
            <p:ph idx="1" type="body"/>
          </p:nvPr>
        </p:nvSpPr>
        <p:spPr>
          <a:xfrm>
            <a:off x="1303800" y="1990050"/>
            <a:ext cx="7030500" cy="3153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order to optimize our following model and save time, attribute selection was necessary as part of preprocessing. </a:t>
            </a:r>
            <a:endParaRPr sz="1600"/>
          </a:p>
          <a:p>
            <a:pPr indent="-330200" lvl="0" marL="457200" rtl="0" algn="l">
              <a:spcBef>
                <a:spcPts val="0"/>
              </a:spcBef>
              <a:spcAft>
                <a:spcPts val="0"/>
              </a:spcAft>
              <a:buSzPts val="1600"/>
              <a:buChar char="-"/>
            </a:pPr>
            <a:r>
              <a:rPr lang="en" sz="1600"/>
              <a:t>Four different attribute selectors in the WEKA software were used for this: Correlation Attribute Evaluation,</a:t>
            </a:r>
            <a:r>
              <a:rPr lang="en" sz="1600"/>
              <a:t> Information Gain</a:t>
            </a:r>
            <a:r>
              <a:rPr lang="en" sz="1600"/>
              <a:t> Attribute Evaluation, Gain Ratio Attribute Evaluation, and reliefF Attribute Evaluation. </a:t>
            </a:r>
            <a:endParaRPr sz="1600"/>
          </a:p>
          <a:p>
            <a:pPr indent="-330200" lvl="0" marL="457200" rtl="0" algn="l">
              <a:spcBef>
                <a:spcPts val="0"/>
              </a:spcBef>
              <a:spcAft>
                <a:spcPts val="0"/>
              </a:spcAft>
              <a:buSzPts val="1600"/>
              <a:buChar char="-"/>
            </a:pPr>
            <a:r>
              <a:rPr lang="en" sz="1600"/>
              <a:t>For each of the attribute selectors, a ranker was used and we used a threshold to select features (0.09 for correlation; 0.05 for reliefF; 0.007 for information gain; 0.005 for gain ratio)</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Attribute Selectors</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Correlation Attribute Evaluation:</a:t>
            </a:r>
            <a:r>
              <a:rPr lang="en" sz="1600"/>
              <a:t> Compares the Pearson correlation coefficient between the attribute and class variables</a:t>
            </a:r>
            <a:endParaRPr sz="1600"/>
          </a:p>
          <a:p>
            <a:pPr indent="-330200" lvl="0" marL="457200" rtl="0" algn="l">
              <a:spcBef>
                <a:spcPts val="0"/>
              </a:spcBef>
              <a:spcAft>
                <a:spcPts val="0"/>
              </a:spcAft>
              <a:buSzPts val="1600"/>
              <a:buChar char="-"/>
            </a:pPr>
            <a:r>
              <a:rPr b="1" lang="en" sz="1600"/>
              <a:t>Info Gain Attribute Evaluation:</a:t>
            </a:r>
            <a:r>
              <a:rPr lang="en" sz="1600"/>
              <a:t> Compares the information gain between only the class variable versus the class variable with the attribute</a:t>
            </a:r>
            <a:endParaRPr sz="1600"/>
          </a:p>
          <a:p>
            <a:pPr indent="-330200" lvl="0" marL="457200" rtl="0" algn="l">
              <a:spcBef>
                <a:spcPts val="0"/>
              </a:spcBef>
              <a:spcAft>
                <a:spcPts val="0"/>
              </a:spcAft>
              <a:buSzPts val="1600"/>
              <a:buChar char="-"/>
            </a:pPr>
            <a:r>
              <a:rPr b="1" lang="en" sz="1600"/>
              <a:t>Gain Ratio Attribute Evaluation: </a:t>
            </a:r>
            <a:r>
              <a:rPr lang="en" sz="1600"/>
              <a:t>Compares the ratio of information gain between the class and the attribute</a:t>
            </a:r>
            <a:endParaRPr sz="1600"/>
          </a:p>
          <a:p>
            <a:pPr indent="-330200" lvl="0" marL="457200" rtl="0" algn="l">
              <a:spcBef>
                <a:spcPts val="0"/>
              </a:spcBef>
              <a:spcAft>
                <a:spcPts val="0"/>
              </a:spcAft>
              <a:buSzPts val="1600"/>
              <a:buChar char="-"/>
            </a:pPr>
            <a:r>
              <a:rPr b="1" lang="en" sz="1600"/>
              <a:t>ReliefF Attribute Evaluation:</a:t>
            </a:r>
            <a:r>
              <a:rPr lang="en" sz="1600"/>
              <a:t> Compares each attribute’s distance for the nearest “hit” and “miss” and updates weights accordingly</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