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D0D6F3-1EE6-41FB-AB03-1F160995F556}">
  <a:tblStyle styleId="{5FD0D6F3-1EE6-41FB-AB03-1F160995F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7C40E3-E30C-4D07-A0FA-0403222331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59c1da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59c1da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59c1da0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59c1da0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6287b53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6287b53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59c1da0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59c1da0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3813e7e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3813e7e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6287b53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6287b53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6287b53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6287b53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6287b53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6287b53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3813e7e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3813e7e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6287b53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6287b53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d0227e9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d0227e9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813e7e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813e7e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287b53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287b53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053186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053186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5996ef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5996ef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59c1da06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59c1da06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3813e7e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3813e7e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6287b53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6287b53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penml.org/search?type=data&amp;sort=runs&amp;id=41162&amp;status=active" TargetMode="External"/><Relationship Id="rId4" Type="http://schemas.openxmlformats.org/officeDocument/2006/relationships/hyperlink" Target="https://www.openml.org/search?type=data&amp;sort=runs&amp;id=61&amp;status=active" TargetMode="External"/><Relationship Id="rId9" Type="http://schemas.openxmlformats.org/officeDocument/2006/relationships/hyperlink" Target="https://drive.google.com/file/d/1KAOhjOHES_oiZZmt-8FycPasEdrMLVrm/view" TargetMode="External"/><Relationship Id="rId5" Type="http://schemas.openxmlformats.org/officeDocument/2006/relationships/hyperlink" Target="https://drive.google.com/file/d/1cTOwboU8uI3wDB8iAeQGQaLYDTXfQESf/view" TargetMode="External"/><Relationship Id="rId6" Type="http://schemas.openxmlformats.org/officeDocument/2006/relationships/hyperlink" Target="https://drive.google.com/file/d/1P4v9C4mJr2xIOUQcMw9PiZExe22V5ZSu/view" TargetMode="External"/><Relationship Id="rId7" Type="http://schemas.openxmlformats.org/officeDocument/2006/relationships/hyperlink" Target="https://drive.google.com/file/d/11cJO7I8FZzp12ccL8PNBqm6NYDDt8kax/view" TargetMode="External"/><Relationship Id="rId8" Type="http://schemas.openxmlformats.org/officeDocument/2006/relationships/hyperlink" Target="https://drive.google.com/file/d/1druopRWAh8sVPE7NEHU2xEa5r8D510pV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using Random Forests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Vishal Kotha, Arnav Jain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6"/>
              <a:t>Quarter 2</a:t>
            </a:r>
            <a:endParaRPr sz="1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6"/>
              <a:t>Dr. Yilmaz’s Period 1 Machine Learning 2 Class</a:t>
            </a:r>
            <a:endParaRPr sz="11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6"/>
              <a:t>February 6, 2023</a:t>
            </a:r>
            <a:endParaRPr sz="116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Part 2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Iris </a:t>
            </a:r>
            <a:r>
              <a:rPr lang="en" sz="1700"/>
              <a:t>Dataset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80-20 training-testing split from original dataset (was small and uniformly distributed so no sampling needed)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150 instances (50 of each class)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Training Dataset: 40 instances of each class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Testing Dataset: 10 instances of each class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50" y="1171700"/>
            <a:ext cx="6171239" cy="3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 forest of random forests until a certain depth (this is a </a:t>
            </a:r>
            <a:r>
              <a:rPr lang="en" sz="1700"/>
              <a:t>parameter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splits at each level are still made based on information gain metric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that depth is reached, normal random forest using decision trees the rest of the way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1099425"/>
            <a:ext cx="5999774" cy="3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199550" y="1172375"/>
            <a:ext cx="7030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/>
              <a:t>We have attached tables summarizing and comparing different performance metrics. </a:t>
            </a:r>
            <a:endParaRPr sz="151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sp>
        <p:nvSpPr>
          <p:cNvPr id="365" name="Google Shape;365;p27"/>
          <p:cNvSpPr txBox="1"/>
          <p:nvPr/>
        </p:nvSpPr>
        <p:spPr>
          <a:xfrm>
            <a:off x="3630750" y="1771600"/>
            <a:ext cx="18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66" name="Google Shape;366;p27"/>
          <p:cNvGraphicFramePr/>
          <p:nvPr/>
        </p:nvGraphicFramePr>
        <p:xfrm>
          <a:off x="1256100" y="20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{E67C40E3-E30C-4D07-A0FA-040322233191}</a:tableStyleId>
              </a:tblPr>
              <a:tblGrid>
                <a:gridCol w="1343025"/>
                <a:gridCol w="819150"/>
                <a:gridCol w="952500"/>
                <a:gridCol w="866775"/>
                <a:gridCol w="971550"/>
                <a:gridCol w="1209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 Rate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 Rate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 Area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Taken (s)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(trees = 100)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0.61937</a:t>
                      </a:r>
                      <a:endParaRPr baseline="30000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0.1816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of Random Forests (depth = 1)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5.0684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of Random Forests (depth = 2)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100.0%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25.3216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27"/>
          <p:cNvSpPr txBox="1"/>
          <p:nvPr/>
        </p:nvSpPr>
        <p:spPr>
          <a:xfrm>
            <a:off x="2775750" y="4310750"/>
            <a:ext cx="3000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1: Results on the iris dataset. Note: TP and FP are weighted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199550" y="1300950"/>
            <a:ext cx="7030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sp>
        <p:nvSpPr>
          <p:cNvPr id="374" name="Google Shape;374;p28"/>
          <p:cNvSpPr txBox="1"/>
          <p:nvPr/>
        </p:nvSpPr>
        <p:spPr>
          <a:xfrm>
            <a:off x="3630750" y="1818150"/>
            <a:ext cx="18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5" name="Google Shape;375;p28"/>
          <p:cNvGraphicFramePr/>
          <p:nvPr/>
        </p:nvGraphicFramePr>
        <p:xfrm>
          <a:off x="1138250" y="125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{E67C40E3-E30C-4D07-A0FA-040322233191}</a:tableStyleId>
              </a:tblPr>
              <a:tblGrid>
                <a:gridCol w="1419225"/>
                <a:gridCol w="809625"/>
                <a:gridCol w="876300"/>
                <a:gridCol w="857250"/>
                <a:gridCol w="990600"/>
                <a:gridCol w="1152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 Rate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 Rate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 Area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Taken (s)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(trees = 100)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87.4957%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88.1507%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of Random Forests (depth = 1)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88.8698</a:t>
                      </a: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0.8913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0.8791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of Randoms Forest (depth = 2)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88.2642%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0.8898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0.8801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40.18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28"/>
          <p:cNvSpPr txBox="1"/>
          <p:nvPr/>
        </p:nvSpPr>
        <p:spPr>
          <a:xfrm>
            <a:off x="2451200" y="4066350"/>
            <a:ext cx="3000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2: Results on the “kick” dataset. Note: TP and FP are weighted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Analysis/Conclusion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Showed similar results of 100% on the simple Iris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Able to learn simple patterns on small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 on “kick”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Understands more complex patterns on large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Doesn’t struggle with </a:t>
            </a:r>
            <a:r>
              <a:rPr lang="en"/>
              <a:t>imbalance</a:t>
            </a:r>
            <a:r>
              <a:rPr lang="en"/>
              <a:t> datasets as the other models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seen by having a higher accuracy on the cars that are “kicks”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Slower speed overall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optimized, similar to how sklearn optimizes the other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Appendix/Sources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Sources/References</a:t>
            </a:r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1303800" y="1990050"/>
            <a:ext cx="70305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https://www.openml.org/search?type=data&amp;sort=runs&amp;id=41162&amp;status=active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https://www.openml.org/search?type=data&amp;sort=runs&amp;id=61&amp;status=active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https://drive.google.com/file/d/1cTOwboU8uI3wDB8iAeQGQaLYDTXfQESf/view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https://drive.google.com/file/d/1P4v9C4mJr2xIOUQcMw9PiZExe22V5ZSu/view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https://drive.google.com/file/d/11cJO7I8FZzp12ccL8PNBqm6NYDDt8kax/view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https://drive.google.com/file/d/1druopRWAh8sVPE7NEHU2xEa5r8D510pV/view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https://drive.google.com/file/d/1KAOhjOHES_oiZZmt-8FycPasEdrMLVrm/view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Statement/Project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Description of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Attribute Selection/Preprocessing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Classifiers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 and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Appendix/Sources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89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Improving on the current random forest model’s performance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Achieve a higher accuracy and learn more </a:t>
            </a:r>
            <a:r>
              <a:rPr lang="en"/>
              <a:t>complex patterns in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Keeping the computation time reasonable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175" y="3285025"/>
            <a:ext cx="1917651" cy="12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668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dataset included data with 32 attributes and 72,983 instances of car </a:t>
            </a:r>
            <a:r>
              <a:rPr lang="en"/>
              <a:t>information.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Heavy Class Imbalance</a:t>
            </a:r>
            <a:r>
              <a:rPr lang="en"/>
              <a:t> (87.701% are one class)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attributes included information about the car like the information pertaining to the auction it was sold at and characteristics specific to the car (like color)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other dataset (iris) had four attributes and three classes (150 instances)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Uniformly distributed, smaller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Attributes contained flower characteristics (petal length &amp; width + sepal length &amp; width)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Snippet</a:t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1488275" y="4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{5FD0D6F3-1EE6-41FB-AB03-1F160995F556}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Labels (isBadBuy)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 (“not a kick”)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(“was a kick”)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5600"/>
            <a:ext cx="9144000" cy="358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Snippet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0925"/>
            <a:ext cx="5334913" cy="39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Breiman (Random Forests): Original random forest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Freund &amp; Schapire (Boosting): Ensemble where each successive tree is tailored to instances the previous tree most incorrectly classified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Paul et. al. (Improved random forests for classification): Develop upper limit on number of trees &amp; create reduced but informational attributes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Quinlan (Induction of Decision Trees): Original decision tree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Robnik-Sikonja (Improving random forests): Use five different metrics (Gini Index for ⅕, etc.) &amp; weight trees based on performance on similar instances in training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Preprocessing/Modeling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Part 1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Kick Dataset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converted all categorical columns to numerical and binned all numerical columns (3 equal width bins)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Randomly sampled without replacement (20%); 14,596 instances (12,801 versus 1,795)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80-20 training-testing split from this new sample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Training: 11,676 instances (10,240 versus 1,436)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Testing: 2,920 instances (2,561 versus 359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