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1" r:id="rId5"/>
    <p:sldId id="261" r:id="rId6"/>
    <p:sldId id="262" r:id="rId7"/>
    <p:sldId id="272" r:id="rId8"/>
    <p:sldId id="263" r:id="rId9"/>
    <p:sldId id="264" r:id="rId10"/>
    <p:sldId id="265" r:id="rId11"/>
    <p:sldId id="266" r:id="rId12"/>
    <p:sldId id="267" r:id="rId13"/>
    <p:sldId id="273"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pgasoftware.intel.com/20.1.1/?edition=lite&amp;platform=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2400" cy="1470025"/>
          </a:xfrm>
        </p:spPr>
        <p:txBody>
          <a:bodyPr>
            <a:normAutofit/>
          </a:bodyPr>
          <a:lstStyle/>
          <a:p>
            <a:r>
              <a:rPr lang="en-IN" sz="4000" dirty="0">
                <a:latin typeface="Times New Roman" panose="02020603050405020304" pitchFamily="18" charset="0"/>
                <a:cs typeface="Times New Roman" panose="02020603050405020304" pitchFamily="18" charset="0"/>
              </a:rPr>
              <a:t>Tutorial-1</a:t>
            </a:r>
          </a:p>
        </p:txBody>
      </p:sp>
      <p:sp>
        <p:nvSpPr>
          <p:cNvPr id="3" name="Subtitle 2"/>
          <p:cNvSpPr>
            <a:spLocks noGrp="1"/>
          </p:cNvSpPr>
          <p:nvPr>
            <p:ph type="subTitle" idx="1"/>
          </p:nvPr>
        </p:nvSpPr>
        <p:spPr>
          <a:xfrm>
            <a:off x="1371600" y="3581400"/>
            <a:ext cx="6400800" cy="1752600"/>
          </a:xfrm>
        </p:spPr>
        <p:txBody>
          <a:bodyPr>
            <a:normAutofit/>
          </a:bodyPr>
          <a:lstStyle/>
          <a:p>
            <a:r>
              <a:rPr lang="en-IN" dirty="0">
                <a:solidFill>
                  <a:schemeClr val="accent2"/>
                </a:solidFill>
                <a:latin typeface="Times New Roman" panose="02020603050405020304" pitchFamily="18" charset="0"/>
                <a:cs typeface="Times New Roman" panose="02020603050405020304" pitchFamily="18" charset="0"/>
              </a:rPr>
              <a:t>VHDL Intro</a:t>
            </a:r>
          </a:p>
          <a:p>
            <a:r>
              <a:rPr lang="en-IN" dirty="0">
                <a:solidFill>
                  <a:schemeClr val="accent2"/>
                </a:solidFill>
                <a:latin typeface="Times New Roman" panose="02020603050405020304" pitchFamily="18" charset="0"/>
                <a:cs typeface="Times New Roman" panose="02020603050405020304" pitchFamily="18" charset="0"/>
              </a:rPr>
              <a:t>Part-1</a:t>
            </a:r>
          </a:p>
        </p:txBody>
      </p:sp>
    </p:spTree>
    <p:extLst>
      <p:ext uri="{BB962C8B-B14F-4D97-AF65-F5344CB8AC3E}">
        <p14:creationId xmlns:p14="http://schemas.microsoft.com/office/powerpoint/2010/main" val="209700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Entity Declaration</a:t>
            </a:r>
          </a:p>
        </p:txBody>
      </p:sp>
      <p:sp>
        <p:nvSpPr>
          <p:cNvPr id="4" name="Rectangle 1"/>
          <p:cNvSpPr>
            <a:spLocks noChangeArrowheads="1"/>
          </p:cNvSpPr>
          <p:nvPr/>
        </p:nvSpPr>
        <p:spPr bwMode="auto">
          <a:xfrm>
            <a:off x="2590800" y="1415281"/>
            <a:ext cx="58785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entity</a:t>
            </a:r>
            <a:r>
              <a:rPr kumimoji="0" lang="en-US" sz="2000" b="0" i="0" u="none" strike="noStrike" cap="none" normalizeH="0" baseline="0" dirty="0">
                <a:ln>
                  <a:noFill/>
                </a:ln>
                <a:solidFill>
                  <a:srgbClr val="000000"/>
                </a:solidFill>
                <a:effectLst/>
                <a:latin typeface="Courier New" pitchFamily="49" charset="0"/>
                <a:cs typeface="Courier New" pitchFamily="49" charset="0"/>
              </a:rPr>
              <a:t> NAME_OF_ENTITY </a:t>
            </a:r>
            <a:r>
              <a:rPr kumimoji="0" lang="en-US" sz="2000" b="1" i="0" u="none" strike="noStrike" cap="none" normalizeH="0" baseline="0" dirty="0">
                <a:ln>
                  <a:noFill/>
                </a:ln>
                <a:solidFill>
                  <a:srgbClr val="000000"/>
                </a:solidFill>
                <a:effectLst/>
                <a:latin typeface="Courier New" pitchFamily="49" charset="0"/>
                <a:cs typeface="Courier New" pitchFamily="49" charset="0"/>
              </a:rPr>
              <a:t>is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1" i="0" u="none" strike="noStrike" cap="none" normalizeH="0" baseline="0" dirty="0">
                <a:ln>
                  <a:noFill/>
                </a:ln>
                <a:solidFill>
                  <a:srgbClr val="000000"/>
                </a:solidFill>
                <a:effectLst/>
                <a:latin typeface="Courier New" pitchFamily="49" charset="0"/>
                <a:cs typeface="Courier New" pitchFamily="49" charset="0"/>
              </a:rPr>
              <a:t>port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1" u="none" strike="noStrike" cap="none" normalizeH="0" baseline="0" dirty="0" err="1">
                <a:ln>
                  <a:noFill/>
                </a:ln>
                <a:solidFill>
                  <a:srgbClr val="000000"/>
                </a:solidFill>
                <a:effectLst/>
                <a:latin typeface="Courier New" pitchFamily="49" charset="0"/>
                <a:cs typeface="Courier New" pitchFamily="49" charset="0"/>
              </a:rPr>
              <a:t>signal_names</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1" i="0" u="none" strike="noStrike" cap="none" normalizeH="0" baseline="0" dirty="0">
                <a:ln>
                  <a:noFill/>
                </a:ln>
                <a:solidFill>
                  <a:srgbClr val="000000"/>
                </a:solidFill>
                <a:effectLst/>
                <a:latin typeface="Courier New" pitchFamily="49" charset="0"/>
                <a:cs typeface="Courier New" pitchFamily="49" charset="0"/>
              </a:rPr>
              <a:t>mode</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1" u="none" strike="noStrike" cap="none" normalizeH="0" baseline="0" dirty="0">
                <a:ln>
                  <a:noFill/>
                </a:ln>
                <a:solidFill>
                  <a:srgbClr val="000000"/>
                </a:solidFill>
                <a:effectLst/>
                <a:latin typeface="Courier New" pitchFamily="49" charset="0"/>
                <a:cs typeface="Courier New" pitchFamily="49" charset="0"/>
              </a:rPr>
              <a:t>type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sz="2000" b="0" i="1" u="none" strike="noStrike" cap="none" normalizeH="0" baseline="0" dirty="0" err="1">
                <a:ln>
                  <a:noFill/>
                </a:ln>
                <a:solidFill>
                  <a:srgbClr val="000000"/>
                </a:solidFill>
                <a:effectLst/>
                <a:latin typeface="Courier New" pitchFamily="49" charset="0"/>
                <a:cs typeface="Courier New" pitchFamily="49" charset="0"/>
              </a:rPr>
              <a:t>signal_names</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1" i="0" u="none" strike="noStrike" cap="none" normalizeH="0" baseline="0" dirty="0">
                <a:ln>
                  <a:noFill/>
                </a:ln>
                <a:solidFill>
                  <a:srgbClr val="000000"/>
                </a:solidFill>
                <a:effectLst/>
                <a:latin typeface="Courier New" pitchFamily="49" charset="0"/>
                <a:cs typeface="Courier New" pitchFamily="49" charset="0"/>
              </a:rPr>
              <a:t>mode </a:t>
            </a:r>
            <a:r>
              <a:rPr kumimoji="0" lang="en-US" sz="2000" b="0" i="1" u="none" strike="noStrike" cap="none" normalizeH="0" baseline="0" dirty="0">
                <a:ln>
                  <a:noFill/>
                </a:ln>
                <a:solidFill>
                  <a:srgbClr val="000000"/>
                </a:solidFill>
                <a:effectLst/>
                <a:latin typeface="Courier New" pitchFamily="49" charset="0"/>
                <a:cs typeface="Courier New" pitchFamily="49" charset="0"/>
              </a:rPr>
              <a:t>type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1" u="none" strike="noStrike" cap="none" normalizeH="0" baseline="0" dirty="0" err="1">
                <a:ln>
                  <a:noFill/>
                </a:ln>
                <a:solidFill>
                  <a:srgbClr val="000000"/>
                </a:solidFill>
                <a:effectLst/>
                <a:latin typeface="Courier New" pitchFamily="49" charset="0"/>
                <a:cs typeface="Courier New" pitchFamily="49" charset="0"/>
              </a:rPr>
              <a:t>signal_names</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1" i="0" u="none" strike="noStrike" cap="none" normalizeH="0" baseline="0" dirty="0">
                <a:ln>
                  <a:noFill/>
                </a:ln>
                <a:solidFill>
                  <a:srgbClr val="000000"/>
                </a:solidFill>
                <a:effectLst/>
                <a:latin typeface="Courier New" pitchFamily="49" charset="0"/>
                <a:cs typeface="Courier New" pitchFamily="49" charset="0"/>
              </a:rPr>
              <a:t>mode </a:t>
            </a:r>
            <a:r>
              <a:rPr kumimoji="0" lang="en-US" sz="2000" b="0" i="1" u="none" strike="noStrike" cap="none" normalizeH="0" baseline="0" dirty="0">
                <a:ln>
                  <a:noFill/>
                </a:ln>
                <a:solidFill>
                  <a:srgbClr val="000000"/>
                </a:solidFill>
                <a:effectLst/>
                <a:latin typeface="Courier New" pitchFamily="49" charset="0"/>
                <a:cs typeface="Courier New" pitchFamily="49" charset="0"/>
              </a:rPr>
              <a:t>type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end</a:t>
            </a:r>
            <a:r>
              <a:rPr kumimoji="0" lang="en-US" sz="2000" b="0" i="0" u="none" strike="noStrike" cap="none" normalizeH="0" baseline="0" dirty="0">
                <a:ln>
                  <a:noFill/>
                </a:ln>
                <a:solidFill>
                  <a:srgbClr val="000000"/>
                </a:solidFill>
                <a:effectLst/>
                <a:latin typeface="Courier New" pitchFamily="49" charset="0"/>
                <a:cs typeface="Courier New" pitchFamily="49" charset="0"/>
              </a:rPr>
              <a:t> [NAME_OF_ENTITY]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3" name="TextBox 2">
            <a:extLst>
              <a:ext uri="{FF2B5EF4-FFF2-40B4-BE49-F238E27FC236}">
                <a16:creationId xmlns:a16="http://schemas.microsoft.com/office/drawing/2014/main" id="{1AEA6F28-BE23-615E-4982-112620C56D2F}"/>
              </a:ext>
            </a:extLst>
          </p:cNvPr>
          <p:cNvSpPr txBox="1"/>
          <p:nvPr/>
        </p:nvSpPr>
        <p:spPr>
          <a:xfrm>
            <a:off x="598468" y="1415281"/>
            <a:ext cx="10779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5" name="TextBox 4">
            <a:extLst>
              <a:ext uri="{FF2B5EF4-FFF2-40B4-BE49-F238E27FC236}">
                <a16:creationId xmlns:a16="http://schemas.microsoft.com/office/drawing/2014/main" id="{3CF74338-DEB2-0AD6-AEBF-4F9BA9DAB892}"/>
              </a:ext>
            </a:extLst>
          </p:cNvPr>
          <p:cNvSpPr txBox="1"/>
          <p:nvPr/>
        </p:nvSpPr>
        <p:spPr>
          <a:xfrm>
            <a:off x="598468" y="3733800"/>
            <a:ext cx="11541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6" name="Picture 3" descr="C:\Users\Mahendra Rathor\Desktop\multiplexer-4-to-1.png">
            <a:extLst>
              <a:ext uri="{FF2B5EF4-FFF2-40B4-BE49-F238E27FC236}">
                <a16:creationId xmlns:a16="http://schemas.microsoft.com/office/drawing/2014/main" id="{9AE1969E-EF60-2A53-AF4F-064C3F80E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92611"/>
            <a:ext cx="2804173" cy="20264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A8DBEA76-DA67-419C-61E4-A39A57D6F9D6}"/>
              </a:ext>
            </a:extLst>
          </p:cNvPr>
          <p:cNvSpPr>
            <a:spLocks noChangeArrowheads="1"/>
          </p:cNvSpPr>
          <p:nvPr/>
        </p:nvSpPr>
        <p:spPr bwMode="auto">
          <a:xfrm>
            <a:off x="2804173" y="4138723"/>
            <a:ext cx="55707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entity mux_4to1 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	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		P,Q,R,S : in STD_LOGIC;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		S0,S1: in STD_LOGIC;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		Z: out STD_LOGIC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cs typeface="Courier New" pitchFamily="49" charset="0"/>
              </a:rPr>
              <a:t>end mux_4to1;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2551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Architecture body</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architecture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architecture_name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NAME_OF_ENTITY </a:t>
            </a:r>
            <a:r>
              <a:rPr lang="en-US" b="1" dirty="0">
                <a:latin typeface="Times New Roman" panose="02020603050405020304" pitchFamily="18" charset="0"/>
                <a:cs typeface="Times New Roman" panose="02020603050405020304" pitchFamily="18" charset="0"/>
              </a:rPr>
              <a:t>is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Declarations</a:t>
            </a:r>
          </a:p>
          <a:p>
            <a:pPr marL="0" indent="0">
              <a:buNone/>
            </a:pPr>
            <a:r>
              <a:rPr lang="en-US" dirty="0">
                <a:latin typeface="Times New Roman" panose="02020603050405020304" pitchFamily="18" charset="0"/>
                <a:cs typeface="Times New Roman" panose="02020603050405020304" pitchFamily="18" charset="0"/>
              </a:rPr>
              <a:t>           -- components declarations</a:t>
            </a:r>
          </a:p>
          <a:p>
            <a:pPr marL="0" indent="0">
              <a:buNone/>
            </a:pPr>
            <a:r>
              <a:rPr lang="en-US" dirty="0">
                <a:latin typeface="Times New Roman" panose="02020603050405020304" pitchFamily="18" charset="0"/>
                <a:cs typeface="Times New Roman" panose="02020603050405020304" pitchFamily="18" charset="0"/>
              </a:rPr>
              <a:t>           -- signal declarations</a:t>
            </a:r>
          </a:p>
          <a:p>
            <a:pPr marL="0" indent="0">
              <a:buNone/>
            </a:pPr>
            <a:r>
              <a:rPr lang="en-US" dirty="0">
                <a:latin typeface="Times New Roman" panose="02020603050405020304" pitchFamily="18" charset="0"/>
                <a:cs typeface="Times New Roman" panose="02020603050405020304" pitchFamily="18" charset="0"/>
              </a:rPr>
              <a:t>           -- constant declarations</a:t>
            </a:r>
          </a:p>
          <a:p>
            <a:pPr marL="0" indent="0">
              <a:buNone/>
            </a:pPr>
            <a:r>
              <a:rPr lang="en-US" dirty="0">
                <a:latin typeface="Times New Roman" panose="02020603050405020304" pitchFamily="18" charset="0"/>
                <a:cs typeface="Times New Roman" panose="02020603050405020304" pitchFamily="18" charset="0"/>
              </a:rPr>
              <a:t>           -- function declarations</a:t>
            </a:r>
          </a:p>
          <a:p>
            <a:pPr marL="0" indent="0">
              <a:buNone/>
            </a:pPr>
            <a:r>
              <a:rPr lang="en-US" dirty="0">
                <a:latin typeface="Times New Roman" panose="02020603050405020304" pitchFamily="18" charset="0"/>
                <a:cs typeface="Times New Roman" panose="02020603050405020304" pitchFamily="18" charset="0"/>
              </a:rPr>
              <a:t>           -- procedure declarations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begin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Statements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architecture_name</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52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87" y="22860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Different models of </a:t>
            </a:r>
            <a:r>
              <a:rPr lang="en-IN" sz="4000" dirty="0">
                <a:solidFill>
                  <a:srgbClr val="0070C0"/>
                </a:solidFill>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457200" y="1443562"/>
            <a:ext cx="8229600" cy="4525963"/>
          </a:xfrm>
        </p:spPr>
        <p:txBody>
          <a:bodyPr>
            <a:normAutofit/>
          </a:bodyPr>
          <a:lstStyle/>
          <a:p>
            <a:pPr algn="just"/>
            <a:r>
              <a:rPr lang="en-IN" sz="3600" dirty="0">
                <a:latin typeface="Times New Roman" panose="02020603050405020304" pitchFamily="18" charset="0"/>
                <a:cs typeface="Times New Roman" panose="02020603050405020304" pitchFamily="18" charset="0"/>
              </a:rPr>
              <a:t>Behavioural model</a:t>
            </a:r>
          </a:p>
          <a:p>
            <a:pPr algn="just"/>
            <a:r>
              <a:rPr lang="en-IN" sz="3600" dirty="0">
                <a:latin typeface="Times New Roman" panose="02020603050405020304" pitchFamily="18" charset="0"/>
                <a:cs typeface="Times New Roman" panose="02020603050405020304" pitchFamily="18" charset="0"/>
              </a:rPr>
              <a:t>Data flow model</a:t>
            </a:r>
          </a:p>
          <a:p>
            <a:pPr algn="just"/>
            <a:r>
              <a:rPr lang="en-IN" sz="3600" dirty="0">
                <a:latin typeface="Times New Roman" panose="02020603050405020304" pitchFamily="18" charset="0"/>
                <a:cs typeface="Times New Roman" panose="02020603050405020304" pitchFamily="18" charset="0"/>
              </a:rPr>
              <a:t>Structural model</a:t>
            </a:r>
          </a:p>
        </p:txBody>
      </p:sp>
    </p:spTree>
    <p:extLst>
      <p:ext uri="{BB962C8B-B14F-4D97-AF65-F5344CB8AC3E}">
        <p14:creationId xmlns:p14="http://schemas.microsoft.com/office/powerpoint/2010/main" val="360868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87" y="22860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Different models of </a:t>
            </a:r>
            <a:r>
              <a:rPr lang="en-IN" sz="4000" dirty="0">
                <a:solidFill>
                  <a:srgbClr val="0070C0"/>
                </a:solidFill>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457200" y="1443562"/>
            <a:ext cx="8229600" cy="4957238"/>
          </a:xfrm>
        </p:spPr>
        <p:txBody>
          <a:bodyPr>
            <a:normAutofit fontScale="92500" lnSpcReduction="10000"/>
          </a:bodyPr>
          <a:lstStyle/>
          <a:p>
            <a:pPr algn="just"/>
            <a:r>
              <a:rPr lang="en-IN" sz="2000" b="1" dirty="0">
                <a:latin typeface="Times New Roman" panose="02020603050405020304" pitchFamily="18" charset="0"/>
                <a:cs typeface="Times New Roman" panose="02020603050405020304" pitchFamily="18" charset="0"/>
              </a:rPr>
              <a:t>Behavioural model</a:t>
            </a:r>
          </a:p>
          <a:p>
            <a:pPr marL="0" indent="0" algn="just">
              <a:spcBef>
                <a:spcPts val="0"/>
              </a:spcBef>
              <a:buNone/>
            </a:pPr>
            <a:r>
              <a:rPr lang="en-IN" sz="2000"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Describes how the output is derived from the inputs using structured statements. Behavioral modelling executes statements sequentially.</a:t>
            </a:r>
          </a:p>
          <a:p>
            <a:pPr marL="0" indent="0" algn="just">
              <a:spcBef>
                <a:spcPts val="0"/>
              </a:spcBef>
              <a:buNone/>
            </a:pPr>
            <a:r>
              <a:rPr lang="en-US" sz="2000" dirty="0">
                <a:latin typeface="Times New Roman" panose="02020603050405020304" pitchFamily="18" charset="0"/>
                <a:cs typeface="Times New Roman" panose="02020603050405020304" pitchFamily="18" charset="0"/>
              </a:rPr>
              <a:t>They are written inside a process statement. Statements like if-else , switch case, loops are part of behavioral modelling.</a:t>
            </a:r>
          </a:p>
          <a:p>
            <a:pPr marL="0" indent="0" algn="just">
              <a:buNone/>
            </a:pPr>
            <a:r>
              <a:rPr lang="en-US" sz="2000" dirty="0">
                <a:latin typeface="Times New Roman" panose="02020603050405020304" pitchFamily="18" charset="0"/>
                <a:cs typeface="Times New Roman" panose="02020603050405020304" pitchFamily="18" charset="0"/>
              </a:rPr>
              <a:t>Although we never use looping statements while programming hardware as it is difficult to implement on board.</a:t>
            </a:r>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Data flow model</a:t>
            </a:r>
          </a:p>
          <a:p>
            <a:pPr marL="0" indent="0" algn="just">
              <a:buNone/>
            </a:pPr>
            <a:r>
              <a:rPr lang="en-IN" sz="2000"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Describes how the data flows from the inputs to the output most often using NOT, AND and OR operations.</a:t>
            </a:r>
          </a:p>
          <a:p>
            <a:pPr marL="0" indent="0" algn="just">
              <a:buNone/>
            </a:pPr>
            <a:r>
              <a:rPr lang="en-US" sz="2000" dirty="0">
                <a:latin typeface="Times New Roman" panose="02020603050405020304" pitchFamily="18" charset="0"/>
                <a:cs typeface="Times New Roman" panose="02020603050405020304" pitchFamily="18" charset="0"/>
              </a:rPr>
              <a:t>Ex: y &lt;= a &amp; b ;</a:t>
            </a:r>
          </a:p>
          <a:p>
            <a:pPr marL="0" indent="0" algn="just">
              <a:buNone/>
            </a:pPr>
            <a:r>
              <a:rPr lang="en-US" sz="2000" dirty="0">
                <a:latin typeface="Times New Roman" panose="02020603050405020304" pitchFamily="18" charset="0"/>
                <a:cs typeface="Times New Roman" panose="02020603050405020304" pitchFamily="18" charset="0"/>
              </a:rPr>
              <a:t>Statements are executed concurrently.</a:t>
            </a:r>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Structural model</a:t>
            </a:r>
          </a:p>
          <a:p>
            <a:pPr marL="0" indent="0" algn="just">
              <a:buNone/>
            </a:pPr>
            <a:r>
              <a:rPr lang="en-IN" sz="2000"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Structural modelling uses logic diagrams. The concept is similar to functions. Here we create components of each logic gate which is used multiple times in the code.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25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Behavioural model</a:t>
            </a:r>
          </a:p>
        </p:txBody>
      </p:sp>
      <p:sp>
        <p:nvSpPr>
          <p:cNvPr id="3" name="Content Placeholder 2"/>
          <p:cNvSpPr>
            <a:spLocks noGrp="1"/>
          </p:cNvSpPr>
          <p:nvPr>
            <p:ph idx="1"/>
          </p:nvPr>
        </p:nvSpPr>
        <p:spPr>
          <a:xfrm>
            <a:off x="457200" y="1417639"/>
            <a:ext cx="8229600" cy="4373562"/>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architecture</a:t>
            </a:r>
            <a:r>
              <a:rPr lang="en-US" sz="2400" dirty="0">
                <a:latin typeface="Times New Roman" panose="02020603050405020304" pitchFamily="18" charset="0"/>
                <a:cs typeface="Times New Roman" panose="02020603050405020304" pitchFamily="18" charset="0"/>
              </a:rPr>
              <a:t> behavioral </a:t>
            </a:r>
            <a:r>
              <a:rPr lang="en-US" sz="2400" b="1"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 NAME_OF_ENTITY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begin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Process (sensitivity list)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End process;</a:t>
            </a:r>
          </a:p>
          <a:p>
            <a:r>
              <a:rPr lang="en-US" sz="2400" b="1" dirty="0">
                <a:latin typeface="Times New Roman" panose="02020603050405020304" pitchFamily="18" charset="0"/>
                <a:cs typeface="Times New Roman" panose="02020603050405020304" pitchFamily="18" charset="0"/>
              </a:rPr>
              <a:t>end</a:t>
            </a:r>
            <a:r>
              <a:rPr lang="en-US" sz="2400" dirty="0">
                <a:latin typeface="Times New Roman" panose="02020603050405020304" pitchFamily="18" charset="0"/>
                <a:cs typeface="Times New Roman" panose="02020603050405020304" pitchFamily="18" charset="0"/>
              </a:rPr>
              <a:t> behavioral;</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40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412"/>
            <a:ext cx="6858000" cy="609600"/>
          </a:xfrm>
        </p:spPr>
        <p:txBody>
          <a:bodyPr>
            <a:noAutofit/>
          </a:bodyPr>
          <a:lstStyle/>
          <a:p>
            <a:r>
              <a:rPr lang="en-IN" sz="4000" dirty="0">
                <a:latin typeface="Times New Roman" panose="02020603050405020304" pitchFamily="18" charset="0"/>
                <a:cs typeface="Times New Roman" panose="02020603050405020304" pitchFamily="18" charset="0"/>
              </a:rPr>
              <a:t>VHDL Code of 4:1 Mux</a:t>
            </a:r>
          </a:p>
        </p:txBody>
      </p:sp>
      <p:pic>
        <p:nvPicPr>
          <p:cNvPr id="4098" name="Picture 2" descr="C:\Users\Mahendra Rathor\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338" y="990600"/>
            <a:ext cx="4868862" cy="518953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ahendra Rathor\Desktop\multiplexer-4-t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2804173" cy="20264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6BCFD20-597A-4018-8624-FD90CB9D16E2}"/>
              </a:ext>
            </a:extLst>
          </p:cNvPr>
          <p:cNvSpPr/>
          <p:nvPr/>
        </p:nvSpPr>
        <p:spPr>
          <a:xfrm>
            <a:off x="716286" y="4343400"/>
            <a:ext cx="13716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“00”</a:t>
            </a:r>
          </a:p>
          <a:p>
            <a:pPr algn="ctr"/>
            <a:r>
              <a:rPr lang="en-US" dirty="0"/>
              <a:t>01</a:t>
            </a:r>
          </a:p>
          <a:p>
            <a:pPr algn="ctr"/>
            <a:r>
              <a:rPr lang="en-US" dirty="0"/>
              <a:t>10</a:t>
            </a:r>
          </a:p>
          <a:p>
            <a:pPr algn="ctr"/>
            <a:r>
              <a:rPr lang="en-IN" dirty="0"/>
              <a:t>11</a:t>
            </a:r>
          </a:p>
        </p:txBody>
      </p:sp>
    </p:spTree>
    <p:extLst>
      <p:ext uri="{BB962C8B-B14F-4D97-AF65-F5344CB8AC3E}">
        <p14:creationId xmlns:p14="http://schemas.microsoft.com/office/powerpoint/2010/main" val="10642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Next Tutorial</a:t>
            </a:r>
          </a:p>
        </p:txBody>
      </p:sp>
      <p:sp>
        <p:nvSpPr>
          <p:cNvPr id="3" name="Content Placeholder 2"/>
          <p:cNvSpPr>
            <a:spLocks noGrp="1"/>
          </p:cNvSpPr>
          <p:nvPr>
            <p:ph idx="1"/>
          </p:nvPr>
        </p:nvSpPr>
        <p:spPr/>
        <p:txBody>
          <a:bodyPr>
            <a:normAutofit/>
          </a:bodyPr>
          <a:lstStyle/>
          <a:p>
            <a:r>
              <a:rPr lang="en-IN" sz="3600" dirty="0">
                <a:latin typeface="Times New Roman" panose="02020603050405020304" pitchFamily="18" charset="0"/>
                <a:cs typeface="Times New Roman" panose="02020603050405020304" pitchFamily="18" charset="0"/>
              </a:rPr>
              <a:t>Data flow model</a:t>
            </a:r>
          </a:p>
          <a:p>
            <a:r>
              <a:rPr lang="en-IN" sz="3600" dirty="0">
                <a:latin typeface="Times New Roman" panose="02020603050405020304" pitchFamily="18" charset="0"/>
                <a:cs typeface="Times New Roman" panose="02020603050405020304" pitchFamily="18" charset="0"/>
              </a:rPr>
              <a:t>Structural Model</a:t>
            </a:r>
          </a:p>
        </p:txBody>
      </p:sp>
    </p:spTree>
    <p:extLst>
      <p:ext uri="{BB962C8B-B14F-4D97-AF65-F5344CB8AC3E}">
        <p14:creationId xmlns:p14="http://schemas.microsoft.com/office/powerpoint/2010/main" val="280079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Overview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4525963"/>
          </a:xfrm>
        </p:spPr>
        <p:txBody>
          <a:bodyPr>
            <a:normAutofit/>
          </a:bodyPr>
          <a:lstStyle/>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A digital circuit can be implemented :</a:t>
            </a:r>
          </a:p>
          <a:p>
            <a:pPr algn="just"/>
            <a:r>
              <a:rPr lang="en-IN" sz="2400" dirty="0">
                <a:latin typeface="Times New Roman" panose="02020603050405020304" pitchFamily="18" charset="0"/>
                <a:cs typeface="Times New Roman" panose="02020603050405020304" pitchFamily="18" charset="0"/>
              </a:rPr>
              <a:t>(1) as an application specific integrated circuit (ASIC)</a:t>
            </a:r>
          </a:p>
          <a:p>
            <a:pPr algn="just"/>
            <a:r>
              <a:rPr lang="en-IN" sz="2400" dirty="0">
                <a:latin typeface="Times New Roman" panose="02020603050405020304" pitchFamily="18" charset="0"/>
                <a:cs typeface="Times New Roman" panose="02020603050405020304" pitchFamily="18" charset="0"/>
              </a:rPr>
              <a:t>(2) on a programmable device like field programmable gate array (FPGA)</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In this tutorial we will discuss how a digital circuit is implemented on FPGA and which language and tool can be used to do so.</a:t>
            </a:r>
          </a:p>
        </p:txBody>
      </p:sp>
    </p:spTree>
    <p:extLst>
      <p:ext uri="{BB962C8B-B14F-4D97-AF65-F5344CB8AC3E}">
        <p14:creationId xmlns:p14="http://schemas.microsoft.com/office/powerpoint/2010/main" val="115234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FPGA</a:t>
            </a:r>
          </a:p>
        </p:txBody>
      </p:sp>
      <p:sp>
        <p:nvSpPr>
          <p:cNvPr id="3" name="Content Placeholder 2"/>
          <p:cNvSpPr>
            <a:spLocks noGrp="1"/>
          </p:cNvSpPr>
          <p:nvPr>
            <p:ph idx="1"/>
          </p:nvPr>
        </p:nvSpPr>
        <p:spPr>
          <a:xfrm>
            <a:off x="457200" y="1417638"/>
            <a:ext cx="8229600" cy="4754563"/>
          </a:xfrm>
        </p:spPr>
        <p:txBody>
          <a:bodyPr>
            <a:normAutofit/>
          </a:bodyPr>
          <a:lstStyle/>
          <a:p>
            <a:r>
              <a:rPr lang="en-IN" sz="2400" dirty="0">
                <a:latin typeface="Times New Roman" panose="02020603050405020304" pitchFamily="18" charset="0"/>
                <a:cs typeface="Times New Roman" panose="02020603050405020304" pitchFamily="18" charset="0"/>
              </a:rPr>
              <a:t>First we need to understand what is FPGA?</a:t>
            </a:r>
          </a:p>
          <a:p>
            <a:r>
              <a:rPr lang="en-IN" sz="2400" dirty="0">
                <a:latin typeface="Times New Roman" panose="02020603050405020304" pitchFamily="18" charset="0"/>
                <a:cs typeface="Times New Roman" panose="02020603050405020304" pitchFamily="18" charset="0"/>
              </a:rPr>
              <a:t>FPGA: </a:t>
            </a:r>
            <a:r>
              <a:rPr lang="en-IN" sz="2400" b="1" dirty="0">
                <a:latin typeface="Times New Roman" panose="02020603050405020304" pitchFamily="18" charset="0"/>
                <a:cs typeface="Times New Roman" panose="02020603050405020304" pitchFamily="18" charset="0"/>
              </a:rPr>
              <a:t>F</a:t>
            </a:r>
            <a:r>
              <a:rPr lang="en-IN" sz="2400" dirty="0">
                <a:latin typeface="Times New Roman" panose="02020603050405020304" pitchFamily="18" charset="0"/>
                <a:cs typeface="Times New Roman" panose="02020603050405020304" pitchFamily="18" charset="0"/>
              </a:rPr>
              <a:t>ield </a:t>
            </a:r>
            <a:r>
              <a:rPr lang="en-IN" sz="2400" b="1" dirty="0">
                <a:latin typeface="Times New Roman" panose="02020603050405020304" pitchFamily="18" charset="0"/>
                <a:cs typeface="Times New Roman" panose="02020603050405020304" pitchFamily="18" charset="0"/>
              </a:rPr>
              <a:t>P</a:t>
            </a:r>
            <a:r>
              <a:rPr lang="en-IN" sz="2400" dirty="0">
                <a:latin typeface="Times New Roman" panose="02020603050405020304" pitchFamily="18" charset="0"/>
                <a:cs typeface="Times New Roman" panose="02020603050405020304" pitchFamily="18" charset="0"/>
              </a:rPr>
              <a:t>rogrammable </a:t>
            </a:r>
            <a:r>
              <a:rPr lang="en-IN" sz="2400" b="1" dirty="0">
                <a:latin typeface="Times New Roman" panose="02020603050405020304" pitchFamily="18" charset="0"/>
                <a:cs typeface="Times New Roman" panose="02020603050405020304" pitchFamily="18" charset="0"/>
              </a:rPr>
              <a:t>G</a:t>
            </a:r>
            <a:r>
              <a:rPr lang="en-IN" sz="2400" dirty="0">
                <a:latin typeface="Times New Roman" panose="02020603050405020304" pitchFamily="18" charset="0"/>
                <a:cs typeface="Times New Roman" panose="02020603050405020304" pitchFamily="18" charset="0"/>
              </a:rPr>
              <a:t>ate </a:t>
            </a:r>
            <a:r>
              <a:rPr lang="en-IN" sz="2400" b="1" dirty="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rray</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10" descr="C:\Users\Mahendra Rathor\Desktop\FPGA-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948" y="2590800"/>
            <a:ext cx="5404104" cy="334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72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FPGA and CLB</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800600"/>
          </a:xfrm>
        </p:spPr>
        <p:txBody>
          <a:bodyPr>
            <a:noAutofit/>
          </a:bodyPr>
          <a:lstStyle/>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field-programmable gate array (FPGA) </a:t>
            </a:r>
            <a:r>
              <a:rPr lang="en-US" sz="2400" dirty="0">
                <a:latin typeface="Times New Roman" panose="02020603050405020304" pitchFamily="18" charset="0"/>
                <a:cs typeface="Times New Roman" panose="02020603050405020304" pitchFamily="18" charset="0"/>
              </a:rPr>
              <a:t>is an integrated circuit designed to be configured by a customer or a designer after manufacturing – hence the term field-programmable. </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configurable logic block (CLB) </a:t>
            </a:r>
            <a:r>
              <a:rPr lang="en-US" sz="2400" dirty="0">
                <a:latin typeface="Times New Roman" panose="02020603050405020304" pitchFamily="18" charset="0"/>
                <a:cs typeface="Times New Roman" panose="02020603050405020304" pitchFamily="18" charset="0"/>
              </a:rPr>
              <a:t>is the basic repeating logic resource on an FPGA. When linked together by routing resources, the components in CLBs execute complex logic functions, implement memory functions, and synchronize code on the FPGA.</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CLBs contain smaller components, including flip-flops, look-up tables (LUTs), and multiplexers.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80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latin typeface="Times New Roman" panose="02020603050405020304" pitchFamily="18" charset="0"/>
                <a:cs typeface="Times New Roman" panose="02020603050405020304" pitchFamily="18" charset="0"/>
              </a:rPr>
              <a:t>Popular Tools used for programming FPGA</a:t>
            </a:r>
          </a:p>
        </p:txBody>
      </p:sp>
      <p:sp>
        <p:nvSpPr>
          <p:cNvPr id="3" name="Content Placeholder 2"/>
          <p:cNvSpPr>
            <a:spLocks noGrp="1"/>
          </p:cNvSpPr>
          <p:nvPr>
            <p:ph idx="1"/>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Quartus from Intel</a:t>
            </a:r>
          </a:p>
          <a:p>
            <a:pPr algn="just"/>
            <a:r>
              <a:rPr lang="en-IN" sz="2800" dirty="0">
                <a:latin typeface="Times New Roman" panose="02020603050405020304" pitchFamily="18" charset="0"/>
                <a:cs typeface="Times New Roman" panose="02020603050405020304" pitchFamily="18" charset="0"/>
              </a:rPr>
              <a:t>Xilinx ISE from Xilinx</a:t>
            </a:r>
          </a:p>
          <a:p>
            <a:pPr marL="0" indent="0" algn="just">
              <a:buNone/>
            </a:pPr>
            <a:r>
              <a:rPr lang="en-IN" sz="2800" dirty="0">
                <a:latin typeface="Times New Roman" panose="02020603050405020304" pitchFamily="18" charset="0"/>
                <a:cs typeface="Times New Roman" panose="02020603050405020304" pitchFamily="18" charset="0"/>
              </a:rPr>
              <a:t>What you have to do?</a:t>
            </a:r>
          </a:p>
          <a:p>
            <a:pPr algn="just"/>
            <a:r>
              <a:rPr lang="en-US" sz="2800" dirty="0">
                <a:latin typeface="Times New Roman" panose="02020603050405020304" pitchFamily="18" charset="0"/>
                <a:cs typeface="Times New Roman" panose="02020603050405020304" pitchFamily="18" charset="0"/>
              </a:rPr>
              <a:t>Download </a:t>
            </a:r>
            <a:r>
              <a:rPr lang="en-US" sz="2800" b="1" dirty="0">
                <a:latin typeface="Times New Roman" panose="02020603050405020304" pitchFamily="18" charset="0"/>
                <a:cs typeface="Times New Roman" panose="02020603050405020304" pitchFamily="18" charset="0"/>
              </a:rPr>
              <a:t>Quartus v20.1.1 (Lite edition)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for windows or Linux operating system</a:t>
            </a:r>
            <a:r>
              <a:rPr lang="en-US" sz="2800" dirty="0">
                <a:latin typeface="Times New Roman" panose="02020603050405020304" pitchFamily="18" charset="0"/>
                <a:cs typeface="Times New Roman" panose="02020603050405020304" pitchFamily="18" charset="0"/>
              </a:rPr>
              <a:t> from the following link:</a:t>
            </a:r>
          </a:p>
          <a:p>
            <a:pPr algn="just"/>
            <a:r>
              <a:rPr lang="en-US" sz="2800" dirty="0">
                <a:latin typeface="Times New Roman" panose="02020603050405020304" pitchFamily="18" charset="0"/>
                <a:cs typeface="Times New Roman" panose="02020603050405020304" pitchFamily="18" charset="0"/>
                <a:hlinkClick r:id="rId2"/>
              </a:rPr>
              <a:t>https://fpgasoftware.intel.com/20.1.1/?edition=lite&amp;platform=windows</a:t>
            </a:r>
            <a:r>
              <a:rPr lang="en-US" sz="2800" dirty="0">
                <a:latin typeface="Times New Roman" panose="02020603050405020304" pitchFamily="18" charset="0"/>
                <a:cs typeface="Times New Roman" panose="02020603050405020304" pitchFamily="18" charset="0"/>
              </a:rPr>
              <a:t>. </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53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FPGA Design Flow</a:t>
            </a:r>
          </a:p>
        </p:txBody>
      </p:sp>
      <p:grpSp>
        <p:nvGrpSpPr>
          <p:cNvPr id="4" name="Group 3"/>
          <p:cNvGrpSpPr/>
          <p:nvPr/>
        </p:nvGrpSpPr>
        <p:grpSpPr>
          <a:xfrm>
            <a:off x="2499360" y="1417638"/>
            <a:ext cx="4193475" cy="4031770"/>
            <a:chOff x="4823460" y="1533101"/>
            <a:chExt cx="4193475" cy="4031770"/>
          </a:xfrm>
        </p:grpSpPr>
        <p:sp>
          <p:nvSpPr>
            <p:cNvPr id="5" name="TextBox 4"/>
            <p:cNvSpPr txBox="1"/>
            <p:nvPr/>
          </p:nvSpPr>
          <p:spPr>
            <a:xfrm>
              <a:off x="4823460" y="1533101"/>
              <a:ext cx="26670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Design entry using </a:t>
              </a:r>
              <a:r>
                <a:rPr lang="en-IN" b="1" dirty="0">
                  <a:latin typeface="Times New Roman" panose="02020603050405020304" pitchFamily="18" charset="0"/>
                  <a:cs typeface="Times New Roman" panose="02020603050405020304" pitchFamily="18" charset="0"/>
                </a:rPr>
                <a:t>VHDL</a:t>
              </a:r>
              <a:r>
                <a:rPr lang="en-IN" dirty="0">
                  <a:latin typeface="Times New Roman" panose="02020603050405020304" pitchFamily="18" charset="0"/>
                  <a:cs typeface="Times New Roman" panose="02020603050405020304" pitchFamily="18" charset="0"/>
                </a:rPr>
                <a:t> or Verilog or schematic</a:t>
              </a:r>
            </a:p>
          </p:txBody>
        </p:sp>
        <p:sp>
          <p:nvSpPr>
            <p:cNvPr id="6" name="Down Arrow 5"/>
            <p:cNvSpPr/>
            <p:nvPr/>
          </p:nvSpPr>
          <p:spPr>
            <a:xfrm>
              <a:off x="5943600" y="2246531"/>
              <a:ext cx="381000" cy="344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128260" y="2667000"/>
              <a:ext cx="2057400" cy="383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Synthesis</a:t>
              </a:r>
            </a:p>
          </p:txBody>
        </p:sp>
        <p:sp>
          <p:nvSpPr>
            <p:cNvPr id="9" name="Down Arrow 8"/>
            <p:cNvSpPr/>
            <p:nvPr/>
          </p:nvSpPr>
          <p:spPr>
            <a:xfrm>
              <a:off x="5925312" y="3067889"/>
              <a:ext cx="381000" cy="344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8260" y="3450811"/>
              <a:ext cx="2057400" cy="383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Implementation</a:t>
              </a:r>
            </a:p>
          </p:txBody>
        </p:sp>
        <p:sp>
          <p:nvSpPr>
            <p:cNvPr id="13" name="TextBox 12"/>
            <p:cNvSpPr txBox="1"/>
            <p:nvPr/>
          </p:nvSpPr>
          <p:spPr>
            <a:xfrm>
              <a:off x="5323332" y="4192020"/>
              <a:ext cx="162153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Bitstream file</a:t>
              </a:r>
            </a:p>
          </p:txBody>
        </p:sp>
        <p:sp>
          <p:nvSpPr>
            <p:cNvPr id="15" name="Down Arrow 14"/>
            <p:cNvSpPr/>
            <p:nvPr/>
          </p:nvSpPr>
          <p:spPr>
            <a:xfrm>
              <a:off x="5925312" y="3867628"/>
              <a:ext cx="381000" cy="344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925312" y="4561352"/>
              <a:ext cx="381000" cy="344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5128260" y="4945280"/>
              <a:ext cx="2057400" cy="61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FPGA programming</a:t>
              </a:r>
            </a:p>
          </p:txBody>
        </p:sp>
        <p:sp>
          <p:nvSpPr>
            <p:cNvPr id="14" name="TextBox 13">
              <a:extLst>
                <a:ext uri="{FF2B5EF4-FFF2-40B4-BE49-F238E27FC236}">
                  <a16:creationId xmlns:a16="http://schemas.microsoft.com/office/drawing/2014/main" id="{18E926D3-B9AA-46D1-BA70-C911281DF3A1}"/>
                </a:ext>
              </a:extLst>
            </p:cNvPr>
            <p:cNvSpPr txBox="1"/>
            <p:nvPr/>
          </p:nvSpPr>
          <p:spPr>
            <a:xfrm>
              <a:off x="7721535" y="2504270"/>
              <a:ext cx="1295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Functional simulation</a:t>
              </a:r>
            </a:p>
          </p:txBody>
        </p:sp>
        <p:sp>
          <p:nvSpPr>
            <p:cNvPr id="18" name="TextBox 17">
              <a:extLst>
                <a:ext uri="{FF2B5EF4-FFF2-40B4-BE49-F238E27FC236}">
                  <a16:creationId xmlns:a16="http://schemas.microsoft.com/office/drawing/2014/main" id="{7394E640-BB24-41DD-9BC2-A8902AE9A4E0}"/>
                </a:ext>
              </a:extLst>
            </p:cNvPr>
            <p:cNvSpPr txBox="1"/>
            <p:nvPr/>
          </p:nvSpPr>
          <p:spPr>
            <a:xfrm>
              <a:off x="7683827" y="3221297"/>
              <a:ext cx="12192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Timing simulation</a:t>
              </a:r>
            </a:p>
          </p:txBody>
        </p:sp>
        <p:sp>
          <p:nvSpPr>
            <p:cNvPr id="19" name="TextBox 18">
              <a:extLst>
                <a:ext uri="{FF2B5EF4-FFF2-40B4-BE49-F238E27FC236}">
                  <a16:creationId xmlns:a16="http://schemas.microsoft.com/office/drawing/2014/main" id="{EED6061B-BD74-4D2A-AA2F-9AA537EA2130}"/>
                </a:ext>
              </a:extLst>
            </p:cNvPr>
            <p:cNvSpPr txBox="1"/>
            <p:nvPr/>
          </p:nvSpPr>
          <p:spPr>
            <a:xfrm>
              <a:off x="7713679" y="1695520"/>
              <a:ext cx="130325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Behavioural simulation</a:t>
              </a:r>
            </a:p>
          </p:txBody>
        </p:sp>
      </p:grpSp>
    </p:spTree>
    <p:extLst>
      <p:ext uri="{BB962C8B-B14F-4D97-AF65-F5344CB8AC3E}">
        <p14:creationId xmlns:p14="http://schemas.microsoft.com/office/powerpoint/2010/main" val="363511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953000"/>
          </a:xfrm>
        </p:spPr>
        <p:txBody>
          <a:bodyPr>
            <a:noAutofit/>
          </a:bodyPr>
          <a:lstStyle/>
          <a:p>
            <a:pPr algn="just">
              <a:buFont typeface="Wingdings" pitchFamily="2" charset="2"/>
              <a:buChar char="Ø"/>
            </a:pPr>
            <a:r>
              <a:rPr lang="en-US" sz="2000" b="1" dirty="0">
                <a:latin typeface="Times New Roman" panose="02020603050405020304" pitchFamily="18" charset="0"/>
                <a:cs typeface="Times New Roman" panose="02020603050405020304" pitchFamily="18" charset="0"/>
              </a:rPr>
              <a:t>Synthesis</a:t>
            </a:r>
            <a:r>
              <a:rPr lang="en-US" sz="2000" dirty="0">
                <a:latin typeface="Times New Roman" panose="02020603050405020304" pitchFamily="18" charset="0"/>
                <a:cs typeface="Times New Roman" panose="02020603050405020304" pitchFamily="18" charset="0"/>
              </a:rPr>
              <a:t> is used to create a netlist from HDL (e.g. VHDL or Verilog). In electronic design, a netlist is a description of the connectivity of an electronic circuit. </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bitstream</a:t>
            </a:r>
            <a:r>
              <a:rPr lang="en-US" sz="2000" dirty="0">
                <a:latin typeface="Times New Roman" panose="02020603050405020304" pitchFamily="18" charset="0"/>
                <a:cs typeface="Times New Roman" panose="02020603050405020304" pitchFamily="18" charset="0"/>
              </a:rPr>
              <a:t> is a file that contains the configuration information for an FPGA. It is also known as a bit file or programming file because by streaming it to the FPGAs configuration port, we can program the FPGA. The bitstream is a binary format, although sometimes it's stored as a human-readable hex file.</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behavioral simulation </a:t>
            </a:r>
            <a:r>
              <a:rPr lang="en-US" sz="2000" dirty="0">
                <a:latin typeface="Times New Roman" panose="02020603050405020304" pitchFamily="18" charset="0"/>
                <a:cs typeface="Times New Roman" panose="02020603050405020304" pitchFamily="18" charset="0"/>
              </a:rPr>
              <a:t>is performed at RTL-level. It is typically performed to verify code syntax, and to confirm that the code is functioning as intended.</a:t>
            </a:r>
          </a:p>
          <a:p>
            <a:pPr algn="just">
              <a:buFont typeface="Wingdings" pitchFamily="2" charset="2"/>
              <a:buChar char="Ø"/>
            </a:pPr>
            <a:r>
              <a:rPr lang="en-US" sz="2000" b="1" dirty="0">
                <a:latin typeface="Times New Roman" panose="02020603050405020304" pitchFamily="18" charset="0"/>
                <a:cs typeface="Times New Roman" panose="02020603050405020304" pitchFamily="18" charset="0"/>
              </a:rPr>
              <a:t>Functional and timing simulations </a:t>
            </a:r>
            <a:r>
              <a:rPr lang="en-US" sz="2000" dirty="0">
                <a:latin typeface="Times New Roman" panose="02020603050405020304" pitchFamily="18" charset="0"/>
                <a:cs typeface="Times New Roman" panose="02020603050405020304" pitchFamily="18" charset="0"/>
              </a:rPr>
              <a:t>are performed post-synthesis or post-implementation. After synthesis or implementation, RTL is transformed to structural netlist, in which the lowest level of hierarchy consists of primitives and macro primitives. </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CCB1985-6F0A-77C5-4263-008EDFF1F48A}"/>
              </a:ext>
            </a:extLst>
          </p:cNvPr>
          <p:cNvSpPr>
            <a:spLocks noGrp="1"/>
          </p:cNvSpPr>
          <p:nvPr>
            <p:ph type="title"/>
          </p:nvPr>
        </p:nvSpPr>
        <p:spPr>
          <a:xfrm>
            <a:off x="457200" y="146115"/>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Definitions</a:t>
            </a:r>
          </a:p>
        </p:txBody>
      </p:sp>
    </p:spTree>
    <p:extLst>
      <p:ext uri="{BB962C8B-B14F-4D97-AF65-F5344CB8AC3E}">
        <p14:creationId xmlns:p14="http://schemas.microsoft.com/office/powerpoint/2010/main" val="256986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VHDL</a:t>
            </a: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V</a:t>
            </a:r>
            <a:r>
              <a:rPr lang="en-IN" dirty="0">
                <a:latin typeface="Times New Roman" panose="02020603050405020304" pitchFamily="18" charset="0"/>
                <a:cs typeface="Times New Roman" panose="02020603050405020304" pitchFamily="18" charset="0"/>
              </a:rPr>
              <a:t>HSIC </a:t>
            </a:r>
            <a:r>
              <a:rPr lang="en-IN" b="1" dirty="0">
                <a:latin typeface="Times New Roman" panose="02020603050405020304" pitchFamily="18" charset="0"/>
                <a:cs typeface="Times New Roman" panose="02020603050405020304" pitchFamily="18" charset="0"/>
              </a:rPr>
              <a:t>H</a:t>
            </a:r>
            <a:r>
              <a:rPr lang="en-IN" dirty="0">
                <a:latin typeface="Times New Roman" panose="02020603050405020304" pitchFamily="18" charset="0"/>
                <a:cs typeface="Times New Roman" panose="02020603050405020304" pitchFamily="18" charset="0"/>
              </a:rPr>
              <a:t>ardware </a:t>
            </a:r>
            <a:r>
              <a:rPr lang="en-IN" b="1"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escription </a:t>
            </a:r>
            <a:r>
              <a:rPr lang="en-IN" b="1" dirty="0">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anguage</a:t>
            </a:r>
          </a:p>
        </p:txBody>
      </p:sp>
      <p:sp>
        <p:nvSpPr>
          <p:cNvPr id="3" name="Content Placeholder 2"/>
          <p:cNvSpPr>
            <a:spLocks noGrp="1"/>
          </p:cNvSpPr>
          <p:nvPr>
            <p:ph idx="1"/>
          </p:nvPr>
        </p:nvSpPr>
        <p:spPr>
          <a:xfrm>
            <a:off x="463485" y="1629576"/>
            <a:ext cx="8229600" cy="4942002"/>
          </a:xfrm>
        </p:spPr>
        <p:txBody>
          <a:bodyPr>
            <a:normAutofit/>
          </a:bodyPr>
          <a:lstStyle/>
          <a:p>
            <a:pPr algn="just">
              <a:buFont typeface="Wingdings" pitchFamily="2" charset="2"/>
              <a:buChar char="Ø"/>
            </a:pPr>
            <a:r>
              <a:rPr lang="en-IN" sz="2800" dirty="0">
                <a:latin typeface="Times New Roman" panose="02020603050405020304" pitchFamily="18" charset="0"/>
                <a:cs typeface="Times New Roman" panose="02020603050405020304" pitchFamily="18" charset="0"/>
              </a:rPr>
              <a:t>It looks similar as conventional programming languages, however it is different.</a:t>
            </a:r>
          </a:p>
          <a:p>
            <a:pPr algn="just">
              <a:buFont typeface="Wingdings" pitchFamily="2" charset="2"/>
              <a:buChar char="Ø"/>
            </a:pPr>
            <a:r>
              <a:rPr lang="en-IN" sz="2800" dirty="0">
                <a:latin typeface="Times New Roman" panose="02020603050405020304" pitchFamily="18" charset="0"/>
                <a:cs typeface="Times New Roman" panose="02020603050405020304" pitchFamily="18" charset="0"/>
              </a:rPr>
              <a:t>Important differences:</a:t>
            </a:r>
          </a:p>
          <a:p>
            <a:pPr algn="just"/>
            <a:r>
              <a:rPr lang="en-IN" sz="2800" dirty="0">
                <a:latin typeface="Times New Roman" panose="02020603050405020304" pitchFamily="18" charset="0"/>
                <a:cs typeface="Times New Roman" panose="02020603050405020304" pitchFamily="18" charset="0"/>
              </a:rPr>
              <a:t>Inherently parallel</a:t>
            </a:r>
          </a:p>
          <a:p>
            <a:pPr algn="just"/>
            <a:r>
              <a:rPr lang="en-IN" sz="2800" dirty="0">
                <a:latin typeface="Times New Roman" panose="02020603050405020304" pitchFamily="18" charset="0"/>
                <a:cs typeface="Times New Roman" panose="02020603050405020304" pitchFamily="18" charset="0"/>
              </a:rPr>
              <a:t>Mimics the behaviour of a physical (digital) system</a:t>
            </a:r>
          </a:p>
          <a:p>
            <a:pPr algn="just"/>
            <a:r>
              <a:rPr lang="en-IN" sz="2800" dirty="0">
                <a:latin typeface="Times New Roman" panose="02020603050405020304" pitchFamily="18" charset="0"/>
                <a:cs typeface="Times New Roman" panose="02020603050405020304" pitchFamily="18" charset="0"/>
              </a:rPr>
              <a:t>Describes system as an interconnection of different components</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spcBef>
                <a:spcPts val="0"/>
              </a:spcBef>
              <a:buNone/>
            </a:pPr>
            <a:r>
              <a:rPr lang="en-IN" sz="2800" dirty="0">
                <a:latin typeface="Times New Roman" panose="02020603050405020304" pitchFamily="18" charset="0"/>
                <a:cs typeface="Times New Roman" panose="02020603050405020304" pitchFamily="18" charset="0"/>
              </a:rPr>
              <a:t>VHSIC = </a:t>
            </a:r>
            <a:r>
              <a:rPr lang="en-US" sz="2000" b="1" i="0" dirty="0">
                <a:effectLst/>
                <a:latin typeface="Times New Roman" panose="02020603050405020304" pitchFamily="18" charset="0"/>
                <a:cs typeface="Times New Roman" panose="02020603050405020304" pitchFamily="18" charset="0"/>
              </a:rPr>
              <a:t>Very High Speed Integrated Circuit Program</a:t>
            </a: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74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Basic Structure</a:t>
            </a:r>
          </a:p>
        </p:txBody>
      </p:sp>
      <p:sp>
        <p:nvSpPr>
          <p:cNvPr id="4" name="Rectangle 3"/>
          <p:cNvSpPr/>
          <p:nvPr/>
        </p:nvSpPr>
        <p:spPr>
          <a:xfrm>
            <a:off x="3276600" y="2286000"/>
            <a:ext cx="2514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19499" y="2438400"/>
            <a:ext cx="1710489"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Interface (entity declaration)</a:t>
            </a:r>
          </a:p>
        </p:txBody>
      </p:sp>
      <p:sp>
        <p:nvSpPr>
          <p:cNvPr id="6" name="Rectangle 5"/>
          <p:cNvSpPr/>
          <p:nvPr/>
        </p:nvSpPr>
        <p:spPr>
          <a:xfrm>
            <a:off x="3615489" y="3733800"/>
            <a:ext cx="17145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Body (Architecture)</a:t>
            </a:r>
          </a:p>
        </p:txBody>
      </p:sp>
      <p:sp>
        <p:nvSpPr>
          <p:cNvPr id="7" name="Left-Right Arrow 6"/>
          <p:cNvSpPr/>
          <p:nvPr/>
        </p:nvSpPr>
        <p:spPr>
          <a:xfrm>
            <a:off x="2362200" y="3352800"/>
            <a:ext cx="914400" cy="609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536032" y="3472934"/>
            <a:ext cx="8382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Ports</a:t>
            </a:r>
          </a:p>
        </p:txBody>
      </p:sp>
    </p:spTree>
    <p:extLst>
      <p:ext uri="{BB962C8B-B14F-4D97-AF65-F5344CB8AC3E}">
        <p14:creationId xmlns:p14="http://schemas.microsoft.com/office/powerpoint/2010/main" val="745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820</Words>
  <Application>Microsoft Office PowerPoint</Application>
  <PresentationFormat>On-screen Show (4:3)</PresentationFormat>
  <Paragraphs>117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Tutorial-1</vt:lpstr>
      <vt:lpstr>Overview</vt:lpstr>
      <vt:lpstr>FPGA</vt:lpstr>
      <vt:lpstr>FPGA and CLB</vt:lpstr>
      <vt:lpstr>Popular Tools used for programming FPGA</vt:lpstr>
      <vt:lpstr>FPGA Design Flow</vt:lpstr>
      <vt:lpstr>Definitions</vt:lpstr>
      <vt:lpstr>VHDL : VHSIC Hardware Description Language</vt:lpstr>
      <vt:lpstr>Basic Structure</vt:lpstr>
      <vt:lpstr>Entity Declaration</vt:lpstr>
      <vt:lpstr>Architecture body</vt:lpstr>
      <vt:lpstr>Different models of architecture</vt:lpstr>
      <vt:lpstr>Different models of architecture</vt:lpstr>
      <vt:lpstr>Behavioural model</vt:lpstr>
      <vt:lpstr>VHDL Code of 4:1 Mux</vt:lpstr>
      <vt:lpstr>Next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Rathor</dc:creator>
  <cp:lastModifiedBy>Aditya Anshul</cp:lastModifiedBy>
  <cp:revision>52</cp:revision>
  <dcterms:created xsi:type="dcterms:W3CDTF">2006-08-16T00:00:00Z</dcterms:created>
  <dcterms:modified xsi:type="dcterms:W3CDTF">2023-01-22T12:18:45Z</dcterms:modified>
</cp:coreProperties>
</file>