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58" r:id="rId4"/>
    <p:sldId id="259" r:id="rId5"/>
    <p:sldId id="261" r:id="rId6"/>
    <p:sldId id="262" r:id="rId7"/>
    <p:sldId id="269" r:id="rId8"/>
    <p:sldId id="271" r:id="rId9"/>
    <p:sldId id="270" r:id="rId10"/>
    <p:sldId id="272" r:id="rId11"/>
    <p:sldId id="273" r:id="rId12"/>
    <p:sldId id="274" r:id="rId13"/>
    <p:sldId id="275" r:id="rId14"/>
    <p:sldId id="276" r:id="rId15"/>
    <p:sldId id="27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Tutorial-2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VHDL Intro</a:t>
            </a:r>
          </a:p>
          <a:p>
            <a:r>
              <a:rPr lang="en-I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Part-2</a:t>
            </a:r>
          </a:p>
        </p:txBody>
      </p:sp>
    </p:spTree>
    <p:extLst>
      <p:ext uri="{BB962C8B-B14F-4D97-AF65-F5344CB8AC3E}">
        <p14:creationId xmlns:p14="http://schemas.microsoft.com/office/powerpoint/2010/main" val="2097001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0615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 using Structural VHDL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131945" y="1428130"/>
            <a:ext cx="1524000" cy="3000237"/>
            <a:chOff x="533400" y="1905000"/>
            <a:chExt cx="1524000" cy="3000237"/>
          </a:xfrm>
        </p:grpSpPr>
        <p:sp>
          <p:nvSpPr>
            <p:cNvPr id="34" name="Rectangle 33"/>
            <p:cNvSpPr/>
            <p:nvPr/>
          </p:nvSpPr>
          <p:spPr>
            <a:xfrm>
              <a:off x="685800" y="2743200"/>
              <a:ext cx="1295400" cy="12593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err="1"/>
                <a:t>Full_adder</a:t>
              </a:r>
              <a:r>
                <a:rPr lang="en-IN" dirty="0"/>
                <a:t> </a:t>
              </a: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838200" y="22098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1293395" y="2195763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1752600" y="2217821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894347" y="4002505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1524000" y="4000499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533400" y="19050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A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104900" y="19050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B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524000" y="1917395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err="1"/>
                <a:t>Cin</a:t>
              </a:r>
              <a:endParaRPr lang="en-IN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39679" y="4535905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S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303420" y="4533899"/>
              <a:ext cx="7539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err="1"/>
                <a:t>Cout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1351103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924" y="199631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 using Structural VHDL</a:t>
            </a:r>
          </a:p>
        </p:txBody>
      </p:sp>
      <p:sp>
        <p:nvSpPr>
          <p:cNvPr id="4" name="Rectangle 3"/>
          <p:cNvSpPr/>
          <p:nvPr/>
        </p:nvSpPr>
        <p:spPr>
          <a:xfrm>
            <a:off x="5777304" y="2354078"/>
            <a:ext cx="1242934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HA2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472504" y="2959931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12" idx="1"/>
          </p:cNvCxnSpPr>
          <p:nvPr/>
        </p:nvCxnSpPr>
        <p:spPr>
          <a:xfrm>
            <a:off x="7020238" y="2595170"/>
            <a:ext cx="94875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020238" y="2959931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968989" y="2410504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386840" y="3116078"/>
            <a:ext cx="657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Cout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3743638" y="2354078"/>
            <a:ext cx="1361762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HA1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438838" y="2582678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438838" y="2963678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081666" y="2559353"/>
            <a:ext cx="69563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134038" y="2430278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56523" y="279961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131945" y="1428130"/>
            <a:ext cx="1524000" cy="3000237"/>
            <a:chOff x="533400" y="1905000"/>
            <a:chExt cx="1524000" cy="3000237"/>
          </a:xfrm>
        </p:grpSpPr>
        <p:sp>
          <p:nvSpPr>
            <p:cNvPr id="34" name="Rectangle 33"/>
            <p:cNvSpPr/>
            <p:nvPr/>
          </p:nvSpPr>
          <p:spPr>
            <a:xfrm>
              <a:off x="685800" y="2743200"/>
              <a:ext cx="1295400" cy="12593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err="1"/>
                <a:t>Full_adder</a:t>
              </a:r>
              <a:r>
                <a:rPr lang="en-IN" dirty="0"/>
                <a:t> </a:t>
              </a: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838200" y="22098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1293395" y="2195763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1752600" y="2217821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894347" y="4002505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1524000" y="4000499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533400" y="19050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A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104900" y="19050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B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524000" y="1917395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err="1"/>
                <a:t>Cin</a:t>
              </a:r>
              <a:endParaRPr lang="en-IN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39679" y="4535905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S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303420" y="4533899"/>
              <a:ext cx="7539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err="1"/>
                <a:t>Cout</a:t>
              </a:r>
              <a:endParaRPr lang="en-IN" dirty="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3210238" y="336473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Cin</a:t>
            </a:r>
            <a:endParaRPr lang="en-IN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3639955" y="3521914"/>
            <a:ext cx="1858468" cy="137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5476876" y="2959931"/>
            <a:ext cx="1" cy="575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7326911" y="2904116"/>
            <a:ext cx="732644" cy="7453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OR1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5334000" y="3393397"/>
            <a:ext cx="1991038" cy="274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8059555" y="3242796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ight Arrow 70"/>
          <p:cNvSpPr/>
          <p:nvPr/>
        </p:nvSpPr>
        <p:spPr>
          <a:xfrm>
            <a:off x="2227445" y="2474797"/>
            <a:ext cx="685800" cy="104711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3" name="Straight Connector 52"/>
          <p:cNvCxnSpPr/>
          <p:nvPr/>
        </p:nvCxnSpPr>
        <p:spPr>
          <a:xfrm flipH="1" flipV="1">
            <a:off x="5334000" y="2998355"/>
            <a:ext cx="4528" cy="395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5081666" y="2963678"/>
            <a:ext cx="25459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1BF8C7E-6699-44C8-B92C-F248B7441751}"/>
              </a:ext>
            </a:extLst>
          </p:cNvPr>
          <p:cNvSpPr/>
          <p:nvPr/>
        </p:nvSpPr>
        <p:spPr>
          <a:xfrm>
            <a:off x="3429561" y="4514311"/>
            <a:ext cx="4429901" cy="15476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0000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389" y="199043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 using Structural VHDL</a:t>
            </a:r>
          </a:p>
        </p:txBody>
      </p:sp>
      <p:sp>
        <p:nvSpPr>
          <p:cNvPr id="4" name="Rectangle 3"/>
          <p:cNvSpPr/>
          <p:nvPr/>
        </p:nvSpPr>
        <p:spPr>
          <a:xfrm>
            <a:off x="5777304" y="2354078"/>
            <a:ext cx="1242934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HA2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472504" y="2959931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12" idx="1"/>
          </p:cNvCxnSpPr>
          <p:nvPr/>
        </p:nvCxnSpPr>
        <p:spPr>
          <a:xfrm>
            <a:off x="7020238" y="2595170"/>
            <a:ext cx="94875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020238" y="2959931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968989" y="2410504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386840" y="3116078"/>
            <a:ext cx="657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Cout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3743638" y="2354078"/>
            <a:ext cx="1361762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HA1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438838" y="2582678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438838" y="2963678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081666" y="2559353"/>
            <a:ext cx="69563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134038" y="2430278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56523" y="279961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131945" y="1428130"/>
            <a:ext cx="1524000" cy="3000237"/>
            <a:chOff x="533400" y="1905000"/>
            <a:chExt cx="1524000" cy="3000237"/>
          </a:xfrm>
        </p:grpSpPr>
        <p:sp>
          <p:nvSpPr>
            <p:cNvPr id="34" name="Rectangle 33"/>
            <p:cNvSpPr/>
            <p:nvPr/>
          </p:nvSpPr>
          <p:spPr>
            <a:xfrm>
              <a:off x="685800" y="2743200"/>
              <a:ext cx="1295400" cy="12593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err="1"/>
                <a:t>Full_adder</a:t>
              </a:r>
              <a:r>
                <a:rPr lang="en-IN" dirty="0"/>
                <a:t> </a:t>
              </a: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838200" y="22098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1293395" y="2195763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1752600" y="2217821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894347" y="4002505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1524000" y="4000499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533400" y="19050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A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104900" y="19050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B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524000" y="1917395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err="1"/>
                <a:t>Cin</a:t>
              </a:r>
              <a:endParaRPr lang="en-IN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39679" y="4535905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S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303420" y="4533899"/>
              <a:ext cx="7539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err="1"/>
                <a:t>Cout</a:t>
              </a:r>
              <a:endParaRPr lang="en-IN" dirty="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3210238" y="336473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Cin</a:t>
            </a:r>
            <a:endParaRPr lang="en-IN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3639955" y="3521914"/>
            <a:ext cx="1858468" cy="137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5476876" y="2959931"/>
            <a:ext cx="1" cy="575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7326911" y="2904116"/>
            <a:ext cx="732644" cy="7453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OR1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5334000" y="3393397"/>
            <a:ext cx="1991038" cy="274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8059555" y="3242796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ight Arrow 70"/>
          <p:cNvSpPr/>
          <p:nvPr/>
        </p:nvSpPr>
        <p:spPr>
          <a:xfrm>
            <a:off x="2227445" y="2474797"/>
            <a:ext cx="685800" cy="104711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3" name="Straight Connector 52"/>
          <p:cNvCxnSpPr/>
          <p:nvPr/>
        </p:nvCxnSpPr>
        <p:spPr>
          <a:xfrm flipH="1" flipV="1">
            <a:off x="5334000" y="2998355"/>
            <a:ext cx="4528" cy="395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5081666" y="2963678"/>
            <a:ext cx="25459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3639955" y="5138342"/>
            <a:ext cx="838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HA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3335155" y="5366942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3335155" y="5747942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478155" y="5379434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478155" y="5744195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030355" y="5214542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X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052840" y="5583874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843539" y="5160531"/>
            <a:ext cx="106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Sum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864775" y="5583874"/>
            <a:ext cx="106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Carry 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743638" y="2410504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FFFF00"/>
                </a:solidFill>
              </a:rPr>
              <a:t>X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788453" y="2765616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FFFF00"/>
                </a:solidFill>
              </a:rPr>
              <a:t>Y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69189" y="2430278"/>
            <a:ext cx="495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FFFF00"/>
                </a:solidFill>
              </a:rPr>
              <a:t>Sum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569189" y="2825178"/>
            <a:ext cx="521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FFFF00"/>
                </a:solidFill>
              </a:rPr>
              <a:t>Carry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770276" y="2431102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FFFF00"/>
                </a:solidFill>
              </a:rPr>
              <a:t>X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815091" y="2786214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FFFF00"/>
                </a:solidFill>
              </a:rPr>
              <a:t>Y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595827" y="2450876"/>
            <a:ext cx="495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FFFF00"/>
                </a:solidFill>
              </a:rPr>
              <a:t>Sum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595827" y="2845776"/>
            <a:ext cx="521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FFFF00"/>
                </a:solidFill>
              </a:rPr>
              <a:t>Carry</a:t>
            </a:r>
          </a:p>
        </p:txBody>
      </p:sp>
      <p:sp>
        <p:nvSpPr>
          <p:cNvPr id="72" name="Rectangle 71"/>
          <p:cNvSpPr/>
          <p:nvPr/>
        </p:nvSpPr>
        <p:spPr>
          <a:xfrm>
            <a:off x="7117749" y="5160531"/>
            <a:ext cx="732644" cy="7453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OR_gate</a:t>
            </a:r>
            <a:endParaRPr lang="en-IN" dirty="0"/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7850393" y="5499211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6781800" y="5399208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6781800" y="5793774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563663" y="5214542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553200" y="5609108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135755" y="5348546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Z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325038" y="2903276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FFFF00"/>
                </a:solidFill>
              </a:rPr>
              <a:t>P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266013" y="3282379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FFFF00"/>
                </a:solidFill>
              </a:rPr>
              <a:t>Q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843366" y="3149365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FFFF00"/>
                </a:solidFill>
              </a:rPr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4076395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504860" y="169476"/>
            <a:ext cx="8229600" cy="900659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VHDL Dataflow Model of Half Adder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429000" y="1143000"/>
            <a:ext cx="54102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 IEEE;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IEEE.STD_LOGIC_1164.ALL;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HA is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Port ( X : in STD_LOGIC;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Y : in STD_LOGIC;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Sum : out STD_LOGIC;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Carry : out STD_LOGIC);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HA ;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dataflow of HA is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Sum &lt;= X XOR Y;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Carry &lt;= (X AND Y)  ;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dataflow;</a:t>
            </a:r>
          </a:p>
        </p:txBody>
      </p:sp>
      <p:sp>
        <p:nvSpPr>
          <p:cNvPr id="40" name="Rectangle 39"/>
          <p:cNvSpPr/>
          <p:nvPr/>
        </p:nvSpPr>
        <p:spPr>
          <a:xfrm>
            <a:off x="977675" y="2133600"/>
            <a:ext cx="838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HA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672875" y="23622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72875" y="27432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815875" y="2374692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1815875" y="2739453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68075" y="22098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X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90560" y="2579132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181259" y="2155789"/>
            <a:ext cx="106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Sum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202495" y="2579132"/>
            <a:ext cx="106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Carry </a:t>
            </a:r>
          </a:p>
        </p:txBody>
      </p:sp>
    </p:spTree>
    <p:extLst>
      <p:ext uri="{BB962C8B-B14F-4D97-AF65-F5344CB8AC3E}">
        <p14:creationId xmlns:p14="http://schemas.microsoft.com/office/powerpoint/2010/main" val="2223859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3400" y="13741"/>
            <a:ext cx="8229600" cy="900659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VHDL Dataflow Model of OR gate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3429000" y="1143000"/>
            <a:ext cx="5410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 IEEE;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IEEE.STD_LOGIC_1164.ALL;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OR_gate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Port ( P : in STD_LOGIC;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Q : in STD_LOGIC;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Z : out STD_LOGIC);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OR_gate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dataflow of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OR_gate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Z &lt;= P OR Q;</a:t>
            </a: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dataflow;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66800" y="2057400"/>
            <a:ext cx="732644" cy="7453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OR_gate</a:t>
            </a:r>
            <a:endParaRPr lang="en-IN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799444" y="239608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30851" y="2296077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30851" y="2690643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2714" y="2111411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2251" y="2505977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084806" y="2245415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752143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 rot="16200000">
            <a:off x="-1137986" y="2396094"/>
            <a:ext cx="5910497" cy="1710783"/>
            <a:chOff x="405942" y="753234"/>
            <a:chExt cx="5910497" cy="1710783"/>
          </a:xfrm>
        </p:grpSpPr>
        <p:sp>
          <p:nvSpPr>
            <p:cNvPr id="4" name="Rectangle 3"/>
            <p:cNvSpPr/>
            <p:nvPr/>
          </p:nvSpPr>
          <p:spPr>
            <a:xfrm>
              <a:off x="3049208" y="1022398"/>
              <a:ext cx="1242934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HA2</a:t>
              </a:r>
            </a:p>
          </p:txBody>
        </p:sp>
        <p:cxnSp>
          <p:nvCxnSpPr>
            <p:cNvPr id="5" name="Straight Arrow Connector 4"/>
            <p:cNvCxnSpPr/>
            <p:nvPr/>
          </p:nvCxnSpPr>
          <p:spPr>
            <a:xfrm>
              <a:off x="2744408" y="1628251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>
              <a:endCxn id="8" idx="1"/>
            </p:cNvCxnSpPr>
            <p:nvPr/>
          </p:nvCxnSpPr>
          <p:spPr>
            <a:xfrm>
              <a:off x="4292142" y="1263490"/>
              <a:ext cx="94875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4292142" y="1628251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240893" y="1078824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S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658744" y="1784398"/>
              <a:ext cx="657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err="1"/>
                <a:t>Cout</a:t>
              </a:r>
              <a:endParaRPr lang="en-IN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15542" y="1022398"/>
              <a:ext cx="1361762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HA1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710742" y="1250998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710742" y="1631998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2353570" y="1227673"/>
              <a:ext cx="69563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05942" y="1022398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A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28427" y="1467930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B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20123" y="2005568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err="1"/>
                <a:t>Cin</a:t>
              </a:r>
              <a:endParaRPr lang="en-IN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911859" y="2190234"/>
              <a:ext cx="1858468" cy="137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2748780" y="1628251"/>
              <a:ext cx="1" cy="575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4598815" y="1572436"/>
              <a:ext cx="732644" cy="74536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OR1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2605904" y="2061717"/>
              <a:ext cx="1991038" cy="2748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5331459" y="1911116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 flipV="1">
              <a:off x="2605904" y="1666675"/>
              <a:ext cx="4528" cy="3950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2353570" y="1631998"/>
              <a:ext cx="25459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015542" y="1078824"/>
              <a:ext cx="228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FFF00"/>
                  </a:solidFill>
                </a:rPr>
                <a:t>X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60357" y="1433936"/>
              <a:ext cx="228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FFF00"/>
                  </a:solidFill>
                </a:rPr>
                <a:t>Y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41093" y="1098598"/>
              <a:ext cx="495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FFF00"/>
                  </a:solidFill>
                </a:rPr>
                <a:t>Sum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41093" y="1493498"/>
              <a:ext cx="5219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FFF00"/>
                  </a:solidFill>
                </a:rPr>
                <a:t>Carry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042180" y="1099422"/>
              <a:ext cx="228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FFF00"/>
                  </a:solidFill>
                </a:rPr>
                <a:t>X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086995" y="1454534"/>
              <a:ext cx="228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FFF00"/>
                  </a:solidFill>
                </a:rPr>
                <a:t>Y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867731" y="1119196"/>
              <a:ext cx="495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FFF00"/>
                  </a:solidFill>
                </a:rPr>
                <a:t>Sum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67731" y="1514096"/>
              <a:ext cx="5219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FFF00"/>
                  </a:solidFill>
                </a:rPr>
                <a:t>Carry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596942" y="1571596"/>
              <a:ext cx="228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FFF00"/>
                  </a:solidFill>
                </a:rPr>
                <a:t>P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537917" y="1950699"/>
              <a:ext cx="228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FFF00"/>
                  </a:solidFill>
                </a:rPr>
                <a:t>Q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115270" y="1817685"/>
              <a:ext cx="228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FFF00"/>
                  </a:solidFill>
                </a:rPr>
                <a:t>Z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496134" y="753234"/>
              <a:ext cx="5460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S1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896808" y="2094685"/>
              <a:ext cx="5460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S2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264894" y="1637653"/>
              <a:ext cx="5460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S3</a:t>
              </a:r>
            </a:p>
          </p:txBody>
        </p:sp>
      </p:grpSp>
      <p:sp>
        <p:nvSpPr>
          <p:cNvPr id="36" name="Content Placeholder 2"/>
          <p:cNvSpPr>
            <a:spLocks noGrp="1"/>
          </p:cNvSpPr>
          <p:nvPr>
            <p:ph idx="1"/>
          </p:nvPr>
        </p:nvSpPr>
        <p:spPr>
          <a:xfrm>
            <a:off x="5105400" y="172782"/>
            <a:ext cx="3810000" cy="6151817"/>
          </a:xfrm>
        </p:spPr>
        <p:txBody>
          <a:bodyPr>
            <a:noAutofit/>
          </a:bodyPr>
          <a:lstStyle/>
          <a:p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 IEEE;</a:t>
            </a:r>
          </a:p>
          <a:p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IEEE.STD_LOGIC_1164.ALL;</a:t>
            </a:r>
          </a:p>
          <a:p>
            <a:endParaRPr lang="en-I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</a:t>
            </a:r>
            <a:r>
              <a:rPr lang="en-IN" sz="1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Full_adder</a:t>
            </a:r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</a:t>
            </a:r>
          </a:p>
          <a:p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 ( A : in STD_LOGIC;</a:t>
            </a:r>
          </a:p>
          <a:p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B : in STD_LOGIC;</a:t>
            </a:r>
          </a:p>
          <a:p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IN" sz="1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in STD_LOGIC;</a:t>
            </a:r>
          </a:p>
          <a:p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S : out STD_LOGIC ;</a:t>
            </a:r>
          </a:p>
          <a:p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IN" sz="1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out STD_LOGIC);</a:t>
            </a:r>
          </a:p>
          <a:p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</a:t>
            </a:r>
            <a:r>
              <a:rPr lang="en-IN" sz="1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Full_adder</a:t>
            </a:r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endParaRPr lang="en-I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Structural of </a:t>
            </a:r>
            <a:r>
              <a:rPr lang="en-IN" sz="1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Full_adder</a:t>
            </a:r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</a:t>
            </a:r>
          </a:p>
          <a:p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HA is</a:t>
            </a:r>
          </a:p>
          <a:p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Port ( X : in STD_LOGIC;</a:t>
            </a:r>
          </a:p>
          <a:p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Y : in STD_LOGIC;</a:t>
            </a:r>
          </a:p>
          <a:p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Sum : out STD_LOGIC;</a:t>
            </a:r>
          </a:p>
          <a:p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Carry : out STD_LOGIC);</a:t>
            </a:r>
          </a:p>
          <a:p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component;</a:t>
            </a:r>
          </a:p>
          <a:p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  <a:r>
              <a:rPr lang="en-IN" sz="1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OR_gate</a:t>
            </a:r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</a:t>
            </a:r>
          </a:p>
          <a:p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Port ( P : in STD_LOGIC;</a:t>
            </a:r>
          </a:p>
          <a:p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Q: in STD_LOGIC;</a:t>
            </a:r>
          </a:p>
          <a:p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Z: out STD_LOGIC);</a:t>
            </a:r>
          </a:p>
          <a:p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component;</a:t>
            </a:r>
          </a:p>
          <a:p>
            <a:pPr marL="0" indent="0">
              <a:buNone/>
            </a:pPr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signal S1,S2,S3: STD_LOGIC;</a:t>
            </a:r>
          </a:p>
          <a:p>
            <a:pPr marL="0" indent="0">
              <a:buNone/>
            </a:pPr>
            <a:endParaRPr lang="en-I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HA1: HA port map( A, B, S1, S2);</a:t>
            </a:r>
          </a:p>
          <a:p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HA2: HA  port map( S1, </a:t>
            </a:r>
            <a:r>
              <a:rPr lang="en-IN" sz="1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S, S3);</a:t>
            </a:r>
          </a:p>
          <a:p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OR1: </a:t>
            </a:r>
            <a:r>
              <a:rPr lang="en-IN" sz="1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OR_gate</a:t>
            </a:r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port map( S3, S2, </a:t>
            </a:r>
            <a:r>
              <a:rPr lang="en-IN" sz="1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Structural ;</a:t>
            </a:r>
          </a:p>
        </p:txBody>
      </p:sp>
    </p:spTree>
    <p:extLst>
      <p:ext uri="{BB962C8B-B14F-4D97-AF65-F5344CB8AC3E}">
        <p14:creationId xmlns:p14="http://schemas.microsoft.com/office/powerpoint/2010/main" val="3544293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Mahendra Rathor\Desktop\multiplexer-4-to-1.png">
            <a:extLst>
              <a:ext uri="{FF2B5EF4-FFF2-40B4-BE49-F238E27FC236}">
                <a16:creationId xmlns:a16="http://schemas.microsoft.com/office/drawing/2014/main" id="{44A563E4-EA63-9968-E648-6B8C71CE7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13" y="76200"/>
            <a:ext cx="2804173" cy="202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BE04A55-21ED-D6AD-C736-D842EDCC6E8F}"/>
              </a:ext>
            </a:extLst>
          </p:cNvPr>
          <p:cNvSpPr/>
          <p:nvPr/>
        </p:nvSpPr>
        <p:spPr>
          <a:xfrm>
            <a:off x="762000" y="2209800"/>
            <a:ext cx="1371600" cy="1447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“00”</a:t>
            </a:r>
          </a:p>
          <a:p>
            <a:pPr algn="ctr"/>
            <a:r>
              <a:rPr lang="en-US" dirty="0"/>
              <a:t>01</a:t>
            </a:r>
          </a:p>
          <a:p>
            <a:pPr algn="ctr"/>
            <a:r>
              <a:rPr lang="en-US" dirty="0"/>
              <a:t>10</a:t>
            </a:r>
          </a:p>
          <a:p>
            <a:pPr algn="ctr"/>
            <a:r>
              <a:rPr lang="en-IN" dirty="0"/>
              <a:t>11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0655A2-F36E-CAAF-8023-8C79342B9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457200"/>
            <a:ext cx="4267200" cy="28956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3A5B0C4-ACE5-6B67-09DB-11B954050924}"/>
              </a:ext>
            </a:extLst>
          </p:cNvPr>
          <p:cNvSpPr/>
          <p:nvPr/>
        </p:nvSpPr>
        <p:spPr>
          <a:xfrm>
            <a:off x="3581400" y="3352800"/>
            <a:ext cx="54102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dataflow of mux_4to1N is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(A,B,C,D,S0,S1) is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Z &lt;=((NOT S0) AND (NOT S1) AND A) OR ((NOT S0) AND S1 AND B) OR (S0 AND (NOT S1) AND C) OR ( S0 AND  S1 AND D);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process;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dataflow;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918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VHDL Structural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83162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Specifies what blocks (or components) are used and how they are interconnected.</a:t>
            </a:r>
          </a:p>
          <a:p>
            <a:pPr algn="just">
              <a:buFont typeface="Wingdings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hierarchical design modelling in which one can define components of units that are used over and over again. This can significantly reduce the complexity of larger design.</a:t>
            </a:r>
          </a:p>
          <a:p>
            <a:pPr algn="just">
              <a:buFont typeface="Wingdings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VHDL provides a formal way to do this by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Declare a list of components being used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Declare signals which define the netlist (</a:t>
            </a:r>
            <a:r>
              <a:rPr lang="en-US" sz="2400" b="0" i="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netlist is a description of the connectivity of an electronic circuit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of interconnected components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multiple instances of the declared components so that each instance is uniquely defined.</a:t>
            </a:r>
          </a:p>
          <a:p>
            <a:pPr algn="just">
              <a:buFont typeface="Wingdings" pitchFamily="2" charset="2"/>
              <a:buChar char="Ø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349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Template(Structural)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architecture_name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NAME_OF_ENTITY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--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Declarations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-- components declarations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-- signal declarations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-- Statements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-- components instantiation and connections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architecture_name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720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Declaration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16242" y="2667000"/>
            <a:ext cx="8111516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component_name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is 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    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port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(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port_</a:t>
            </a:r>
            <a:r>
              <a:rPr kumimoji="0" lang="en-US" sz="2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signal_names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 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mode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</a:t>
            </a:r>
            <a:r>
              <a:rPr kumimoji="0" lang="en-US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type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           </a:t>
            </a:r>
            <a:r>
              <a:rPr kumimoji="0" lang="en-US" sz="2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port_signal_names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 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mode </a:t>
            </a:r>
            <a:r>
              <a:rPr kumimoji="0" lang="en-US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type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               :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           </a:t>
            </a:r>
            <a:r>
              <a:rPr lang="en-US" sz="24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i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port_signal_names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 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mode </a:t>
            </a:r>
            <a:r>
              <a:rPr lang="en-US" sz="24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end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component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component_name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535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Instantiation and Interconnection</a:t>
            </a:r>
          </a:p>
        </p:txBody>
      </p:sp>
      <p:sp>
        <p:nvSpPr>
          <p:cNvPr id="1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90500" y="1981200"/>
            <a:ext cx="8686800" cy="64633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1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Syntax</a:t>
            </a:r>
            <a:r>
              <a:rPr kumimoji="0" lang="en-US" sz="180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is as follows: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1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Label</a:t>
            </a: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180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_name </a:t>
            </a: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Port map (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signal1, signal2,…, </a:t>
            </a:r>
            <a:r>
              <a:rPr lang="en-US" sz="1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signaln</a:t>
            </a: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1"/>
          <p:cNvSpPr txBox="1">
            <a:spLocks noChangeArrowheads="1"/>
          </p:cNvSpPr>
          <p:nvPr/>
        </p:nvSpPr>
        <p:spPr bwMode="auto">
          <a:xfrm>
            <a:off x="190499" y="3408575"/>
            <a:ext cx="8686799" cy="156966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Signal positions must be in the same order as the declared component ports. </a:t>
            </a:r>
          </a:p>
          <a:p>
            <a:pPr marL="0" indent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This method of port signals association is called positional association.</a:t>
            </a:r>
            <a:endParaRPr lang="en-US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115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01681"/>
            <a:ext cx="6858000" cy="609600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4-bit adder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524138" y="1676400"/>
            <a:ext cx="7763853" cy="4065218"/>
            <a:chOff x="541947" y="1825822"/>
            <a:chExt cx="7763853" cy="4065218"/>
          </a:xfrm>
        </p:grpSpPr>
        <p:sp>
          <p:nvSpPr>
            <p:cNvPr id="3" name="Rectangle 2"/>
            <p:cNvSpPr/>
            <p:nvPr/>
          </p:nvSpPr>
          <p:spPr>
            <a:xfrm>
              <a:off x="6316579" y="2590800"/>
              <a:ext cx="1295400" cy="12593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FA1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648200" y="2594810"/>
              <a:ext cx="1295400" cy="12593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FA2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71800" y="2554704"/>
              <a:ext cx="1295400" cy="12593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FA3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243263" y="2594809"/>
              <a:ext cx="1371600" cy="12593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FA4</a:t>
              </a:r>
            </a:p>
          </p:txBody>
        </p:sp>
        <p:cxnSp>
          <p:nvCxnSpPr>
            <p:cNvPr id="5" name="Straight Arrow Connector 4"/>
            <p:cNvCxnSpPr/>
            <p:nvPr/>
          </p:nvCxnSpPr>
          <p:spPr>
            <a:xfrm>
              <a:off x="6705600" y="2133600"/>
              <a:ext cx="0" cy="4211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7162800" y="2133600"/>
              <a:ext cx="0" cy="4211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5029200" y="2161772"/>
              <a:ext cx="0" cy="4211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5486400" y="2161772"/>
              <a:ext cx="0" cy="4211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429000" y="2133600"/>
              <a:ext cx="0" cy="4211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3886200" y="2133600"/>
              <a:ext cx="0" cy="4211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1752600" y="2133600"/>
              <a:ext cx="0" cy="4211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2209800" y="2133600"/>
              <a:ext cx="0" cy="4211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6964279" y="3850105"/>
              <a:ext cx="0" cy="4211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5334000" y="3854115"/>
              <a:ext cx="0" cy="4211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3733800" y="3854115"/>
              <a:ext cx="0" cy="4211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1929063" y="3871438"/>
              <a:ext cx="0" cy="4211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>
              <a:off x="5943600" y="3224462"/>
              <a:ext cx="2667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>
              <a:off x="4267200" y="3224462"/>
              <a:ext cx="2667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2614863" y="3248524"/>
              <a:ext cx="2667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>
              <a:off x="976563" y="3247689"/>
              <a:ext cx="2667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964279" y="1905000"/>
              <a:ext cx="5033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A(0)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407046" y="1900004"/>
              <a:ext cx="5033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B(0)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295900" y="1853995"/>
              <a:ext cx="5033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A(1)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13813" y="1825822"/>
              <a:ext cx="5033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A(2)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915223" y="1909996"/>
              <a:ext cx="5033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A(3)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724400" y="1853994"/>
              <a:ext cx="5033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B(1)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116179" y="1844002"/>
              <a:ext cx="5033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B(2)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500938" y="1900003"/>
              <a:ext cx="5033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B(3)</a:t>
              </a: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H="1">
              <a:off x="7611979" y="3248524"/>
              <a:ext cx="2667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878679" y="3094635"/>
              <a:ext cx="4271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C0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41947" y="3079245"/>
              <a:ext cx="4271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C4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712618" y="4292542"/>
              <a:ext cx="5033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S(0)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082339" y="4292542"/>
              <a:ext cx="5033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S(1)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81400" y="4269548"/>
              <a:ext cx="5033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S(2)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637329" y="4304853"/>
              <a:ext cx="5033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S(3)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056020" y="2600628"/>
              <a:ext cx="2135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>
                  <a:solidFill>
                    <a:srgbClr val="FFFF00"/>
                  </a:solidFill>
                </a:rPr>
                <a:t>A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598820" y="2600628"/>
              <a:ext cx="2135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>
                  <a:solidFill>
                    <a:srgbClr val="FFFF00"/>
                  </a:solidFill>
                </a:rPr>
                <a:t>B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842460" y="3611475"/>
              <a:ext cx="2135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>
                  <a:solidFill>
                    <a:srgbClr val="FFFF00"/>
                  </a:solidFill>
                </a:rPr>
                <a:t>S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402680" y="2585934"/>
              <a:ext cx="2135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>
                  <a:solidFill>
                    <a:srgbClr val="FFFF00"/>
                  </a:solidFill>
                </a:rPr>
                <a:t>A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945480" y="2585934"/>
              <a:ext cx="2135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>
                  <a:solidFill>
                    <a:srgbClr val="FFFF00"/>
                  </a:solidFill>
                </a:rPr>
                <a:t>B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189120" y="3596781"/>
              <a:ext cx="2135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>
                  <a:solidFill>
                    <a:srgbClr val="FFFF00"/>
                  </a:solidFill>
                </a:rPr>
                <a:t>S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794960" y="2552814"/>
              <a:ext cx="2135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>
                  <a:solidFill>
                    <a:srgbClr val="FFFF00"/>
                  </a:solidFill>
                </a:rPr>
                <a:t>A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337760" y="2552814"/>
              <a:ext cx="2135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>
                  <a:solidFill>
                    <a:srgbClr val="FFFF00"/>
                  </a:solidFill>
                </a:rPr>
                <a:t>B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581400" y="3563661"/>
              <a:ext cx="2135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>
                  <a:solidFill>
                    <a:srgbClr val="FFFF00"/>
                  </a:solidFill>
                </a:rPr>
                <a:t>S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081987" y="2600628"/>
              <a:ext cx="2135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>
                  <a:solidFill>
                    <a:srgbClr val="FFFF00"/>
                  </a:solidFill>
                </a:rPr>
                <a:t>A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624787" y="2600628"/>
              <a:ext cx="2135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>
                  <a:solidFill>
                    <a:srgbClr val="FFFF00"/>
                  </a:solidFill>
                </a:rPr>
                <a:t>B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868427" y="3611475"/>
              <a:ext cx="2135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>
                  <a:solidFill>
                    <a:srgbClr val="FFFF00"/>
                  </a:solidFill>
                </a:rPr>
                <a:t>S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239587" y="3094635"/>
              <a:ext cx="4560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 err="1">
                  <a:solidFill>
                    <a:srgbClr val="FFFF00"/>
                  </a:solidFill>
                </a:rPr>
                <a:t>Cin</a:t>
              </a:r>
              <a:endParaRPr lang="en-IN" sz="1200" dirty="0">
                <a:solidFill>
                  <a:srgbClr val="FFFF00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305336" y="3066563"/>
              <a:ext cx="507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 err="1">
                  <a:solidFill>
                    <a:srgbClr val="FFFF00"/>
                  </a:solidFill>
                </a:rPr>
                <a:t>Cout</a:t>
              </a:r>
              <a:endParaRPr lang="en-IN" sz="1200" dirty="0">
                <a:solidFill>
                  <a:srgbClr val="FFFF00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547560" y="3110023"/>
              <a:ext cx="4560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 err="1">
                  <a:solidFill>
                    <a:srgbClr val="FFFF00"/>
                  </a:solidFill>
                </a:rPr>
                <a:t>Cin</a:t>
              </a:r>
              <a:endParaRPr lang="en-IN" sz="1200" dirty="0">
                <a:solidFill>
                  <a:srgbClr val="FFFF00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613309" y="3081951"/>
              <a:ext cx="507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 err="1">
                  <a:solidFill>
                    <a:srgbClr val="FFFF00"/>
                  </a:solidFill>
                </a:rPr>
                <a:t>Cout</a:t>
              </a:r>
              <a:endParaRPr lang="en-IN" sz="1200" dirty="0">
                <a:solidFill>
                  <a:srgbClr val="FFFF00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856708" y="3097531"/>
              <a:ext cx="4560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 err="1">
                  <a:solidFill>
                    <a:srgbClr val="FFFF00"/>
                  </a:solidFill>
                </a:rPr>
                <a:t>Cin</a:t>
              </a:r>
              <a:endParaRPr lang="en-IN" sz="1200" dirty="0">
                <a:solidFill>
                  <a:srgbClr val="FFFF00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922457" y="3069459"/>
              <a:ext cx="507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 err="1">
                  <a:solidFill>
                    <a:srgbClr val="FFFF00"/>
                  </a:solidFill>
                </a:rPr>
                <a:t>Cout</a:t>
              </a:r>
              <a:endParaRPr lang="en-IN" sz="1200" dirty="0">
                <a:solidFill>
                  <a:srgbClr val="FFFF00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190531" y="3123860"/>
              <a:ext cx="4560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 err="1">
                  <a:solidFill>
                    <a:srgbClr val="FFFF00"/>
                  </a:solidFill>
                </a:rPr>
                <a:t>Cin</a:t>
              </a:r>
              <a:endParaRPr lang="en-IN" sz="1200" dirty="0">
                <a:solidFill>
                  <a:srgbClr val="FFFF00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224523" y="3095788"/>
              <a:ext cx="507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 err="1">
                  <a:solidFill>
                    <a:srgbClr val="FFFF00"/>
                  </a:solidFill>
                </a:rPr>
                <a:t>Cout</a:t>
              </a:r>
              <a:endParaRPr lang="en-IN" sz="1200" dirty="0">
                <a:solidFill>
                  <a:srgbClr val="FFFF00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58F9E07-3189-460C-8F00-BE1DF7ACF422}"/>
                </a:ext>
              </a:extLst>
            </p:cNvPr>
            <p:cNvSpPr txBox="1"/>
            <p:nvPr/>
          </p:nvSpPr>
          <p:spPr>
            <a:xfrm>
              <a:off x="5486400" y="5152376"/>
              <a:ext cx="172124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A=(0010)</a:t>
              </a:r>
            </a:p>
            <a:p>
              <a:r>
                <a:rPr lang="en-I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B=(0001)</a:t>
              </a:r>
            </a:p>
            <a:p>
              <a:r>
                <a:rPr lang="en-I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Sum=0011, carry=_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451D5271-99D4-401E-8107-51AC6CE5C9C4}"/>
              </a:ext>
            </a:extLst>
          </p:cNvPr>
          <p:cNvSpPr/>
          <p:nvPr/>
        </p:nvSpPr>
        <p:spPr>
          <a:xfrm>
            <a:off x="1143000" y="2261285"/>
            <a:ext cx="6678528" cy="1574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26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11"/>
            <a:ext cx="8229600" cy="529389"/>
          </a:xfrm>
        </p:spPr>
        <p:txBody>
          <a:bodyPr>
            <a:normAutofit fontScale="90000"/>
          </a:bodyPr>
          <a:lstStyle/>
          <a:p>
            <a:r>
              <a:rPr lang="en-IN" sz="3200" dirty="0"/>
              <a:t>VHDL Structural Model of 4-bit Adder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5400" y="609600"/>
            <a:ext cx="3810000" cy="5943600"/>
          </a:xfrm>
        </p:spPr>
        <p:txBody>
          <a:bodyPr>
            <a:noAutofit/>
          </a:bodyPr>
          <a:lstStyle/>
          <a:p>
            <a:pPr algn="just"/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 IEEE;</a:t>
            </a:r>
          </a:p>
          <a:p>
            <a:pPr algn="just"/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IEEE.STD_LOGIC_1164.ALL;</a:t>
            </a:r>
          </a:p>
          <a:p>
            <a:pPr algn="just"/>
            <a:endParaRPr lang="en-I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</a:t>
            </a:r>
            <a:r>
              <a:rPr lang="en-IN" sz="1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Ripple_Adder</a:t>
            </a:r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</a:t>
            </a:r>
          </a:p>
          <a:p>
            <a:pPr algn="just"/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 ( A : in STD_LOGIC_VECTOR (3 downto 0);</a:t>
            </a:r>
          </a:p>
          <a:p>
            <a:pPr algn="just"/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B : in STD_LOGIC_VECTOR (3 downto 0);</a:t>
            </a:r>
          </a:p>
          <a:p>
            <a:pPr algn="just"/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C0 : in STD_LOGIC;</a:t>
            </a:r>
          </a:p>
          <a:p>
            <a:pPr algn="just"/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S : out STD_LOGIC_VECTOR (3 downto 0);</a:t>
            </a:r>
          </a:p>
          <a:p>
            <a:pPr algn="just"/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C4 : out STD_LOGIC);</a:t>
            </a:r>
          </a:p>
          <a:p>
            <a:pPr algn="just"/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</a:t>
            </a:r>
            <a:r>
              <a:rPr lang="en-IN" sz="1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Ripple_Adder</a:t>
            </a:r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endParaRPr lang="en-I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Structural of </a:t>
            </a:r>
            <a:r>
              <a:rPr lang="en-IN" sz="1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Ripple_Adder</a:t>
            </a:r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</a:t>
            </a:r>
          </a:p>
          <a:p>
            <a:pPr marL="0" indent="0" algn="just">
              <a:buNone/>
            </a:pPr>
            <a:endParaRPr lang="en-I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</a:t>
            </a:r>
            <a:r>
              <a:rPr lang="en-IN" sz="1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full_adder</a:t>
            </a:r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</a:t>
            </a:r>
          </a:p>
          <a:p>
            <a:pPr algn="just"/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Port ( A : in STD_LOGIC;</a:t>
            </a:r>
          </a:p>
          <a:p>
            <a:pPr algn="just"/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B : in STD_LOGIC;</a:t>
            </a:r>
          </a:p>
          <a:p>
            <a:pPr algn="just"/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IN" sz="1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in STD_LOGIC;</a:t>
            </a:r>
          </a:p>
          <a:p>
            <a:pPr algn="just"/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S : out STD_LOGIC;</a:t>
            </a:r>
          </a:p>
          <a:p>
            <a:pPr algn="just"/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out STD_LOGIC);</a:t>
            </a:r>
          </a:p>
          <a:p>
            <a:pPr algn="just"/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component;</a:t>
            </a:r>
          </a:p>
          <a:p>
            <a:pPr marL="0" indent="0" algn="just">
              <a:buNone/>
            </a:pPr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 C1,C2,C3: STD_LOGIC;</a:t>
            </a:r>
          </a:p>
          <a:p>
            <a:pPr algn="just"/>
            <a:endParaRPr lang="en-I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pPr algn="just"/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FA1: </a:t>
            </a:r>
            <a:r>
              <a:rPr lang="en-IN" sz="1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full_adder</a:t>
            </a:r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port map( A(0), B(0), C0, S(0), C1);</a:t>
            </a:r>
          </a:p>
          <a:p>
            <a:pPr algn="just"/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FA2: </a:t>
            </a:r>
            <a:r>
              <a:rPr lang="en-IN" sz="1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full_adder</a:t>
            </a:r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port map( A(1), B(1), C1, S(1), C2);</a:t>
            </a:r>
          </a:p>
          <a:p>
            <a:pPr algn="just"/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FA3: </a:t>
            </a:r>
            <a:r>
              <a:rPr lang="en-IN" sz="1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full_adder</a:t>
            </a:r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port map( A(2), B(2), C2, S(2), C3);</a:t>
            </a:r>
          </a:p>
          <a:p>
            <a:pPr algn="just"/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FA4: </a:t>
            </a:r>
            <a:r>
              <a:rPr lang="en-IN" sz="1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full_adder</a:t>
            </a:r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port map( A(3), B(3), C3, S(3), C4);</a:t>
            </a:r>
          </a:p>
          <a:p>
            <a:pPr algn="just"/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Structural ;</a:t>
            </a:r>
          </a:p>
        </p:txBody>
      </p:sp>
      <p:grpSp>
        <p:nvGrpSpPr>
          <p:cNvPr id="4" name="Group 3"/>
          <p:cNvGrpSpPr/>
          <p:nvPr/>
        </p:nvGrpSpPr>
        <p:grpSpPr>
          <a:xfrm rot="16200000">
            <a:off x="-786163" y="2823580"/>
            <a:ext cx="6048142" cy="1620183"/>
            <a:chOff x="541948" y="1812243"/>
            <a:chExt cx="7763852" cy="2859238"/>
          </a:xfrm>
        </p:grpSpPr>
        <p:sp>
          <p:nvSpPr>
            <p:cNvPr id="5" name="Rectangle 4"/>
            <p:cNvSpPr/>
            <p:nvPr/>
          </p:nvSpPr>
          <p:spPr>
            <a:xfrm>
              <a:off x="6316579" y="2590800"/>
              <a:ext cx="1295400" cy="12593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FA1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4648200" y="2594810"/>
              <a:ext cx="1295400" cy="12593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FA2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971800" y="2554704"/>
              <a:ext cx="1295400" cy="12593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FA3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243263" y="2594809"/>
              <a:ext cx="1371600" cy="12593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FA4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6705600" y="2133600"/>
              <a:ext cx="0" cy="4211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7162800" y="2133600"/>
              <a:ext cx="0" cy="4211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5029200" y="2161772"/>
              <a:ext cx="0" cy="4211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5486400" y="2161772"/>
              <a:ext cx="0" cy="4211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3429000" y="2133600"/>
              <a:ext cx="0" cy="4211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3886200" y="2133600"/>
              <a:ext cx="0" cy="4211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1752600" y="2133600"/>
              <a:ext cx="0" cy="4211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2209800" y="2133600"/>
              <a:ext cx="0" cy="4211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6964279" y="3850105"/>
              <a:ext cx="0" cy="4211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5334000" y="3854115"/>
              <a:ext cx="0" cy="4211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3733800" y="3854115"/>
              <a:ext cx="0" cy="4211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1929063" y="3871438"/>
              <a:ext cx="0" cy="4211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5943600" y="3224462"/>
              <a:ext cx="2667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4267200" y="3224462"/>
              <a:ext cx="2667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>
              <a:off x="2614863" y="3248524"/>
              <a:ext cx="2667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976563" y="3247689"/>
              <a:ext cx="2667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964280" y="1891421"/>
              <a:ext cx="503321" cy="380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dirty="0"/>
                <a:t>A(0)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407047" y="1886425"/>
              <a:ext cx="503321" cy="380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dirty="0"/>
                <a:t>B(0)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295900" y="1840416"/>
              <a:ext cx="503321" cy="380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dirty="0"/>
                <a:t>A(1)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713814" y="1812243"/>
              <a:ext cx="503321" cy="380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dirty="0"/>
                <a:t>A(2)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915224" y="1896417"/>
              <a:ext cx="503321" cy="380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dirty="0"/>
                <a:t>A(3)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724401" y="1840416"/>
              <a:ext cx="503321" cy="380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dirty="0"/>
                <a:t>B(1)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116180" y="1830424"/>
              <a:ext cx="503321" cy="380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dirty="0"/>
                <a:t>B(2)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00938" y="1886425"/>
              <a:ext cx="503321" cy="380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dirty="0"/>
                <a:t>B(3)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H="1">
              <a:off x="7611979" y="3248524"/>
              <a:ext cx="2667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7878680" y="3081058"/>
              <a:ext cx="427120" cy="380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dirty="0"/>
                <a:t>C0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41948" y="3065666"/>
              <a:ext cx="427120" cy="380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dirty="0"/>
                <a:t>C4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712619" y="4278962"/>
              <a:ext cx="503321" cy="380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dirty="0"/>
                <a:t>S(0)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082340" y="4278963"/>
              <a:ext cx="503321" cy="380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dirty="0"/>
                <a:t>S(1)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581399" y="4255969"/>
              <a:ext cx="503321" cy="380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dirty="0"/>
                <a:t>S(2)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637330" y="4291274"/>
              <a:ext cx="503321" cy="380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dirty="0"/>
                <a:t>S(3)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056021" y="2587048"/>
              <a:ext cx="213559" cy="380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dirty="0">
                  <a:solidFill>
                    <a:srgbClr val="FFFF00"/>
                  </a:solidFill>
                </a:rPr>
                <a:t>A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598822" y="2587048"/>
              <a:ext cx="213559" cy="380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dirty="0">
                  <a:solidFill>
                    <a:srgbClr val="FFFF00"/>
                  </a:solidFill>
                </a:rPr>
                <a:t>B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796170" y="3445874"/>
              <a:ext cx="213559" cy="488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FFF00"/>
                  </a:solidFill>
                </a:rPr>
                <a:t>S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402681" y="2572356"/>
              <a:ext cx="213559" cy="380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dirty="0">
                  <a:solidFill>
                    <a:srgbClr val="FFFF00"/>
                  </a:solidFill>
                </a:rPr>
                <a:t>A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945481" y="2572356"/>
              <a:ext cx="213559" cy="380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dirty="0">
                  <a:solidFill>
                    <a:srgbClr val="FFFF00"/>
                  </a:solidFill>
                </a:rPr>
                <a:t>B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120944" y="3461266"/>
              <a:ext cx="213559" cy="488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FFF00"/>
                  </a:solidFill>
                </a:rPr>
                <a:t>S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794961" y="2539237"/>
              <a:ext cx="213559" cy="380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dirty="0">
                  <a:solidFill>
                    <a:srgbClr val="FFFF00"/>
                  </a:solidFill>
                </a:rPr>
                <a:t>A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337761" y="2539237"/>
              <a:ext cx="213559" cy="380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dirty="0">
                  <a:solidFill>
                    <a:srgbClr val="FFFF00"/>
                  </a:solidFill>
                </a:rPr>
                <a:t>B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591810" y="3431747"/>
              <a:ext cx="213559" cy="488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FFF00"/>
                  </a:solidFill>
                </a:rPr>
                <a:t>S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081987" y="2587048"/>
              <a:ext cx="213559" cy="380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dirty="0">
                  <a:solidFill>
                    <a:srgbClr val="FFFF00"/>
                  </a:solidFill>
                </a:rPr>
                <a:t>A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624787" y="2587048"/>
              <a:ext cx="213559" cy="380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dirty="0">
                  <a:solidFill>
                    <a:srgbClr val="FFFF00"/>
                  </a:solidFill>
                </a:rPr>
                <a:t>B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794338" y="3445872"/>
              <a:ext cx="213559" cy="488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FFF00"/>
                  </a:solidFill>
                </a:rPr>
                <a:t>S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239588" y="3081058"/>
              <a:ext cx="456024" cy="380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dirty="0" err="1">
                  <a:solidFill>
                    <a:srgbClr val="FFFF00"/>
                  </a:solidFill>
                </a:rPr>
                <a:t>Cin</a:t>
              </a:r>
              <a:endParaRPr lang="en-IN" sz="800" dirty="0">
                <a:solidFill>
                  <a:srgbClr val="FFFF00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305337" y="3039408"/>
              <a:ext cx="507042" cy="597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dirty="0" err="1">
                  <a:solidFill>
                    <a:srgbClr val="FFFF00"/>
                  </a:solidFill>
                </a:rPr>
                <a:t>Cout</a:t>
              </a:r>
              <a:endParaRPr lang="en-IN" sz="800" dirty="0">
                <a:solidFill>
                  <a:srgbClr val="FFFF0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547561" y="3096445"/>
              <a:ext cx="456024" cy="380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dirty="0" err="1">
                  <a:solidFill>
                    <a:srgbClr val="FFFF00"/>
                  </a:solidFill>
                </a:rPr>
                <a:t>Cin</a:t>
              </a:r>
              <a:endParaRPr lang="en-IN" sz="800" dirty="0">
                <a:solidFill>
                  <a:srgbClr val="FFFF00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613311" y="3054795"/>
              <a:ext cx="507042" cy="597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dirty="0" err="1">
                  <a:solidFill>
                    <a:srgbClr val="FFFF00"/>
                  </a:solidFill>
                </a:rPr>
                <a:t>Cout</a:t>
              </a:r>
              <a:endParaRPr lang="en-IN" sz="800" dirty="0">
                <a:solidFill>
                  <a:srgbClr val="FFFF00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856709" y="3083954"/>
              <a:ext cx="456024" cy="380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dirty="0" err="1">
                  <a:solidFill>
                    <a:srgbClr val="FFFF00"/>
                  </a:solidFill>
                </a:rPr>
                <a:t>Cin</a:t>
              </a:r>
              <a:endParaRPr lang="en-IN" sz="800" dirty="0">
                <a:solidFill>
                  <a:srgbClr val="FFFF00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922458" y="3042304"/>
              <a:ext cx="507042" cy="597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dirty="0" err="1">
                  <a:solidFill>
                    <a:srgbClr val="FFFF00"/>
                  </a:solidFill>
                </a:rPr>
                <a:t>Cout</a:t>
              </a:r>
              <a:endParaRPr lang="en-IN" sz="800" dirty="0">
                <a:solidFill>
                  <a:srgbClr val="FFFF00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190530" y="3110282"/>
              <a:ext cx="456024" cy="380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dirty="0" err="1">
                  <a:solidFill>
                    <a:srgbClr val="FFFF00"/>
                  </a:solidFill>
                </a:rPr>
                <a:t>Cin</a:t>
              </a:r>
              <a:endParaRPr lang="en-IN" sz="800" dirty="0">
                <a:solidFill>
                  <a:srgbClr val="FFFF00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224523" y="3068631"/>
              <a:ext cx="507042" cy="597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dirty="0" err="1">
                  <a:solidFill>
                    <a:srgbClr val="FFFF00"/>
                  </a:solidFill>
                </a:rPr>
                <a:t>Cout</a:t>
              </a:r>
              <a:endParaRPr lang="en-IN" sz="800" dirty="0">
                <a:solidFill>
                  <a:srgbClr val="FFFF00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924359" y="3287029"/>
              <a:ext cx="427120" cy="380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dirty="0"/>
                <a:t>C1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221080" y="3300385"/>
              <a:ext cx="427120" cy="380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dirty="0"/>
                <a:t>C2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585505" y="3300387"/>
              <a:ext cx="427120" cy="380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dirty="0"/>
                <a:t>C3</a:t>
              </a:r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8BA0CD35-03A3-41B1-9F44-C99D5F706A48}"/>
              </a:ext>
            </a:extLst>
          </p:cNvPr>
          <p:cNvSpPr/>
          <p:nvPr/>
        </p:nvSpPr>
        <p:spPr>
          <a:xfrm>
            <a:off x="1653563" y="3657921"/>
            <a:ext cx="1119837" cy="12078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highlight>
                <a:srgbClr val="000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19698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3741"/>
            <a:ext cx="8229600" cy="900659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VHDL Dataflow Model of Full Adder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429000" y="1143000"/>
            <a:ext cx="54102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 IEEE;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IEEE.STD_LOGIC_1164.ALL;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full_adder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Port ( A : in STD_LOGIC;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B : in STD_LOGIC;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in STD_LOGIC;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S : out STD_LOGIC;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out STD_LOGIC);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full_adder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dataflow of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full_adder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 &lt;= A XOR B XOR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&lt;= (A AND B) OR (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A) OR (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B) ;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dataflow;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85800" y="2743200"/>
            <a:ext cx="1295400" cy="1259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Full_adder</a:t>
            </a:r>
            <a:r>
              <a:rPr lang="en-IN" dirty="0"/>
              <a:t> 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838200" y="22098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1293395" y="2195763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752600" y="2217821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894347" y="4002505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1524000" y="4000499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33400" y="1905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104900" y="1905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524000" y="191739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Cin</a:t>
            </a:r>
            <a:endParaRPr lang="en-IN" dirty="0"/>
          </a:p>
        </p:txBody>
      </p:sp>
      <p:sp>
        <p:nvSpPr>
          <p:cNvPr id="54" name="TextBox 53"/>
          <p:cNvSpPr txBox="1"/>
          <p:nvPr/>
        </p:nvSpPr>
        <p:spPr>
          <a:xfrm>
            <a:off x="639679" y="453590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303420" y="4533899"/>
            <a:ext cx="753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Cout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0790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1417</TotalTime>
  <Words>1369</Words>
  <Application>Microsoft Office PowerPoint</Application>
  <PresentationFormat>On-screen Show (4:3)</PresentationFormat>
  <Paragraphs>341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Courier New</vt:lpstr>
      <vt:lpstr>Times New Roman</vt:lpstr>
      <vt:lpstr>Wingdings</vt:lpstr>
      <vt:lpstr>Office Theme</vt:lpstr>
      <vt:lpstr>Tutorial-2</vt:lpstr>
      <vt:lpstr>PowerPoint Presentation</vt:lpstr>
      <vt:lpstr>VHDL Structural Model</vt:lpstr>
      <vt:lpstr>Architecture Template(Structural)</vt:lpstr>
      <vt:lpstr>Component Declaration</vt:lpstr>
      <vt:lpstr>Component Instantiation and Interconnection</vt:lpstr>
      <vt:lpstr>Example: 4-bit adder</vt:lpstr>
      <vt:lpstr>VHDL Structural Model of 4-bit Adder</vt:lpstr>
      <vt:lpstr>VHDL Dataflow Model of Full Adder</vt:lpstr>
      <vt:lpstr>FA using Structural VHDL</vt:lpstr>
      <vt:lpstr>FA using Structural VHDL</vt:lpstr>
      <vt:lpstr>FA using Structural VHDL</vt:lpstr>
      <vt:lpstr>VHDL Dataflow Model of Half Adder</vt:lpstr>
      <vt:lpstr>VHDL Dataflow Model of OR gate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Mahendra Rathor</dc:creator>
  <cp:lastModifiedBy>Aditya Anshul</cp:lastModifiedBy>
  <cp:revision>95</cp:revision>
  <dcterms:created xsi:type="dcterms:W3CDTF">2006-08-16T00:00:00Z</dcterms:created>
  <dcterms:modified xsi:type="dcterms:W3CDTF">2023-01-24T05:57:51Z</dcterms:modified>
</cp:coreProperties>
</file>