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8" r:id="rId4"/>
    <p:sldId id="297" r:id="rId5"/>
    <p:sldId id="306" r:id="rId6"/>
    <p:sldId id="296" r:id="rId7"/>
    <p:sldId id="295" r:id="rId8"/>
    <p:sldId id="307" r:id="rId9"/>
    <p:sldId id="292" r:id="rId10"/>
    <p:sldId id="294" r:id="rId11"/>
    <p:sldId id="290" r:id="rId12"/>
    <p:sldId id="299" r:id="rId13"/>
    <p:sldId id="304" r:id="rId14"/>
    <p:sldId id="303" r:id="rId15"/>
    <p:sldId id="301" r:id="rId16"/>
    <p:sldId id="302" r:id="rId17"/>
    <p:sldId id="305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A158-D89B-7F97-5D2F-7848A0270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F563A-E6E6-8CE4-2250-267DF095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34B0-6570-4D85-6BE0-973BB433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2D69-6FF8-118A-CEAD-5C655AAE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AB2E-86F3-D9C4-D048-46259E41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6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3935-DC79-5400-2A15-05A2E29A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9B4CC-7039-F27E-4BC8-D90A4377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CD06-DAF6-1EAD-77AC-3C0D3783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869D-593E-850C-B261-C79CC26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AC8C-151E-B55D-7D51-B88CAC69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29109-4923-81F3-2FCC-6B68DEE81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AB7C5-5C7A-AEBB-5CCC-32F03396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1CA0-F51A-B7A0-B7AB-EDDD0BAD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6618-AEE5-297C-7D06-D40BF07A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F0A0-8C57-A8EE-FC0B-09E408E1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5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6036-4672-237A-2FE9-1CB57844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F029-27FD-242B-BC03-2F7CA503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2E4C-2C6A-3FD0-2213-DF564812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59F0-FC42-13F9-4CEE-B4F15429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B9FB-6514-70F0-E1FA-A60D15A4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4B34-6E22-CA4F-8EF0-282F329A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A7E8-7A0F-D285-0CC0-09989B140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360D1-D66B-8B28-8AD2-D2520A18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4502-AC15-65F6-83DF-9FCFE81C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773F-829B-03D7-D2F7-0004592A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3A1A-BEAA-629D-D961-B3F13CD3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A374-2938-E5CD-4BEA-F56719D69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E9819-76BC-4670-98B8-7DEFB94E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2CA8-C014-7FEB-9605-8F0D39C3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8E05-3A1D-C7D8-CED1-253ECB3C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5C15E-6A67-17AD-0FCC-DFCA9DEE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F1B-7E61-C9E9-8923-1A67C868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AD72-B7A7-61CD-9FAC-E9CA89E8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AD6E-0148-4FFA-78BA-481726651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3F26-D27D-B778-0457-7960430CF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99A23-7DEA-FA55-2EF2-45EDF192B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FAF7F-C18A-0BCD-9BE1-6FDFE7D1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7529F-3A3C-74FC-75D5-F58A64F7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5186C-67DC-C744-B59D-7BCCB23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C07A-D35D-06E1-7C7D-0274CF6F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3AD5B-4FA7-BE0D-3B51-C82F0E99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BAE70-CF2C-4C77-9A8A-C17937F7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5C0B7-4310-6011-D44F-639CC12E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D5D28-F6ED-94B8-49FF-8E5322DA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66A12-B905-145A-ABF9-145CE53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0F784-D17B-36D4-370F-CD554E0F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6588-8FF0-040A-0727-2D953B8B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5157-E59D-588F-C266-2D380ED2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13ABB-8FFC-5058-5728-2B2B20DC8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9485-1C08-2778-CE8E-4806AD46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3F70-E314-B3DD-B72F-B59C093A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5DC60-EFAB-C427-6A69-51A2CDC4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F749-6582-6C93-D455-F747A97A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C2C68-0AB2-58CF-5E39-A49B198DD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EF44-C64D-B901-34C5-79418F56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F9A22-6284-A3FF-7AFB-8B0DE5D1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1D15-A545-0E25-3916-0EBA7B6E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89AC-5F46-8C9C-4EE1-4F66D066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54D79-6B7D-A357-6BED-18F36867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8B042-D52B-6D78-EFDD-336AF7B85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E5C1-0604-7A96-B09F-5DEE9BFC3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8C0D-CD0B-4948-9AA6-C2F69B7BC70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2C61-BF28-A670-B9D2-9ADBC0B70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B2E0-0CDA-6985-8676-3A65D0783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95EA-63EC-47A7-B7AF-FFB86CBB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3D1B4-C11A-973B-D677-6F7B09E1FF7E}"/>
              </a:ext>
            </a:extLst>
          </p:cNvPr>
          <p:cNvSpPr txBox="1"/>
          <p:nvPr/>
        </p:nvSpPr>
        <p:spPr>
          <a:xfrm>
            <a:off x="1981199" y="985422"/>
            <a:ext cx="7935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CS 202   Automata Theory and Logic </a:t>
            </a:r>
          </a:p>
          <a:p>
            <a:pPr algn="ctr"/>
            <a:r>
              <a:rPr lang="en-US" sz="2800" b="1" dirty="0"/>
              <a:t>Tutorial-01</a:t>
            </a:r>
          </a:p>
          <a:p>
            <a:pPr algn="ctr"/>
            <a:r>
              <a:rPr lang="en-US" sz="2800" b="1" dirty="0"/>
              <a:t>The Pumping Lemma for Regular Languages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C7285-5F3F-2018-9529-139DF27D55C7}"/>
              </a:ext>
            </a:extLst>
          </p:cNvPr>
          <p:cNvSpPr txBox="1"/>
          <p:nvPr/>
        </p:nvSpPr>
        <p:spPr>
          <a:xfrm>
            <a:off x="4742153" y="5992427"/>
            <a:ext cx="24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Date:</a:t>
            </a:r>
            <a:r>
              <a:rPr lang="en-US" b="1" dirty="0"/>
              <a:t>18</a:t>
            </a:r>
            <a:r>
              <a:rPr lang="en-US" sz="1800" b="1" dirty="0"/>
              <a:t>/03/2024</a:t>
            </a:r>
          </a:p>
        </p:txBody>
      </p:sp>
    </p:spTree>
    <p:extLst>
      <p:ext uri="{BB962C8B-B14F-4D97-AF65-F5344CB8AC3E}">
        <p14:creationId xmlns:p14="http://schemas.microsoft.com/office/powerpoint/2010/main" val="217434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/>
              <p:nvPr/>
            </p:nvSpPr>
            <p:spPr>
              <a:xfrm>
                <a:off x="603680" y="541538"/>
                <a:ext cx="929492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begChr m:val="|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begChr m:val="|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b="0" dirty="0"/>
                  <a:t>L1 is regular ? No</a:t>
                </a:r>
              </a:p>
              <a:p>
                <a:r>
                  <a:rPr lang="en-US" sz="2400" dirty="0"/>
                  <a:t>L2 is regular ? Yes</a:t>
                </a:r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dirty="0"/>
                  <a:t>                                 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0" y="541538"/>
                <a:ext cx="9294921" cy="2308324"/>
              </a:xfrm>
              <a:prstGeom prst="rect">
                <a:avLst/>
              </a:prstGeo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EA2FAA-54B3-6CB8-F831-0708531C3048}"/>
                  </a:ext>
                </a:extLst>
              </p:cNvPr>
              <p:cNvSpPr txBox="1"/>
              <p:nvPr/>
            </p:nvSpPr>
            <p:spPr>
              <a:xfrm>
                <a:off x="1305017" y="834501"/>
                <a:ext cx="8232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Prove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using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the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pumping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lemma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that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the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language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L</m:t>
                      </m:r>
                      <m:r>
                        <m:rPr>
                          <m:nor/>
                        </m:rPr>
                        <a:rPr lang="en-US" b="0" i="0" smtClean="0"/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{0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d>
                        <m:dPr>
                          <m:begChr m:val="|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𝑟𝑒𝑔𝑢𝑙𝑎𝑟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EA2FAA-54B3-6CB8-F831-0708531C3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17" y="834501"/>
                <a:ext cx="8232575" cy="276999"/>
              </a:xfrm>
              <a:prstGeom prst="rect">
                <a:avLst/>
              </a:prstGeom>
              <a:blipFill>
                <a:blip r:embed="rId2"/>
                <a:stretch>
                  <a:fillRect l="-444" t="-4444" r="-81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4BF8BF-C7F9-F4BA-27B6-DCEF58E2336C}"/>
                  </a:ext>
                </a:extLst>
              </p:cNvPr>
              <p:cNvSpPr txBox="1"/>
              <p:nvPr/>
            </p:nvSpPr>
            <p:spPr>
              <a:xfrm>
                <a:off x="2574524" y="2183907"/>
                <a:ext cx="82325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L</m:t>
                    </m:r>
                    <m:r>
                      <m:rPr>
                        <m:nor/>
                      </m:rPr>
                      <a:rPr lang="en-US" b="0" i="0" smtClean="0"/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3p&gt;=p</a:t>
                </a:r>
              </a:p>
              <a:p>
                <a:endParaRPr lang="en-US" dirty="0"/>
              </a:p>
              <a:p>
                <a:r>
                  <a:rPr lang="en-US" dirty="0"/>
                  <a:t>Pick x empty, y=0^p and z=1^p2^p</a:t>
                </a:r>
              </a:p>
              <a:p>
                <a:r>
                  <a:rPr lang="en-US" dirty="0"/>
                  <a:t>Xy^2z =0^p0^p1^p2^p  not in L</a:t>
                </a:r>
              </a:p>
              <a:p>
                <a:endParaRPr lang="en-US" dirty="0"/>
              </a:p>
              <a:p>
                <a:r>
                  <a:rPr lang="en-US" dirty="0"/>
                  <a:t>In this case, the number of  0's will no longer match the number of  1's and  2's.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4BF8BF-C7F9-F4BA-27B6-DCEF58E2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524" y="2183907"/>
                <a:ext cx="8232575" cy="1754326"/>
              </a:xfrm>
              <a:prstGeom prst="rect">
                <a:avLst/>
              </a:prstGeom>
              <a:blipFill>
                <a:blip r:embed="rId3"/>
                <a:stretch>
                  <a:fillRect l="-59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9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2F9A2-181B-2E36-A8EB-77C6BD303003}"/>
              </a:ext>
            </a:extLst>
          </p:cNvPr>
          <p:cNvSpPr txBox="1"/>
          <p:nvPr/>
        </p:nvSpPr>
        <p:spPr>
          <a:xfrm>
            <a:off x="603680" y="541538"/>
            <a:ext cx="929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minimum pumping length for the language 0001*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4E835-15A9-C8A9-DA64-8E858D518464}"/>
              </a:ext>
            </a:extLst>
          </p:cNvPr>
          <p:cNvSpPr txBox="1"/>
          <p:nvPr/>
        </p:nvSpPr>
        <p:spPr>
          <a:xfrm>
            <a:off x="1411550" y="1624614"/>
            <a:ext cx="7057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 can’t be pumped (because 0000 is not in L)</a:t>
            </a:r>
          </a:p>
          <a:p>
            <a:endParaRPr lang="en-US" dirty="0"/>
          </a:p>
          <a:p>
            <a:r>
              <a:rPr lang="en-US" dirty="0"/>
              <a:t>S=</a:t>
            </a:r>
            <a:r>
              <a:rPr lang="en-US" dirty="0" err="1"/>
              <a:t>xyz</a:t>
            </a:r>
            <a:endParaRPr lang="en-US" dirty="0"/>
          </a:p>
          <a:p>
            <a:r>
              <a:rPr lang="en-US" dirty="0"/>
              <a:t>0001 can be pumped: put x = 000, y = 1, z = rest.</a:t>
            </a:r>
          </a:p>
          <a:p>
            <a:r>
              <a:rPr lang="en-US" dirty="0"/>
              <a:t>|S|&gt;= 4 can be pumped </a:t>
            </a:r>
          </a:p>
          <a:p>
            <a:r>
              <a:rPr lang="en-US" dirty="0"/>
              <a:t>So the minimum pumping length is 4</a:t>
            </a:r>
          </a:p>
        </p:txBody>
      </p:sp>
    </p:spTree>
    <p:extLst>
      <p:ext uri="{BB962C8B-B14F-4D97-AF65-F5344CB8AC3E}">
        <p14:creationId xmlns:p14="http://schemas.microsoft.com/office/powerpoint/2010/main" val="5621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2F9A2-181B-2E36-A8EB-77C6BD303003}"/>
              </a:ext>
            </a:extLst>
          </p:cNvPr>
          <p:cNvSpPr txBox="1"/>
          <p:nvPr/>
        </p:nvSpPr>
        <p:spPr>
          <a:xfrm>
            <a:off x="603680" y="541538"/>
            <a:ext cx="929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minimum pumping length for the language 0*1*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E835-15A9-C8A9-DA64-8E858D518464}"/>
                  </a:ext>
                </a:extLst>
              </p:cNvPr>
              <p:cNvSpPr txBox="1"/>
              <p:nvPr/>
            </p:nvSpPr>
            <p:spPr>
              <a:xfrm>
                <a:off x="1411550" y="1624614"/>
                <a:ext cx="929492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000 can’t be pumped (because 0000 is not in L)</a:t>
                </a:r>
              </a:p>
              <a:p>
                <a:endParaRPr lang="en-US" dirty="0"/>
              </a:p>
              <a:p>
                <a:r>
                  <a:rPr lang="en-US" dirty="0"/>
                  <a:t>S=</a:t>
                </a:r>
                <a:r>
                  <a:rPr lang="en-US" dirty="0" err="1"/>
                  <a:t>xyz</a:t>
                </a:r>
                <a:endParaRPr lang="en-US" dirty="0"/>
              </a:p>
              <a:p>
                <a:r>
                  <a:rPr lang="en-US" dirty="0"/>
                  <a:t>the minimum pumping length for 0*1* cannot be 0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in the language but cannot be pumped</a:t>
                </a:r>
              </a:p>
              <a:p>
                <a:r>
                  <a:rPr lang="en-US" dirty="0"/>
                  <a:t>|s|&gt;=1</a:t>
                </a:r>
              </a:p>
              <a:p>
                <a:endParaRPr lang="en-US" dirty="0"/>
              </a:p>
              <a:p>
                <a:r>
                  <a:rPr lang="en-US" dirty="0"/>
                  <a:t>x=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, y first character of s and z the rest of s</a:t>
                </a:r>
              </a:p>
              <a:p>
                <a:r>
                  <a:rPr lang="en-US" dirty="0"/>
                  <a:t>So the minimum pumping length is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E835-15A9-C8A9-DA64-8E858D518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550" y="1624614"/>
                <a:ext cx="9294921" cy="2677656"/>
              </a:xfrm>
              <a:prstGeom prst="rect">
                <a:avLst/>
              </a:prstGeom>
              <a:blipFill>
                <a:blip r:embed="rId2"/>
                <a:stretch>
                  <a:fillRect l="-591" t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2F9A2-181B-2E36-A8EB-77C6BD303003}"/>
              </a:ext>
            </a:extLst>
          </p:cNvPr>
          <p:cNvSpPr txBox="1"/>
          <p:nvPr/>
        </p:nvSpPr>
        <p:spPr>
          <a:xfrm>
            <a:off x="603680" y="541538"/>
            <a:ext cx="929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minimum pumping length for the language 01*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4E835-15A9-C8A9-DA64-8E858D518464}"/>
              </a:ext>
            </a:extLst>
          </p:cNvPr>
          <p:cNvSpPr txBox="1"/>
          <p:nvPr/>
        </p:nvSpPr>
        <p:spPr>
          <a:xfrm>
            <a:off x="1411550" y="1624614"/>
            <a:ext cx="7057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 in L |s|=1   s cannot be pumped</a:t>
            </a:r>
          </a:p>
          <a:p>
            <a:endParaRPr lang="en-US" dirty="0"/>
          </a:p>
          <a:p>
            <a:r>
              <a:rPr lang="en-US" dirty="0"/>
              <a:t>|s|&gt;=2 can be pumped </a:t>
            </a:r>
          </a:p>
          <a:p>
            <a:r>
              <a:rPr lang="en-US" dirty="0"/>
              <a:t>For s=</a:t>
            </a:r>
            <a:r>
              <a:rPr lang="en-US" dirty="0" err="1"/>
              <a:t>xyz</a:t>
            </a:r>
            <a:r>
              <a:rPr lang="en-US" dirty="0"/>
              <a:t>, x=0, y=1 and z=rest</a:t>
            </a:r>
          </a:p>
          <a:p>
            <a:r>
              <a:rPr lang="en-US" dirty="0"/>
              <a:t>Hence, the minimum pumping length for L is 2</a:t>
            </a:r>
          </a:p>
        </p:txBody>
      </p:sp>
    </p:spTree>
    <p:extLst>
      <p:ext uri="{BB962C8B-B14F-4D97-AF65-F5344CB8AC3E}">
        <p14:creationId xmlns:p14="http://schemas.microsoft.com/office/powerpoint/2010/main" val="225698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/>
              <p:nvPr/>
            </p:nvSpPr>
            <p:spPr>
              <a:xfrm>
                <a:off x="603680" y="541538"/>
                <a:ext cx="9294921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 the minimum pumping length for the following language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0" y="541538"/>
                <a:ext cx="9294921" cy="862608"/>
              </a:xfrm>
              <a:prstGeom prst="rect">
                <a:avLst/>
              </a:prstGeom>
              <a:blipFill>
                <a:blip r:embed="rId2"/>
                <a:stretch>
                  <a:fillRect l="-984"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DC48C55-48B4-8DBC-B57B-53A279F91322}"/>
              </a:ext>
            </a:extLst>
          </p:cNvPr>
          <p:cNvSpPr txBox="1"/>
          <p:nvPr/>
        </p:nvSpPr>
        <p:spPr>
          <a:xfrm>
            <a:off x="1695635" y="2104008"/>
            <a:ext cx="743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pumping length = 3 </a:t>
            </a:r>
          </a:p>
        </p:txBody>
      </p:sp>
    </p:spTree>
    <p:extLst>
      <p:ext uri="{BB962C8B-B14F-4D97-AF65-F5344CB8AC3E}">
        <p14:creationId xmlns:p14="http://schemas.microsoft.com/office/powerpoint/2010/main" val="11735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/>
              <p:nvPr/>
            </p:nvSpPr>
            <p:spPr>
              <a:xfrm>
                <a:off x="603680" y="541538"/>
                <a:ext cx="10537796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 the minimum pumping length for the following language: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0" y="541538"/>
                <a:ext cx="10537796" cy="862608"/>
              </a:xfrm>
              <a:prstGeom prst="rect">
                <a:avLst/>
              </a:prstGeom>
              <a:blipFill>
                <a:blip r:embed="rId2"/>
                <a:stretch>
                  <a:fillRect l="-868"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E835-15A9-C8A9-DA64-8E858D518464}"/>
                  </a:ext>
                </a:extLst>
              </p:cNvPr>
              <p:cNvSpPr txBox="1"/>
              <p:nvPr/>
            </p:nvSpPr>
            <p:spPr>
              <a:xfrm>
                <a:off x="1411550" y="1624614"/>
                <a:ext cx="996962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S=</a:t>
                </a:r>
                <a:r>
                  <a:rPr lang="en-US" dirty="0" err="1"/>
                  <a:t>xyz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pumping length cannot be 2 because the string 11 is in the language and it cannot be pumped.</a:t>
                </a:r>
              </a:p>
              <a:p>
                <a:endParaRPr lang="en-US" dirty="0"/>
              </a:p>
              <a:p>
                <a:r>
                  <a:rPr lang="en-US" dirty="0"/>
                  <a:t>If s generated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x=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, y is first symbol of s and z is the rest of the string.</a:t>
                </a:r>
              </a:p>
              <a:p>
                <a:endParaRPr lang="en-US" dirty="0"/>
              </a:p>
              <a:p>
                <a:r>
                  <a:rPr lang="en-US" dirty="0"/>
                  <a:t>If s is generated by 10*1</a:t>
                </a:r>
              </a:p>
              <a:p>
                <a:r>
                  <a:rPr lang="en-US"/>
                  <a:t>X=1, y= 0 and z is the rest of s.</a:t>
                </a:r>
              </a:p>
              <a:p>
                <a:endParaRPr lang="en-US" dirty="0"/>
              </a:p>
              <a:p>
                <a:r>
                  <a:rPr lang="en-US" dirty="0"/>
                  <a:t>Minimum Pumping length = 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E835-15A9-C8A9-DA64-8E858D518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550" y="1624614"/>
                <a:ext cx="9969623" cy="3693319"/>
              </a:xfrm>
              <a:prstGeom prst="rect">
                <a:avLst/>
              </a:prstGeom>
              <a:blipFill>
                <a:blip r:embed="rId3"/>
                <a:stretch>
                  <a:fillRect l="-550" t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84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2F9A2-181B-2E36-A8EB-77C6BD303003}"/>
              </a:ext>
            </a:extLst>
          </p:cNvPr>
          <p:cNvSpPr txBox="1"/>
          <p:nvPr/>
        </p:nvSpPr>
        <p:spPr>
          <a:xfrm>
            <a:off x="603680" y="541538"/>
            <a:ext cx="1053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Find the minimum pumping length for the following language: L=001 U 0*1*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E835-15A9-C8A9-DA64-8E858D518464}"/>
                  </a:ext>
                </a:extLst>
              </p:cNvPr>
              <p:cNvSpPr txBox="1"/>
              <p:nvPr/>
            </p:nvSpPr>
            <p:spPr>
              <a:xfrm>
                <a:off x="1411550" y="1624614"/>
                <a:ext cx="705774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S=</a:t>
                </a:r>
                <a:r>
                  <a:rPr lang="en-US" dirty="0" err="1"/>
                  <a:t>xyz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Strings 001 are fixed and cannot be pumped.</a:t>
                </a:r>
              </a:p>
              <a:p>
                <a:r>
                  <a:rPr lang="en-US" dirty="0"/>
                  <a:t>Strings  0∗1∗ can be pumped by repeating  0s or 1s</a:t>
                </a:r>
              </a:p>
              <a:p>
                <a:endParaRPr lang="en-US" dirty="0"/>
              </a:p>
              <a:p>
                <a:r>
                  <a:rPr lang="en-US" dirty="0"/>
                  <a:t>S=0</a:t>
                </a:r>
              </a:p>
              <a:p>
                <a:r>
                  <a:rPr lang="en-US" dirty="0"/>
                  <a:t>x=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, y=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z=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Pumping length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E835-15A9-C8A9-DA64-8E858D518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550" y="1624614"/>
                <a:ext cx="7057747" cy="2862322"/>
              </a:xfrm>
              <a:prstGeom prst="rect">
                <a:avLst/>
              </a:prstGeom>
              <a:blipFill>
                <a:blip r:embed="rId2"/>
                <a:stretch>
                  <a:fillRect l="-778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3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/>
              <p:nvPr/>
            </p:nvSpPr>
            <p:spPr>
              <a:xfrm>
                <a:off x="914399" y="554725"/>
                <a:ext cx="9294921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 the minimum pumping length for the following language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54725"/>
                <a:ext cx="9294921" cy="862608"/>
              </a:xfrm>
              <a:prstGeom prst="rect">
                <a:avLst/>
              </a:prstGeom>
              <a:blipFill>
                <a:blip r:embed="rId2"/>
                <a:stretch>
                  <a:fillRect l="-984" t="-5634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DC48C55-48B4-8DBC-B57B-53A279F91322}"/>
              </a:ext>
            </a:extLst>
          </p:cNvPr>
          <p:cNvSpPr txBox="1"/>
          <p:nvPr/>
        </p:nvSpPr>
        <p:spPr>
          <a:xfrm>
            <a:off x="1695635" y="2104008"/>
            <a:ext cx="8646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</a:t>
            </a:r>
            <a:r>
              <a:rPr lang="en-US" dirty="0" err="1"/>
              <a:t>xyz</a:t>
            </a:r>
            <a:endParaRPr lang="en-US" dirty="0"/>
          </a:p>
          <a:p>
            <a:r>
              <a:rPr lang="en-US" dirty="0"/>
              <a:t>S= 10100</a:t>
            </a:r>
          </a:p>
          <a:p>
            <a:r>
              <a:rPr lang="en-US" dirty="0"/>
              <a:t>x=10, y=10, z=0</a:t>
            </a:r>
          </a:p>
          <a:p>
            <a:r>
              <a:rPr lang="en-US" dirty="0"/>
              <a:t>y can be 10 (minimum)</a:t>
            </a:r>
          </a:p>
          <a:p>
            <a:r>
              <a:rPr lang="en-US" dirty="0"/>
              <a:t>we cannot use 3 or less length string from L for pumping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D5545-8016-AC98-12AA-8E3C7D8548D2}"/>
              </a:ext>
            </a:extLst>
          </p:cNvPr>
          <p:cNvSpPr txBox="1"/>
          <p:nvPr/>
        </p:nvSpPr>
        <p:spPr>
          <a:xfrm>
            <a:off x="1695635" y="3994951"/>
            <a:ext cx="9490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Each string in  L starts with "10".</a:t>
            </a:r>
          </a:p>
          <a:p>
            <a:r>
              <a:rPr lang="en-US" dirty="0"/>
              <a:t>Then, it may have any number of occurrences of "110", followed by "0".</a:t>
            </a:r>
          </a:p>
          <a:p>
            <a:endParaRPr lang="en-US" dirty="0"/>
          </a:p>
          <a:p>
            <a:r>
              <a:rPr lang="en-US" dirty="0"/>
              <a:t>Minimum pumping length for L is 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5ECB15-C7AA-3EF4-D661-A9206621376D}"/>
              </a:ext>
            </a:extLst>
          </p:cNvPr>
          <p:cNvSpPr txBox="1"/>
          <p:nvPr/>
        </p:nvSpPr>
        <p:spPr>
          <a:xfrm>
            <a:off x="958789" y="790113"/>
            <a:ext cx="10164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 The technique for proving nonregularity of some language is provided by a theorem about regular languages called pumping lemma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 Pumping lemma states that all regular languages have a special property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 If we can show that a language L does not have this property we are guaranteed that L is not regular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All strings in the language can be “pumped" if they are at least as long as a certain value, called the pumping length.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Each such string in the language contains a section that can be repeated any number of times with the resulting string remaining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72506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A3E842-E99C-47DF-582F-14380B563BCD}"/>
                  </a:ext>
                </a:extLst>
              </p:cNvPr>
              <p:cNvSpPr txBox="1"/>
              <p:nvPr/>
            </p:nvSpPr>
            <p:spPr>
              <a:xfrm>
                <a:off x="2556769" y="1251751"/>
                <a:ext cx="5362113" cy="398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             S is any string in L of length at least P</a:t>
                </a: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𝑝𝑢𝑚𝑝𝑖𝑛𝑔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                 </a:t>
                </a: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                 S divided into three pieces: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pPr marL="12573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pPr marL="12573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|S|: length of string</a:t>
                </a:r>
              </a:p>
              <a:p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: y may be concatenated i times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A3E842-E99C-47DF-582F-14380B563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769" y="1251751"/>
                <a:ext cx="5362113" cy="3988143"/>
              </a:xfrm>
              <a:prstGeom prst="rect">
                <a:avLst/>
              </a:prstGeom>
              <a:blipFill>
                <a:blip r:embed="rId2"/>
                <a:stretch>
                  <a:fillRect t="-916" b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9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D488B-E611-A5C3-8AD1-C6117539C106}"/>
                  </a:ext>
                </a:extLst>
              </p:cNvPr>
              <p:cNvSpPr txBox="1"/>
              <p:nvPr/>
            </p:nvSpPr>
            <p:spPr>
              <a:xfrm>
                <a:off x="701336" y="577049"/>
                <a:ext cx="9907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Consider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the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language</m:t>
                      </m:r>
                      <m:r>
                        <m:rPr>
                          <m:nor/>
                        </m:rPr>
                        <a:rPr lang="en-US" b="0" i="0" smtClean="0"/>
                        <m:t> {</m:t>
                      </m:r>
                      <m:r>
                        <m:rPr>
                          <m:nor/>
                        </m:rPr>
                        <a:rPr lang="en-US" b="0" i="0" smtClean="0"/>
                        <m:t>L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en-US" b="0" i="0" smtClean="0"/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D488B-E611-A5C3-8AD1-C6117539C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6" y="577049"/>
                <a:ext cx="990748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66ABE4-BC97-0D07-48E2-552145623A18}"/>
              </a:ext>
            </a:extLst>
          </p:cNvPr>
          <p:cNvSpPr txBox="1"/>
          <p:nvPr/>
        </p:nvSpPr>
        <p:spPr>
          <a:xfrm>
            <a:off x="1100831" y="1589103"/>
            <a:ext cx="1020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If we attempt to find a DFA that recognizes language L we discover that such a machine needs to remember how many 0s have been seen so far as it reads the input.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353B3-730A-CD08-0C93-2A4F9092A084}"/>
              </a:ext>
            </a:extLst>
          </p:cNvPr>
          <p:cNvSpPr txBox="1"/>
          <p:nvPr/>
        </p:nvSpPr>
        <p:spPr>
          <a:xfrm>
            <a:off x="1020933" y="2572746"/>
            <a:ext cx="1073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Because the number of 0s isn’t limited, the machine needs to keep track of an unlimited number of possibilities.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cannot be done with any finite number of states.</a:t>
            </a:r>
          </a:p>
        </p:txBody>
      </p:sp>
    </p:spTree>
    <p:extLst>
      <p:ext uri="{BB962C8B-B14F-4D97-AF65-F5344CB8AC3E}">
        <p14:creationId xmlns:p14="http://schemas.microsoft.com/office/powerpoint/2010/main" val="4705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D488B-E611-A5C3-8AD1-C6117539C106}"/>
                  </a:ext>
                </a:extLst>
              </p:cNvPr>
              <p:cNvSpPr txBox="1"/>
              <p:nvPr/>
            </p:nvSpPr>
            <p:spPr>
              <a:xfrm>
                <a:off x="701336" y="577049"/>
                <a:ext cx="9907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Consider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the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language</m:t>
                      </m:r>
                      <m:r>
                        <m:rPr>
                          <m:nor/>
                        </m:rPr>
                        <a:rPr lang="en-US" b="0" i="0" smtClean="0"/>
                        <m:t> {</m:t>
                      </m:r>
                      <m:r>
                        <m:rPr>
                          <m:nor/>
                        </m:rPr>
                        <a:rPr lang="en-US" b="0" i="0" smtClean="0"/>
                        <m:t>L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D488B-E611-A5C3-8AD1-C6117539C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6" y="577049"/>
                <a:ext cx="990748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66ABE4-BC97-0D07-48E2-552145623A18}"/>
              </a:ext>
            </a:extLst>
          </p:cNvPr>
          <p:cNvSpPr txBox="1"/>
          <p:nvPr/>
        </p:nvSpPr>
        <p:spPr>
          <a:xfrm>
            <a:off x="1100831" y="1278384"/>
            <a:ext cx="102004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S=0^p1^p0^p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xy</a:t>
            </a:r>
            <a:r>
              <a:rPr lang="en-US" dirty="0"/>
              <a:t>&lt;=p</a:t>
            </a:r>
          </a:p>
          <a:p>
            <a:pPr algn="just"/>
            <a:r>
              <a:rPr lang="en-US" dirty="0"/>
              <a:t>2p&lt;=p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S= 001100</a:t>
            </a:r>
          </a:p>
          <a:p>
            <a:pPr algn="just"/>
            <a:r>
              <a:rPr lang="en-US" dirty="0"/>
              <a:t>X=001, y=1, z=00</a:t>
            </a:r>
          </a:p>
          <a:p>
            <a:pPr algn="just"/>
            <a:r>
              <a:rPr lang="en-US" dirty="0" err="1"/>
              <a:t>xy^kz</a:t>
            </a:r>
            <a:endParaRPr lang="en-US" dirty="0"/>
          </a:p>
          <a:p>
            <a:pPr algn="just"/>
            <a:r>
              <a:rPr lang="en-US" dirty="0"/>
              <a:t>For k= 0 string is 00100 not in L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 y consists only of  1's, pumping it will generate a string that doesn't match L</a:t>
            </a:r>
          </a:p>
          <a:p>
            <a:pPr algn="just"/>
            <a:r>
              <a:rPr lang="en-US" dirty="0"/>
              <a:t>Let x= 00, y = 11 and z=00</a:t>
            </a:r>
          </a:p>
          <a:p>
            <a:pPr algn="just"/>
            <a:r>
              <a:rPr lang="en-US" dirty="0"/>
              <a:t>0^p1^2k0^p</a:t>
            </a:r>
          </a:p>
          <a:p>
            <a:pPr algn="just"/>
            <a:r>
              <a:rPr lang="en-US" dirty="0"/>
              <a:t>xy^2z = 00111100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If  y contains both  0's and  1's, pumping it will disturb the balance of  0's and  1's in  w, making it fail to be a palindrome.</a:t>
            </a:r>
          </a:p>
        </p:txBody>
      </p:sp>
    </p:spTree>
    <p:extLst>
      <p:ext uri="{BB962C8B-B14F-4D97-AF65-F5344CB8AC3E}">
        <p14:creationId xmlns:p14="http://schemas.microsoft.com/office/powerpoint/2010/main" val="230738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D488B-E611-A5C3-8AD1-C6117539C106}"/>
                  </a:ext>
                </a:extLst>
              </p:cNvPr>
              <p:cNvSpPr txBox="1"/>
              <p:nvPr/>
            </p:nvSpPr>
            <p:spPr>
              <a:xfrm>
                <a:off x="2290439" y="831407"/>
                <a:ext cx="68535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Consider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the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language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L</m:t>
                      </m:r>
                      <m:r>
                        <m:rPr>
                          <m:nor/>
                        </m:rPr>
                        <a:rPr lang="en-US" b="0" i="0" smtClean="0"/>
                        <m:t>1 ={</m:t>
                      </m:r>
                      <m:r>
                        <m:rPr>
                          <m:nor/>
                        </m:rPr>
                        <a:rPr lang="en-US" b="0" i="0" smtClean="0"/>
                        <m:t>w</m:t>
                      </m:r>
                      <m:r>
                        <m:rPr>
                          <m:nor/>
                        </m:rPr>
                        <a:rPr lang="en-US" b="0" i="0" smtClean="0"/>
                        <m:t> | </m:t>
                      </m:r>
                      <m:r>
                        <m:rPr>
                          <m:nor/>
                        </m:rPr>
                        <a:rPr lang="en-US" b="0" i="0" smtClean="0"/>
                        <m:t>w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has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an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equal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number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of</m:t>
                      </m:r>
                      <m:r>
                        <m:rPr>
                          <m:nor/>
                        </m:rPr>
                        <a:rPr lang="en-US"/>
                        <m:t> 0</m:t>
                      </m:r>
                      <m:r>
                        <m:rPr>
                          <m:nor/>
                        </m:rPr>
                        <a:rPr lang="en-US"/>
                        <m:t>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and</m:t>
                      </m:r>
                      <m:r>
                        <m:rPr>
                          <m:nor/>
                        </m:rPr>
                        <a:rPr lang="en-US" b="0" i="0" smtClean="0"/>
                        <m:t> 1</m:t>
                      </m:r>
                      <m:r>
                        <m:rPr>
                          <m:nor/>
                        </m:rPr>
                        <a:rPr lang="en-US" b="0" i="0" smtClean="0"/>
                        <m:t>s</m:t>
                      </m:r>
                      <m:r>
                        <m:rPr>
                          <m:nor/>
                        </m:rPr>
                        <a:rPr lang="en-US" b="0" i="0" smtClean="0"/>
                        <m:t>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D488B-E611-A5C3-8AD1-C6117539C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39" y="831407"/>
                <a:ext cx="685356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ADAE83-305B-2C56-87F4-B84C996109A5}"/>
                  </a:ext>
                </a:extLst>
              </p:cNvPr>
              <p:cNvSpPr txBox="1"/>
              <p:nvPr/>
            </p:nvSpPr>
            <p:spPr>
              <a:xfrm>
                <a:off x="2253078" y="4529664"/>
                <a:ext cx="768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Consider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the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language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L</m:t>
                      </m:r>
                      <m:r>
                        <m:rPr>
                          <m:nor/>
                        </m:rPr>
                        <a:rPr lang="en-US" b="0" i="0" smtClean="0"/>
                        <m:t>2 ={</m:t>
                      </m:r>
                      <m:r>
                        <m:rPr>
                          <m:nor/>
                        </m:rPr>
                        <a:rPr lang="en-US" b="0" i="0" smtClean="0"/>
                        <m:t>w</m:t>
                      </m:r>
                      <m:r>
                        <m:rPr>
                          <m:nor/>
                        </m:rPr>
                        <a:rPr lang="en-US" b="0" i="0" smtClean="0"/>
                        <m:t> | </m:t>
                      </m:r>
                      <m:r>
                        <m:rPr>
                          <m:nor/>
                        </m:rPr>
                        <a:rPr lang="en-US" b="0" i="0" smtClean="0"/>
                        <m:t>w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has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equal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no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of</m:t>
                      </m:r>
                      <m:r>
                        <m:rPr>
                          <m:nor/>
                        </m:rPr>
                        <a:rPr lang="en-US"/>
                        <m:t> 01 </m:t>
                      </m:r>
                      <m:r>
                        <m:rPr>
                          <m:nor/>
                        </m:rPr>
                        <a:rPr lang="en-US"/>
                        <m:t>and</m:t>
                      </m:r>
                      <m:r>
                        <m:rPr>
                          <m:nor/>
                        </m:rPr>
                        <a:rPr lang="en-US"/>
                        <m:t> 10 </m:t>
                      </m:r>
                      <m:r>
                        <m:rPr>
                          <m:nor/>
                        </m:rPr>
                        <a:rPr lang="en-US"/>
                        <m:t>substrings</m:t>
                      </m:r>
                      <m:r>
                        <m:rPr>
                          <m:nor/>
                        </m:rPr>
                        <a:rPr lang="en-US" b="0" i="0" smtClean="0"/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ADAE83-305B-2C56-87F4-B84C99610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78" y="4529664"/>
                <a:ext cx="7685843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12BEA-8320-F34B-4211-DDA07285E4F3}"/>
                  </a:ext>
                </a:extLst>
              </p:cNvPr>
              <p:cNvSpPr txBox="1"/>
              <p:nvPr/>
            </p:nvSpPr>
            <p:spPr>
              <a:xfrm>
                <a:off x="1935332" y="1477738"/>
                <a:ext cx="7093258" cy="25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𝑒𝑚𝑝𝑡𝑦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</a:t>
                </a:r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𝑇h𝑖𝑠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12BEA-8320-F34B-4211-DDA07285E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32" y="1477738"/>
                <a:ext cx="7093258" cy="2590261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7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/>
              <p:nvPr/>
            </p:nvSpPr>
            <p:spPr>
              <a:xfrm>
                <a:off x="603680" y="541538"/>
                <a:ext cx="929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is nonregular using pumping lemma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0" y="541538"/>
                <a:ext cx="9294921" cy="461665"/>
              </a:xfrm>
              <a:prstGeom prst="rect">
                <a:avLst/>
              </a:prstGeom>
              <a:blipFill>
                <a:blip r:embed="rId2"/>
                <a:stretch>
                  <a:fillRect l="-98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2860C6-B4E1-92CC-A5F8-93D949317B0E}"/>
                  </a:ext>
                </a:extLst>
              </p:cNvPr>
              <p:cNvSpPr txBox="1"/>
              <p:nvPr/>
            </p:nvSpPr>
            <p:spPr>
              <a:xfrm>
                <a:off x="1615736" y="1716383"/>
                <a:ext cx="8691239" cy="4256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𝑝𝑢𝑚𝑝𝑖𝑛𝑔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S=0^p1^p0^p1^p</a:t>
                </a:r>
              </a:p>
              <a:p>
                <a:r>
                  <a:rPr lang="en-US" dirty="0"/>
                  <a:t>X=0^p, y=1^p and z=0^p1^p</a:t>
                </a:r>
              </a:p>
              <a:p>
                <a:r>
                  <a:rPr lang="en-US" dirty="0"/>
                  <a:t>For i&gt;=0 would have more 1's than 0's, violating the condition that the number of 0's and 1's should be equal.</a:t>
                </a:r>
              </a:p>
              <a:p>
                <a:endParaRPr lang="en-US" dirty="0"/>
              </a:p>
              <a:p>
                <a:r>
                  <a:rPr lang="en-US" dirty="0"/>
                  <a:t>Or S=0^p10^p1</a:t>
                </a:r>
              </a:p>
              <a:p>
                <a:r>
                  <a:rPr lang="en-US" dirty="0" err="1"/>
                  <a:t>xy</a:t>
                </a:r>
                <a:r>
                  <a:rPr lang="en-US" dirty="0"/>
                  <a:t>&lt;=p</a:t>
                </a:r>
              </a:p>
              <a:p>
                <a:r>
                  <a:rPr lang="en-US" dirty="0"/>
                  <a:t>x=0^(p-k), y=0^k and z=0^p1</a:t>
                </a:r>
              </a:p>
              <a:p>
                <a:r>
                  <a:rPr lang="en-US" dirty="0" err="1"/>
                  <a:t>x+y</a:t>
                </a:r>
                <a:r>
                  <a:rPr lang="en-US" dirty="0"/>
                  <a:t>&lt;=p</a:t>
                </a:r>
              </a:p>
              <a:p>
                <a:r>
                  <a:rPr lang="en-US" dirty="0"/>
                  <a:t>y^2= 0^(2k)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2860C6-B4E1-92CC-A5F8-93D94931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36" y="1716383"/>
                <a:ext cx="8691239" cy="4256230"/>
              </a:xfrm>
              <a:prstGeom prst="rect">
                <a:avLst/>
              </a:prstGeom>
              <a:blipFill>
                <a:blip r:embed="rId3"/>
                <a:stretch>
                  <a:fillRect l="-561" b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D488B-E611-A5C3-8AD1-C6117539C106}"/>
                  </a:ext>
                </a:extLst>
              </p:cNvPr>
              <p:cNvSpPr txBox="1"/>
              <p:nvPr/>
            </p:nvSpPr>
            <p:spPr>
              <a:xfrm>
                <a:off x="701336" y="577049"/>
                <a:ext cx="990748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Consider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the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language</m:t>
                      </m:r>
                      <m:r>
                        <m:rPr>
                          <m:nor/>
                        </m:rPr>
                        <a:rPr lang="en-US" b="0" i="0" smtClean="0"/>
                        <m:t> {</m:t>
                      </m:r>
                      <m:r>
                        <m:rPr>
                          <m:nor/>
                        </m:rPr>
                        <a:rPr lang="en-US" b="0" i="0" smtClean="0"/>
                        <m:t>L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 </m:t>
                      </m:r>
                      <m:r>
                        <m:rPr>
                          <m:nor/>
                        </m:rPr>
                        <a:rPr lang="en-US" b="0" i="0" smtClean="0"/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D488B-E611-A5C3-8AD1-C6117539C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6" y="577049"/>
                <a:ext cx="9907480" cy="374270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66ABE4-BC97-0D07-48E2-552145623A18}"/>
                  </a:ext>
                </a:extLst>
              </p:cNvPr>
              <p:cNvSpPr txBox="1"/>
              <p:nvPr/>
            </p:nvSpPr>
            <p:spPr>
              <a:xfrm>
                <a:off x="1100831" y="1278384"/>
                <a:ext cx="102004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  <a:p>
                <a:pPr algn="just"/>
                <a:r>
                  <a:rPr lang="en-US" dirty="0"/>
                  <a:t>Pick y =a, i=0 (ab)*a*</a:t>
                </a:r>
              </a:p>
              <a:p>
                <a:pPr algn="just"/>
                <a:r>
                  <a:rPr lang="en-US" dirty="0"/>
                  <a:t>Pick y= ab, i= 0, (ab)^</a:t>
                </a:r>
                <a:r>
                  <a:rPr lang="en-US" dirty="0" err="1"/>
                  <a:t>ma^m</a:t>
                </a:r>
                <a:r>
                  <a:rPr lang="en-US" dirty="0"/>
                  <a:t> which is not in 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66ABE4-BC97-0D07-48E2-552145623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31" y="1278384"/>
                <a:ext cx="10200443" cy="923330"/>
              </a:xfrm>
              <a:prstGeom prst="rect">
                <a:avLst/>
              </a:prstGeom>
              <a:blipFill>
                <a:blip r:embed="rId3"/>
                <a:stretch>
                  <a:fillRect l="-53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1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/>
              <p:nvPr/>
            </p:nvSpPr>
            <p:spPr>
              <a:xfrm>
                <a:off x="603680" y="541538"/>
                <a:ext cx="1068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400" dirty="0"/>
                  <a:t> is nonregular using pumping lemma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02F9A2-181B-2E36-A8EB-77C6BD303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0" y="541538"/>
                <a:ext cx="10688716" cy="461665"/>
              </a:xfrm>
              <a:prstGeom prst="rect">
                <a:avLst/>
              </a:prstGeom>
              <a:blipFill>
                <a:blip r:embed="rId2"/>
                <a:stretch>
                  <a:fillRect l="-8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8F4EB3-45A2-BED5-6A4C-3FE009D4167A}"/>
                  </a:ext>
                </a:extLst>
              </p:cNvPr>
              <p:cNvSpPr txBox="1"/>
              <p:nvPr/>
            </p:nvSpPr>
            <p:spPr>
              <a:xfrm>
                <a:off x="1260628" y="1988598"/>
                <a:ext cx="82828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𝐶𝑜𝑛𝑠𝑖𝑑𝑒𝑟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b="0" dirty="0"/>
              </a:p>
              <a:p>
                <a:r>
                  <a:rPr lang="en-US" dirty="0"/>
                  <a:t>                        |</a:t>
                </a:r>
                <a:r>
                  <a:rPr lang="en-US" dirty="0" err="1"/>
                  <a:t>xy</a:t>
                </a:r>
                <a:r>
                  <a:rPr lang="en-US" dirty="0"/>
                  <a:t>|&lt;=p</a:t>
                </a:r>
              </a:p>
              <a:p>
                <a:r>
                  <a:rPr lang="en-US" dirty="0"/>
                  <a:t>If  y contains only  a's, then pumping  y will result in an unequal number of  a’s</a:t>
                </a:r>
              </a:p>
              <a:p>
                <a:endParaRPr lang="en-US" dirty="0"/>
              </a:p>
              <a:p>
                <a:r>
                  <a:rPr lang="en-US" dirty="0"/>
                  <a:t>Pump y increase in number of a’s. However, b does not change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8F4EB3-45A2-BED5-6A4C-3FE009D4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8" y="1988598"/>
                <a:ext cx="8282867" cy="1477328"/>
              </a:xfrm>
              <a:prstGeom prst="rect">
                <a:avLst/>
              </a:prstGeom>
              <a:blipFill>
                <a:blip r:embed="rId3"/>
                <a:stretch>
                  <a:fillRect l="-662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10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1295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chaudhary</dc:creator>
  <cp:lastModifiedBy>pankaj chaudhary</cp:lastModifiedBy>
  <cp:revision>90</cp:revision>
  <dcterms:created xsi:type="dcterms:W3CDTF">2023-01-10T16:06:13Z</dcterms:created>
  <dcterms:modified xsi:type="dcterms:W3CDTF">2024-03-18T08:43:46Z</dcterms:modified>
</cp:coreProperties>
</file>